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19"/>
  </p:notesMasterIdLst>
  <p:sldIdLst>
    <p:sldId id="256" r:id="rId2"/>
    <p:sldId id="257" r:id="rId3"/>
    <p:sldId id="269" r:id="rId4"/>
    <p:sldId id="258" r:id="rId5"/>
    <p:sldId id="259" r:id="rId6"/>
    <p:sldId id="265" r:id="rId7"/>
    <p:sldId id="278" r:id="rId8"/>
    <p:sldId id="277" r:id="rId9"/>
    <p:sldId id="266" r:id="rId10"/>
    <p:sldId id="270" r:id="rId11"/>
    <p:sldId id="260" r:id="rId12"/>
    <p:sldId id="272" r:id="rId13"/>
    <p:sldId id="271" r:id="rId14"/>
    <p:sldId id="261" r:id="rId15"/>
    <p:sldId id="262" r:id="rId16"/>
    <p:sldId id="267" r:id="rId17"/>
    <p:sldId id="264"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1341" initials="o" lastIdx="2" clrIdx="0">
    <p:extLst>
      <p:ext uri="{19B8F6BF-5375-455C-9EA6-DF929625EA0E}">
        <p15:presenceInfo xmlns:p15="http://schemas.microsoft.com/office/powerpoint/2012/main" userId="office134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13" d="100"/>
          <a:sy n="113" d="100"/>
        </p:scale>
        <p:origin x="204"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195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760A84D-17CF-44C1-BB60-82CA180622E7}" type="datetimeFigureOut">
              <a:rPr lang="en-US" smtClean="0"/>
              <a:t>10/10/2021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B5020A-E4A4-4B73-8DA7-E7823B23DAB0}" type="slidenum">
              <a:rPr lang="en-US" smtClean="0"/>
              <a:t>‹#›</a:t>
            </a:fld>
            <a:endParaRPr lang="en-US"/>
          </a:p>
        </p:txBody>
      </p:sp>
    </p:spTree>
    <p:extLst>
      <p:ext uri="{BB962C8B-B14F-4D97-AF65-F5344CB8AC3E}">
        <p14:creationId xmlns:p14="http://schemas.microsoft.com/office/powerpoint/2010/main" val="29355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introduce----------Passionate about Golf – Working on final theme around the game of golf</a:t>
            </a:r>
          </a:p>
          <a:p>
            <a:endParaRPr lang="en-US" dirty="0"/>
          </a:p>
          <a:p>
            <a:endParaRPr lang="en-US" dirty="0"/>
          </a:p>
        </p:txBody>
      </p:sp>
      <p:sp>
        <p:nvSpPr>
          <p:cNvPr id="4" name="Slide Number Placeholder 3"/>
          <p:cNvSpPr>
            <a:spLocks noGrp="1"/>
          </p:cNvSpPr>
          <p:nvPr>
            <p:ph type="sldNum" sz="quarter" idx="5"/>
          </p:nvPr>
        </p:nvSpPr>
        <p:spPr/>
        <p:txBody>
          <a:bodyPr/>
          <a:lstStyle/>
          <a:p>
            <a:fld id="{D1B5020A-E4A4-4B73-8DA7-E7823B23DAB0}" type="slidenum">
              <a:rPr lang="en-US" smtClean="0"/>
              <a:t>1</a:t>
            </a:fld>
            <a:endParaRPr lang="en-US"/>
          </a:p>
        </p:txBody>
      </p:sp>
    </p:spTree>
    <p:extLst>
      <p:ext uri="{BB962C8B-B14F-4D97-AF65-F5344CB8AC3E}">
        <p14:creationId xmlns:p14="http://schemas.microsoft.com/office/powerpoint/2010/main" val="168561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see how we are structure--- and why– these are the causes that we work on--- as you look at this– you can see every one of your club projects always falls into one of these areas.</a:t>
            </a:r>
          </a:p>
          <a:p>
            <a:endParaRPr lang="en-US" dirty="0"/>
          </a:p>
          <a:p>
            <a:r>
              <a:rPr lang="en-US" dirty="0"/>
              <a:t>Grants and club and international projects need to fall into one of these categories.  </a:t>
            </a:r>
          </a:p>
          <a:p>
            <a:endParaRPr lang="en-US" dirty="0"/>
          </a:p>
          <a:p>
            <a:r>
              <a:rPr lang="en-US" dirty="0"/>
              <a:t>Newest are of focus is on the environment.   We have established a District Environment committee to pursue new projects and help clubs. </a:t>
            </a:r>
          </a:p>
        </p:txBody>
      </p:sp>
      <p:sp>
        <p:nvSpPr>
          <p:cNvPr id="4" name="Slide Number Placeholder 3"/>
          <p:cNvSpPr>
            <a:spLocks noGrp="1"/>
          </p:cNvSpPr>
          <p:nvPr>
            <p:ph type="sldNum" sz="quarter" idx="5"/>
          </p:nvPr>
        </p:nvSpPr>
        <p:spPr/>
        <p:txBody>
          <a:bodyPr/>
          <a:lstStyle/>
          <a:p>
            <a:fld id="{D1B5020A-E4A4-4B73-8DA7-E7823B23DAB0}" type="slidenum">
              <a:rPr lang="en-US" smtClean="0"/>
              <a:t>10</a:t>
            </a:fld>
            <a:endParaRPr lang="en-US"/>
          </a:p>
        </p:txBody>
      </p:sp>
    </p:spTree>
    <p:extLst>
      <p:ext uri="{BB962C8B-B14F-4D97-AF65-F5344CB8AC3E}">
        <p14:creationId xmlns:p14="http://schemas.microsoft.com/office/powerpoint/2010/main" val="989324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have the internet open here– to flip to the real on line– not let’s look at the on-line tools we have available to us.</a:t>
            </a:r>
          </a:p>
        </p:txBody>
      </p:sp>
      <p:sp>
        <p:nvSpPr>
          <p:cNvPr id="4" name="Slide Number Placeholder 3"/>
          <p:cNvSpPr>
            <a:spLocks noGrp="1"/>
          </p:cNvSpPr>
          <p:nvPr>
            <p:ph type="sldNum" sz="quarter" idx="5"/>
          </p:nvPr>
        </p:nvSpPr>
        <p:spPr/>
        <p:txBody>
          <a:bodyPr/>
          <a:lstStyle/>
          <a:p>
            <a:fld id="{D1B5020A-E4A4-4B73-8DA7-E7823B23DAB0}" type="slidenum">
              <a:rPr lang="en-US" smtClean="0"/>
              <a:t>11</a:t>
            </a:fld>
            <a:endParaRPr lang="en-US"/>
          </a:p>
        </p:txBody>
      </p:sp>
    </p:spTree>
    <p:extLst>
      <p:ext uri="{BB962C8B-B14F-4D97-AF65-F5344CB8AC3E}">
        <p14:creationId xmlns:p14="http://schemas.microsoft.com/office/powerpoint/2010/main" val="510779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talk a little about the Learning Center– which is fairly new to rotary– you can learn just about any topic by taking very simple courses on line.</a:t>
            </a:r>
          </a:p>
        </p:txBody>
      </p:sp>
      <p:sp>
        <p:nvSpPr>
          <p:cNvPr id="4" name="Slide Number Placeholder 3"/>
          <p:cNvSpPr>
            <a:spLocks noGrp="1"/>
          </p:cNvSpPr>
          <p:nvPr>
            <p:ph type="sldNum" sz="quarter" idx="5"/>
          </p:nvPr>
        </p:nvSpPr>
        <p:spPr/>
        <p:txBody>
          <a:bodyPr/>
          <a:lstStyle/>
          <a:p>
            <a:fld id="{D1B5020A-E4A4-4B73-8DA7-E7823B23DAB0}" type="slidenum">
              <a:rPr lang="en-US" smtClean="0"/>
              <a:t>12</a:t>
            </a:fld>
            <a:endParaRPr lang="en-US"/>
          </a:p>
        </p:txBody>
      </p:sp>
    </p:spTree>
    <p:extLst>
      <p:ext uri="{BB962C8B-B14F-4D97-AF65-F5344CB8AC3E}">
        <p14:creationId xmlns:p14="http://schemas.microsoft.com/office/powerpoint/2010/main" val="352477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How we do our planning and set our goals is key to our club success. Rotary Club central will be used extensively as PE to set up goals and track how things are going</a:t>
            </a:r>
          </a:p>
          <a:p>
            <a:endParaRPr lang="en-US" dirty="0"/>
          </a:p>
          <a:p>
            <a:r>
              <a:rPr lang="en-US" dirty="0"/>
              <a:t>Good to review the current and last year goals for your club and work with your current President to give insight.  </a:t>
            </a:r>
          </a:p>
          <a:p>
            <a:endParaRPr lang="en-US" dirty="0"/>
          </a:p>
          <a:p>
            <a:r>
              <a:rPr lang="en-US" dirty="0"/>
              <a:t>We will use this for the Presidential Citation and any other goal related program that is introduced.   </a:t>
            </a:r>
          </a:p>
          <a:p>
            <a:endParaRPr lang="en-US" dirty="0"/>
          </a:p>
        </p:txBody>
      </p:sp>
      <p:sp>
        <p:nvSpPr>
          <p:cNvPr id="4" name="Slide Number Placeholder 3"/>
          <p:cNvSpPr>
            <a:spLocks noGrp="1"/>
          </p:cNvSpPr>
          <p:nvPr>
            <p:ph type="sldNum" sz="quarter" idx="5"/>
          </p:nvPr>
        </p:nvSpPr>
        <p:spPr/>
        <p:txBody>
          <a:bodyPr/>
          <a:lstStyle/>
          <a:p>
            <a:fld id="{D1B5020A-E4A4-4B73-8DA7-E7823B23DAB0}" type="slidenum">
              <a:rPr lang="en-US" smtClean="0"/>
              <a:t>13</a:t>
            </a:fld>
            <a:endParaRPr lang="en-US"/>
          </a:p>
        </p:txBody>
      </p:sp>
    </p:spTree>
    <p:extLst>
      <p:ext uri="{BB962C8B-B14F-4D97-AF65-F5344CB8AC3E}">
        <p14:creationId xmlns:p14="http://schemas.microsoft.com/office/powerpoint/2010/main" val="3629458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Planning you do now the better and easier your President year will be. </a:t>
            </a:r>
          </a:p>
          <a:p>
            <a:endParaRPr lang="en-US" dirty="0"/>
          </a:p>
          <a:p>
            <a:r>
              <a:rPr lang="en-US" dirty="0"/>
              <a:t>Clubs go as the president goes.   If the president is prepared and enthusiastic with goals and ways to have fun the club will follow suit.  </a:t>
            </a:r>
          </a:p>
          <a:p>
            <a:endParaRPr lang="en-US" dirty="0"/>
          </a:p>
          <a:p>
            <a:endParaRPr lang="en-US" dirty="0"/>
          </a:p>
        </p:txBody>
      </p:sp>
      <p:sp>
        <p:nvSpPr>
          <p:cNvPr id="4" name="Slide Number Placeholder 3"/>
          <p:cNvSpPr>
            <a:spLocks noGrp="1"/>
          </p:cNvSpPr>
          <p:nvPr>
            <p:ph type="sldNum" sz="quarter" idx="5"/>
          </p:nvPr>
        </p:nvSpPr>
        <p:spPr/>
        <p:txBody>
          <a:bodyPr/>
          <a:lstStyle/>
          <a:p>
            <a:fld id="{D1B5020A-E4A4-4B73-8DA7-E7823B23DAB0}" type="slidenum">
              <a:rPr lang="en-US" smtClean="0"/>
              <a:t>14</a:t>
            </a:fld>
            <a:endParaRPr lang="en-US"/>
          </a:p>
        </p:txBody>
      </p:sp>
    </p:spTree>
    <p:extLst>
      <p:ext uri="{BB962C8B-B14F-4D97-AF65-F5344CB8AC3E}">
        <p14:creationId xmlns:p14="http://schemas.microsoft.com/office/powerpoint/2010/main" val="715410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to overwhelm anyone.  There are things you will need to do and be ready for. </a:t>
            </a:r>
          </a:p>
          <a:p>
            <a:endParaRPr lang="en-US" dirty="0"/>
          </a:p>
          <a:p>
            <a:endParaRPr lang="en-US" dirty="0"/>
          </a:p>
          <a:p>
            <a:r>
              <a:rPr lang="en-US" dirty="0"/>
              <a:t>We all have to give and prepare to be a success.  All in this together</a:t>
            </a:r>
          </a:p>
          <a:p>
            <a:endParaRPr lang="en-US" dirty="0"/>
          </a:p>
          <a:p>
            <a:r>
              <a:rPr lang="en-US" dirty="0"/>
              <a:t>Communications are key</a:t>
            </a:r>
          </a:p>
          <a:p>
            <a:endParaRPr lang="en-US" dirty="0"/>
          </a:p>
          <a:p>
            <a:r>
              <a:rPr lang="en-US" dirty="0"/>
              <a:t>Team approach</a:t>
            </a:r>
          </a:p>
        </p:txBody>
      </p:sp>
      <p:sp>
        <p:nvSpPr>
          <p:cNvPr id="4" name="Slide Number Placeholder 3"/>
          <p:cNvSpPr>
            <a:spLocks noGrp="1"/>
          </p:cNvSpPr>
          <p:nvPr>
            <p:ph type="sldNum" sz="quarter" idx="5"/>
          </p:nvPr>
        </p:nvSpPr>
        <p:spPr/>
        <p:txBody>
          <a:bodyPr/>
          <a:lstStyle/>
          <a:p>
            <a:fld id="{D1B5020A-E4A4-4B73-8DA7-E7823B23DAB0}" type="slidenum">
              <a:rPr lang="en-US" smtClean="0"/>
              <a:t>15</a:t>
            </a:fld>
            <a:endParaRPr lang="en-US"/>
          </a:p>
        </p:txBody>
      </p:sp>
    </p:spTree>
    <p:extLst>
      <p:ext uri="{BB962C8B-B14F-4D97-AF65-F5344CB8AC3E}">
        <p14:creationId xmlns:p14="http://schemas.microsoft.com/office/powerpoint/2010/main" val="310858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these dates your calendars.   </a:t>
            </a:r>
          </a:p>
          <a:p>
            <a:endParaRPr lang="en-US" dirty="0"/>
          </a:p>
          <a:p>
            <a:r>
              <a:rPr lang="en-US" dirty="0"/>
              <a:t>MAPETS is required and will be some of the best training you will ever have.   We will do our best to give you concise and timely information so that you are ready to hit the ground running.   </a:t>
            </a:r>
          </a:p>
        </p:txBody>
      </p:sp>
      <p:sp>
        <p:nvSpPr>
          <p:cNvPr id="4" name="Slide Number Placeholder 3"/>
          <p:cNvSpPr>
            <a:spLocks noGrp="1"/>
          </p:cNvSpPr>
          <p:nvPr>
            <p:ph type="sldNum" sz="quarter" idx="5"/>
          </p:nvPr>
        </p:nvSpPr>
        <p:spPr/>
        <p:txBody>
          <a:bodyPr/>
          <a:lstStyle/>
          <a:p>
            <a:fld id="{D1B5020A-E4A4-4B73-8DA7-E7823B23DAB0}" type="slidenum">
              <a:rPr lang="en-US" smtClean="0"/>
              <a:t>16</a:t>
            </a:fld>
            <a:endParaRPr lang="en-US"/>
          </a:p>
        </p:txBody>
      </p:sp>
    </p:spTree>
    <p:extLst>
      <p:ext uri="{BB962C8B-B14F-4D97-AF65-F5344CB8AC3E}">
        <p14:creationId xmlns:p14="http://schemas.microsoft.com/office/powerpoint/2010/main" val="1396468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attending . We will be sending this power point out to all of you.– a</a:t>
            </a:r>
          </a:p>
        </p:txBody>
      </p:sp>
      <p:sp>
        <p:nvSpPr>
          <p:cNvPr id="4" name="Slide Number Placeholder 3"/>
          <p:cNvSpPr>
            <a:spLocks noGrp="1"/>
          </p:cNvSpPr>
          <p:nvPr>
            <p:ph type="sldNum" sz="quarter" idx="5"/>
          </p:nvPr>
        </p:nvSpPr>
        <p:spPr/>
        <p:txBody>
          <a:bodyPr/>
          <a:lstStyle/>
          <a:p>
            <a:fld id="{D1B5020A-E4A4-4B73-8DA7-E7823B23DAB0}" type="slidenum">
              <a:rPr lang="en-US" smtClean="0"/>
              <a:t>17</a:t>
            </a:fld>
            <a:endParaRPr lang="en-US"/>
          </a:p>
        </p:txBody>
      </p:sp>
    </p:spTree>
    <p:extLst>
      <p:ext uri="{BB962C8B-B14F-4D97-AF65-F5344CB8AC3E}">
        <p14:creationId xmlns:p14="http://schemas.microsoft.com/office/powerpoint/2010/main" val="149055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you are going to be the PE for the first time, same goes for me as DG,  we are in this together.   </a:t>
            </a:r>
          </a:p>
          <a:p>
            <a:endParaRPr lang="en-US" dirty="0"/>
          </a:p>
          <a:p>
            <a:r>
              <a:rPr lang="en-US" dirty="0"/>
              <a:t>My style – Team approach,  Easy going – but expect the same amount of commitment from you as I plan to give.   </a:t>
            </a:r>
          </a:p>
          <a:p>
            <a:endParaRPr lang="en-US" dirty="0"/>
          </a:p>
          <a:p>
            <a:r>
              <a:rPr lang="en-US" dirty="0"/>
              <a:t>Communication is key to a successful year. </a:t>
            </a:r>
          </a:p>
        </p:txBody>
      </p:sp>
      <p:sp>
        <p:nvSpPr>
          <p:cNvPr id="4" name="Slide Number Placeholder 3"/>
          <p:cNvSpPr>
            <a:spLocks noGrp="1"/>
          </p:cNvSpPr>
          <p:nvPr>
            <p:ph type="sldNum" sz="quarter" idx="5"/>
          </p:nvPr>
        </p:nvSpPr>
        <p:spPr/>
        <p:txBody>
          <a:bodyPr/>
          <a:lstStyle/>
          <a:p>
            <a:fld id="{D1B5020A-E4A4-4B73-8DA7-E7823B23DAB0}" type="slidenum">
              <a:rPr lang="en-US" smtClean="0"/>
              <a:t>2</a:t>
            </a:fld>
            <a:endParaRPr lang="en-US"/>
          </a:p>
        </p:txBody>
      </p:sp>
    </p:spTree>
    <p:extLst>
      <p:ext uri="{BB962C8B-B14F-4D97-AF65-F5344CB8AC3E}">
        <p14:creationId xmlns:p14="http://schemas.microsoft.com/office/powerpoint/2010/main" val="33745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we are here -  The Rotary theme – </a:t>
            </a:r>
          </a:p>
          <a:p>
            <a:endParaRPr lang="en-US" dirty="0"/>
          </a:p>
          <a:p>
            <a:r>
              <a:rPr lang="en-US" dirty="0"/>
              <a:t>This is something you will continually see.   Very good mission statement.  </a:t>
            </a:r>
          </a:p>
        </p:txBody>
      </p:sp>
      <p:sp>
        <p:nvSpPr>
          <p:cNvPr id="4" name="Slide Number Placeholder 3"/>
          <p:cNvSpPr>
            <a:spLocks noGrp="1"/>
          </p:cNvSpPr>
          <p:nvPr>
            <p:ph type="sldNum" sz="quarter" idx="5"/>
          </p:nvPr>
        </p:nvSpPr>
        <p:spPr/>
        <p:txBody>
          <a:bodyPr/>
          <a:lstStyle/>
          <a:p>
            <a:fld id="{D1B5020A-E4A4-4B73-8DA7-E7823B23DAB0}" type="slidenum">
              <a:rPr lang="en-US" smtClean="0"/>
              <a:t>3</a:t>
            </a:fld>
            <a:endParaRPr lang="en-US"/>
          </a:p>
        </p:txBody>
      </p:sp>
    </p:spTree>
    <p:extLst>
      <p:ext uri="{BB962C8B-B14F-4D97-AF65-F5344CB8AC3E}">
        <p14:creationId xmlns:p14="http://schemas.microsoft.com/office/powerpoint/2010/main" val="280945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a:p>
            <a:endParaRPr lang="en-US" dirty="0"/>
          </a:p>
          <a:p>
            <a:r>
              <a:rPr lang="en-US" dirty="0"/>
              <a:t>Go over some of the statics that </a:t>
            </a:r>
          </a:p>
        </p:txBody>
      </p:sp>
      <p:sp>
        <p:nvSpPr>
          <p:cNvPr id="4" name="Slide Number Placeholder 3"/>
          <p:cNvSpPr>
            <a:spLocks noGrp="1"/>
          </p:cNvSpPr>
          <p:nvPr>
            <p:ph type="sldNum" sz="quarter" idx="5"/>
          </p:nvPr>
        </p:nvSpPr>
        <p:spPr/>
        <p:txBody>
          <a:bodyPr/>
          <a:lstStyle/>
          <a:p>
            <a:fld id="{D1B5020A-E4A4-4B73-8DA7-E7823B23DAB0}" type="slidenum">
              <a:rPr lang="en-US" smtClean="0"/>
              <a:t>4</a:t>
            </a:fld>
            <a:endParaRPr lang="en-US"/>
          </a:p>
        </p:txBody>
      </p:sp>
    </p:spTree>
    <p:extLst>
      <p:ext uri="{BB962C8B-B14F-4D97-AF65-F5344CB8AC3E}">
        <p14:creationId xmlns:p14="http://schemas.microsoft.com/office/powerpoint/2010/main" val="122712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script: Many of you know the basic RI structure– but let’s review so you also understand the support that you have.</a:t>
            </a:r>
          </a:p>
          <a:p>
            <a:r>
              <a:rPr lang="en-US" dirty="0"/>
              <a:t>The triangle starts with our Rotary Motto: Service Above Self.  The club members and the Clubs are the basic foundation of the whole Rotary Organization- we as individuals and clubs- make it happen!</a:t>
            </a:r>
          </a:p>
          <a:p>
            <a:r>
              <a:rPr lang="en-US" dirty="0"/>
              <a:t>Beyond the clubs are the Districts– the districts are groups of clubs arranged by geographical region.  The district are organized by areas– in our district we have 9 areas.  District are then organized by what are called zones—And Rotary International and the staff support all of us around the world.  Let’s look a little further.</a:t>
            </a:r>
          </a:p>
        </p:txBody>
      </p:sp>
      <p:sp>
        <p:nvSpPr>
          <p:cNvPr id="4" name="Slide Number Placeholder 3"/>
          <p:cNvSpPr>
            <a:spLocks noGrp="1"/>
          </p:cNvSpPr>
          <p:nvPr>
            <p:ph type="sldNum" sz="quarter" idx="5"/>
          </p:nvPr>
        </p:nvSpPr>
        <p:spPr/>
        <p:txBody>
          <a:bodyPr/>
          <a:lstStyle/>
          <a:p>
            <a:fld id="{D1B5020A-E4A4-4B73-8DA7-E7823B23DAB0}" type="slidenum">
              <a:rPr lang="en-US" smtClean="0"/>
              <a:t>5</a:t>
            </a:fld>
            <a:endParaRPr lang="en-US"/>
          </a:p>
        </p:txBody>
      </p:sp>
    </p:spTree>
    <p:extLst>
      <p:ext uri="{BB962C8B-B14F-4D97-AF65-F5344CB8AC3E}">
        <p14:creationId xmlns:p14="http://schemas.microsoft.com/office/powerpoint/2010/main" val="172042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district 7430 on the left here in the pink– has about 1700 members– we cover Lehigh, Northampton, Berks, Montgomery and a part of Bucks County.– farthest north is Slatington, East- is East– west into Reading- and south into the suburbs of Philadelphia- but not Philadelphia. Our zone is number 32 . This zone is comprised of district in the whole northeastern united states and Bermuda. We also partner a lot with the neighboring zone 28 which is also all of Canada and Alaska--- Each district and zone has Rotary volunteer support staff in all of the key areas to help us.</a:t>
            </a:r>
          </a:p>
        </p:txBody>
      </p:sp>
      <p:sp>
        <p:nvSpPr>
          <p:cNvPr id="4" name="Slide Number Placeholder 3"/>
          <p:cNvSpPr>
            <a:spLocks noGrp="1"/>
          </p:cNvSpPr>
          <p:nvPr>
            <p:ph type="sldNum" sz="quarter" idx="5"/>
          </p:nvPr>
        </p:nvSpPr>
        <p:spPr/>
        <p:txBody>
          <a:bodyPr/>
          <a:lstStyle/>
          <a:p>
            <a:fld id="{D1B5020A-E4A4-4B73-8DA7-E7823B23DAB0}" type="slidenum">
              <a:rPr lang="en-US" smtClean="0"/>
              <a:t>6</a:t>
            </a:fld>
            <a:endParaRPr lang="en-US"/>
          </a:p>
        </p:txBody>
      </p:sp>
    </p:spTree>
    <p:extLst>
      <p:ext uri="{BB962C8B-B14F-4D97-AF65-F5344CB8AC3E}">
        <p14:creationId xmlns:p14="http://schemas.microsoft.com/office/powerpoint/2010/main" val="405916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our own District and all of the support that you as a club president have available to you--- starting with the DG, Trainer, Admin Assistant– each club is divided into areas of about 5 clubs with Assistant Governor volunteers to offer support.  Then we have other offices– and look at all of the support committees--- let’s now look at a couple of the basic support committees that you should also have in your club.</a:t>
            </a:r>
          </a:p>
        </p:txBody>
      </p:sp>
      <p:sp>
        <p:nvSpPr>
          <p:cNvPr id="4" name="Slide Number Placeholder 3"/>
          <p:cNvSpPr>
            <a:spLocks noGrp="1"/>
          </p:cNvSpPr>
          <p:nvPr>
            <p:ph type="sldNum" sz="quarter" idx="5"/>
          </p:nvPr>
        </p:nvSpPr>
        <p:spPr/>
        <p:txBody>
          <a:bodyPr/>
          <a:lstStyle/>
          <a:p>
            <a:fld id="{D1B5020A-E4A4-4B73-8DA7-E7823B23DAB0}" type="slidenum">
              <a:rPr lang="en-US" smtClean="0"/>
              <a:t>7</a:t>
            </a:fld>
            <a:endParaRPr lang="en-US"/>
          </a:p>
        </p:txBody>
      </p:sp>
    </p:spTree>
    <p:extLst>
      <p:ext uri="{BB962C8B-B14F-4D97-AF65-F5344CB8AC3E}">
        <p14:creationId xmlns:p14="http://schemas.microsoft.com/office/powerpoint/2010/main" val="319535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more specific– here are some of the support areas– each of these areas has a rotary volunteer that can help you and your club--- be a speaker, answer questions, help you get started with stuff. Go through these committees</a:t>
            </a:r>
          </a:p>
        </p:txBody>
      </p:sp>
      <p:sp>
        <p:nvSpPr>
          <p:cNvPr id="4" name="Slide Number Placeholder 3"/>
          <p:cNvSpPr>
            <a:spLocks noGrp="1"/>
          </p:cNvSpPr>
          <p:nvPr>
            <p:ph type="sldNum" sz="quarter" idx="5"/>
          </p:nvPr>
        </p:nvSpPr>
        <p:spPr/>
        <p:txBody>
          <a:bodyPr/>
          <a:lstStyle/>
          <a:p>
            <a:fld id="{D1B5020A-E4A4-4B73-8DA7-E7823B23DAB0}" type="slidenum">
              <a:rPr lang="en-US" smtClean="0"/>
              <a:t>8</a:t>
            </a:fld>
            <a:endParaRPr lang="en-US"/>
          </a:p>
        </p:txBody>
      </p:sp>
    </p:spTree>
    <p:extLst>
      <p:ext uri="{BB962C8B-B14F-4D97-AF65-F5344CB8AC3E}">
        <p14:creationId xmlns:p14="http://schemas.microsoft.com/office/powerpoint/2010/main" val="271474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maybe this one should be interactive– go around the room and ask each one how their club is structure– we can use flip chart and write it down– then give summary the next time</a:t>
            </a:r>
          </a:p>
          <a:p>
            <a:endParaRPr lang="en-US" dirty="0"/>
          </a:p>
          <a:p>
            <a:endParaRPr lang="en-US" dirty="0"/>
          </a:p>
          <a:p>
            <a:r>
              <a:rPr lang="en-US" dirty="0"/>
              <a:t>How is your club structured?</a:t>
            </a:r>
          </a:p>
          <a:p>
            <a:r>
              <a:rPr lang="en-US" dirty="0"/>
              <a:t>How do you pick people to be on the board and in leadership roles</a:t>
            </a:r>
          </a:p>
          <a:p>
            <a:r>
              <a:rPr lang="en-US" dirty="0"/>
              <a:t>How does your club promote Foundation, Membership, PR, etc.. Listed on the slide</a:t>
            </a:r>
          </a:p>
          <a:p>
            <a:endParaRPr lang="en-US" dirty="0"/>
          </a:p>
        </p:txBody>
      </p:sp>
      <p:sp>
        <p:nvSpPr>
          <p:cNvPr id="4" name="Slide Number Placeholder 3"/>
          <p:cNvSpPr>
            <a:spLocks noGrp="1"/>
          </p:cNvSpPr>
          <p:nvPr>
            <p:ph type="sldNum" sz="quarter" idx="5"/>
          </p:nvPr>
        </p:nvSpPr>
        <p:spPr/>
        <p:txBody>
          <a:bodyPr/>
          <a:lstStyle/>
          <a:p>
            <a:fld id="{D1B5020A-E4A4-4B73-8DA7-E7823B23DAB0}" type="slidenum">
              <a:rPr lang="en-US" smtClean="0"/>
              <a:t>9</a:t>
            </a:fld>
            <a:endParaRPr lang="en-US"/>
          </a:p>
        </p:txBody>
      </p:sp>
    </p:spTree>
    <p:extLst>
      <p:ext uri="{BB962C8B-B14F-4D97-AF65-F5344CB8AC3E}">
        <p14:creationId xmlns:p14="http://schemas.microsoft.com/office/powerpoint/2010/main" val="422478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FB171A-93C7-4337-867D-1EA18C4DF9B6}" type="datetime1">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60852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FB9AF-B87A-4E08-8496-07427F15F310}" type="datetime1">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143868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91DAB-2BC0-42AE-8BDA-6ECB814B1513}" type="datetime1">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949BB-6D54-46A0-9DB6-402D37EC541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77659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0949B6-8095-4126-BCBF-00D7143778E2}" type="datetime1">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454403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0DA07-2910-4A82-9D61-E1E14FB0D1C0}" type="datetime1">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949BB-6D54-46A0-9DB6-402D37EC541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249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5F6BF-7BF9-47DB-B870-7A997418FDE5}" type="datetime1">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4235677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0ED22C-DDFD-4611-B65C-3C5F5EA4E62F}" type="datetime1">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555018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AAC71B-DB4F-4B1C-AD44-7CB88DE1A392}" type="datetime1">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340041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FAAC2B-E20C-441C-A538-BF172B98423A}" type="datetime1">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64465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339904-00DA-43EA-A491-34E80C891A74}" type="datetime1">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159300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7C1FB4-A748-428E-A044-F2A70F4575E2}" type="datetime1">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354717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42F2F6-F4F9-47FD-8657-16B46AA0EE21}" type="datetime1">
              <a:rPr lang="en-US" smtClean="0"/>
              <a:t>10/10/2021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412023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E9E9A1-88D6-4005-A958-B746C39EA30E}" type="datetime1">
              <a:rPr lang="en-US" smtClean="0"/>
              <a:t>10/10/2021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114064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BED3D-11E6-4DA0-BC5E-8DA471708488}" type="datetime1">
              <a:rPr lang="en-US" smtClean="0"/>
              <a:t>10/10/2021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3272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BC254-4AD5-4F04-A13A-BAE375067417}" type="datetime1">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81238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87B475-3269-4B40-842B-C80E7414976A}" type="datetime1">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949BB-6D54-46A0-9DB6-402D37EC541A}" type="slidenum">
              <a:rPr lang="en-US" smtClean="0"/>
              <a:t>‹#›</a:t>
            </a:fld>
            <a:endParaRPr lang="en-US"/>
          </a:p>
        </p:txBody>
      </p:sp>
    </p:spTree>
    <p:extLst>
      <p:ext uri="{BB962C8B-B14F-4D97-AF65-F5344CB8AC3E}">
        <p14:creationId xmlns:p14="http://schemas.microsoft.com/office/powerpoint/2010/main" val="383059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CF47AD-9DCF-4C41-B984-E445ABA19564}" type="datetime1">
              <a:rPr lang="en-US" smtClean="0"/>
              <a:t>10/10/2021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6949BB-6D54-46A0-9DB6-402D37EC541A}" type="slidenum">
              <a:rPr lang="en-US" smtClean="0"/>
              <a:t>‹#›</a:t>
            </a:fld>
            <a:endParaRPr lang="en-US"/>
          </a:p>
        </p:txBody>
      </p:sp>
    </p:spTree>
    <p:extLst>
      <p:ext uri="{BB962C8B-B14F-4D97-AF65-F5344CB8AC3E}">
        <p14:creationId xmlns:p14="http://schemas.microsoft.com/office/powerpoint/2010/main" val="243096343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942" y="203200"/>
            <a:ext cx="3810000" cy="3225800"/>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B029B52A-431A-4F87-BC3B-8D4B80373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42" y="5265613"/>
            <a:ext cx="2743200" cy="1092200"/>
          </a:xfrm>
          <a:prstGeom prst="rect">
            <a:avLst/>
          </a:prstGeom>
        </p:spPr>
      </p:pic>
      <p:sp>
        <p:nvSpPr>
          <p:cNvPr id="8" name="TextBox 7">
            <a:extLst>
              <a:ext uri="{FF2B5EF4-FFF2-40B4-BE49-F238E27FC236}">
                <a16:creationId xmlns:a16="http://schemas.microsoft.com/office/drawing/2014/main" id="{5392F5E7-9C71-4A88-B890-72E307B6E77C}"/>
              </a:ext>
            </a:extLst>
          </p:cNvPr>
          <p:cNvSpPr txBox="1"/>
          <p:nvPr/>
        </p:nvSpPr>
        <p:spPr>
          <a:xfrm>
            <a:off x="1856661" y="389329"/>
            <a:ext cx="5689651" cy="3785652"/>
          </a:xfrm>
          <a:prstGeom prst="rect">
            <a:avLst/>
          </a:prstGeom>
          <a:noFill/>
        </p:spPr>
        <p:txBody>
          <a:bodyPr wrap="square" rtlCol="0">
            <a:spAutoFit/>
          </a:bodyPr>
          <a:lstStyle/>
          <a:p>
            <a:r>
              <a:rPr lang="en-US" sz="4800" b="1" dirty="0">
                <a:solidFill>
                  <a:schemeClr val="accent1">
                    <a:lumMod val="75000"/>
                  </a:schemeClr>
                </a:solidFill>
              </a:rPr>
              <a:t> </a:t>
            </a:r>
          </a:p>
          <a:p>
            <a:r>
              <a:rPr lang="en-US" sz="4800" b="1" dirty="0">
                <a:solidFill>
                  <a:schemeClr val="accent2">
                    <a:lumMod val="75000"/>
                  </a:schemeClr>
                </a:solidFill>
              </a:rPr>
              <a:t>Get Ready</a:t>
            </a:r>
          </a:p>
          <a:p>
            <a:endParaRPr lang="en-US" sz="4800" b="1" dirty="0">
              <a:solidFill>
                <a:schemeClr val="accent2">
                  <a:lumMod val="75000"/>
                </a:schemeClr>
              </a:solidFill>
            </a:endParaRPr>
          </a:p>
          <a:p>
            <a:endParaRPr lang="en-US" sz="4800" b="1" dirty="0">
              <a:solidFill>
                <a:schemeClr val="accent2">
                  <a:lumMod val="75000"/>
                </a:schemeClr>
              </a:solidFill>
            </a:endParaRPr>
          </a:p>
          <a:p>
            <a:r>
              <a:rPr lang="en-US" sz="4800" b="1" dirty="0">
                <a:solidFill>
                  <a:schemeClr val="accent2">
                    <a:lumMod val="75000"/>
                  </a:schemeClr>
                </a:solidFill>
              </a:rPr>
              <a:t>		Get Set………</a:t>
            </a:r>
          </a:p>
        </p:txBody>
      </p:sp>
      <p:sp>
        <p:nvSpPr>
          <p:cNvPr id="9" name="TextBox 8">
            <a:extLst>
              <a:ext uri="{FF2B5EF4-FFF2-40B4-BE49-F238E27FC236}">
                <a16:creationId xmlns:a16="http://schemas.microsoft.com/office/drawing/2014/main" id="{0828649A-24D0-4C4C-9AFD-0E5F5704CAD7}"/>
              </a:ext>
            </a:extLst>
          </p:cNvPr>
          <p:cNvSpPr txBox="1"/>
          <p:nvPr/>
        </p:nvSpPr>
        <p:spPr>
          <a:xfrm>
            <a:off x="348861" y="6344971"/>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spTree>
    <p:extLst>
      <p:ext uri="{BB962C8B-B14F-4D97-AF65-F5344CB8AC3E}">
        <p14:creationId xmlns:p14="http://schemas.microsoft.com/office/powerpoint/2010/main" val="155738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913C-758C-4E70-B21E-0131CCE792DC}"/>
              </a:ext>
            </a:extLst>
          </p:cNvPr>
          <p:cNvSpPr>
            <a:spLocks noGrp="1"/>
          </p:cNvSpPr>
          <p:nvPr>
            <p:ph type="title"/>
          </p:nvPr>
        </p:nvSpPr>
        <p:spPr>
          <a:xfrm>
            <a:off x="3215424" y="93262"/>
            <a:ext cx="5760846" cy="2310312"/>
          </a:xfrm>
        </p:spPr>
        <p:txBody>
          <a:bodyPr vert="horz" lIns="91440" tIns="45720" rIns="91440" bIns="45720" rtlCol="0" anchor="b">
            <a:normAutofit/>
          </a:bodyPr>
          <a:lstStyle/>
          <a:p>
            <a:pPr algn="ctr"/>
            <a:r>
              <a:rPr lang="en-US" sz="2400" b="1" dirty="0">
                <a:effectLst/>
              </a:rPr>
              <a:t>.</a:t>
            </a:r>
            <a:br>
              <a:rPr lang="en-US" sz="2400" b="1" dirty="0">
                <a:effectLst/>
              </a:rPr>
            </a:br>
            <a:endParaRPr lang="en-US" sz="5200" kern="1200" dirty="0">
              <a:solidFill>
                <a:schemeClr val="tx2"/>
              </a:solidFill>
              <a:latin typeface="+mj-lt"/>
              <a:ea typeface="+mj-ea"/>
              <a:cs typeface="+mj-cs"/>
            </a:endParaRPr>
          </a:p>
        </p:txBody>
      </p:sp>
      <p:pic>
        <p:nvPicPr>
          <p:cNvPr id="21" name="Picture 20" descr="A person looking at a microscope&#10;&#10;Description automatically generated with low confidence">
            <a:extLst>
              <a:ext uri="{FF2B5EF4-FFF2-40B4-BE49-F238E27FC236}">
                <a16:creationId xmlns:a16="http://schemas.microsoft.com/office/drawing/2014/main" id="{AB35338B-8F34-4A5C-9CCD-1D866BE17C08}"/>
              </a:ext>
            </a:extLst>
          </p:cNvPr>
          <p:cNvPicPr>
            <a:picLocks noChangeAspect="1"/>
          </p:cNvPicPr>
          <p:nvPr/>
        </p:nvPicPr>
        <p:blipFill>
          <a:blip r:embed="rId3"/>
          <a:stretch>
            <a:fillRect/>
          </a:stretch>
        </p:blipFill>
        <p:spPr>
          <a:xfrm>
            <a:off x="699652" y="1108232"/>
            <a:ext cx="2084881" cy="1845733"/>
          </a:xfrm>
          <a:prstGeom prst="rect">
            <a:avLst/>
          </a:prstGeom>
        </p:spPr>
      </p:pic>
      <p:pic>
        <p:nvPicPr>
          <p:cNvPr id="22" name="Picture 21" descr="A picture containing person, person, blue, male&#10;&#10;Description automatically generated">
            <a:extLst>
              <a:ext uri="{FF2B5EF4-FFF2-40B4-BE49-F238E27FC236}">
                <a16:creationId xmlns:a16="http://schemas.microsoft.com/office/drawing/2014/main" id="{2EDEAC5F-B3A9-48DB-9CB4-D65AD162BA22}"/>
              </a:ext>
            </a:extLst>
          </p:cNvPr>
          <p:cNvPicPr>
            <a:picLocks noChangeAspect="1"/>
          </p:cNvPicPr>
          <p:nvPr/>
        </p:nvPicPr>
        <p:blipFill>
          <a:blip r:embed="rId4"/>
          <a:stretch>
            <a:fillRect/>
          </a:stretch>
        </p:blipFill>
        <p:spPr>
          <a:xfrm>
            <a:off x="3776660" y="1091388"/>
            <a:ext cx="2084881" cy="1842453"/>
          </a:xfrm>
          <a:prstGeom prst="rect">
            <a:avLst/>
          </a:prstGeom>
        </p:spPr>
      </p:pic>
      <p:pic>
        <p:nvPicPr>
          <p:cNvPr id="23" name="Picture 22" descr="A picture containing text, outdoor, grass, person&#10;&#10;Description automatically generated">
            <a:extLst>
              <a:ext uri="{FF2B5EF4-FFF2-40B4-BE49-F238E27FC236}">
                <a16:creationId xmlns:a16="http://schemas.microsoft.com/office/drawing/2014/main" id="{E6AE0E7C-024E-4050-9C4B-4E33B466FA23}"/>
              </a:ext>
            </a:extLst>
          </p:cNvPr>
          <p:cNvPicPr>
            <a:picLocks noChangeAspect="1"/>
          </p:cNvPicPr>
          <p:nvPr/>
        </p:nvPicPr>
        <p:blipFill>
          <a:blip r:embed="rId5"/>
          <a:stretch>
            <a:fillRect/>
          </a:stretch>
        </p:blipFill>
        <p:spPr>
          <a:xfrm>
            <a:off x="6723323" y="1121160"/>
            <a:ext cx="2084881" cy="1859386"/>
          </a:xfrm>
          <a:prstGeom prst="rect">
            <a:avLst/>
          </a:prstGeom>
        </p:spPr>
      </p:pic>
      <p:pic>
        <p:nvPicPr>
          <p:cNvPr id="24" name="Picture 23" descr="A person and a baby&#10;&#10;Description automatically generated with low confidence">
            <a:extLst>
              <a:ext uri="{FF2B5EF4-FFF2-40B4-BE49-F238E27FC236}">
                <a16:creationId xmlns:a16="http://schemas.microsoft.com/office/drawing/2014/main" id="{6A8FC25C-8D65-4D22-B555-A5180A71BBC7}"/>
              </a:ext>
            </a:extLst>
          </p:cNvPr>
          <p:cNvPicPr>
            <a:picLocks noChangeAspect="1"/>
          </p:cNvPicPr>
          <p:nvPr/>
        </p:nvPicPr>
        <p:blipFill>
          <a:blip r:embed="rId6"/>
          <a:stretch>
            <a:fillRect/>
          </a:stretch>
        </p:blipFill>
        <p:spPr>
          <a:xfrm>
            <a:off x="9536046" y="1108232"/>
            <a:ext cx="1898757" cy="1880500"/>
          </a:xfrm>
          <a:prstGeom prst="rect">
            <a:avLst/>
          </a:prstGeom>
        </p:spPr>
      </p:pic>
      <p:pic>
        <p:nvPicPr>
          <p:cNvPr id="25" name="Picture 24" descr="A group of boys posing for a picture&#10;&#10;Description automatically generated with medium confidence">
            <a:extLst>
              <a:ext uri="{FF2B5EF4-FFF2-40B4-BE49-F238E27FC236}">
                <a16:creationId xmlns:a16="http://schemas.microsoft.com/office/drawing/2014/main" id="{A346B21C-4004-464D-BEB8-92F7E773102C}"/>
              </a:ext>
            </a:extLst>
          </p:cNvPr>
          <p:cNvPicPr>
            <a:picLocks noChangeAspect="1"/>
          </p:cNvPicPr>
          <p:nvPr/>
        </p:nvPicPr>
        <p:blipFill>
          <a:blip r:embed="rId7"/>
          <a:stretch>
            <a:fillRect/>
          </a:stretch>
        </p:blipFill>
        <p:spPr>
          <a:xfrm>
            <a:off x="2594434" y="3511408"/>
            <a:ext cx="1994604" cy="2133600"/>
          </a:xfrm>
          <a:prstGeom prst="rect">
            <a:avLst/>
          </a:prstGeom>
        </p:spPr>
      </p:pic>
      <p:pic>
        <p:nvPicPr>
          <p:cNvPr id="26" name="Picture 25" descr="A picture containing person&#10;&#10;Description automatically generated">
            <a:extLst>
              <a:ext uri="{FF2B5EF4-FFF2-40B4-BE49-F238E27FC236}">
                <a16:creationId xmlns:a16="http://schemas.microsoft.com/office/drawing/2014/main" id="{30798ED5-530C-413A-8EAF-5723D1FA38BB}"/>
              </a:ext>
            </a:extLst>
          </p:cNvPr>
          <p:cNvPicPr>
            <a:picLocks noChangeAspect="1"/>
          </p:cNvPicPr>
          <p:nvPr/>
        </p:nvPicPr>
        <p:blipFill>
          <a:blip r:embed="rId8"/>
          <a:stretch>
            <a:fillRect/>
          </a:stretch>
        </p:blipFill>
        <p:spPr>
          <a:xfrm>
            <a:off x="5254450" y="3597185"/>
            <a:ext cx="2060015" cy="1941483"/>
          </a:xfrm>
          <a:prstGeom prst="rect">
            <a:avLst/>
          </a:prstGeom>
        </p:spPr>
      </p:pic>
      <p:pic>
        <p:nvPicPr>
          <p:cNvPr id="27" name="Picture 26" descr="A picture containing tree, plant&#10;&#10;Description automatically generated">
            <a:extLst>
              <a:ext uri="{FF2B5EF4-FFF2-40B4-BE49-F238E27FC236}">
                <a16:creationId xmlns:a16="http://schemas.microsoft.com/office/drawing/2014/main" id="{693D13F0-EA42-4600-955E-985230BA152B}"/>
              </a:ext>
            </a:extLst>
          </p:cNvPr>
          <p:cNvPicPr>
            <a:picLocks noChangeAspect="1"/>
          </p:cNvPicPr>
          <p:nvPr/>
        </p:nvPicPr>
        <p:blipFill>
          <a:blip r:embed="rId9"/>
          <a:stretch>
            <a:fillRect/>
          </a:stretch>
        </p:blipFill>
        <p:spPr>
          <a:xfrm>
            <a:off x="8179758" y="3597185"/>
            <a:ext cx="2239771" cy="2042345"/>
          </a:xfrm>
          <a:prstGeom prst="rect">
            <a:avLst/>
          </a:prstGeom>
        </p:spPr>
      </p:pic>
      <p:sp>
        <p:nvSpPr>
          <p:cNvPr id="6" name="TextBox 5">
            <a:extLst>
              <a:ext uri="{FF2B5EF4-FFF2-40B4-BE49-F238E27FC236}">
                <a16:creationId xmlns:a16="http://schemas.microsoft.com/office/drawing/2014/main" id="{E77AD4F5-3C56-43F3-AC4E-0979DD80012E}"/>
              </a:ext>
            </a:extLst>
          </p:cNvPr>
          <p:cNvSpPr txBox="1"/>
          <p:nvPr/>
        </p:nvSpPr>
        <p:spPr>
          <a:xfrm>
            <a:off x="944766" y="182880"/>
            <a:ext cx="96954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Causes that we fund ( Our areas of focus)</a:t>
            </a:r>
          </a:p>
        </p:txBody>
      </p:sp>
      <p:pic>
        <p:nvPicPr>
          <p:cNvPr id="28" name="Picture 3">
            <a:extLst>
              <a:ext uri="{FF2B5EF4-FFF2-40B4-BE49-F238E27FC236}">
                <a16:creationId xmlns:a16="http://schemas.microsoft.com/office/drawing/2014/main" id="{FC882372-1853-4DC9-A995-66C6A5A80B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126" y="5639530"/>
            <a:ext cx="1757251" cy="8432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9" name="TextBox 28">
            <a:extLst>
              <a:ext uri="{FF2B5EF4-FFF2-40B4-BE49-F238E27FC236}">
                <a16:creationId xmlns:a16="http://schemas.microsoft.com/office/drawing/2014/main" id="{9FE8B2D9-2AE5-4249-88CA-81583F6429C5}"/>
              </a:ext>
            </a:extLst>
          </p:cNvPr>
          <p:cNvSpPr txBox="1"/>
          <p:nvPr/>
        </p:nvSpPr>
        <p:spPr>
          <a:xfrm>
            <a:off x="371790" y="6383510"/>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spTree>
    <p:extLst>
      <p:ext uri="{BB962C8B-B14F-4D97-AF65-F5344CB8AC3E}">
        <p14:creationId xmlns:p14="http://schemas.microsoft.com/office/powerpoint/2010/main" val="152480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D58E-1500-4304-9F79-AC12EEA1A1BF}"/>
              </a:ext>
            </a:extLst>
          </p:cNvPr>
          <p:cNvSpPr>
            <a:spLocks noGrp="1"/>
          </p:cNvSpPr>
          <p:nvPr>
            <p:ph type="ctrTitle"/>
          </p:nvPr>
        </p:nvSpPr>
        <p:spPr>
          <a:xfrm>
            <a:off x="1225899" y="46594"/>
            <a:ext cx="6263904" cy="622274"/>
          </a:xfrm>
        </p:spPr>
        <p:txBody>
          <a:bodyPr/>
          <a:lstStyle/>
          <a:p>
            <a:r>
              <a:rPr lang="en-US" sz="3600" dirty="0">
                <a:solidFill>
                  <a:schemeClr val="accent2">
                    <a:lumMod val="75000"/>
                  </a:schemeClr>
                </a:solidFill>
              </a:rPr>
              <a:t>Tools to begin using</a:t>
            </a:r>
          </a:p>
        </p:txBody>
      </p:sp>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400" y="30162"/>
            <a:ext cx="2514600" cy="2129028"/>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76ED14B7-78B6-4309-B0C0-9576EF3B4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94845"/>
            <a:ext cx="1625600" cy="647230"/>
          </a:xfrm>
          <a:prstGeom prst="rect">
            <a:avLst/>
          </a:prstGeom>
        </p:spPr>
      </p:pic>
      <p:sp>
        <p:nvSpPr>
          <p:cNvPr id="8" name="TextBox 7">
            <a:extLst>
              <a:ext uri="{FF2B5EF4-FFF2-40B4-BE49-F238E27FC236}">
                <a16:creationId xmlns:a16="http://schemas.microsoft.com/office/drawing/2014/main" id="{5D986B19-6301-471B-AEF5-8E0056295BB0}"/>
              </a:ext>
            </a:extLst>
          </p:cNvPr>
          <p:cNvSpPr txBox="1"/>
          <p:nvPr/>
        </p:nvSpPr>
        <p:spPr>
          <a:xfrm>
            <a:off x="141317" y="6442075"/>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pic>
        <p:nvPicPr>
          <p:cNvPr id="9" name="Picture 4" descr="Graphical user interface, text, application, website&#10;&#10;Description automatically generated">
            <a:extLst>
              <a:ext uri="{FF2B5EF4-FFF2-40B4-BE49-F238E27FC236}">
                <a16:creationId xmlns:a16="http://schemas.microsoft.com/office/drawing/2014/main" id="{CEA7C309-E4B6-443D-905E-97CE7458B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968" y="1244600"/>
            <a:ext cx="9277692" cy="455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34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000" y="0"/>
            <a:ext cx="1810000" cy="1532467"/>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8BCF2F7-0E1B-4092-9842-107E71748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712882"/>
            <a:ext cx="1600200" cy="637117"/>
          </a:xfrm>
          <a:prstGeom prst="rect">
            <a:avLst/>
          </a:prstGeom>
        </p:spPr>
      </p:pic>
      <p:sp>
        <p:nvSpPr>
          <p:cNvPr id="8" name="TextBox 7">
            <a:extLst>
              <a:ext uri="{FF2B5EF4-FFF2-40B4-BE49-F238E27FC236}">
                <a16:creationId xmlns:a16="http://schemas.microsoft.com/office/drawing/2014/main" id="{0F9928E2-2266-4A52-886E-C0F879976585}"/>
              </a:ext>
            </a:extLst>
          </p:cNvPr>
          <p:cNvSpPr txBox="1"/>
          <p:nvPr/>
        </p:nvSpPr>
        <p:spPr>
          <a:xfrm>
            <a:off x="358909" y="6350000"/>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pic>
        <p:nvPicPr>
          <p:cNvPr id="7" name="Picture 1">
            <a:extLst>
              <a:ext uri="{FF2B5EF4-FFF2-40B4-BE49-F238E27FC236}">
                <a16:creationId xmlns:a16="http://schemas.microsoft.com/office/drawing/2014/main" id="{945FF024-792A-4DF6-9B4A-3ACA34527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6333"/>
            <a:ext cx="10382000" cy="525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1F3D079-8278-4934-9C55-F15A960FB1F4}"/>
              </a:ext>
            </a:extLst>
          </p:cNvPr>
          <p:cNvSpPr txBox="1"/>
          <p:nvPr/>
        </p:nvSpPr>
        <p:spPr>
          <a:xfrm>
            <a:off x="727473" y="46335"/>
            <a:ext cx="1891865" cy="861774"/>
          </a:xfrm>
          <a:prstGeom prst="rect">
            <a:avLst/>
          </a:prstGeom>
          <a:noFill/>
        </p:spPr>
        <p:txBody>
          <a:bodyPr wrap="none" rtlCol="0">
            <a:spAutoFit/>
          </a:bodyPr>
          <a:lstStyle/>
          <a:p>
            <a:r>
              <a:rPr lang="en-US" sz="1400" dirty="0">
                <a:solidFill>
                  <a:schemeClr val="accent2">
                    <a:lumMod val="75000"/>
                  </a:schemeClr>
                </a:solidFill>
                <a:latin typeface="Comic Sans MS" panose="030F0702030302020204" pitchFamily="66" charset="0"/>
              </a:rPr>
              <a:t>The Learning Center</a:t>
            </a:r>
          </a:p>
          <a:p>
            <a:endParaRPr lang="en-US" dirty="0">
              <a:solidFill>
                <a:schemeClr val="accent1"/>
              </a:solidFill>
              <a:latin typeface="Comic Sans MS" panose="030F0702030302020204" pitchFamily="66" charset="0"/>
            </a:endParaRPr>
          </a:p>
          <a:p>
            <a:endParaRPr lang="en-US"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2752542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6332" y="0"/>
            <a:ext cx="1735667" cy="1469531"/>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8BCF2F7-0E1B-4092-9842-107E71748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33" y="5878060"/>
            <a:ext cx="1185334" cy="471939"/>
          </a:xfrm>
          <a:prstGeom prst="rect">
            <a:avLst/>
          </a:prstGeom>
        </p:spPr>
      </p:pic>
      <p:sp>
        <p:nvSpPr>
          <p:cNvPr id="8" name="TextBox 7">
            <a:extLst>
              <a:ext uri="{FF2B5EF4-FFF2-40B4-BE49-F238E27FC236}">
                <a16:creationId xmlns:a16="http://schemas.microsoft.com/office/drawing/2014/main" id="{0F9928E2-2266-4A52-886E-C0F879976585}"/>
              </a:ext>
            </a:extLst>
          </p:cNvPr>
          <p:cNvSpPr txBox="1"/>
          <p:nvPr/>
        </p:nvSpPr>
        <p:spPr>
          <a:xfrm>
            <a:off x="358909" y="6350000"/>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sp>
        <p:nvSpPr>
          <p:cNvPr id="12" name="TextBox 11">
            <a:extLst>
              <a:ext uri="{FF2B5EF4-FFF2-40B4-BE49-F238E27FC236}">
                <a16:creationId xmlns:a16="http://schemas.microsoft.com/office/drawing/2014/main" id="{0049F396-8637-4A7F-9F07-0896E2EFABD7}"/>
              </a:ext>
            </a:extLst>
          </p:cNvPr>
          <p:cNvSpPr txBox="1"/>
          <p:nvPr/>
        </p:nvSpPr>
        <p:spPr>
          <a:xfrm>
            <a:off x="0" y="138668"/>
            <a:ext cx="8263467" cy="400110"/>
          </a:xfrm>
          <a:prstGeom prst="rect">
            <a:avLst/>
          </a:prstGeom>
          <a:noFill/>
        </p:spPr>
        <p:txBody>
          <a:bodyPr wrap="square" rtlCol="0">
            <a:spAutoFit/>
          </a:bodyPr>
          <a:lstStyle/>
          <a:p>
            <a:pPr algn="ctr"/>
            <a:r>
              <a:rPr lang="en-US" sz="2000" b="1" dirty="0">
                <a:solidFill>
                  <a:schemeClr val="accent2">
                    <a:lumMod val="75000"/>
                  </a:schemeClr>
                </a:solidFill>
                <a:latin typeface="Comic Sans MS" panose="030F0702030302020204" pitchFamily="66" charset="0"/>
              </a:rPr>
              <a:t>CLUB CENTRAL</a:t>
            </a:r>
          </a:p>
        </p:txBody>
      </p:sp>
      <p:pic>
        <p:nvPicPr>
          <p:cNvPr id="15" name="Picture 14" descr="Graphical user interface, text, application, email&#10;&#10;Description automatically generated">
            <a:extLst>
              <a:ext uri="{FF2B5EF4-FFF2-40B4-BE49-F238E27FC236}">
                <a16:creationId xmlns:a16="http://schemas.microsoft.com/office/drawing/2014/main" id="{68E86A33-B984-492A-9CD5-3D36FDB66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283" y="347190"/>
            <a:ext cx="10134049" cy="5672667"/>
          </a:xfrm>
          <a:prstGeom prst="rect">
            <a:avLst/>
          </a:prstGeom>
        </p:spPr>
      </p:pic>
    </p:spTree>
    <p:extLst>
      <p:ext uri="{BB962C8B-B14F-4D97-AF65-F5344CB8AC3E}">
        <p14:creationId xmlns:p14="http://schemas.microsoft.com/office/powerpoint/2010/main" val="43149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D58E-1500-4304-9F79-AC12EEA1A1BF}"/>
              </a:ext>
            </a:extLst>
          </p:cNvPr>
          <p:cNvSpPr>
            <a:spLocks noGrp="1"/>
          </p:cNvSpPr>
          <p:nvPr>
            <p:ph type="ctrTitle"/>
          </p:nvPr>
        </p:nvSpPr>
        <p:spPr>
          <a:xfrm>
            <a:off x="1073164" y="508000"/>
            <a:ext cx="6539988" cy="287867"/>
          </a:xfrm>
        </p:spPr>
        <p:txBody>
          <a:bodyPr/>
          <a:lstStyle/>
          <a:p>
            <a:r>
              <a:rPr lang="en-US" sz="4400" dirty="0">
                <a:solidFill>
                  <a:schemeClr val="accent2">
                    <a:lumMod val="75000"/>
                  </a:schemeClr>
                </a:solidFill>
                <a:latin typeface="Comic Sans MS" panose="030F0702030302020204" pitchFamily="66" charset="0"/>
              </a:rPr>
              <a:t>Start Planning Now</a:t>
            </a:r>
          </a:p>
        </p:txBody>
      </p:sp>
      <p:sp>
        <p:nvSpPr>
          <p:cNvPr id="3" name="Subtitle 2">
            <a:extLst>
              <a:ext uri="{FF2B5EF4-FFF2-40B4-BE49-F238E27FC236}">
                <a16:creationId xmlns:a16="http://schemas.microsoft.com/office/drawing/2014/main" id="{52D9B351-D1E0-4D83-8D5A-A71F56DA1674}"/>
              </a:ext>
            </a:extLst>
          </p:cNvPr>
          <p:cNvSpPr>
            <a:spLocks noGrp="1"/>
          </p:cNvSpPr>
          <p:nvPr>
            <p:ph type="subTitle" idx="1"/>
          </p:nvPr>
        </p:nvSpPr>
        <p:spPr>
          <a:xfrm>
            <a:off x="585916" y="889001"/>
            <a:ext cx="8552227" cy="4193912"/>
          </a:xfrm>
        </p:spPr>
        <p:txBody>
          <a:bodyPr>
            <a:noAutofit/>
          </a:bodyPr>
          <a:lstStyle/>
          <a:p>
            <a:pPr marL="457200" indent="-457200" algn="ctr">
              <a:buFont typeface="Arial" panose="020B0604020202020204" pitchFamily="34" charset="0"/>
              <a:buChar char="•"/>
            </a:pPr>
            <a:r>
              <a:rPr lang="en-US" sz="2800" dirty="0">
                <a:solidFill>
                  <a:schemeClr val="accent2">
                    <a:lumMod val="75000"/>
                  </a:schemeClr>
                </a:solidFill>
                <a:latin typeface="Comic Sans MS" panose="030F0702030302020204" pitchFamily="66" charset="0"/>
              </a:rPr>
              <a:t>Your meetings– places-times: In Person, Hybrid</a:t>
            </a:r>
          </a:p>
          <a:p>
            <a:pPr marL="457200" indent="-457200" algn="ctr">
              <a:buFont typeface="Arial" panose="020B0604020202020204" pitchFamily="34" charset="0"/>
              <a:buChar char="•"/>
            </a:pPr>
            <a:r>
              <a:rPr lang="en-US" sz="2800" dirty="0">
                <a:solidFill>
                  <a:schemeClr val="accent2">
                    <a:lumMod val="75000"/>
                  </a:schemeClr>
                </a:solidFill>
                <a:latin typeface="Comic Sans MS" panose="030F0702030302020204" pitchFamily="66" charset="0"/>
              </a:rPr>
              <a:t>Goals: How can you help your club achieve them</a:t>
            </a:r>
          </a:p>
          <a:p>
            <a:pPr marL="457200" indent="-457200" algn="ctr">
              <a:buFont typeface="Arial" panose="020B0604020202020204" pitchFamily="34" charset="0"/>
              <a:buChar char="•"/>
            </a:pPr>
            <a:r>
              <a:rPr lang="en-US" sz="2800" dirty="0">
                <a:solidFill>
                  <a:schemeClr val="accent2">
                    <a:lumMod val="75000"/>
                  </a:schemeClr>
                </a:solidFill>
                <a:latin typeface="Comic Sans MS" panose="030F0702030302020204" pitchFamily="66" charset="0"/>
              </a:rPr>
              <a:t>Committees: what will this structure look like?</a:t>
            </a:r>
          </a:p>
          <a:p>
            <a:pPr marL="457200" indent="-457200" algn="ctr">
              <a:buFont typeface="Arial" panose="020B0604020202020204" pitchFamily="34" charset="0"/>
              <a:buChar char="•"/>
            </a:pPr>
            <a:r>
              <a:rPr lang="en-US" sz="2800" dirty="0">
                <a:solidFill>
                  <a:schemeClr val="accent2">
                    <a:lumMod val="75000"/>
                  </a:schemeClr>
                </a:solidFill>
                <a:latin typeface="Comic Sans MS" panose="030F0702030302020204" pitchFamily="66" charset="0"/>
              </a:rPr>
              <a:t>Events: will you add or subtract? Special dates?</a:t>
            </a:r>
          </a:p>
          <a:p>
            <a:pPr marL="457200" indent="-457200" algn="ctr">
              <a:buFont typeface="Arial" panose="020B0604020202020204" pitchFamily="34" charset="0"/>
              <a:buChar char="•"/>
            </a:pPr>
            <a:r>
              <a:rPr lang="en-US" sz="2800" dirty="0">
                <a:solidFill>
                  <a:schemeClr val="accent2">
                    <a:lumMod val="75000"/>
                  </a:schemeClr>
                </a:solidFill>
                <a:latin typeface="Comic Sans MS" panose="030F0702030302020204" pitchFamily="66" charset="0"/>
              </a:rPr>
              <a:t>Calendar: getting this to all your members ASAP</a:t>
            </a:r>
          </a:p>
          <a:p>
            <a:pPr marL="457200" indent="-457200" algn="ctr">
              <a:buFont typeface="Arial" panose="020B0604020202020204" pitchFamily="34" charset="0"/>
              <a:buChar char="•"/>
            </a:pPr>
            <a:r>
              <a:rPr lang="en-US" sz="2800" dirty="0">
                <a:solidFill>
                  <a:schemeClr val="accent2">
                    <a:lumMod val="75000"/>
                  </a:schemeClr>
                </a:solidFill>
                <a:latin typeface="Comic Sans MS" panose="030F0702030302020204" pitchFamily="66" charset="0"/>
              </a:rPr>
              <a:t>Agenda: Club meeting and board meeting Prep</a:t>
            </a:r>
            <a:r>
              <a:rPr lang="en-US" sz="2800" dirty="0">
                <a:solidFill>
                  <a:schemeClr val="accent1"/>
                </a:solidFill>
                <a:latin typeface="Comic Sans MS" panose="030F0702030302020204" pitchFamily="66" charset="0"/>
              </a:rPr>
              <a:t>. </a:t>
            </a:r>
          </a:p>
        </p:txBody>
      </p:sp>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676" y="-12700"/>
            <a:ext cx="3146323" cy="2663887"/>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7221E01D-136A-485E-9A6E-B57A4D653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30850"/>
            <a:ext cx="2057400" cy="819150"/>
          </a:xfrm>
          <a:prstGeom prst="rect">
            <a:avLst/>
          </a:prstGeom>
        </p:spPr>
      </p:pic>
      <p:sp>
        <p:nvSpPr>
          <p:cNvPr id="8" name="TextBox 7">
            <a:extLst>
              <a:ext uri="{FF2B5EF4-FFF2-40B4-BE49-F238E27FC236}">
                <a16:creationId xmlns:a16="http://schemas.microsoft.com/office/drawing/2014/main" id="{9088713E-2F5B-4ECF-A525-E734DAF260D3}"/>
              </a:ext>
            </a:extLst>
          </p:cNvPr>
          <p:cNvSpPr txBox="1"/>
          <p:nvPr/>
        </p:nvSpPr>
        <p:spPr>
          <a:xfrm>
            <a:off x="157942" y="6357813"/>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spTree>
    <p:extLst>
      <p:ext uri="{BB962C8B-B14F-4D97-AF65-F5344CB8AC3E}">
        <p14:creationId xmlns:p14="http://schemas.microsoft.com/office/powerpoint/2010/main" val="59634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D58E-1500-4304-9F79-AC12EEA1A1BF}"/>
              </a:ext>
            </a:extLst>
          </p:cNvPr>
          <p:cNvSpPr>
            <a:spLocks noGrp="1"/>
          </p:cNvSpPr>
          <p:nvPr>
            <p:ph type="ctrTitle"/>
          </p:nvPr>
        </p:nvSpPr>
        <p:spPr>
          <a:xfrm>
            <a:off x="986319" y="286286"/>
            <a:ext cx="5893499" cy="904126"/>
          </a:xfrm>
        </p:spPr>
        <p:txBody>
          <a:bodyPr/>
          <a:lstStyle/>
          <a:p>
            <a:pPr algn="l"/>
            <a:r>
              <a:rPr lang="en-US" dirty="0">
                <a:solidFill>
                  <a:schemeClr val="accent2">
                    <a:lumMod val="75000"/>
                  </a:schemeClr>
                </a:solidFill>
                <a:latin typeface="Comic Sans MS" panose="030F0702030302020204" pitchFamily="66" charset="0"/>
              </a:rPr>
              <a:t>Expectations</a:t>
            </a:r>
          </a:p>
        </p:txBody>
      </p:sp>
      <p:sp>
        <p:nvSpPr>
          <p:cNvPr id="3" name="Subtitle 2">
            <a:extLst>
              <a:ext uri="{FF2B5EF4-FFF2-40B4-BE49-F238E27FC236}">
                <a16:creationId xmlns:a16="http://schemas.microsoft.com/office/drawing/2014/main" id="{52D9B351-D1E0-4D83-8D5A-A71F56DA1674}"/>
              </a:ext>
            </a:extLst>
          </p:cNvPr>
          <p:cNvSpPr>
            <a:spLocks noGrp="1"/>
          </p:cNvSpPr>
          <p:nvPr>
            <p:ph type="subTitle" idx="1"/>
          </p:nvPr>
        </p:nvSpPr>
        <p:spPr>
          <a:xfrm>
            <a:off x="772831" y="1198225"/>
            <a:ext cx="11241890" cy="3611937"/>
          </a:xfrm>
        </p:spPr>
        <p:txBody>
          <a:bodyPr>
            <a:normAutofit fontScale="92500" lnSpcReduction="20000"/>
          </a:bodyPr>
          <a:lstStyle/>
          <a:p>
            <a:pPr algn="l"/>
            <a:r>
              <a:rPr lang="en-US" sz="2400" b="1" dirty="0">
                <a:solidFill>
                  <a:schemeClr val="accent2">
                    <a:lumMod val="75000"/>
                  </a:schemeClr>
                </a:solidFill>
              </a:rPr>
              <a:t>Assignments for next meeting:</a:t>
            </a:r>
          </a:p>
          <a:p>
            <a:pPr algn="l"/>
            <a:r>
              <a:rPr lang="en-US" sz="2400" b="1" dirty="0">
                <a:solidFill>
                  <a:schemeClr val="accent2">
                    <a:lumMod val="75000"/>
                  </a:schemeClr>
                </a:solidFill>
              </a:rPr>
              <a:t>Learning Center-Complete the following</a:t>
            </a:r>
          </a:p>
          <a:p>
            <a:pPr algn="l"/>
            <a:endParaRPr lang="en-US" sz="2400" b="1" dirty="0">
              <a:solidFill>
                <a:schemeClr val="accent2">
                  <a:lumMod val="75000"/>
                </a:schemeClr>
              </a:solidFill>
            </a:endParaRPr>
          </a:p>
          <a:p>
            <a:pPr algn="l"/>
            <a:r>
              <a:rPr lang="en-US" sz="2400" b="1" dirty="0">
                <a:solidFill>
                  <a:schemeClr val="accent2">
                    <a:lumMod val="75000"/>
                  </a:schemeClr>
                </a:solidFill>
              </a:rPr>
              <a:t>Club President Basics</a:t>
            </a:r>
          </a:p>
          <a:p>
            <a:pPr algn="l"/>
            <a:r>
              <a:rPr lang="en-US" sz="2400" b="1" dirty="0">
                <a:solidFill>
                  <a:schemeClr val="accent2">
                    <a:lumMod val="75000"/>
                  </a:schemeClr>
                </a:solidFill>
              </a:rPr>
              <a:t>Leading Effective Committees</a:t>
            </a:r>
          </a:p>
          <a:p>
            <a:pPr algn="l"/>
            <a:r>
              <a:rPr lang="en-US" sz="2400" b="1" dirty="0">
                <a:solidFill>
                  <a:schemeClr val="accent2">
                    <a:lumMod val="75000"/>
                  </a:schemeClr>
                </a:solidFill>
              </a:rPr>
              <a:t>Rotary Club Central Resources</a:t>
            </a:r>
          </a:p>
          <a:p>
            <a:pPr algn="l"/>
            <a:r>
              <a:rPr lang="en-US" sz="2400" b="1" dirty="0">
                <a:solidFill>
                  <a:schemeClr val="accent2">
                    <a:lumMod val="75000"/>
                  </a:schemeClr>
                </a:solidFill>
              </a:rPr>
              <a:t>Membership--- select one module and complete</a:t>
            </a:r>
          </a:p>
          <a:p>
            <a:pPr algn="l"/>
            <a:r>
              <a:rPr lang="en-US" sz="2400" b="1" dirty="0">
                <a:solidFill>
                  <a:schemeClr val="accent2">
                    <a:lumMod val="75000"/>
                  </a:schemeClr>
                </a:solidFill>
              </a:rPr>
              <a:t>Enroll to Attend November 6, 2021- </a:t>
            </a:r>
          </a:p>
          <a:p>
            <a:pPr algn="l"/>
            <a:r>
              <a:rPr lang="en-US" sz="2400" b="1" dirty="0">
                <a:solidFill>
                  <a:schemeClr val="accent2">
                    <a:lumMod val="75000"/>
                  </a:schemeClr>
                </a:solidFill>
              </a:rPr>
              <a:t>     Foundation Seminar at De Sales University</a:t>
            </a:r>
            <a:endParaRPr lang="en-US" b="1" dirty="0">
              <a:solidFill>
                <a:schemeClr val="accent2">
                  <a:lumMod val="75000"/>
                </a:schemeClr>
              </a:solidFill>
            </a:endParaRPr>
          </a:p>
        </p:txBody>
      </p:sp>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0"/>
            <a:ext cx="3810000" cy="32258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286B8A7A-9BC9-4CAE-818A-2C0C8A4594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57800"/>
            <a:ext cx="2743200" cy="1092200"/>
          </a:xfrm>
          <a:prstGeom prst="rect">
            <a:avLst/>
          </a:prstGeom>
        </p:spPr>
      </p:pic>
      <p:sp>
        <p:nvSpPr>
          <p:cNvPr id="8" name="TextBox 7">
            <a:extLst>
              <a:ext uri="{FF2B5EF4-FFF2-40B4-BE49-F238E27FC236}">
                <a16:creationId xmlns:a16="http://schemas.microsoft.com/office/drawing/2014/main" id="{83DBFE16-1FCB-4184-82B3-E7949123D667}"/>
              </a:ext>
            </a:extLst>
          </p:cNvPr>
          <p:cNvSpPr txBox="1"/>
          <p:nvPr/>
        </p:nvSpPr>
        <p:spPr>
          <a:xfrm>
            <a:off x="157942" y="6357813"/>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spTree>
    <p:extLst>
      <p:ext uri="{BB962C8B-B14F-4D97-AF65-F5344CB8AC3E}">
        <p14:creationId xmlns:p14="http://schemas.microsoft.com/office/powerpoint/2010/main" val="194330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D58E-1500-4304-9F79-AC12EEA1A1BF}"/>
              </a:ext>
            </a:extLst>
          </p:cNvPr>
          <p:cNvSpPr>
            <a:spLocks noGrp="1"/>
          </p:cNvSpPr>
          <p:nvPr>
            <p:ph type="ctrTitle"/>
          </p:nvPr>
        </p:nvSpPr>
        <p:spPr>
          <a:xfrm>
            <a:off x="721784" y="713154"/>
            <a:ext cx="7005398" cy="1096900"/>
          </a:xfrm>
        </p:spPr>
        <p:txBody>
          <a:bodyPr/>
          <a:lstStyle/>
          <a:p>
            <a:pPr algn="l"/>
            <a:r>
              <a:rPr lang="en-US" dirty="0">
                <a:solidFill>
                  <a:schemeClr val="accent2">
                    <a:lumMod val="75000"/>
                  </a:schemeClr>
                </a:solidFill>
                <a:latin typeface="Comic Sans MS" panose="030F0702030302020204" pitchFamily="66" charset="0"/>
              </a:rPr>
              <a:t>Next Calendar Dates</a:t>
            </a:r>
          </a:p>
        </p:txBody>
      </p:sp>
      <p:sp>
        <p:nvSpPr>
          <p:cNvPr id="3" name="Subtitle 2">
            <a:extLst>
              <a:ext uri="{FF2B5EF4-FFF2-40B4-BE49-F238E27FC236}">
                <a16:creationId xmlns:a16="http://schemas.microsoft.com/office/drawing/2014/main" id="{52D9B351-D1E0-4D83-8D5A-A71F56DA1674}"/>
              </a:ext>
            </a:extLst>
          </p:cNvPr>
          <p:cNvSpPr>
            <a:spLocks noGrp="1"/>
          </p:cNvSpPr>
          <p:nvPr>
            <p:ph type="subTitle" idx="1"/>
          </p:nvPr>
        </p:nvSpPr>
        <p:spPr>
          <a:xfrm>
            <a:off x="721784" y="2131462"/>
            <a:ext cx="8462409" cy="2541022"/>
          </a:xfrm>
        </p:spPr>
        <p:txBody>
          <a:bodyPr>
            <a:normAutofit fontScale="92500" lnSpcReduction="10000"/>
          </a:bodyPr>
          <a:lstStyle/>
          <a:p>
            <a:pPr algn="l"/>
            <a:r>
              <a:rPr lang="en-US" b="1" dirty="0">
                <a:solidFill>
                  <a:schemeClr val="accent2">
                    <a:lumMod val="75000"/>
                  </a:schemeClr>
                </a:solidFill>
              </a:rPr>
              <a:t>November 6, 2021: Foundation Seminar, De Sales University</a:t>
            </a:r>
          </a:p>
          <a:p>
            <a:pPr algn="l"/>
            <a:r>
              <a:rPr lang="en-US" b="1" dirty="0">
                <a:solidFill>
                  <a:schemeClr val="accent2">
                    <a:lumMod val="75000"/>
                  </a:schemeClr>
                </a:solidFill>
              </a:rPr>
              <a:t>December 6, 2021- Pre-PETS 2 - Virtual</a:t>
            </a:r>
          </a:p>
          <a:p>
            <a:pPr algn="l"/>
            <a:r>
              <a:rPr lang="en-US" b="1" dirty="0">
                <a:solidFill>
                  <a:schemeClr val="accent2">
                    <a:lumMod val="75000"/>
                  </a:schemeClr>
                </a:solidFill>
              </a:rPr>
              <a:t>January 25, 2021, Pre-Pets 3 – Virtual </a:t>
            </a:r>
          </a:p>
          <a:p>
            <a:pPr algn="l"/>
            <a:r>
              <a:rPr lang="en-US" b="1" dirty="0">
                <a:solidFill>
                  <a:schemeClr val="accent2">
                    <a:lumMod val="75000"/>
                  </a:schemeClr>
                </a:solidFill>
              </a:rPr>
              <a:t>February 24-27 PETS – King of Prussia – Registration information will be sent</a:t>
            </a:r>
          </a:p>
          <a:p>
            <a:pPr algn="l"/>
            <a:r>
              <a:rPr lang="en-US" b="1" dirty="0">
                <a:solidFill>
                  <a:schemeClr val="accent2">
                    <a:lumMod val="75000"/>
                  </a:schemeClr>
                </a:solidFill>
              </a:rPr>
              <a:t>	Special Guests:  RIPE Jennifer Jones,  Zone 32 Director – Valerie Wafer</a:t>
            </a:r>
          </a:p>
          <a:p>
            <a:pPr algn="l"/>
            <a:r>
              <a:rPr lang="en-US" b="1" dirty="0">
                <a:solidFill>
                  <a:schemeClr val="accent2">
                    <a:lumMod val="75000"/>
                  </a:schemeClr>
                </a:solidFill>
              </a:rPr>
              <a:t>April 9, 2022 District Training Assembly- De Sales University</a:t>
            </a:r>
          </a:p>
          <a:p>
            <a:pPr algn="l"/>
            <a:r>
              <a:rPr lang="en-US" b="1" dirty="0">
                <a:solidFill>
                  <a:schemeClr val="accent2">
                    <a:lumMod val="75000"/>
                  </a:schemeClr>
                </a:solidFill>
              </a:rPr>
              <a:t>	( last PETS session)</a:t>
            </a:r>
          </a:p>
          <a:p>
            <a:endParaRPr lang="en-US" dirty="0"/>
          </a:p>
        </p:txBody>
      </p:sp>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4124" y="0"/>
            <a:ext cx="3001207" cy="2541022"/>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286B8A7A-9BC9-4CAE-818A-2C0C8A4594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9" y="5349875"/>
            <a:ext cx="2743200" cy="1092200"/>
          </a:xfrm>
          <a:prstGeom prst="rect">
            <a:avLst/>
          </a:prstGeom>
        </p:spPr>
      </p:pic>
      <p:sp>
        <p:nvSpPr>
          <p:cNvPr id="8" name="TextBox 7">
            <a:extLst>
              <a:ext uri="{FF2B5EF4-FFF2-40B4-BE49-F238E27FC236}">
                <a16:creationId xmlns:a16="http://schemas.microsoft.com/office/drawing/2014/main" id="{99754FF3-71D4-4B71-B569-D0B39EA8613B}"/>
              </a:ext>
            </a:extLst>
          </p:cNvPr>
          <p:cNvSpPr txBox="1"/>
          <p:nvPr/>
        </p:nvSpPr>
        <p:spPr>
          <a:xfrm>
            <a:off x="157942" y="6442075"/>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spTree>
    <p:extLst>
      <p:ext uri="{BB962C8B-B14F-4D97-AF65-F5344CB8AC3E}">
        <p14:creationId xmlns:p14="http://schemas.microsoft.com/office/powerpoint/2010/main" val="6308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286B8A7A-9BC9-4CAE-818A-2C0C8A459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7800"/>
            <a:ext cx="2743200" cy="1092200"/>
          </a:xfrm>
          <a:prstGeom prst="rect">
            <a:avLst/>
          </a:prstGeom>
        </p:spPr>
      </p:pic>
      <p:pic>
        <p:nvPicPr>
          <p:cNvPr id="1026" name="Picture 2" descr="Golfing Family Stock Illustration - Download Image Now - iStock">
            <a:extLst>
              <a:ext uri="{FF2B5EF4-FFF2-40B4-BE49-F238E27FC236}">
                <a16:creationId xmlns:a16="http://schemas.microsoft.com/office/drawing/2014/main" id="{D412716C-EB1E-439D-8DD4-20D9F336BF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504" y="820363"/>
            <a:ext cx="4240980" cy="47711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F406E81-8B04-4080-9726-71379B91A76D}"/>
              </a:ext>
            </a:extLst>
          </p:cNvPr>
          <p:cNvSpPr txBox="1"/>
          <p:nvPr/>
        </p:nvSpPr>
        <p:spPr>
          <a:xfrm>
            <a:off x="328764" y="6347206"/>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sp>
        <p:nvSpPr>
          <p:cNvPr id="4" name="TextBox 3">
            <a:extLst>
              <a:ext uri="{FF2B5EF4-FFF2-40B4-BE49-F238E27FC236}">
                <a16:creationId xmlns:a16="http://schemas.microsoft.com/office/drawing/2014/main" id="{8761A25B-FEF2-4DAA-92C5-F9DF05779E75}"/>
              </a:ext>
            </a:extLst>
          </p:cNvPr>
          <p:cNvSpPr txBox="1"/>
          <p:nvPr/>
        </p:nvSpPr>
        <p:spPr>
          <a:xfrm>
            <a:off x="245805" y="678426"/>
            <a:ext cx="6207245" cy="4832092"/>
          </a:xfrm>
          <a:prstGeom prst="rect">
            <a:avLst/>
          </a:prstGeom>
          <a:noFill/>
        </p:spPr>
        <p:txBody>
          <a:bodyPr wrap="square" rtlCol="0">
            <a:spAutoFit/>
          </a:bodyPr>
          <a:lstStyle/>
          <a:p>
            <a:r>
              <a:rPr lang="en-US" sz="4400" b="1" i="1" dirty="0">
                <a:solidFill>
                  <a:schemeClr val="accent2">
                    <a:lumMod val="75000"/>
                  </a:schemeClr>
                </a:solidFill>
                <a:latin typeface="Comic Sans MS" panose="030F0702030302020204" pitchFamily="66" charset="0"/>
              </a:rPr>
              <a:t>And….</a:t>
            </a:r>
          </a:p>
          <a:p>
            <a:r>
              <a:rPr lang="en-US" sz="4400" b="1" i="1" dirty="0">
                <a:solidFill>
                  <a:schemeClr val="accent2">
                    <a:lumMod val="75000"/>
                  </a:schemeClr>
                </a:solidFill>
                <a:latin typeface="Comic Sans MS" panose="030F0702030302020204" pitchFamily="66" charset="0"/>
              </a:rPr>
              <a:t>           Today’s course is                                                		Finished!</a:t>
            </a:r>
          </a:p>
          <a:p>
            <a:r>
              <a:rPr lang="en-US" sz="4400" b="1" i="1" dirty="0">
                <a:solidFill>
                  <a:schemeClr val="accent2">
                    <a:lumMod val="75000"/>
                  </a:schemeClr>
                </a:solidFill>
                <a:latin typeface="Comic Sans MS" panose="030F0702030302020204" pitchFamily="66" charset="0"/>
              </a:rPr>
              <a:t>Questions/comments?</a:t>
            </a:r>
          </a:p>
          <a:p>
            <a:endParaRPr lang="en-US" sz="4400" b="1" i="1" dirty="0">
              <a:solidFill>
                <a:schemeClr val="accent2">
                  <a:lumMod val="75000"/>
                </a:schemeClr>
              </a:solidFill>
              <a:latin typeface="Comic Sans MS" panose="030F0702030302020204" pitchFamily="66" charset="0"/>
            </a:endParaRPr>
          </a:p>
          <a:p>
            <a:endParaRPr lang="en-US" sz="4400" b="1" i="1" dirty="0">
              <a:solidFill>
                <a:schemeClr val="accent2">
                  <a:lumMod val="75000"/>
                </a:schemeClr>
              </a:solidFill>
              <a:latin typeface="Comic Sans MS" panose="030F0702030302020204" pitchFamily="66" charset="0"/>
            </a:endParaRPr>
          </a:p>
        </p:txBody>
      </p:sp>
      <p:pic>
        <p:nvPicPr>
          <p:cNvPr id="8" name="Picture 7" descr="A picture containing logo&#10;&#10;Description automatically generated">
            <a:extLst>
              <a:ext uri="{FF2B5EF4-FFF2-40B4-BE49-F238E27FC236}">
                <a16:creationId xmlns:a16="http://schemas.microsoft.com/office/drawing/2014/main" id="{99178988-22E7-4DE4-A70B-DA6C60C62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06" y="5257800"/>
            <a:ext cx="2743200" cy="1092200"/>
          </a:xfrm>
          <a:prstGeom prst="rect">
            <a:avLst/>
          </a:prstGeom>
        </p:spPr>
      </p:pic>
      <p:sp>
        <p:nvSpPr>
          <p:cNvPr id="2" name="TextBox 1">
            <a:extLst>
              <a:ext uri="{FF2B5EF4-FFF2-40B4-BE49-F238E27FC236}">
                <a16:creationId xmlns:a16="http://schemas.microsoft.com/office/drawing/2014/main" id="{8847FC85-EC69-47E4-9DA5-5C777261B0A8}"/>
              </a:ext>
            </a:extLst>
          </p:cNvPr>
          <p:cNvSpPr txBox="1"/>
          <p:nvPr/>
        </p:nvSpPr>
        <p:spPr>
          <a:xfrm>
            <a:off x="2989006" y="4362300"/>
            <a:ext cx="3180679" cy="830997"/>
          </a:xfrm>
          <a:prstGeom prst="rect">
            <a:avLst/>
          </a:prstGeom>
          <a:noFill/>
        </p:spPr>
        <p:txBody>
          <a:bodyPr wrap="none" rtlCol="0">
            <a:spAutoFit/>
          </a:bodyPr>
          <a:lstStyle/>
          <a:p>
            <a:r>
              <a:rPr lang="en-US" sz="1600" dirty="0">
                <a:solidFill>
                  <a:schemeClr val="accent2">
                    <a:lumMod val="75000"/>
                  </a:schemeClr>
                </a:solidFill>
              </a:rPr>
              <a:t>Len Gieseler – Cell 610-324-9666</a:t>
            </a:r>
          </a:p>
          <a:p>
            <a:r>
              <a:rPr lang="en-US" sz="1600" dirty="0">
                <a:solidFill>
                  <a:schemeClr val="accent2">
                    <a:lumMod val="75000"/>
                  </a:schemeClr>
                </a:solidFill>
              </a:rPr>
              <a:t>Work – 610-323-2201 Ext 100</a:t>
            </a:r>
          </a:p>
          <a:p>
            <a:r>
              <a:rPr lang="en-US" sz="1600" dirty="0">
                <a:solidFill>
                  <a:schemeClr val="accent2">
                    <a:lumMod val="75000"/>
                  </a:schemeClr>
                </a:solidFill>
              </a:rPr>
              <a:t>lgieseler2023@gmail.com</a:t>
            </a:r>
          </a:p>
        </p:txBody>
      </p:sp>
    </p:spTree>
    <p:extLst>
      <p:ext uri="{BB962C8B-B14F-4D97-AF65-F5344CB8AC3E}">
        <p14:creationId xmlns:p14="http://schemas.microsoft.com/office/powerpoint/2010/main" val="264256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8986DF8F-E224-405A-BF88-D21879A5E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0" y="5157548"/>
            <a:ext cx="2743200" cy="1092200"/>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134B5C61-F850-423C-A6AB-8540DEB47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544" y="516773"/>
            <a:ext cx="5821929" cy="6058593"/>
          </a:xfrm>
          <a:prstGeom prst="rect">
            <a:avLst/>
          </a:prstGeom>
        </p:spPr>
      </p:pic>
      <p:sp>
        <p:nvSpPr>
          <p:cNvPr id="9" name="TextBox 8">
            <a:extLst>
              <a:ext uri="{FF2B5EF4-FFF2-40B4-BE49-F238E27FC236}">
                <a16:creationId xmlns:a16="http://schemas.microsoft.com/office/drawing/2014/main" id="{9D8EA38A-362E-4ABF-9624-3B102EEDC499}"/>
              </a:ext>
            </a:extLst>
          </p:cNvPr>
          <p:cNvSpPr txBox="1"/>
          <p:nvPr/>
        </p:nvSpPr>
        <p:spPr>
          <a:xfrm>
            <a:off x="298619" y="6357813"/>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sp>
        <p:nvSpPr>
          <p:cNvPr id="10" name="TextBox 9">
            <a:extLst>
              <a:ext uri="{FF2B5EF4-FFF2-40B4-BE49-F238E27FC236}">
                <a16:creationId xmlns:a16="http://schemas.microsoft.com/office/drawing/2014/main" id="{E4465432-5A6A-4996-82B4-91FB3B709002}"/>
              </a:ext>
            </a:extLst>
          </p:cNvPr>
          <p:cNvSpPr txBox="1"/>
          <p:nvPr/>
        </p:nvSpPr>
        <p:spPr>
          <a:xfrm>
            <a:off x="82860" y="130855"/>
            <a:ext cx="6243126" cy="3785652"/>
          </a:xfrm>
          <a:prstGeom prst="rect">
            <a:avLst/>
          </a:prstGeom>
          <a:noFill/>
        </p:spPr>
        <p:txBody>
          <a:bodyPr wrap="square" rtlCol="0">
            <a:spAutoFit/>
          </a:bodyPr>
          <a:lstStyle/>
          <a:p>
            <a:r>
              <a:rPr lang="en-US" sz="4800" b="1" i="1" dirty="0">
                <a:solidFill>
                  <a:schemeClr val="accent2">
                    <a:lumMod val="75000"/>
                  </a:schemeClr>
                </a:solidFill>
                <a:latin typeface="Comic Sans MS" panose="030F0702030302020204" pitchFamily="66" charset="0"/>
              </a:rPr>
              <a:t>Let’s</a:t>
            </a:r>
          </a:p>
          <a:p>
            <a:endParaRPr lang="en-US" sz="4800" b="1" i="1" dirty="0">
              <a:solidFill>
                <a:schemeClr val="accent2">
                  <a:lumMod val="75000"/>
                </a:schemeClr>
              </a:solidFill>
              <a:latin typeface="Comic Sans MS" panose="030F0702030302020204" pitchFamily="66" charset="0"/>
            </a:endParaRPr>
          </a:p>
          <a:p>
            <a:r>
              <a:rPr lang="en-US" sz="4800" b="1" i="1" dirty="0">
                <a:solidFill>
                  <a:schemeClr val="accent2">
                    <a:lumMod val="75000"/>
                  </a:schemeClr>
                </a:solidFill>
                <a:latin typeface="Comic Sans MS" panose="030F0702030302020204" pitchFamily="66" charset="0"/>
              </a:rPr>
              <a:t>	Swing…</a:t>
            </a:r>
          </a:p>
          <a:p>
            <a:endParaRPr lang="en-US" sz="4800" b="1" i="1" dirty="0">
              <a:solidFill>
                <a:schemeClr val="accent2">
                  <a:lumMod val="75000"/>
                </a:schemeClr>
              </a:solidFill>
              <a:latin typeface="Comic Sans MS" panose="030F0702030302020204" pitchFamily="66" charset="0"/>
            </a:endParaRPr>
          </a:p>
          <a:p>
            <a:r>
              <a:rPr lang="en-US" sz="4800" b="1" i="1" dirty="0">
                <a:solidFill>
                  <a:schemeClr val="accent2">
                    <a:lumMod val="75000"/>
                  </a:schemeClr>
                </a:solidFill>
                <a:latin typeface="Comic Sans MS" panose="030F0702030302020204" pitchFamily="66" charset="0"/>
              </a:rPr>
              <a:t>			TOGETHER!</a:t>
            </a:r>
            <a:endParaRPr lang="en-US" sz="3600" b="1" i="1"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74558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p:cTn id="13"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10">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p:cTn id="19"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676" y="-12700"/>
            <a:ext cx="3146323" cy="2663887"/>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7221E01D-136A-485E-9A6E-B57A4D653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57800"/>
            <a:ext cx="2743200" cy="1092200"/>
          </a:xfrm>
          <a:prstGeom prst="rect">
            <a:avLst/>
          </a:prstGeom>
        </p:spPr>
      </p:pic>
      <p:sp>
        <p:nvSpPr>
          <p:cNvPr id="8" name="TextBox 7">
            <a:extLst>
              <a:ext uri="{FF2B5EF4-FFF2-40B4-BE49-F238E27FC236}">
                <a16:creationId xmlns:a16="http://schemas.microsoft.com/office/drawing/2014/main" id="{9088713E-2F5B-4ECF-A525-E734DAF260D3}"/>
              </a:ext>
            </a:extLst>
          </p:cNvPr>
          <p:cNvSpPr txBox="1"/>
          <p:nvPr/>
        </p:nvSpPr>
        <p:spPr>
          <a:xfrm>
            <a:off x="157942" y="6357813"/>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sp>
        <p:nvSpPr>
          <p:cNvPr id="11" name="TextBox 10">
            <a:extLst>
              <a:ext uri="{FF2B5EF4-FFF2-40B4-BE49-F238E27FC236}">
                <a16:creationId xmlns:a16="http://schemas.microsoft.com/office/drawing/2014/main" id="{305BC452-7401-41BB-9BDD-A95BB06264A8}"/>
              </a:ext>
            </a:extLst>
          </p:cNvPr>
          <p:cNvSpPr txBox="1"/>
          <p:nvPr/>
        </p:nvSpPr>
        <p:spPr>
          <a:xfrm>
            <a:off x="1517300" y="753626"/>
            <a:ext cx="8149213" cy="4585871"/>
          </a:xfrm>
          <a:prstGeom prst="rect">
            <a:avLst/>
          </a:prstGeom>
          <a:noFill/>
        </p:spPr>
        <p:txBody>
          <a:bodyPr wrap="square" rtlCol="0">
            <a:spAutoFit/>
          </a:bodyPr>
          <a:lstStyle/>
          <a:p>
            <a:r>
              <a:rPr lang="en-US" sz="4800" dirty="0">
                <a:solidFill>
                  <a:srgbClr val="92D050"/>
                </a:solidFill>
                <a:latin typeface="Comic Sans MS" panose="030F0702030302020204" pitchFamily="66" charset="0"/>
              </a:rPr>
              <a:t>Rotary Vision Statement:</a:t>
            </a:r>
          </a:p>
          <a:p>
            <a:endParaRPr lang="en-US" sz="4800" dirty="0">
              <a:solidFill>
                <a:srgbClr val="92D050"/>
              </a:solidFill>
              <a:latin typeface="Comic Sans MS" panose="030F0702030302020204" pitchFamily="66" charset="0"/>
            </a:endParaRPr>
          </a:p>
          <a:p>
            <a:r>
              <a:rPr lang="en-US" altLang="en-US" sz="3600" dirty="0">
                <a:solidFill>
                  <a:srgbClr val="FF0000"/>
                </a:solidFill>
                <a:latin typeface="Comic Sans MS" panose="030F0702030302020204" pitchFamily="66" charset="0"/>
              </a:rPr>
              <a:t>Together we see a world where people unite to take action to create lasting change – across the globe, in our communities, and in ourselves</a:t>
            </a:r>
            <a:r>
              <a:rPr lang="en-US" altLang="en-US" sz="4000" dirty="0">
                <a:solidFill>
                  <a:srgbClr val="FF0000"/>
                </a:solidFill>
                <a:latin typeface="Comic Sans MS" panose="030F0702030302020204" pitchFamily="66" charset="0"/>
              </a:rPr>
              <a:t>.</a:t>
            </a:r>
          </a:p>
          <a:p>
            <a:endParaRPr lang="en-US" sz="4800" dirty="0">
              <a:solidFill>
                <a:srgbClr val="92D050"/>
              </a:solidFill>
              <a:latin typeface="Comic Sans MS" panose="030F0702030302020204" pitchFamily="66" charset="0"/>
            </a:endParaRPr>
          </a:p>
        </p:txBody>
      </p:sp>
    </p:spTree>
    <p:extLst>
      <p:ext uri="{BB962C8B-B14F-4D97-AF65-F5344CB8AC3E}">
        <p14:creationId xmlns:p14="http://schemas.microsoft.com/office/powerpoint/2010/main" val="276670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8150F4-6189-4151-BBF8-1934B50D1CEF}"/>
              </a:ext>
            </a:extLst>
          </p:cNvPr>
          <p:cNvSpPr>
            <a:spLocks noGrp="1"/>
          </p:cNvSpPr>
          <p:nvPr>
            <p:ph type="title"/>
          </p:nvPr>
        </p:nvSpPr>
        <p:spPr>
          <a:xfrm>
            <a:off x="838200" y="130856"/>
            <a:ext cx="10515600" cy="832706"/>
          </a:xfrm>
        </p:spPr>
        <p:txBody>
          <a:bodyPr/>
          <a:lstStyle/>
          <a:p>
            <a:r>
              <a:rPr lang="en-US" b="1" dirty="0">
                <a:solidFill>
                  <a:schemeClr val="tx2"/>
                </a:solidFill>
              </a:rPr>
              <a:t>Tonight’s Program</a:t>
            </a:r>
          </a:p>
        </p:txBody>
      </p:sp>
      <p:sp>
        <p:nvSpPr>
          <p:cNvPr id="9" name="Content Placeholder 8">
            <a:extLst>
              <a:ext uri="{FF2B5EF4-FFF2-40B4-BE49-F238E27FC236}">
                <a16:creationId xmlns:a16="http://schemas.microsoft.com/office/drawing/2014/main" id="{A9E061E3-64B8-4DAC-BA23-AC0812E4214D}"/>
              </a:ext>
            </a:extLst>
          </p:cNvPr>
          <p:cNvSpPr>
            <a:spLocks noGrp="1"/>
          </p:cNvSpPr>
          <p:nvPr>
            <p:ph idx="1"/>
          </p:nvPr>
        </p:nvSpPr>
        <p:spPr>
          <a:xfrm>
            <a:off x="838200" y="825910"/>
            <a:ext cx="10515600" cy="4562167"/>
          </a:xfrm>
        </p:spPr>
        <p:txBody>
          <a:bodyPr>
            <a:normAutofit/>
          </a:bodyPr>
          <a:lstStyle/>
          <a:p>
            <a:pPr algn="ctr"/>
            <a:r>
              <a:rPr lang="en-US" b="1" dirty="0">
                <a:solidFill>
                  <a:schemeClr val="accent2">
                    <a:lumMod val="75000"/>
                  </a:schemeClr>
                </a:solidFill>
              </a:rPr>
              <a:t>Get to know each other</a:t>
            </a:r>
          </a:p>
          <a:p>
            <a:pPr algn="ctr"/>
            <a:r>
              <a:rPr lang="en-US" b="1" dirty="0">
                <a:solidFill>
                  <a:schemeClr val="accent2">
                    <a:lumMod val="75000"/>
                  </a:schemeClr>
                </a:solidFill>
              </a:rPr>
              <a:t>What would you like to learn?</a:t>
            </a:r>
          </a:p>
          <a:p>
            <a:pPr algn="ctr"/>
            <a:r>
              <a:rPr lang="en-US" b="1" dirty="0">
                <a:solidFill>
                  <a:schemeClr val="accent2">
                    <a:lumMod val="75000"/>
                  </a:schemeClr>
                </a:solidFill>
              </a:rPr>
              <a:t>Our Structure</a:t>
            </a:r>
          </a:p>
          <a:p>
            <a:pPr algn="ctr"/>
            <a:r>
              <a:rPr lang="en-US" b="1" dirty="0">
                <a:solidFill>
                  <a:schemeClr val="accent2">
                    <a:lumMod val="75000"/>
                  </a:schemeClr>
                </a:solidFill>
              </a:rPr>
              <a:t>Tools</a:t>
            </a:r>
          </a:p>
          <a:p>
            <a:pPr algn="ctr"/>
            <a:r>
              <a:rPr lang="en-US" b="1" dirty="0">
                <a:solidFill>
                  <a:schemeClr val="accent2">
                    <a:lumMod val="75000"/>
                  </a:schemeClr>
                </a:solidFill>
              </a:rPr>
              <a:t>Planning</a:t>
            </a:r>
          </a:p>
          <a:p>
            <a:pPr algn="ctr"/>
            <a:r>
              <a:rPr lang="en-US" b="1" dirty="0">
                <a:solidFill>
                  <a:schemeClr val="accent2">
                    <a:lumMod val="75000"/>
                  </a:schemeClr>
                </a:solidFill>
              </a:rPr>
              <a:t>Expectations</a:t>
            </a:r>
          </a:p>
          <a:p>
            <a:pPr algn="ctr"/>
            <a:r>
              <a:rPr lang="en-US" b="1" dirty="0">
                <a:solidFill>
                  <a:schemeClr val="accent2">
                    <a:lumMod val="75000"/>
                  </a:schemeClr>
                </a:solidFill>
              </a:rPr>
              <a:t>How can we support you</a:t>
            </a:r>
          </a:p>
          <a:p>
            <a:pPr algn="ctr"/>
            <a:r>
              <a:rPr lang="en-US" b="1" dirty="0">
                <a:solidFill>
                  <a:schemeClr val="accent2">
                    <a:lumMod val="75000"/>
                  </a:schemeClr>
                </a:solidFill>
              </a:rPr>
              <a:t>What are key challenges</a:t>
            </a:r>
          </a:p>
          <a:p>
            <a:pPr algn="ctr"/>
            <a:r>
              <a:rPr lang="en-US" b="1" dirty="0">
                <a:solidFill>
                  <a:schemeClr val="accent2">
                    <a:lumMod val="75000"/>
                  </a:schemeClr>
                </a:solidFill>
              </a:rPr>
              <a:t>What are key good things</a:t>
            </a:r>
          </a:p>
          <a:p>
            <a:pPr algn="ctr"/>
            <a:r>
              <a:rPr lang="en-US" b="1" dirty="0">
                <a:solidFill>
                  <a:schemeClr val="accent2">
                    <a:lumMod val="75000"/>
                  </a:schemeClr>
                </a:solidFill>
              </a:rPr>
              <a:t>Expectations to do/ calendar items</a:t>
            </a:r>
          </a:p>
        </p:txBody>
      </p:sp>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034" y="22350"/>
            <a:ext cx="2113966" cy="1789825"/>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6B52C11B-06B1-4F8D-A28F-3E6362792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257800"/>
            <a:ext cx="2743200" cy="1092200"/>
          </a:xfrm>
          <a:prstGeom prst="rect">
            <a:avLst/>
          </a:prstGeom>
        </p:spPr>
      </p:pic>
      <p:sp>
        <p:nvSpPr>
          <p:cNvPr id="8" name="TextBox 7">
            <a:extLst>
              <a:ext uri="{FF2B5EF4-FFF2-40B4-BE49-F238E27FC236}">
                <a16:creationId xmlns:a16="http://schemas.microsoft.com/office/drawing/2014/main" id="{0A82BCD4-8F4D-436D-B909-BDD7FE7DA7C0}"/>
              </a:ext>
            </a:extLst>
          </p:cNvPr>
          <p:cNvSpPr txBox="1"/>
          <p:nvPr/>
        </p:nvSpPr>
        <p:spPr>
          <a:xfrm>
            <a:off x="157942" y="6357813"/>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spTree>
    <p:extLst>
      <p:ext uri="{BB962C8B-B14F-4D97-AF65-F5344CB8AC3E}">
        <p14:creationId xmlns:p14="http://schemas.microsoft.com/office/powerpoint/2010/main" val="286751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3017F9-AB14-4EEB-A266-468D1115E41F}"/>
              </a:ext>
            </a:extLst>
          </p:cNvPr>
          <p:cNvSpPr>
            <a:spLocks noGrp="1"/>
          </p:cNvSpPr>
          <p:nvPr>
            <p:ph type="title"/>
          </p:nvPr>
        </p:nvSpPr>
        <p:spPr/>
        <p:txBody>
          <a:bodyPr/>
          <a:lstStyle/>
          <a:p>
            <a:r>
              <a:rPr lang="en-US" b="1" dirty="0">
                <a:solidFill>
                  <a:schemeClr val="accent1">
                    <a:lumMod val="75000"/>
                  </a:schemeClr>
                </a:solidFill>
              </a:rPr>
              <a:t>RI Structure/Organization</a:t>
            </a:r>
            <a:br>
              <a:rPr lang="en-US" b="1" dirty="0">
                <a:solidFill>
                  <a:schemeClr val="accent1">
                    <a:lumMod val="75000"/>
                  </a:schemeClr>
                </a:solidFill>
              </a:rPr>
            </a:br>
            <a:r>
              <a:rPr lang="en-US" b="1" dirty="0">
                <a:solidFill>
                  <a:schemeClr val="accent1">
                    <a:lumMod val="75000"/>
                  </a:schemeClr>
                </a:solidFill>
              </a:rPr>
              <a:t>District Structure/Organization</a:t>
            </a:r>
          </a:p>
        </p:txBody>
      </p:sp>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458" y="0"/>
            <a:ext cx="2664542" cy="2255979"/>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8BCF2F7-0E1B-4092-9842-107E71748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257800"/>
            <a:ext cx="2743200" cy="1092200"/>
          </a:xfrm>
          <a:prstGeom prst="rect">
            <a:avLst/>
          </a:prstGeom>
        </p:spPr>
      </p:pic>
      <p:sp>
        <p:nvSpPr>
          <p:cNvPr id="8" name="TextBox 7">
            <a:extLst>
              <a:ext uri="{FF2B5EF4-FFF2-40B4-BE49-F238E27FC236}">
                <a16:creationId xmlns:a16="http://schemas.microsoft.com/office/drawing/2014/main" id="{0F9928E2-2266-4A52-886E-C0F879976585}"/>
              </a:ext>
            </a:extLst>
          </p:cNvPr>
          <p:cNvSpPr txBox="1"/>
          <p:nvPr/>
        </p:nvSpPr>
        <p:spPr>
          <a:xfrm>
            <a:off x="348860" y="6369538"/>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pic>
        <p:nvPicPr>
          <p:cNvPr id="3" name="Picture 2" descr="Diagram&#10;&#10;Description automatically generated with medium confidence">
            <a:extLst>
              <a:ext uri="{FF2B5EF4-FFF2-40B4-BE49-F238E27FC236}">
                <a16:creationId xmlns:a16="http://schemas.microsoft.com/office/drawing/2014/main" id="{4FBC667D-1FDB-44CA-B366-9262E5A348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5986" y="1810366"/>
            <a:ext cx="5665596" cy="4732113"/>
          </a:xfrm>
          <a:prstGeom prst="rect">
            <a:avLst/>
          </a:prstGeom>
        </p:spPr>
      </p:pic>
    </p:spTree>
    <p:extLst>
      <p:ext uri="{BB962C8B-B14F-4D97-AF65-F5344CB8AC3E}">
        <p14:creationId xmlns:p14="http://schemas.microsoft.com/office/powerpoint/2010/main" val="77639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30162"/>
            <a:ext cx="3810000" cy="32258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76ED14B7-78B6-4309-B0C0-9576EF3B4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49875"/>
            <a:ext cx="2743200" cy="1092200"/>
          </a:xfrm>
          <a:prstGeom prst="rect">
            <a:avLst/>
          </a:prstGeom>
        </p:spPr>
      </p:pic>
      <p:sp>
        <p:nvSpPr>
          <p:cNvPr id="8" name="TextBox 7">
            <a:extLst>
              <a:ext uri="{FF2B5EF4-FFF2-40B4-BE49-F238E27FC236}">
                <a16:creationId xmlns:a16="http://schemas.microsoft.com/office/drawing/2014/main" id="{5D986B19-6301-471B-AEF5-8E0056295BB0}"/>
              </a:ext>
            </a:extLst>
          </p:cNvPr>
          <p:cNvSpPr txBox="1"/>
          <p:nvPr/>
        </p:nvSpPr>
        <p:spPr>
          <a:xfrm>
            <a:off x="141317" y="6442075"/>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pic>
        <p:nvPicPr>
          <p:cNvPr id="7" name="Content Placeholder 3">
            <a:extLst>
              <a:ext uri="{FF2B5EF4-FFF2-40B4-BE49-F238E27FC236}">
                <a16:creationId xmlns:a16="http://schemas.microsoft.com/office/drawing/2014/main" id="{E6CDBA20-A528-4F4B-8746-161F1E333C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299" y="1398587"/>
            <a:ext cx="4009802" cy="3780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62A4F5B1-0FE0-4839-80DB-1F92ECA336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2388" y="1398587"/>
            <a:ext cx="3589145" cy="360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01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2EE14D-B6ED-488C-A362-EE132BDC1DB1}"/>
              </a:ext>
            </a:extLst>
          </p:cNvPr>
          <p:cNvSpPr>
            <a:spLocks noGrp="1"/>
          </p:cNvSpPr>
          <p:nvPr>
            <p:ph type="title"/>
          </p:nvPr>
        </p:nvSpPr>
        <p:spPr>
          <a:xfrm>
            <a:off x="677334" y="0"/>
            <a:ext cx="8596668" cy="275303"/>
          </a:xfrm>
        </p:spPr>
        <p:txBody>
          <a:bodyPr>
            <a:normAutofit fontScale="90000"/>
          </a:bodyPr>
          <a:lstStyle/>
          <a:p>
            <a:pPr algn="ctr"/>
            <a:r>
              <a:rPr lang="en-US" sz="1800" b="1" dirty="0">
                <a:solidFill>
                  <a:schemeClr val="accent2">
                    <a:lumMod val="75000"/>
                  </a:schemeClr>
                </a:solidFill>
              </a:rPr>
              <a:t>Our District Structure</a:t>
            </a:r>
          </a:p>
        </p:txBody>
      </p:sp>
      <p:pic>
        <p:nvPicPr>
          <p:cNvPr id="12" name="Content Placeholder 11">
            <a:extLst>
              <a:ext uri="{FF2B5EF4-FFF2-40B4-BE49-F238E27FC236}">
                <a16:creationId xmlns:a16="http://schemas.microsoft.com/office/drawing/2014/main" id="{F335A517-C114-4190-9D58-B12DA3A108A8}"/>
              </a:ext>
            </a:extLst>
          </p:cNvPr>
          <p:cNvPicPr>
            <a:picLocks noGrp="1" noChangeAspect="1"/>
          </p:cNvPicPr>
          <p:nvPr>
            <p:ph idx="1"/>
          </p:nvPr>
        </p:nvPicPr>
        <p:blipFill>
          <a:blip r:embed="rId3"/>
          <a:stretch>
            <a:fillRect/>
          </a:stretch>
        </p:blipFill>
        <p:spPr>
          <a:xfrm>
            <a:off x="-1" y="275303"/>
            <a:ext cx="12467303" cy="6582697"/>
          </a:xfrm>
        </p:spPr>
      </p:pic>
    </p:spTree>
    <p:extLst>
      <p:ext uri="{BB962C8B-B14F-4D97-AF65-F5344CB8AC3E}">
        <p14:creationId xmlns:p14="http://schemas.microsoft.com/office/powerpoint/2010/main" val="42564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3017F9-AB14-4EEB-A266-468D1115E41F}"/>
              </a:ext>
            </a:extLst>
          </p:cNvPr>
          <p:cNvSpPr>
            <a:spLocks noGrp="1"/>
          </p:cNvSpPr>
          <p:nvPr>
            <p:ph type="title"/>
          </p:nvPr>
        </p:nvSpPr>
        <p:spPr/>
        <p:txBody>
          <a:bodyPr/>
          <a:lstStyle/>
          <a:p>
            <a:r>
              <a:rPr lang="en-US" b="1" dirty="0">
                <a:solidFill>
                  <a:schemeClr val="accent2">
                    <a:lumMod val="75000"/>
                  </a:schemeClr>
                </a:solidFill>
              </a:rPr>
              <a:t>Our District Support Committees to help you</a:t>
            </a:r>
          </a:p>
        </p:txBody>
      </p:sp>
      <p:sp>
        <p:nvSpPr>
          <p:cNvPr id="9" name="Content Placeholder 8">
            <a:extLst>
              <a:ext uri="{FF2B5EF4-FFF2-40B4-BE49-F238E27FC236}">
                <a16:creationId xmlns:a16="http://schemas.microsoft.com/office/drawing/2014/main" id="{AF9012CE-6BF2-4162-A31A-30BEF994C39E}"/>
              </a:ext>
            </a:extLst>
          </p:cNvPr>
          <p:cNvSpPr>
            <a:spLocks noGrp="1"/>
          </p:cNvSpPr>
          <p:nvPr>
            <p:ph idx="1"/>
          </p:nvPr>
        </p:nvSpPr>
        <p:spPr/>
        <p:txBody>
          <a:bodyPr/>
          <a:lstStyle/>
          <a:p>
            <a:r>
              <a:rPr lang="en-US" dirty="0"/>
              <a:t>Foundation: Foundation Area Coordinators, Annual Fund, Grants Major Donors, Bequests, Polio plus, Paul Harris</a:t>
            </a:r>
          </a:p>
          <a:p>
            <a:r>
              <a:rPr lang="en-US" dirty="0"/>
              <a:t>Membership: Growing, adapting, new clubs, satellite clubs, </a:t>
            </a:r>
          </a:p>
          <a:p>
            <a:r>
              <a:rPr lang="en-US" dirty="0"/>
              <a:t>Youth Services: Interact/</a:t>
            </a:r>
            <a:r>
              <a:rPr lang="en-US" dirty="0" err="1"/>
              <a:t>Rotaract,Camp</a:t>
            </a:r>
            <a:r>
              <a:rPr lang="en-US" dirty="0"/>
              <a:t> Neidig, Alumni.4 Way Speech Contest, STEM</a:t>
            </a:r>
          </a:p>
          <a:p>
            <a:r>
              <a:rPr lang="en-US" dirty="0"/>
              <a:t>Public Image: Website, Facebook, communication, newsletter</a:t>
            </a:r>
          </a:p>
          <a:p>
            <a:r>
              <a:rPr lang="en-US" dirty="0"/>
              <a:t>International Service:  Projects, Shelter Box, Friendship Exchange, Rotaplast</a:t>
            </a:r>
          </a:p>
        </p:txBody>
      </p:sp>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458" y="0"/>
            <a:ext cx="2664542" cy="2255979"/>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8BCF2F7-0E1B-4092-9842-107E71748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257800"/>
            <a:ext cx="2743200" cy="1092200"/>
          </a:xfrm>
          <a:prstGeom prst="rect">
            <a:avLst/>
          </a:prstGeom>
        </p:spPr>
      </p:pic>
      <p:sp>
        <p:nvSpPr>
          <p:cNvPr id="8" name="TextBox 7">
            <a:extLst>
              <a:ext uri="{FF2B5EF4-FFF2-40B4-BE49-F238E27FC236}">
                <a16:creationId xmlns:a16="http://schemas.microsoft.com/office/drawing/2014/main" id="{0F9928E2-2266-4A52-886E-C0F879976585}"/>
              </a:ext>
            </a:extLst>
          </p:cNvPr>
          <p:cNvSpPr txBox="1"/>
          <p:nvPr/>
        </p:nvSpPr>
        <p:spPr>
          <a:xfrm>
            <a:off x="358909" y="6350000"/>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spTree>
    <p:extLst>
      <p:ext uri="{BB962C8B-B14F-4D97-AF65-F5344CB8AC3E}">
        <p14:creationId xmlns:p14="http://schemas.microsoft.com/office/powerpoint/2010/main" val="392170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3017F9-AB14-4EEB-A266-468D1115E41F}"/>
              </a:ext>
            </a:extLst>
          </p:cNvPr>
          <p:cNvSpPr>
            <a:spLocks noGrp="1"/>
          </p:cNvSpPr>
          <p:nvPr>
            <p:ph type="title"/>
          </p:nvPr>
        </p:nvSpPr>
        <p:spPr/>
        <p:txBody>
          <a:bodyPr/>
          <a:lstStyle/>
          <a:p>
            <a:r>
              <a:rPr lang="en-US" b="1" dirty="0">
                <a:solidFill>
                  <a:schemeClr val="accent2">
                    <a:lumMod val="75000"/>
                  </a:schemeClr>
                </a:solidFill>
              </a:rPr>
              <a:t>Your Club Structure</a:t>
            </a:r>
          </a:p>
        </p:txBody>
      </p:sp>
      <p:sp>
        <p:nvSpPr>
          <p:cNvPr id="9" name="Content Placeholder 8">
            <a:extLst>
              <a:ext uri="{FF2B5EF4-FFF2-40B4-BE49-F238E27FC236}">
                <a16:creationId xmlns:a16="http://schemas.microsoft.com/office/drawing/2014/main" id="{AF9012CE-6BF2-4162-A31A-30BEF994C39E}"/>
              </a:ext>
            </a:extLst>
          </p:cNvPr>
          <p:cNvSpPr>
            <a:spLocks noGrp="1"/>
          </p:cNvSpPr>
          <p:nvPr>
            <p:ph idx="1"/>
          </p:nvPr>
        </p:nvSpPr>
        <p:spPr>
          <a:xfrm>
            <a:off x="677334" y="1430867"/>
            <a:ext cx="8596668" cy="4610495"/>
          </a:xfrm>
        </p:spPr>
        <p:txBody>
          <a:bodyPr>
            <a:normAutofit/>
          </a:bodyPr>
          <a:lstStyle/>
          <a:p>
            <a:r>
              <a:rPr lang="en-US" sz="2400" dirty="0"/>
              <a:t>Your Club Structure</a:t>
            </a:r>
          </a:p>
          <a:p>
            <a:r>
              <a:rPr lang="en-US" sz="2400" dirty="0"/>
              <a:t>       Your board– who should be on?</a:t>
            </a:r>
            <a:br>
              <a:rPr lang="en-US" sz="2400" dirty="0"/>
            </a:br>
            <a:r>
              <a:rPr lang="en-US" sz="2400" dirty="0"/>
              <a:t>             President, President-Elect, Treasurer, Secretary, VP– Others</a:t>
            </a:r>
          </a:p>
          <a:p>
            <a:r>
              <a:rPr lang="en-US" sz="2400" dirty="0"/>
              <a:t>    Committees:</a:t>
            </a:r>
          </a:p>
          <a:p>
            <a:r>
              <a:rPr lang="en-US" sz="2400" dirty="0"/>
              <a:t>           Foundation, Membership, Public Image, Community </a:t>
            </a:r>
            <a:r>
              <a:rPr lang="en-US" sz="2400" dirty="0" err="1"/>
              <a:t>Service,Youth</a:t>
            </a:r>
            <a:r>
              <a:rPr lang="en-US" sz="2400" dirty="0"/>
              <a:t> Services– others</a:t>
            </a:r>
          </a:p>
          <a:p>
            <a:r>
              <a:rPr lang="en-US" sz="2400" dirty="0"/>
              <a:t>What other committees do you have?</a:t>
            </a:r>
          </a:p>
        </p:txBody>
      </p:sp>
      <p:pic>
        <p:nvPicPr>
          <p:cNvPr id="5" name="Picture 4" descr="A picture containing text, clipart&#10;&#10;Description automatically generated">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458" y="0"/>
            <a:ext cx="2664542" cy="2255979"/>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8BCF2F7-0E1B-4092-9842-107E71748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257800"/>
            <a:ext cx="2743200" cy="1092200"/>
          </a:xfrm>
          <a:prstGeom prst="rect">
            <a:avLst/>
          </a:prstGeom>
        </p:spPr>
      </p:pic>
      <p:sp>
        <p:nvSpPr>
          <p:cNvPr id="8" name="TextBox 7">
            <a:extLst>
              <a:ext uri="{FF2B5EF4-FFF2-40B4-BE49-F238E27FC236}">
                <a16:creationId xmlns:a16="http://schemas.microsoft.com/office/drawing/2014/main" id="{0F9928E2-2266-4A52-886E-C0F879976585}"/>
              </a:ext>
            </a:extLst>
          </p:cNvPr>
          <p:cNvSpPr txBox="1"/>
          <p:nvPr/>
        </p:nvSpPr>
        <p:spPr>
          <a:xfrm>
            <a:off x="358909" y="6350000"/>
            <a:ext cx="4447310" cy="369332"/>
          </a:xfrm>
          <a:prstGeom prst="rect">
            <a:avLst/>
          </a:prstGeom>
          <a:noFill/>
        </p:spPr>
        <p:txBody>
          <a:bodyPr wrap="square" rtlCol="0">
            <a:spAutoFit/>
          </a:bodyPr>
          <a:lstStyle/>
          <a:p>
            <a:r>
              <a:rPr lang="en-US" b="1" dirty="0">
                <a:solidFill>
                  <a:schemeClr val="accent1"/>
                </a:solidFill>
              </a:rPr>
              <a:t>PETS TRAINING SESSION 1 2021 2022</a:t>
            </a:r>
          </a:p>
        </p:txBody>
      </p:sp>
    </p:spTree>
    <p:extLst>
      <p:ext uri="{BB962C8B-B14F-4D97-AF65-F5344CB8AC3E}">
        <p14:creationId xmlns:p14="http://schemas.microsoft.com/office/powerpoint/2010/main" val="21122299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TotalTime>
  <Words>1493</Words>
  <Application>Microsoft Office PowerPoint</Application>
  <PresentationFormat>Widescreen</PresentationFormat>
  <Paragraphs>158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Comic Sans MS</vt:lpstr>
      <vt:lpstr>Trebuchet MS</vt:lpstr>
      <vt:lpstr>Wingdings 3</vt:lpstr>
      <vt:lpstr>Facet</vt:lpstr>
      <vt:lpstr>PowerPoint Presentation</vt:lpstr>
      <vt:lpstr>PowerPoint Presentation</vt:lpstr>
      <vt:lpstr>PowerPoint Presentation</vt:lpstr>
      <vt:lpstr>Tonight’s Program</vt:lpstr>
      <vt:lpstr>RI Structure/Organization District Structure/Organization</vt:lpstr>
      <vt:lpstr>PowerPoint Presentation</vt:lpstr>
      <vt:lpstr>Our District Structure</vt:lpstr>
      <vt:lpstr>Our District Support Committees to help you</vt:lpstr>
      <vt:lpstr>Your Club Structure</vt:lpstr>
      <vt:lpstr>. </vt:lpstr>
      <vt:lpstr>Tools to begin using</vt:lpstr>
      <vt:lpstr>PowerPoint Presentation</vt:lpstr>
      <vt:lpstr>PowerPoint Presentation</vt:lpstr>
      <vt:lpstr>Start Planning Now</vt:lpstr>
      <vt:lpstr>Expectations</vt:lpstr>
      <vt:lpstr>Next Calendar 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Hornaman</dc:creator>
  <cp:lastModifiedBy>Cindy Hornaman</cp:lastModifiedBy>
  <cp:revision>19</cp:revision>
  <cp:lastPrinted>2021-10-11T00:12:31Z</cp:lastPrinted>
  <dcterms:created xsi:type="dcterms:W3CDTF">2021-09-23T22:29:17Z</dcterms:created>
  <dcterms:modified xsi:type="dcterms:W3CDTF">2021-10-11T00:25:29Z</dcterms:modified>
</cp:coreProperties>
</file>