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61" r:id="rId4"/>
    <p:sldId id="260" r:id="rId5"/>
    <p:sldId id="263" r:id="rId6"/>
    <p:sldId id="264" r:id="rId7"/>
    <p:sldId id="272" r:id="rId8"/>
    <p:sldId id="284" r:id="rId9"/>
    <p:sldId id="266" r:id="rId10"/>
    <p:sldId id="274" r:id="rId11"/>
    <p:sldId id="269" r:id="rId12"/>
    <p:sldId id="265" r:id="rId13"/>
    <p:sldId id="292" r:id="rId14"/>
    <p:sldId id="288" r:id="rId15"/>
    <p:sldId id="267" r:id="rId16"/>
    <p:sldId id="275" r:id="rId17"/>
    <p:sldId id="289" r:id="rId18"/>
    <p:sldId id="270" r:id="rId19"/>
    <p:sldId id="294" r:id="rId20"/>
    <p:sldId id="273" r:id="rId21"/>
    <p:sldId id="268" r:id="rId22"/>
    <p:sldId id="278" r:id="rId23"/>
    <p:sldId id="291"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4660"/>
  </p:normalViewPr>
  <p:slideViewPr>
    <p:cSldViewPr snapToGrid="0">
      <p:cViewPr varScale="1">
        <p:scale>
          <a:sx n="113" d="100"/>
          <a:sy n="113" d="100"/>
        </p:scale>
        <p:origin x="204" y="96"/>
      </p:cViewPr>
      <p:guideLst/>
    </p:cSldViewPr>
  </p:slideViewPr>
  <p:notesTextViewPr>
    <p:cViewPr>
      <p:scale>
        <a:sx n="1" d="1"/>
        <a:sy n="1" d="1"/>
      </p:scale>
      <p:origin x="0" y="0"/>
    </p:cViewPr>
  </p:notesTextViewPr>
  <p:sorterViewPr>
    <p:cViewPr>
      <p:scale>
        <a:sx n="100" d="100"/>
        <a:sy n="100" d="100"/>
      </p:scale>
      <p:origin x="0" y="-31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05BD72-BD4C-411E-8187-26DBEA1B904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C29A42B-53CF-46BD-B3FA-F886EFD3AFED}">
      <dgm:prSet custT="1"/>
      <dgm:spPr/>
      <dgm:t>
        <a:bodyPr/>
        <a:lstStyle/>
        <a:p>
          <a:pPr>
            <a:lnSpc>
              <a:spcPct val="100000"/>
            </a:lnSpc>
          </a:pPr>
          <a:r>
            <a:rPr lang="en-US" sz="3200" b="1" dirty="0">
              <a:solidFill>
                <a:srgbClr val="0070C0"/>
              </a:solidFill>
            </a:rPr>
            <a:t>4% PE’s indicated Membership goals positive</a:t>
          </a:r>
        </a:p>
      </dgm:t>
    </dgm:pt>
    <dgm:pt modelId="{5A20E1E1-FF68-4359-A581-751AF993264D}" type="parTrans" cxnId="{3ADCA53B-0726-4C0D-A029-F37332CA9E5E}">
      <dgm:prSet/>
      <dgm:spPr/>
      <dgm:t>
        <a:bodyPr/>
        <a:lstStyle/>
        <a:p>
          <a:endParaRPr lang="en-US"/>
        </a:p>
      </dgm:t>
    </dgm:pt>
    <dgm:pt modelId="{81607A30-738E-4AED-B336-160C68ACE81B}" type="sibTrans" cxnId="{3ADCA53B-0726-4C0D-A029-F37332CA9E5E}">
      <dgm:prSet/>
      <dgm:spPr/>
      <dgm:t>
        <a:bodyPr/>
        <a:lstStyle/>
        <a:p>
          <a:endParaRPr lang="en-US"/>
        </a:p>
      </dgm:t>
    </dgm:pt>
    <dgm:pt modelId="{59E9E37E-8BBC-45E8-BB11-B16587A6EC5B}">
      <dgm:prSet custT="1"/>
      <dgm:spPr/>
      <dgm:t>
        <a:bodyPr/>
        <a:lstStyle/>
        <a:p>
          <a:pPr>
            <a:lnSpc>
              <a:spcPct val="100000"/>
            </a:lnSpc>
          </a:pPr>
          <a:r>
            <a:rPr lang="en-US" sz="3200" b="1" dirty="0">
              <a:solidFill>
                <a:srgbClr val="0070C0"/>
              </a:solidFill>
            </a:rPr>
            <a:t>20.4% PE’s indicated Membership is top priority for next year: </a:t>
          </a:r>
          <a:r>
            <a:rPr lang="en-US" sz="3200" b="1" dirty="0" err="1">
              <a:solidFill>
                <a:srgbClr val="0070C0"/>
              </a:solidFill>
            </a:rPr>
            <a:t>increasing,retaining,participation</a:t>
          </a:r>
          <a:endParaRPr lang="en-US" sz="3200" b="1" dirty="0">
            <a:solidFill>
              <a:srgbClr val="0070C0"/>
            </a:solidFill>
          </a:endParaRPr>
        </a:p>
      </dgm:t>
    </dgm:pt>
    <dgm:pt modelId="{62E6BBBD-00B5-4F05-9C9F-CF5F6A0CC20E}" type="parTrans" cxnId="{AC911036-B178-4027-97BA-F50E8A40E23A}">
      <dgm:prSet/>
      <dgm:spPr/>
      <dgm:t>
        <a:bodyPr/>
        <a:lstStyle/>
        <a:p>
          <a:endParaRPr lang="en-US"/>
        </a:p>
      </dgm:t>
    </dgm:pt>
    <dgm:pt modelId="{03AF45CE-9B8A-48F2-9742-A74014E7AE69}" type="sibTrans" cxnId="{AC911036-B178-4027-97BA-F50E8A40E23A}">
      <dgm:prSet/>
      <dgm:spPr/>
      <dgm:t>
        <a:bodyPr/>
        <a:lstStyle/>
        <a:p>
          <a:endParaRPr lang="en-US"/>
        </a:p>
      </dgm:t>
    </dgm:pt>
    <dgm:pt modelId="{7D0D107F-8A18-4E9D-ADF9-87E3C9DCE5AF}" type="pres">
      <dgm:prSet presAssocID="{8305BD72-BD4C-411E-8187-26DBEA1B9045}" presName="root" presStyleCnt="0">
        <dgm:presLayoutVars>
          <dgm:dir/>
          <dgm:resizeHandles val="exact"/>
        </dgm:presLayoutVars>
      </dgm:prSet>
      <dgm:spPr/>
    </dgm:pt>
    <dgm:pt modelId="{AB5A98C5-B361-4E5E-A7DF-93777F5A6A10}" type="pres">
      <dgm:prSet presAssocID="{0C29A42B-53CF-46BD-B3FA-F886EFD3AFED}" presName="compNode" presStyleCnt="0"/>
      <dgm:spPr/>
    </dgm:pt>
    <dgm:pt modelId="{E706FCE4-879C-4451-8908-64821546A255}" type="pres">
      <dgm:prSet presAssocID="{0C29A42B-53CF-46BD-B3FA-F886EFD3AFED}" presName="bgRect" presStyleLbl="bgShp" presStyleIdx="0" presStyleCnt="2" custLinFactNeighborX="1964" custLinFactNeighborY="-4456"/>
      <dgm:spPr/>
    </dgm:pt>
    <dgm:pt modelId="{9ED6532F-769F-44A8-BD57-1F890F2F18A0}" type="pres">
      <dgm:prSet presAssocID="{0C29A42B-53CF-46BD-B3FA-F886EFD3AFE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B3772450-824A-4E58-9345-02C634915FE4}" type="pres">
      <dgm:prSet presAssocID="{0C29A42B-53CF-46BD-B3FA-F886EFD3AFED}" presName="spaceRect" presStyleCnt="0"/>
      <dgm:spPr/>
    </dgm:pt>
    <dgm:pt modelId="{2888E2FC-8D77-42DC-800B-DB27B0CA3765}" type="pres">
      <dgm:prSet presAssocID="{0C29A42B-53CF-46BD-B3FA-F886EFD3AFED}" presName="parTx" presStyleLbl="revTx" presStyleIdx="0" presStyleCnt="2" custScaleY="198932">
        <dgm:presLayoutVars>
          <dgm:chMax val="0"/>
          <dgm:chPref val="0"/>
        </dgm:presLayoutVars>
      </dgm:prSet>
      <dgm:spPr/>
    </dgm:pt>
    <dgm:pt modelId="{7E4E6481-8A5F-4B02-AB03-ED6F7919782F}" type="pres">
      <dgm:prSet presAssocID="{81607A30-738E-4AED-B336-160C68ACE81B}" presName="sibTrans" presStyleCnt="0"/>
      <dgm:spPr/>
    </dgm:pt>
    <dgm:pt modelId="{2E0C54F3-90CE-4F63-817D-FED1533BC7E6}" type="pres">
      <dgm:prSet presAssocID="{59E9E37E-8BBC-45E8-BB11-B16587A6EC5B}" presName="compNode" presStyleCnt="0"/>
      <dgm:spPr/>
    </dgm:pt>
    <dgm:pt modelId="{35548918-C0B3-440A-B911-73D59AE9DC16}" type="pres">
      <dgm:prSet presAssocID="{59E9E37E-8BBC-45E8-BB11-B16587A6EC5B}" presName="bgRect" presStyleLbl="bgShp" presStyleIdx="1" presStyleCnt="2" custLinFactNeighborX="1344" custLinFactNeighborY="-73771"/>
      <dgm:spPr/>
    </dgm:pt>
    <dgm:pt modelId="{2E354A54-1AE8-47C9-9FA7-9DD8314F6668}" type="pres">
      <dgm:prSet presAssocID="{59E9E37E-8BBC-45E8-BB11-B16587A6EC5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siness Growth"/>
        </a:ext>
      </dgm:extLst>
    </dgm:pt>
    <dgm:pt modelId="{CCD6869A-1575-4D96-9250-A42648B7E412}" type="pres">
      <dgm:prSet presAssocID="{59E9E37E-8BBC-45E8-BB11-B16587A6EC5B}" presName="spaceRect" presStyleCnt="0"/>
      <dgm:spPr/>
    </dgm:pt>
    <dgm:pt modelId="{5DD7C7DF-EFB9-42E0-9216-D1683531DDF3}" type="pres">
      <dgm:prSet presAssocID="{59E9E37E-8BBC-45E8-BB11-B16587A6EC5B}" presName="parTx" presStyleLbl="revTx" presStyleIdx="1" presStyleCnt="2" custScaleY="645581">
        <dgm:presLayoutVars>
          <dgm:chMax val="0"/>
          <dgm:chPref val="0"/>
        </dgm:presLayoutVars>
      </dgm:prSet>
      <dgm:spPr/>
    </dgm:pt>
  </dgm:ptLst>
  <dgm:cxnLst>
    <dgm:cxn modelId="{2AB02C1C-9F2B-4DEB-802A-1BDBB8A6FB7F}" type="presOf" srcId="{0C29A42B-53CF-46BD-B3FA-F886EFD3AFED}" destId="{2888E2FC-8D77-42DC-800B-DB27B0CA3765}" srcOrd="0" destOrd="0" presId="urn:microsoft.com/office/officeart/2018/2/layout/IconVerticalSolidList"/>
    <dgm:cxn modelId="{AC911036-B178-4027-97BA-F50E8A40E23A}" srcId="{8305BD72-BD4C-411E-8187-26DBEA1B9045}" destId="{59E9E37E-8BBC-45E8-BB11-B16587A6EC5B}" srcOrd="1" destOrd="0" parTransId="{62E6BBBD-00B5-4F05-9C9F-CF5F6A0CC20E}" sibTransId="{03AF45CE-9B8A-48F2-9742-A74014E7AE69}"/>
    <dgm:cxn modelId="{3ADCA53B-0726-4C0D-A029-F37332CA9E5E}" srcId="{8305BD72-BD4C-411E-8187-26DBEA1B9045}" destId="{0C29A42B-53CF-46BD-B3FA-F886EFD3AFED}" srcOrd="0" destOrd="0" parTransId="{5A20E1E1-FF68-4359-A581-751AF993264D}" sibTransId="{81607A30-738E-4AED-B336-160C68ACE81B}"/>
    <dgm:cxn modelId="{ADDC61BE-7A85-40A2-A048-9416511DED6F}" type="presOf" srcId="{8305BD72-BD4C-411E-8187-26DBEA1B9045}" destId="{7D0D107F-8A18-4E9D-ADF9-87E3C9DCE5AF}" srcOrd="0" destOrd="0" presId="urn:microsoft.com/office/officeart/2018/2/layout/IconVerticalSolidList"/>
    <dgm:cxn modelId="{5E4D56C1-2BA7-4946-BC62-04A254F39F0C}" type="presOf" srcId="{59E9E37E-8BBC-45E8-BB11-B16587A6EC5B}" destId="{5DD7C7DF-EFB9-42E0-9216-D1683531DDF3}" srcOrd="0" destOrd="0" presId="urn:microsoft.com/office/officeart/2018/2/layout/IconVerticalSolidList"/>
    <dgm:cxn modelId="{040A5A7F-438F-473B-ADBA-632B8B2C5662}" type="presParOf" srcId="{7D0D107F-8A18-4E9D-ADF9-87E3C9DCE5AF}" destId="{AB5A98C5-B361-4E5E-A7DF-93777F5A6A10}" srcOrd="0" destOrd="0" presId="urn:microsoft.com/office/officeart/2018/2/layout/IconVerticalSolidList"/>
    <dgm:cxn modelId="{CBC6B050-8971-4A4A-8FD2-F4CE72D11477}" type="presParOf" srcId="{AB5A98C5-B361-4E5E-A7DF-93777F5A6A10}" destId="{E706FCE4-879C-4451-8908-64821546A255}" srcOrd="0" destOrd="0" presId="urn:microsoft.com/office/officeart/2018/2/layout/IconVerticalSolidList"/>
    <dgm:cxn modelId="{53D55131-1EC3-45E2-BE4B-B145184BDE61}" type="presParOf" srcId="{AB5A98C5-B361-4E5E-A7DF-93777F5A6A10}" destId="{9ED6532F-769F-44A8-BD57-1F890F2F18A0}" srcOrd="1" destOrd="0" presId="urn:microsoft.com/office/officeart/2018/2/layout/IconVerticalSolidList"/>
    <dgm:cxn modelId="{2712F6BA-6044-4B76-B25A-3EF79BA14DCB}" type="presParOf" srcId="{AB5A98C5-B361-4E5E-A7DF-93777F5A6A10}" destId="{B3772450-824A-4E58-9345-02C634915FE4}" srcOrd="2" destOrd="0" presId="urn:microsoft.com/office/officeart/2018/2/layout/IconVerticalSolidList"/>
    <dgm:cxn modelId="{1542083D-7B82-4958-B335-87E7F822EE55}" type="presParOf" srcId="{AB5A98C5-B361-4E5E-A7DF-93777F5A6A10}" destId="{2888E2FC-8D77-42DC-800B-DB27B0CA3765}" srcOrd="3" destOrd="0" presId="urn:microsoft.com/office/officeart/2018/2/layout/IconVerticalSolidList"/>
    <dgm:cxn modelId="{A9213B92-933D-4730-BC33-BBDA5B14F883}" type="presParOf" srcId="{7D0D107F-8A18-4E9D-ADF9-87E3C9DCE5AF}" destId="{7E4E6481-8A5F-4B02-AB03-ED6F7919782F}" srcOrd="1" destOrd="0" presId="urn:microsoft.com/office/officeart/2018/2/layout/IconVerticalSolidList"/>
    <dgm:cxn modelId="{79BA03F2-8615-4607-B11B-93A125406B0E}" type="presParOf" srcId="{7D0D107F-8A18-4E9D-ADF9-87E3C9DCE5AF}" destId="{2E0C54F3-90CE-4F63-817D-FED1533BC7E6}" srcOrd="2" destOrd="0" presId="urn:microsoft.com/office/officeart/2018/2/layout/IconVerticalSolidList"/>
    <dgm:cxn modelId="{34EEB817-8226-4B78-B354-62CF444F33F4}" type="presParOf" srcId="{2E0C54F3-90CE-4F63-817D-FED1533BC7E6}" destId="{35548918-C0B3-440A-B911-73D59AE9DC16}" srcOrd="0" destOrd="0" presId="urn:microsoft.com/office/officeart/2018/2/layout/IconVerticalSolidList"/>
    <dgm:cxn modelId="{4FDCB669-C171-44D4-9A8B-9C2E08323172}" type="presParOf" srcId="{2E0C54F3-90CE-4F63-817D-FED1533BC7E6}" destId="{2E354A54-1AE8-47C9-9FA7-9DD8314F6668}" srcOrd="1" destOrd="0" presId="urn:microsoft.com/office/officeart/2018/2/layout/IconVerticalSolidList"/>
    <dgm:cxn modelId="{5B4F41F7-47E5-4493-83BA-9482484E9A38}" type="presParOf" srcId="{2E0C54F3-90CE-4F63-817D-FED1533BC7E6}" destId="{CCD6869A-1575-4D96-9250-A42648B7E412}" srcOrd="2" destOrd="0" presId="urn:microsoft.com/office/officeart/2018/2/layout/IconVerticalSolidList"/>
    <dgm:cxn modelId="{D6A2BD27-F7A8-4EB2-8CE2-20AECB38031D}" type="presParOf" srcId="{2E0C54F3-90CE-4F63-817D-FED1533BC7E6}" destId="{5DD7C7DF-EFB9-42E0-9216-D1683531DDF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9E1850-8C72-4901-83C2-0C1BC2034CA9}"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45FAE5F0-E0D8-4E6D-93AE-8466AA013C07}">
      <dgm:prSet/>
      <dgm:spPr/>
      <dgm:t>
        <a:bodyPr/>
        <a:lstStyle/>
        <a:p>
          <a:r>
            <a:rPr lang="en-US"/>
            <a:t>27% PE’s said positive thing about their clubs is Active in the Community and service projects</a:t>
          </a:r>
        </a:p>
      </dgm:t>
    </dgm:pt>
    <dgm:pt modelId="{307A0056-0D51-4F47-B36E-0553711D0EC8}" type="parTrans" cxnId="{32D32913-97D8-422F-A195-A87976D60A8D}">
      <dgm:prSet/>
      <dgm:spPr/>
      <dgm:t>
        <a:bodyPr/>
        <a:lstStyle/>
        <a:p>
          <a:endParaRPr lang="en-US"/>
        </a:p>
      </dgm:t>
    </dgm:pt>
    <dgm:pt modelId="{9247E0FB-89C0-4039-9CCE-FB11C52C58C0}" type="sibTrans" cxnId="{32D32913-97D8-422F-A195-A87976D60A8D}">
      <dgm:prSet/>
      <dgm:spPr/>
      <dgm:t>
        <a:bodyPr/>
        <a:lstStyle/>
        <a:p>
          <a:endParaRPr lang="en-US"/>
        </a:p>
      </dgm:t>
    </dgm:pt>
    <dgm:pt modelId="{C681E44A-3113-47D5-9859-8FE51AD96FBD}">
      <dgm:prSet/>
      <dgm:spPr/>
      <dgm:t>
        <a:bodyPr/>
        <a:lstStyle/>
        <a:p>
          <a:r>
            <a:rPr lang="en-US"/>
            <a:t>18% PE’s indicate goals to include increasing community activity and service projects </a:t>
          </a:r>
        </a:p>
      </dgm:t>
    </dgm:pt>
    <dgm:pt modelId="{30760445-1671-418F-B608-055B7EDBE520}" type="parTrans" cxnId="{AF897984-7FBD-433E-96A5-621945006519}">
      <dgm:prSet/>
      <dgm:spPr/>
      <dgm:t>
        <a:bodyPr/>
        <a:lstStyle/>
        <a:p>
          <a:endParaRPr lang="en-US"/>
        </a:p>
      </dgm:t>
    </dgm:pt>
    <dgm:pt modelId="{71D1C17C-CB01-4C66-B1F0-8C085E876B75}" type="sibTrans" cxnId="{AF897984-7FBD-433E-96A5-621945006519}">
      <dgm:prSet/>
      <dgm:spPr/>
      <dgm:t>
        <a:bodyPr/>
        <a:lstStyle/>
        <a:p>
          <a:endParaRPr lang="en-US"/>
        </a:p>
      </dgm:t>
    </dgm:pt>
    <dgm:pt modelId="{3C4FF722-7433-4B45-978C-BF3CFA905D8C}" type="pres">
      <dgm:prSet presAssocID="{4E9E1850-8C72-4901-83C2-0C1BC2034CA9}" presName="hierChild1" presStyleCnt="0">
        <dgm:presLayoutVars>
          <dgm:chPref val="1"/>
          <dgm:dir/>
          <dgm:animOne val="branch"/>
          <dgm:animLvl val="lvl"/>
          <dgm:resizeHandles/>
        </dgm:presLayoutVars>
      </dgm:prSet>
      <dgm:spPr/>
    </dgm:pt>
    <dgm:pt modelId="{6975014A-FA9B-491A-9686-6851A7E8602E}" type="pres">
      <dgm:prSet presAssocID="{45FAE5F0-E0D8-4E6D-93AE-8466AA013C07}" presName="hierRoot1" presStyleCnt="0"/>
      <dgm:spPr/>
    </dgm:pt>
    <dgm:pt modelId="{B3A7A244-460B-40DE-98C8-CB73FF5DC6F0}" type="pres">
      <dgm:prSet presAssocID="{45FAE5F0-E0D8-4E6D-93AE-8466AA013C07}" presName="composite" presStyleCnt="0"/>
      <dgm:spPr/>
    </dgm:pt>
    <dgm:pt modelId="{7C632C15-7101-4FCA-9FB0-5919FBEDA11B}" type="pres">
      <dgm:prSet presAssocID="{45FAE5F0-E0D8-4E6D-93AE-8466AA013C07}" presName="background" presStyleLbl="node0" presStyleIdx="0" presStyleCnt="2"/>
      <dgm:spPr/>
    </dgm:pt>
    <dgm:pt modelId="{E894798F-C536-447F-934B-662372D0BFF0}" type="pres">
      <dgm:prSet presAssocID="{45FAE5F0-E0D8-4E6D-93AE-8466AA013C07}" presName="text" presStyleLbl="fgAcc0" presStyleIdx="0" presStyleCnt="2" custLinFactNeighborX="1660" custLinFactNeighborY="-16361">
        <dgm:presLayoutVars>
          <dgm:chPref val="3"/>
        </dgm:presLayoutVars>
      </dgm:prSet>
      <dgm:spPr/>
    </dgm:pt>
    <dgm:pt modelId="{1BE3F883-27D6-4777-A6D5-E35AA5E93FC6}" type="pres">
      <dgm:prSet presAssocID="{45FAE5F0-E0D8-4E6D-93AE-8466AA013C07}" presName="hierChild2" presStyleCnt="0"/>
      <dgm:spPr/>
    </dgm:pt>
    <dgm:pt modelId="{37F44E36-1517-4BE0-862C-D34CDFF2EC83}" type="pres">
      <dgm:prSet presAssocID="{C681E44A-3113-47D5-9859-8FE51AD96FBD}" presName="hierRoot1" presStyleCnt="0"/>
      <dgm:spPr/>
    </dgm:pt>
    <dgm:pt modelId="{BBDBC462-058D-43C0-9C4B-A4AF274FA4D8}" type="pres">
      <dgm:prSet presAssocID="{C681E44A-3113-47D5-9859-8FE51AD96FBD}" presName="composite" presStyleCnt="0"/>
      <dgm:spPr/>
    </dgm:pt>
    <dgm:pt modelId="{01969A3D-E89E-4CFD-B379-27B7ADE5F4F9}" type="pres">
      <dgm:prSet presAssocID="{C681E44A-3113-47D5-9859-8FE51AD96FBD}" presName="background" presStyleLbl="node0" presStyleIdx="1" presStyleCnt="2"/>
      <dgm:spPr/>
    </dgm:pt>
    <dgm:pt modelId="{5095737F-89DF-493B-90E3-BEF18B92815F}" type="pres">
      <dgm:prSet presAssocID="{C681E44A-3113-47D5-9859-8FE51AD96FBD}" presName="text" presStyleLbl="fgAcc0" presStyleIdx="1" presStyleCnt="2" custLinFactNeighborX="1309" custLinFactNeighborY="-9974">
        <dgm:presLayoutVars>
          <dgm:chPref val="3"/>
        </dgm:presLayoutVars>
      </dgm:prSet>
      <dgm:spPr/>
    </dgm:pt>
    <dgm:pt modelId="{D413B9C5-3EF0-4B65-908A-81934FD92014}" type="pres">
      <dgm:prSet presAssocID="{C681E44A-3113-47D5-9859-8FE51AD96FBD}" presName="hierChild2" presStyleCnt="0"/>
      <dgm:spPr/>
    </dgm:pt>
  </dgm:ptLst>
  <dgm:cxnLst>
    <dgm:cxn modelId="{E7D3FF00-C43C-4964-B341-3DE63F692E67}" type="presOf" srcId="{C681E44A-3113-47D5-9859-8FE51AD96FBD}" destId="{5095737F-89DF-493B-90E3-BEF18B92815F}" srcOrd="0" destOrd="0" presId="urn:microsoft.com/office/officeart/2005/8/layout/hierarchy1"/>
    <dgm:cxn modelId="{BBDD9910-CCF0-44C0-B7DC-06B3DDB08850}" type="presOf" srcId="{45FAE5F0-E0D8-4E6D-93AE-8466AA013C07}" destId="{E894798F-C536-447F-934B-662372D0BFF0}" srcOrd="0" destOrd="0" presId="urn:microsoft.com/office/officeart/2005/8/layout/hierarchy1"/>
    <dgm:cxn modelId="{32D32913-97D8-422F-A195-A87976D60A8D}" srcId="{4E9E1850-8C72-4901-83C2-0C1BC2034CA9}" destId="{45FAE5F0-E0D8-4E6D-93AE-8466AA013C07}" srcOrd="0" destOrd="0" parTransId="{307A0056-0D51-4F47-B36E-0553711D0EC8}" sibTransId="{9247E0FB-89C0-4039-9CCE-FB11C52C58C0}"/>
    <dgm:cxn modelId="{AF897984-7FBD-433E-96A5-621945006519}" srcId="{4E9E1850-8C72-4901-83C2-0C1BC2034CA9}" destId="{C681E44A-3113-47D5-9859-8FE51AD96FBD}" srcOrd="1" destOrd="0" parTransId="{30760445-1671-418F-B608-055B7EDBE520}" sibTransId="{71D1C17C-CB01-4C66-B1F0-8C085E876B75}"/>
    <dgm:cxn modelId="{79EC3AB2-C5F4-4A45-8493-F34AD58784CA}" type="presOf" srcId="{4E9E1850-8C72-4901-83C2-0C1BC2034CA9}" destId="{3C4FF722-7433-4B45-978C-BF3CFA905D8C}" srcOrd="0" destOrd="0" presId="urn:microsoft.com/office/officeart/2005/8/layout/hierarchy1"/>
    <dgm:cxn modelId="{06ADD955-6F19-4C64-8F81-EDAE80316B0E}" type="presParOf" srcId="{3C4FF722-7433-4B45-978C-BF3CFA905D8C}" destId="{6975014A-FA9B-491A-9686-6851A7E8602E}" srcOrd="0" destOrd="0" presId="urn:microsoft.com/office/officeart/2005/8/layout/hierarchy1"/>
    <dgm:cxn modelId="{D740CF7C-57E4-4C4F-8260-55DCAB7C823B}" type="presParOf" srcId="{6975014A-FA9B-491A-9686-6851A7E8602E}" destId="{B3A7A244-460B-40DE-98C8-CB73FF5DC6F0}" srcOrd="0" destOrd="0" presId="urn:microsoft.com/office/officeart/2005/8/layout/hierarchy1"/>
    <dgm:cxn modelId="{237A4399-A7DA-4C87-A26B-CA557F1A7D58}" type="presParOf" srcId="{B3A7A244-460B-40DE-98C8-CB73FF5DC6F0}" destId="{7C632C15-7101-4FCA-9FB0-5919FBEDA11B}" srcOrd="0" destOrd="0" presId="urn:microsoft.com/office/officeart/2005/8/layout/hierarchy1"/>
    <dgm:cxn modelId="{E6AC8E3F-9B22-4301-A0BA-CCD234551EC4}" type="presParOf" srcId="{B3A7A244-460B-40DE-98C8-CB73FF5DC6F0}" destId="{E894798F-C536-447F-934B-662372D0BFF0}" srcOrd="1" destOrd="0" presId="urn:microsoft.com/office/officeart/2005/8/layout/hierarchy1"/>
    <dgm:cxn modelId="{00BDBB1C-473B-44D4-8B05-CE2A7E568AC1}" type="presParOf" srcId="{6975014A-FA9B-491A-9686-6851A7E8602E}" destId="{1BE3F883-27D6-4777-A6D5-E35AA5E93FC6}" srcOrd="1" destOrd="0" presId="urn:microsoft.com/office/officeart/2005/8/layout/hierarchy1"/>
    <dgm:cxn modelId="{A3FF7E51-0B04-4BF3-A42D-8576F15EA762}" type="presParOf" srcId="{3C4FF722-7433-4B45-978C-BF3CFA905D8C}" destId="{37F44E36-1517-4BE0-862C-D34CDFF2EC83}" srcOrd="1" destOrd="0" presId="urn:microsoft.com/office/officeart/2005/8/layout/hierarchy1"/>
    <dgm:cxn modelId="{4122A44B-1403-4DA5-85CC-A167AEAAA905}" type="presParOf" srcId="{37F44E36-1517-4BE0-862C-D34CDFF2EC83}" destId="{BBDBC462-058D-43C0-9C4B-A4AF274FA4D8}" srcOrd="0" destOrd="0" presId="urn:microsoft.com/office/officeart/2005/8/layout/hierarchy1"/>
    <dgm:cxn modelId="{715FCD03-FA3A-4526-B10E-F5C833E40218}" type="presParOf" srcId="{BBDBC462-058D-43C0-9C4B-A4AF274FA4D8}" destId="{01969A3D-E89E-4CFD-B379-27B7ADE5F4F9}" srcOrd="0" destOrd="0" presId="urn:microsoft.com/office/officeart/2005/8/layout/hierarchy1"/>
    <dgm:cxn modelId="{53055139-E079-4D60-A661-FF668F509A0E}" type="presParOf" srcId="{BBDBC462-058D-43C0-9C4B-A4AF274FA4D8}" destId="{5095737F-89DF-493B-90E3-BEF18B92815F}" srcOrd="1" destOrd="0" presId="urn:microsoft.com/office/officeart/2005/8/layout/hierarchy1"/>
    <dgm:cxn modelId="{287DD9C1-5624-4DF7-B327-BB2AE78AF02B}" type="presParOf" srcId="{37F44E36-1517-4BE0-862C-D34CDFF2EC83}" destId="{D413B9C5-3EF0-4B65-908A-81934FD92014}"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3FC24A-A55D-4620-A4AA-4BCA983B5B2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577BE35-EFA8-40BE-B3A6-A690116ED7C4}">
      <dgm:prSet/>
      <dgm:spPr/>
      <dgm:t>
        <a:bodyPr/>
        <a:lstStyle/>
        <a:p>
          <a:pPr>
            <a:lnSpc>
              <a:spcPct val="100000"/>
            </a:lnSpc>
          </a:pPr>
          <a:r>
            <a:rPr lang="en-US" b="1" dirty="0">
              <a:solidFill>
                <a:srgbClr val="0070C0"/>
              </a:solidFill>
            </a:rPr>
            <a:t>23% PE’s  said  top thing about their Rotary Club is membership engagement</a:t>
          </a:r>
          <a:endParaRPr lang="en-US" dirty="0">
            <a:solidFill>
              <a:srgbClr val="0070C0"/>
            </a:solidFill>
          </a:endParaRPr>
        </a:p>
      </dgm:t>
    </dgm:pt>
    <dgm:pt modelId="{2B623C19-7C19-4284-AF27-748E5CDB1CC9}" type="parTrans" cxnId="{85A25365-192E-477C-9E6A-99222E38C3D7}">
      <dgm:prSet/>
      <dgm:spPr/>
      <dgm:t>
        <a:bodyPr/>
        <a:lstStyle/>
        <a:p>
          <a:endParaRPr lang="en-US"/>
        </a:p>
      </dgm:t>
    </dgm:pt>
    <dgm:pt modelId="{7FB68F3B-3670-4BD2-A680-C204853622AC}" type="sibTrans" cxnId="{85A25365-192E-477C-9E6A-99222E38C3D7}">
      <dgm:prSet/>
      <dgm:spPr/>
      <dgm:t>
        <a:bodyPr/>
        <a:lstStyle/>
        <a:p>
          <a:endParaRPr lang="en-US"/>
        </a:p>
      </dgm:t>
    </dgm:pt>
    <dgm:pt modelId="{0930FEED-2D36-4F27-8AB2-D19092F2B2AC}">
      <dgm:prSet/>
      <dgm:spPr/>
      <dgm:t>
        <a:bodyPr/>
        <a:lstStyle/>
        <a:p>
          <a:pPr>
            <a:lnSpc>
              <a:spcPct val="100000"/>
            </a:lnSpc>
          </a:pPr>
          <a:r>
            <a:rPr lang="en-US" b="1" dirty="0">
              <a:solidFill>
                <a:srgbClr val="0070C0"/>
              </a:solidFill>
            </a:rPr>
            <a:t>11% PE’s said  one goal is to expand member engagement</a:t>
          </a:r>
        </a:p>
      </dgm:t>
    </dgm:pt>
    <dgm:pt modelId="{D6AFCB84-E78C-461F-B563-EC4BFB4689E3}" type="parTrans" cxnId="{5943B15E-9E6B-4334-9284-1548A8A9768C}">
      <dgm:prSet/>
      <dgm:spPr/>
      <dgm:t>
        <a:bodyPr/>
        <a:lstStyle/>
        <a:p>
          <a:endParaRPr lang="en-US"/>
        </a:p>
      </dgm:t>
    </dgm:pt>
    <dgm:pt modelId="{65A59344-9AC9-4716-8D3B-8C359987286A}" type="sibTrans" cxnId="{5943B15E-9E6B-4334-9284-1548A8A9768C}">
      <dgm:prSet/>
      <dgm:spPr/>
      <dgm:t>
        <a:bodyPr/>
        <a:lstStyle/>
        <a:p>
          <a:endParaRPr lang="en-US"/>
        </a:p>
      </dgm:t>
    </dgm:pt>
    <dgm:pt modelId="{89C5623E-B45E-4717-8073-9DEB21061892}" type="pres">
      <dgm:prSet presAssocID="{143FC24A-A55D-4620-A4AA-4BCA983B5B2A}" presName="root" presStyleCnt="0">
        <dgm:presLayoutVars>
          <dgm:dir/>
          <dgm:resizeHandles val="exact"/>
        </dgm:presLayoutVars>
      </dgm:prSet>
      <dgm:spPr/>
    </dgm:pt>
    <dgm:pt modelId="{E4A713FA-12A3-4620-80AC-9394D3491810}" type="pres">
      <dgm:prSet presAssocID="{C577BE35-EFA8-40BE-B3A6-A690116ED7C4}" presName="compNode" presStyleCnt="0"/>
      <dgm:spPr/>
    </dgm:pt>
    <dgm:pt modelId="{97D95EF8-7B3E-4F07-BD2E-BF8E668E6A5B}" type="pres">
      <dgm:prSet presAssocID="{C577BE35-EFA8-40BE-B3A6-A690116ED7C4}" presName="iconRect" presStyleLbl="node1" presStyleIdx="0" presStyleCnt="2" custScaleX="86039" custScaleY="64956" custLinFactNeighborX="-694" custLinFactNeighborY="-3211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31069F92-06FA-4D82-8799-AFBCBACF5FD1}" type="pres">
      <dgm:prSet presAssocID="{C577BE35-EFA8-40BE-B3A6-A690116ED7C4}" presName="spaceRect" presStyleCnt="0"/>
      <dgm:spPr/>
    </dgm:pt>
    <dgm:pt modelId="{225456AF-1343-41D3-90AD-0CE88C34F7F2}" type="pres">
      <dgm:prSet presAssocID="{C577BE35-EFA8-40BE-B3A6-A690116ED7C4}" presName="textRect" presStyleLbl="revTx" presStyleIdx="0" presStyleCnt="2" custScaleY="319648">
        <dgm:presLayoutVars>
          <dgm:chMax val="1"/>
          <dgm:chPref val="1"/>
        </dgm:presLayoutVars>
      </dgm:prSet>
      <dgm:spPr/>
    </dgm:pt>
    <dgm:pt modelId="{340CA2B5-91F7-4E3A-AC8C-89818D279723}" type="pres">
      <dgm:prSet presAssocID="{7FB68F3B-3670-4BD2-A680-C204853622AC}" presName="sibTrans" presStyleCnt="0"/>
      <dgm:spPr/>
    </dgm:pt>
    <dgm:pt modelId="{91CF4DAF-A856-4222-A305-E606AE6AA00C}" type="pres">
      <dgm:prSet presAssocID="{0930FEED-2D36-4F27-8AB2-D19092F2B2AC}" presName="compNode" presStyleCnt="0"/>
      <dgm:spPr/>
    </dgm:pt>
    <dgm:pt modelId="{7F00F68D-52E2-4055-BF9E-0BE7AA2301EC}" type="pres">
      <dgm:prSet presAssocID="{0930FEED-2D36-4F27-8AB2-D19092F2B2AC}" presName="iconRect" presStyleLbl="node1" presStyleIdx="1" presStyleCnt="2" custLinFactNeighborX="-5559" custLinFactNeighborY="-1853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llseye"/>
        </a:ext>
      </dgm:extLst>
    </dgm:pt>
    <dgm:pt modelId="{B6D0EF20-384E-40CF-9494-2711A3AD5B3B}" type="pres">
      <dgm:prSet presAssocID="{0930FEED-2D36-4F27-8AB2-D19092F2B2AC}" presName="spaceRect" presStyleCnt="0"/>
      <dgm:spPr/>
    </dgm:pt>
    <dgm:pt modelId="{664C3B4E-13FA-4998-B170-B73480626713}" type="pres">
      <dgm:prSet presAssocID="{0930FEED-2D36-4F27-8AB2-D19092F2B2AC}" presName="textRect" presStyleLbl="revTx" presStyleIdx="1" presStyleCnt="2" custScaleY="176806">
        <dgm:presLayoutVars>
          <dgm:chMax val="1"/>
          <dgm:chPref val="1"/>
        </dgm:presLayoutVars>
      </dgm:prSet>
      <dgm:spPr/>
    </dgm:pt>
  </dgm:ptLst>
  <dgm:cxnLst>
    <dgm:cxn modelId="{42892735-5409-467E-A0F6-BAA3C528CCA2}" type="presOf" srcId="{0930FEED-2D36-4F27-8AB2-D19092F2B2AC}" destId="{664C3B4E-13FA-4998-B170-B73480626713}" srcOrd="0" destOrd="0" presId="urn:microsoft.com/office/officeart/2018/2/layout/IconLabelList"/>
    <dgm:cxn modelId="{2DCEA53F-3414-4705-99FE-3A7F78922DAA}" type="presOf" srcId="{143FC24A-A55D-4620-A4AA-4BCA983B5B2A}" destId="{89C5623E-B45E-4717-8073-9DEB21061892}" srcOrd="0" destOrd="0" presId="urn:microsoft.com/office/officeart/2018/2/layout/IconLabelList"/>
    <dgm:cxn modelId="{5943B15E-9E6B-4334-9284-1548A8A9768C}" srcId="{143FC24A-A55D-4620-A4AA-4BCA983B5B2A}" destId="{0930FEED-2D36-4F27-8AB2-D19092F2B2AC}" srcOrd="1" destOrd="0" parTransId="{D6AFCB84-E78C-461F-B563-EC4BFB4689E3}" sibTransId="{65A59344-9AC9-4716-8D3B-8C359987286A}"/>
    <dgm:cxn modelId="{85A25365-192E-477C-9E6A-99222E38C3D7}" srcId="{143FC24A-A55D-4620-A4AA-4BCA983B5B2A}" destId="{C577BE35-EFA8-40BE-B3A6-A690116ED7C4}" srcOrd="0" destOrd="0" parTransId="{2B623C19-7C19-4284-AF27-748E5CDB1CC9}" sibTransId="{7FB68F3B-3670-4BD2-A680-C204853622AC}"/>
    <dgm:cxn modelId="{562CEBC1-C2B3-4A0E-AC26-34A2EC23DA6C}" type="presOf" srcId="{C577BE35-EFA8-40BE-B3A6-A690116ED7C4}" destId="{225456AF-1343-41D3-90AD-0CE88C34F7F2}" srcOrd="0" destOrd="0" presId="urn:microsoft.com/office/officeart/2018/2/layout/IconLabelList"/>
    <dgm:cxn modelId="{98A1D29C-9B68-4DDA-9188-F1CAA2BF75A0}" type="presParOf" srcId="{89C5623E-B45E-4717-8073-9DEB21061892}" destId="{E4A713FA-12A3-4620-80AC-9394D3491810}" srcOrd="0" destOrd="0" presId="urn:microsoft.com/office/officeart/2018/2/layout/IconLabelList"/>
    <dgm:cxn modelId="{0F786C16-3A96-479D-8179-A43FA19B3CE8}" type="presParOf" srcId="{E4A713FA-12A3-4620-80AC-9394D3491810}" destId="{97D95EF8-7B3E-4F07-BD2E-BF8E668E6A5B}" srcOrd="0" destOrd="0" presId="urn:microsoft.com/office/officeart/2018/2/layout/IconLabelList"/>
    <dgm:cxn modelId="{FAFB8E00-873C-4ED4-A3C3-C8D90033A285}" type="presParOf" srcId="{E4A713FA-12A3-4620-80AC-9394D3491810}" destId="{31069F92-06FA-4D82-8799-AFBCBACF5FD1}" srcOrd="1" destOrd="0" presId="urn:microsoft.com/office/officeart/2018/2/layout/IconLabelList"/>
    <dgm:cxn modelId="{6EB5FEC1-4D6C-42FB-92AA-5C569C3B40F4}" type="presParOf" srcId="{E4A713FA-12A3-4620-80AC-9394D3491810}" destId="{225456AF-1343-41D3-90AD-0CE88C34F7F2}" srcOrd="2" destOrd="0" presId="urn:microsoft.com/office/officeart/2018/2/layout/IconLabelList"/>
    <dgm:cxn modelId="{9D7EB185-E1FB-480B-8B01-B140D190E297}" type="presParOf" srcId="{89C5623E-B45E-4717-8073-9DEB21061892}" destId="{340CA2B5-91F7-4E3A-AC8C-89818D279723}" srcOrd="1" destOrd="0" presId="urn:microsoft.com/office/officeart/2018/2/layout/IconLabelList"/>
    <dgm:cxn modelId="{AF27C7D6-C72C-400B-A158-C5FB147972B0}" type="presParOf" srcId="{89C5623E-B45E-4717-8073-9DEB21061892}" destId="{91CF4DAF-A856-4222-A305-E606AE6AA00C}" srcOrd="2" destOrd="0" presId="urn:microsoft.com/office/officeart/2018/2/layout/IconLabelList"/>
    <dgm:cxn modelId="{4999D435-015E-4B33-8525-55F5EFC1C2D2}" type="presParOf" srcId="{91CF4DAF-A856-4222-A305-E606AE6AA00C}" destId="{7F00F68D-52E2-4055-BF9E-0BE7AA2301EC}" srcOrd="0" destOrd="0" presId="urn:microsoft.com/office/officeart/2018/2/layout/IconLabelList"/>
    <dgm:cxn modelId="{22AA6EC4-37E2-4B3B-A1A2-AFC76B38CB40}" type="presParOf" srcId="{91CF4DAF-A856-4222-A305-E606AE6AA00C}" destId="{B6D0EF20-384E-40CF-9494-2711A3AD5B3B}" srcOrd="1" destOrd="0" presId="urn:microsoft.com/office/officeart/2018/2/layout/IconLabelList"/>
    <dgm:cxn modelId="{492A8948-BC0D-4E4C-AC66-0CDB46A5BF31}" type="presParOf" srcId="{91CF4DAF-A856-4222-A305-E606AE6AA00C}" destId="{664C3B4E-13FA-4998-B170-B73480626713}"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6FCE4-879C-4451-8908-64821546A255}">
      <dsp:nvSpPr>
        <dsp:cNvPr id="0" name=""/>
        <dsp:cNvSpPr/>
      </dsp:nvSpPr>
      <dsp:spPr>
        <a:xfrm>
          <a:off x="0" y="158264"/>
          <a:ext cx="10515600" cy="198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D6532F-769F-44A8-BD57-1F890F2F18A0}">
      <dsp:nvSpPr>
        <dsp:cNvPr id="0" name=""/>
        <dsp:cNvSpPr/>
      </dsp:nvSpPr>
      <dsp:spPr>
        <a:xfrm>
          <a:off x="6019" y="163628"/>
          <a:ext cx="21793" cy="109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88E2FC-8D77-42DC-800B-DB27B0CA3765}">
      <dsp:nvSpPr>
        <dsp:cNvPr id="0" name=""/>
        <dsp:cNvSpPr/>
      </dsp:nvSpPr>
      <dsp:spPr>
        <a:xfrm>
          <a:off x="33832" y="1951"/>
          <a:ext cx="10316670" cy="632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33" tIns="33633" rIns="33633" bIns="33633" numCol="1" spcCol="1270" anchor="ctr" anchorCtr="0">
          <a:noAutofit/>
        </a:bodyPr>
        <a:lstStyle/>
        <a:p>
          <a:pPr marL="0" lvl="0" indent="0" algn="l" defTabSz="1422400">
            <a:lnSpc>
              <a:spcPct val="100000"/>
            </a:lnSpc>
            <a:spcBef>
              <a:spcPct val="0"/>
            </a:spcBef>
            <a:spcAft>
              <a:spcPct val="35000"/>
            </a:spcAft>
            <a:buNone/>
          </a:pPr>
          <a:r>
            <a:rPr lang="en-US" sz="3200" b="1" kern="1200" dirty="0">
              <a:solidFill>
                <a:srgbClr val="0070C0"/>
              </a:solidFill>
            </a:rPr>
            <a:t>4% PE’s indicated Membership goals positive</a:t>
          </a:r>
        </a:p>
      </dsp:txBody>
      <dsp:txXfrm>
        <a:off x="33832" y="1951"/>
        <a:ext cx="10316670" cy="632189"/>
      </dsp:txXfrm>
    </dsp:sp>
    <dsp:sp modelId="{35548918-C0B3-440A-B911-73D59AE9DC16}">
      <dsp:nvSpPr>
        <dsp:cNvPr id="0" name=""/>
        <dsp:cNvSpPr/>
      </dsp:nvSpPr>
      <dsp:spPr>
        <a:xfrm>
          <a:off x="0" y="1537214"/>
          <a:ext cx="10515600" cy="198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354A54-1AE8-47C9-9FA7-9DD8314F6668}">
      <dsp:nvSpPr>
        <dsp:cNvPr id="0" name=""/>
        <dsp:cNvSpPr/>
      </dsp:nvSpPr>
      <dsp:spPr>
        <a:xfrm>
          <a:off x="6019" y="1556371"/>
          <a:ext cx="21793" cy="109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D7C7DF-EFB9-42E0-9216-D1683531DDF3}">
      <dsp:nvSpPr>
        <dsp:cNvPr id="0" name=""/>
        <dsp:cNvSpPr/>
      </dsp:nvSpPr>
      <dsp:spPr>
        <a:xfrm>
          <a:off x="33832" y="684988"/>
          <a:ext cx="10316670" cy="2051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33" tIns="33633" rIns="33633" bIns="33633" numCol="1" spcCol="1270" anchor="ctr" anchorCtr="0">
          <a:noAutofit/>
        </a:bodyPr>
        <a:lstStyle/>
        <a:p>
          <a:pPr marL="0" lvl="0" indent="0" algn="l" defTabSz="1422400">
            <a:lnSpc>
              <a:spcPct val="100000"/>
            </a:lnSpc>
            <a:spcBef>
              <a:spcPct val="0"/>
            </a:spcBef>
            <a:spcAft>
              <a:spcPct val="35000"/>
            </a:spcAft>
            <a:buNone/>
          </a:pPr>
          <a:r>
            <a:rPr lang="en-US" sz="3200" b="1" kern="1200" dirty="0">
              <a:solidFill>
                <a:srgbClr val="0070C0"/>
              </a:solidFill>
            </a:rPr>
            <a:t>20.4% PE’s indicated Membership is top priority for next year: </a:t>
          </a:r>
          <a:r>
            <a:rPr lang="en-US" sz="3200" b="1" kern="1200" dirty="0" err="1">
              <a:solidFill>
                <a:srgbClr val="0070C0"/>
              </a:solidFill>
            </a:rPr>
            <a:t>increasing,retaining,participation</a:t>
          </a:r>
          <a:endParaRPr lang="en-US" sz="3200" b="1" kern="1200" dirty="0">
            <a:solidFill>
              <a:srgbClr val="0070C0"/>
            </a:solidFill>
          </a:endParaRPr>
        </a:p>
      </dsp:txBody>
      <dsp:txXfrm>
        <a:off x="33832" y="684988"/>
        <a:ext cx="10316670" cy="2051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32C15-7101-4FCA-9FB0-5919FBEDA11B}">
      <dsp:nvSpPr>
        <dsp:cNvPr id="0" name=""/>
        <dsp:cNvSpPr/>
      </dsp:nvSpPr>
      <dsp:spPr>
        <a:xfrm>
          <a:off x="76076" y="39254"/>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94798F-C536-447F-934B-662372D0BFF0}">
      <dsp:nvSpPr>
        <dsp:cNvPr id="0" name=""/>
        <dsp:cNvSpPr/>
      </dsp:nvSpPr>
      <dsp:spPr>
        <a:xfrm>
          <a:off x="576696" y="514844"/>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27% PE’s said positive thing about their clubs is Active in the Community and service projects</a:t>
          </a:r>
        </a:p>
      </dsp:txBody>
      <dsp:txXfrm>
        <a:off x="660493" y="598641"/>
        <a:ext cx="4337991" cy="2693452"/>
      </dsp:txXfrm>
    </dsp:sp>
    <dsp:sp modelId="{01969A3D-E89E-4CFD-B379-27B7ADE5F4F9}">
      <dsp:nvSpPr>
        <dsp:cNvPr id="0" name=""/>
        <dsp:cNvSpPr/>
      </dsp:nvSpPr>
      <dsp:spPr>
        <a:xfrm>
          <a:off x="5509393" y="22199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95737F-89DF-493B-90E3-BEF18B92815F}">
      <dsp:nvSpPr>
        <dsp:cNvPr id="0" name=""/>
        <dsp:cNvSpPr/>
      </dsp:nvSpPr>
      <dsp:spPr>
        <a:xfrm>
          <a:off x="6010014" y="697579"/>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18% PE’s indicate goals to include increasing community activity and service projects </a:t>
          </a:r>
        </a:p>
      </dsp:txBody>
      <dsp:txXfrm>
        <a:off x="6093811" y="781376"/>
        <a:ext cx="4337991" cy="2693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95EF8-7B3E-4F07-BD2E-BF8E668E6A5B}">
      <dsp:nvSpPr>
        <dsp:cNvPr id="0" name=""/>
        <dsp:cNvSpPr/>
      </dsp:nvSpPr>
      <dsp:spPr>
        <a:xfrm>
          <a:off x="1988648" y="258979"/>
          <a:ext cx="1439086" cy="8202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5456AF-1343-41D3-90AD-0CE88C34F7F2}">
      <dsp:nvSpPr>
        <dsp:cNvPr id="0" name=""/>
        <dsp:cNvSpPr/>
      </dsp:nvSpPr>
      <dsp:spPr>
        <a:xfrm>
          <a:off x="559800" y="1385387"/>
          <a:ext cx="4320000" cy="2301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b="1" kern="1200" dirty="0">
              <a:solidFill>
                <a:srgbClr val="0070C0"/>
              </a:solidFill>
            </a:rPr>
            <a:t>23% PE’s  said  top thing about their Rotary Club is membership engagement</a:t>
          </a:r>
          <a:endParaRPr lang="en-US" sz="2300" kern="1200" dirty="0">
            <a:solidFill>
              <a:srgbClr val="0070C0"/>
            </a:solidFill>
          </a:endParaRPr>
        </a:p>
      </dsp:txBody>
      <dsp:txXfrm>
        <a:off x="559800" y="1385387"/>
        <a:ext cx="4320000" cy="2301465"/>
      </dsp:txXfrm>
    </dsp:sp>
    <dsp:sp modelId="{7F00F68D-52E2-4055-BF9E-0BE7AA2301EC}">
      <dsp:nvSpPr>
        <dsp:cNvPr id="0" name=""/>
        <dsp:cNvSpPr/>
      </dsp:nvSpPr>
      <dsp:spPr>
        <a:xfrm>
          <a:off x="6715733" y="109945"/>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4C3B4E-13FA-4998-B170-B73480626713}">
      <dsp:nvSpPr>
        <dsp:cNvPr id="0" name=""/>
        <dsp:cNvSpPr/>
      </dsp:nvSpPr>
      <dsp:spPr>
        <a:xfrm>
          <a:off x="5635800" y="2607990"/>
          <a:ext cx="4320000" cy="1273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b="1" kern="1200" dirty="0">
              <a:solidFill>
                <a:srgbClr val="0070C0"/>
              </a:solidFill>
            </a:rPr>
            <a:t>11% PE’s said  one goal is to expand member engagement</a:t>
          </a:r>
        </a:p>
      </dsp:txBody>
      <dsp:txXfrm>
        <a:off x="5635800" y="2607990"/>
        <a:ext cx="4320000" cy="127300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6A857-BBDB-4580-8988-8B2DB59FC653}" type="datetimeFigureOut">
              <a:rPr lang="en-US" smtClean="0"/>
              <a:t>3/9/2022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B017FB-4E92-4C2B-B8F0-EB30F80A40C3}" type="slidenum">
              <a:rPr lang="en-US" smtClean="0"/>
              <a:t>‹#›</a:t>
            </a:fld>
            <a:endParaRPr lang="en-US"/>
          </a:p>
        </p:txBody>
      </p:sp>
    </p:spTree>
    <p:extLst>
      <p:ext uri="{BB962C8B-B14F-4D97-AF65-F5344CB8AC3E}">
        <p14:creationId xmlns:p14="http://schemas.microsoft.com/office/powerpoint/2010/main" val="1066487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everyone –well– we are getting closer now to our year and Mid-Atlantic PETS-We hope tonight will get you excited, thinking, planning and doing</a:t>
            </a:r>
          </a:p>
          <a:p>
            <a:r>
              <a:rPr lang="en-US" dirty="0"/>
              <a:t>Some administrative things:   we will ask u all </a:t>
            </a:r>
            <a:r>
              <a:rPr lang="en-US" dirty="0" err="1"/>
              <a:t>tp</a:t>
            </a:r>
            <a:r>
              <a:rPr lang="en-US" dirty="0"/>
              <a:t> mute yourself during the presentation. If you  have a question- we will unmute you and you can asl anytime during the presentation</a:t>
            </a:r>
          </a:p>
          <a:p>
            <a:r>
              <a:rPr lang="en-US" dirty="0"/>
              <a:t>We also will be recording this presentation-and will let you know how to reach.</a:t>
            </a:r>
          </a:p>
          <a:p>
            <a:r>
              <a:rPr lang="en-US" dirty="0"/>
              <a:t>So………………are we ready.</a:t>
            </a:r>
          </a:p>
          <a:p>
            <a:endParaRPr lang="en-US" dirty="0"/>
          </a:p>
          <a:p>
            <a:endParaRPr lang="en-US" dirty="0"/>
          </a:p>
        </p:txBody>
      </p:sp>
      <p:sp>
        <p:nvSpPr>
          <p:cNvPr id="4" name="Slide Number Placeholder 3"/>
          <p:cNvSpPr>
            <a:spLocks noGrp="1"/>
          </p:cNvSpPr>
          <p:nvPr>
            <p:ph type="sldNum" sz="quarter" idx="5"/>
          </p:nvPr>
        </p:nvSpPr>
        <p:spPr/>
        <p:txBody>
          <a:bodyPr/>
          <a:lstStyle/>
          <a:p>
            <a:fld id="{D1B5020A-E4A4-4B73-8DA7-E7823B23DAB0}" type="slidenum">
              <a:rPr lang="en-US" smtClean="0"/>
              <a:t>1</a:t>
            </a:fld>
            <a:endParaRPr lang="en-US"/>
          </a:p>
        </p:txBody>
      </p:sp>
    </p:spTree>
    <p:extLst>
      <p:ext uri="{BB962C8B-B14F-4D97-AF65-F5344CB8AC3E}">
        <p14:creationId xmlns:p14="http://schemas.microsoft.com/office/powerpoint/2010/main" val="1685616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Membership is not just about numbers--- it is about all the activities we do in our clubs</a:t>
            </a:r>
          </a:p>
        </p:txBody>
      </p:sp>
      <p:sp>
        <p:nvSpPr>
          <p:cNvPr id="4" name="Slide Number Placeholder 3"/>
          <p:cNvSpPr>
            <a:spLocks noGrp="1"/>
          </p:cNvSpPr>
          <p:nvPr>
            <p:ph type="sldNum" sz="quarter" idx="5"/>
          </p:nvPr>
        </p:nvSpPr>
        <p:spPr/>
        <p:txBody>
          <a:bodyPr/>
          <a:lstStyle/>
          <a:p>
            <a:fld id="{27B017FB-4E92-4C2B-B8F0-EB30F80A40C3}" type="slidenum">
              <a:rPr lang="en-US" smtClean="0"/>
              <a:t>10</a:t>
            </a:fld>
            <a:endParaRPr lang="en-US"/>
          </a:p>
        </p:txBody>
      </p:sp>
    </p:spTree>
    <p:extLst>
      <p:ext uri="{BB962C8B-B14F-4D97-AF65-F5344CB8AC3E}">
        <p14:creationId xmlns:p14="http://schemas.microsoft.com/office/powerpoint/2010/main" val="2537592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us have positive things to say about our community service – and working toward goals to increase and improve our service– that is what Rotary is all about!</a:t>
            </a:r>
          </a:p>
        </p:txBody>
      </p:sp>
      <p:sp>
        <p:nvSpPr>
          <p:cNvPr id="4" name="Slide Number Placeholder 3"/>
          <p:cNvSpPr>
            <a:spLocks noGrp="1"/>
          </p:cNvSpPr>
          <p:nvPr>
            <p:ph type="sldNum" sz="quarter" idx="5"/>
          </p:nvPr>
        </p:nvSpPr>
        <p:spPr/>
        <p:txBody>
          <a:bodyPr/>
          <a:lstStyle/>
          <a:p>
            <a:fld id="{27B017FB-4E92-4C2B-B8F0-EB30F80A40C3}" type="slidenum">
              <a:rPr lang="en-US" smtClean="0"/>
              <a:t>12</a:t>
            </a:fld>
            <a:endParaRPr lang="en-US"/>
          </a:p>
        </p:txBody>
      </p:sp>
    </p:spTree>
    <p:extLst>
      <p:ext uri="{BB962C8B-B14F-4D97-AF65-F5344CB8AC3E}">
        <p14:creationId xmlns:p14="http://schemas.microsoft.com/office/powerpoint/2010/main" val="3781431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is– how can we utilize our community and our members to work together to have more impact?</a:t>
            </a:r>
          </a:p>
        </p:txBody>
      </p:sp>
      <p:sp>
        <p:nvSpPr>
          <p:cNvPr id="4" name="Slide Number Placeholder 3"/>
          <p:cNvSpPr>
            <a:spLocks noGrp="1"/>
          </p:cNvSpPr>
          <p:nvPr>
            <p:ph type="sldNum" sz="quarter" idx="5"/>
          </p:nvPr>
        </p:nvSpPr>
        <p:spPr/>
        <p:txBody>
          <a:bodyPr/>
          <a:lstStyle/>
          <a:p>
            <a:fld id="{27B017FB-4E92-4C2B-B8F0-EB30F80A40C3}" type="slidenum">
              <a:rPr lang="en-US" smtClean="0"/>
              <a:t>13</a:t>
            </a:fld>
            <a:endParaRPr lang="en-US"/>
          </a:p>
        </p:txBody>
      </p:sp>
    </p:spTree>
    <p:extLst>
      <p:ext uri="{BB962C8B-B14F-4D97-AF65-F5344CB8AC3E}">
        <p14:creationId xmlns:p14="http://schemas.microsoft.com/office/powerpoint/2010/main" val="2414320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Shape 378"/>
          <p:cNvSpPr>
            <a:spLocks noGrp="1" noRot="1" noChangeAspect="1"/>
          </p:cNvSpPr>
          <p:nvPr>
            <p:ph type="sldImg"/>
          </p:nvPr>
        </p:nvSpPr>
        <p:spPr>
          <a:prstGeom prst="rect">
            <a:avLst/>
          </a:prstGeom>
        </p:spPr>
        <p:txBody>
          <a:bodyPr/>
          <a:lstStyle/>
          <a:p>
            <a:endParaRPr/>
          </a:p>
        </p:txBody>
      </p:sp>
      <p:sp>
        <p:nvSpPr>
          <p:cNvPr id="379" name="Shape 379"/>
          <p:cNvSpPr>
            <a:spLocks noGrp="1"/>
          </p:cNvSpPr>
          <p:nvPr>
            <p:ph type="body" sz="quarter" idx="1"/>
          </p:nvPr>
        </p:nvSpPr>
        <p:spPr>
          <a:prstGeom prst="rect">
            <a:avLst/>
          </a:prstGeom>
        </p:spPr>
        <p:txBody>
          <a:bodyPr/>
          <a:lstStyle/>
          <a:p>
            <a:pPr defTabSz="914400">
              <a:defRPr sz="1200"/>
            </a:pPr>
            <a:r>
              <a:rPr dirty="0"/>
              <a:t>Clubs made active use of social media and more often than not, this was taken up by the club as a whole, rather than an individual or committee.</a:t>
            </a:r>
          </a:p>
          <a:p>
            <a:pPr defTabSz="914400">
              <a:defRPr sz="1200"/>
            </a:pPr>
            <a:endParaRPr dirty="0"/>
          </a:p>
          <a:p>
            <a:pPr defTabSz="914400">
              <a:defRPr sz="1200" b="1"/>
            </a:pPr>
            <a:r>
              <a:rPr b="0" dirty="0"/>
              <a:t>Here are some examples.</a:t>
            </a:r>
            <a:r>
              <a:rPr lang="en-US" b="0" dirty="0"/>
              <a:t>: let’s look at thus video</a:t>
            </a:r>
            <a:r>
              <a:rPr b="0" dirty="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Wow – look at this….We say we all have and do public image</a:t>
            </a:r>
          </a:p>
        </p:txBody>
      </p:sp>
      <p:sp>
        <p:nvSpPr>
          <p:cNvPr id="4" name="Slide Number Placeholder 3"/>
          <p:cNvSpPr>
            <a:spLocks noGrp="1"/>
          </p:cNvSpPr>
          <p:nvPr>
            <p:ph type="sldNum" sz="quarter" idx="5"/>
          </p:nvPr>
        </p:nvSpPr>
        <p:spPr/>
        <p:txBody>
          <a:bodyPr/>
          <a:lstStyle/>
          <a:p>
            <a:fld id="{27B017FB-4E92-4C2B-B8F0-EB30F80A40C3}" type="slidenum">
              <a:rPr lang="en-US" smtClean="0"/>
              <a:t>15</a:t>
            </a:fld>
            <a:endParaRPr lang="en-US"/>
          </a:p>
        </p:txBody>
      </p:sp>
    </p:spTree>
    <p:extLst>
      <p:ext uri="{BB962C8B-B14F-4D97-AF65-F5344CB8AC3E}">
        <p14:creationId xmlns:p14="http://schemas.microsoft.com/office/powerpoint/2010/main" val="2649979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ask yourselves– are you getting the “bang for your buck”?    What can you try new next year?</a:t>
            </a:r>
          </a:p>
        </p:txBody>
      </p:sp>
      <p:sp>
        <p:nvSpPr>
          <p:cNvPr id="4" name="Slide Number Placeholder 3"/>
          <p:cNvSpPr>
            <a:spLocks noGrp="1"/>
          </p:cNvSpPr>
          <p:nvPr>
            <p:ph type="sldNum" sz="quarter" idx="5"/>
          </p:nvPr>
        </p:nvSpPr>
        <p:spPr/>
        <p:txBody>
          <a:bodyPr/>
          <a:lstStyle/>
          <a:p>
            <a:fld id="{27B017FB-4E92-4C2B-B8F0-EB30F80A40C3}" type="slidenum">
              <a:rPr lang="en-US" smtClean="0"/>
              <a:t>16</a:t>
            </a:fld>
            <a:endParaRPr lang="en-US"/>
          </a:p>
        </p:txBody>
      </p:sp>
    </p:spTree>
    <p:extLst>
      <p:ext uri="{BB962C8B-B14F-4D97-AF65-F5344CB8AC3E}">
        <p14:creationId xmlns:p14="http://schemas.microsoft.com/office/powerpoint/2010/main" val="2537738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hape 388"/>
          <p:cNvSpPr>
            <a:spLocks noGrp="1" noRot="1" noChangeAspect="1"/>
          </p:cNvSpPr>
          <p:nvPr>
            <p:ph type="sldImg"/>
          </p:nvPr>
        </p:nvSpPr>
        <p:spPr>
          <a:prstGeom prst="rect">
            <a:avLst/>
          </a:prstGeom>
        </p:spPr>
        <p:txBody>
          <a:bodyPr/>
          <a:lstStyle/>
          <a:p>
            <a:endParaRPr/>
          </a:p>
        </p:txBody>
      </p:sp>
      <p:sp>
        <p:nvSpPr>
          <p:cNvPr id="389" name="Shape 389"/>
          <p:cNvSpPr>
            <a:spLocks noGrp="1"/>
          </p:cNvSpPr>
          <p:nvPr>
            <p:ph type="body" sz="quarter" idx="1"/>
          </p:nvPr>
        </p:nvSpPr>
        <p:spPr>
          <a:prstGeom prst="rect">
            <a:avLst/>
          </a:prstGeom>
        </p:spPr>
        <p:txBody>
          <a:bodyPr/>
          <a:lstStyle/>
          <a:p>
            <a:pPr defTabSz="914400">
              <a:defRPr sz="1200"/>
            </a:pPr>
            <a:r>
              <a:t>The key message to repeat here is that clubs were active and intentional about engaging their members – and ‘not yet Rotarians’.</a:t>
            </a:r>
          </a:p>
          <a:p>
            <a:pPr defTabSz="914400">
              <a:defRPr sz="1200"/>
            </a:pPr>
            <a:endParaRPr/>
          </a:p>
          <a:p>
            <a:pPr defTabSz="914400">
              <a:defRPr sz="1200" b="1"/>
            </a:pPr>
            <a:r>
              <a:t>Intro to video</a:t>
            </a:r>
            <a:r>
              <a:rPr b="0"/>
              <a:t>: These leaders make this point best.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in many cases covid has been a challenge to engage members…..let’s go beyond covid and think: involvement—what gets your membership excited about participation?</a:t>
            </a:r>
          </a:p>
        </p:txBody>
      </p:sp>
      <p:sp>
        <p:nvSpPr>
          <p:cNvPr id="4" name="Slide Number Placeholder 3"/>
          <p:cNvSpPr>
            <a:spLocks noGrp="1"/>
          </p:cNvSpPr>
          <p:nvPr>
            <p:ph type="sldNum" sz="quarter" idx="5"/>
          </p:nvPr>
        </p:nvSpPr>
        <p:spPr/>
        <p:txBody>
          <a:bodyPr/>
          <a:lstStyle/>
          <a:p>
            <a:fld id="{27B017FB-4E92-4C2B-B8F0-EB30F80A40C3}" type="slidenum">
              <a:rPr lang="en-US" smtClean="0"/>
              <a:t>18</a:t>
            </a:fld>
            <a:endParaRPr lang="en-US"/>
          </a:p>
        </p:txBody>
      </p:sp>
    </p:spTree>
    <p:extLst>
      <p:ext uri="{BB962C8B-B14F-4D97-AF65-F5344CB8AC3E}">
        <p14:creationId xmlns:p14="http://schemas.microsoft.com/office/powerpoint/2010/main" val="3366203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is the summary--- let’s think about how are u going to plan to make your club even more successful?</a:t>
            </a:r>
          </a:p>
        </p:txBody>
      </p:sp>
      <p:sp>
        <p:nvSpPr>
          <p:cNvPr id="4" name="Slide Number Placeholder 3"/>
          <p:cNvSpPr>
            <a:spLocks noGrp="1"/>
          </p:cNvSpPr>
          <p:nvPr>
            <p:ph type="sldNum" sz="quarter" idx="5"/>
          </p:nvPr>
        </p:nvSpPr>
        <p:spPr/>
        <p:txBody>
          <a:bodyPr/>
          <a:lstStyle/>
          <a:p>
            <a:fld id="{27B017FB-4E92-4C2B-B8F0-EB30F80A40C3}" type="slidenum">
              <a:rPr lang="en-US" smtClean="0"/>
              <a:t>19</a:t>
            </a:fld>
            <a:endParaRPr lang="en-US"/>
          </a:p>
        </p:txBody>
      </p:sp>
    </p:spTree>
    <p:extLst>
      <p:ext uri="{BB962C8B-B14F-4D97-AF65-F5344CB8AC3E}">
        <p14:creationId xmlns:p14="http://schemas.microsoft.com/office/powerpoint/2010/main" val="3334499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District Sessions we will specifically discuss how we can plan and take action for our 2022-2023 rotary year to be successful—here is a review of the general topics</a:t>
            </a:r>
          </a:p>
        </p:txBody>
      </p:sp>
      <p:sp>
        <p:nvSpPr>
          <p:cNvPr id="4" name="Slide Number Placeholder 3"/>
          <p:cNvSpPr>
            <a:spLocks noGrp="1"/>
          </p:cNvSpPr>
          <p:nvPr>
            <p:ph type="sldNum" sz="quarter" idx="5"/>
          </p:nvPr>
        </p:nvSpPr>
        <p:spPr/>
        <p:txBody>
          <a:bodyPr/>
          <a:lstStyle/>
          <a:p>
            <a:fld id="{27B017FB-4E92-4C2B-B8F0-EB30F80A40C3}" type="slidenum">
              <a:rPr lang="en-US" smtClean="0"/>
              <a:t>21</a:t>
            </a:fld>
            <a:endParaRPr lang="en-US"/>
          </a:p>
        </p:txBody>
      </p:sp>
    </p:spTree>
    <p:extLst>
      <p:ext uri="{BB962C8B-B14F-4D97-AF65-F5344CB8AC3E}">
        <p14:creationId xmlns:p14="http://schemas.microsoft.com/office/powerpoint/2010/main" val="289326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Rotary theme : Imagine rotary--- that our RI President Elect Jennifer Jones introduced this past week– is perfect for all of us– Just Imagine what opportunities and things we can accomplish with Rotary in this next year– hopefully in a more post covid world</a:t>
            </a:r>
          </a:p>
        </p:txBody>
      </p:sp>
      <p:sp>
        <p:nvSpPr>
          <p:cNvPr id="4" name="Slide Number Placeholder 3"/>
          <p:cNvSpPr>
            <a:spLocks noGrp="1"/>
          </p:cNvSpPr>
          <p:nvPr>
            <p:ph type="sldNum" sz="quarter" idx="5"/>
          </p:nvPr>
        </p:nvSpPr>
        <p:spPr/>
        <p:txBody>
          <a:bodyPr/>
          <a:lstStyle/>
          <a:p>
            <a:fld id="{27B017FB-4E92-4C2B-B8F0-EB30F80A40C3}" type="slidenum">
              <a:rPr lang="en-US" smtClean="0"/>
              <a:t>2</a:t>
            </a:fld>
            <a:endParaRPr lang="en-US"/>
          </a:p>
        </p:txBody>
      </p:sp>
    </p:spTree>
    <p:extLst>
      <p:ext uri="{BB962C8B-B14F-4D97-AF65-F5344CB8AC3E}">
        <p14:creationId xmlns:p14="http://schemas.microsoft.com/office/powerpoint/2010/main" val="1335328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your next calendar  “to do’s</a:t>
            </a:r>
          </a:p>
        </p:txBody>
      </p:sp>
      <p:sp>
        <p:nvSpPr>
          <p:cNvPr id="4" name="Slide Number Placeholder 3"/>
          <p:cNvSpPr>
            <a:spLocks noGrp="1"/>
          </p:cNvSpPr>
          <p:nvPr>
            <p:ph type="sldNum" sz="quarter" idx="5"/>
          </p:nvPr>
        </p:nvSpPr>
        <p:spPr/>
        <p:txBody>
          <a:bodyPr/>
          <a:lstStyle/>
          <a:p>
            <a:fld id="{27B017FB-4E92-4C2B-B8F0-EB30F80A40C3}" type="slidenum">
              <a:rPr lang="en-US" smtClean="0"/>
              <a:t>22</a:t>
            </a:fld>
            <a:endParaRPr lang="en-US"/>
          </a:p>
        </p:txBody>
      </p:sp>
    </p:spTree>
    <p:extLst>
      <p:ext uri="{BB962C8B-B14F-4D97-AF65-F5344CB8AC3E}">
        <p14:creationId xmlns:p14="http://schemas.microsoft.com/office/powerpoint/2010/main" val="3482689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 you are going to be the PE for the first time, same goes for me as DG,  we are in this together.   </a:t>
            </a:r>
          </a:p>
          <a:p>
            <a:endParaRPr lang="en-US" dirty="0"/>
          </a:p>
          <a:p>
            <a:r>
              <a:rPr lang="en-US" dirty="0"/>
              <a:t>My style – Team approach,  Easy going – but expect the same amount of commitment from you as I plan to give.   </a:t>
            </a:r>
          </a:p>
          <a:p>
            <a:endParaRPr lang="en-US" dirty="0"/>
          </a:p>
          <a:p>
            <a:r>
              <a:rPr lang="en-US" dirty="0"/>
              <a:t>Communication is key to a successful year. </a:t>
            </a:r>
          </a:p>
        </p:txBody>
      </p:sp>
      <p:sp>
        <p:nvSpPr>
          <p:cNvPr id="4" name="Slide Number Placeholder 3"/>
          <p:cNvSpPr>
            <a:spLocks noGrp="1"/>
          </p:cNvSpPr>
          <p:nvPr>
            <p:ph type="sldNum" sz="quarter" idx="5"/>
          </p:nvPr>
        </p:nvSpPr>
        <p:spPr/>
        <p:txBody>
          <a:bodyPr/>
          <a:lstStyle/>
          <a:p>
            <a:fld id="{D1B5020A-E4A4-4B73-8DA7-E7823B23DAB0}" type="slidenum">
              <a:rPr lang="en-US" smtClean="0"/>
              <a:t>23</a:t>
            </a:fld>
            <a:endParaRPr lang="en-US"/>
          </a:p>
        </p:txBody>
      </p:sp>
    </p:spTree>
    <p:extLst>
      <p:ext uri="{BB962C8B-B14F-4D97-AF65-F5344CB8AC3E}">
        <p14:creationId xmlns:p14="http://schemas.microsoft.com/office/powerpoint/2010/main" val="337455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review our agenda---- ( you all can read it )-  wait a few minutes --as you can see we have a busy agenda</a:t>
            </a:r>
          </a:p>
          <a:p>
            <a:r>
              <a:rPr lang="en-US" dirty="0"/>
              <a:t>Please:  do some of the modules on the learning center as required– less than 50% of you have done them- it really will help you</a:t>
            </a:r>
          </a:p>
          <a:p>
            <a:r>
              <a:rPr lang="en-US" dirty="0"/>
              <a:t>If you have not yet registered for MAPETS—please do so—we have started hotel reservations and some of you are receiving confirmations– we realize that there are a few conflicts in attendance and will work with you</a:t>
            </a:r>
          </a:p>
          <a:p>
            <a:r>
              <a:rPr lang="en-US" dirty="0"/>
              <a:t>So </a:t>
            </a:r>
            <a:r>
              <a:rPr lang="en-US" dirty="0" err="1"/>
              <a:t>let’;s</a:t>
            </a:r>
            <a:r>
              <a:rPr lang="en-US" dirty="0"/>
              <a:t> get started</a:t>
            </a:r>
          </a:p>
        </p:txBody>
      </p:sp>
      <p:sp>
        <p:nvSpPr>
          <p:cNvPr id="4" name="Slide Number Placeholder 3"/>
          <p:cNvSpPr>
            <a:spLocks noGrp="1"/>
          </p:cNvSpPr>
          <p:nvPr>
            <p:ph type="sldNum" sz="quarter" idx="5"/>
          </p:nvPr>
        </p:nvSpPr>
        <p:spPr/>
        <p:txBody>
          <a:bodyPr/>
          <a:lstStyle/>
          <a:p>
            <a:fld id="{27B017FB-4E92-4C2B-B8F0-EB30F80A40C3}" type="slidenum">
              <a:rPr lang="en-US" smtClean="0"/>
              <a:t>3</a:t>
            </a:fld>
            <a:endParaRPr lang="en-US"/>
          </a:p>
        </p:txBody>
      </p:sp>
    </p:spTree>
    <p:extLst>
      <p:ext uri="{BB962C8B-B14F-4D97-AF65-F5344CB8AC3E}">
        <p14:creationId xmlns:p14="http://schemas.microsoft.com/office/powerpoint/2010/main" val="492418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your club successful—or we should see even more successful there are 5 key attributes to a successful club-we are going to go through them—then  let’s see what u actually said from our questionnaire—then—let’s think about what’s next</a:t>
            </a:r>
          </a:p>
        </p:txBody>
      </p:sp>
      <p:sp>
        <p:nvSpPr>
          <p:cNvPr id="4" name="Slide Number Placeholder 3"/>
          <p:cNvSpPr>
            <a:spLocks noGrp="1"/>
          </p:cNvSpPr>
          <p:nvPr>
            <p:ph type="sldNum" sz="quarter" idx="5"/>
          </p:nvPr>
        </p:nvSpPr>
        <p:spPr/>
        <p:txBody>
          <a:bodyPr/>
          <a:lstStyle/>
          <a:p>
            <a:fld id="{27B017FB-4E92-4C2B-B8F0-EB30F80A40C3}" type="slidenum">
              <a:rPr lang="en-US" smtClean="0"/>
              <a:t>4</a:t>
            </a:fld>
            <a:endParaRPr lang="en-US"/>
          </a:p>
        </p:txBody>
      </p:sp>
    </p:spTree>
    <p:extLst>
      <p:ext uri="{BB962C8B-B14F-4D97-AF65-F5344CB8AC3E}">
        <p14:creationId xmlns:p14="http://schemas.microsoft.com/office/powerpoint/2010/main" val="3999518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it then go to next slide</a:t>
            </a:r>
          </a:p>
        </p:txBody>
      </p:sp>
      <p:sp>
        <p:nvSpPr>
          <p:cNvPr id="4" name="Slide Number Placeholder 3"/>
          <p:cNvSpPr>
            <a:spLocks noGrp="1"/>
          </p:cNvSpPr>
          <p:nvPr>
            <p:ph type="sldNum" sz="quarter" idx="5"/>
          </p:nvPr>
        </p:nvSpPr>
        <p:spPr/>
        <p:txBody>
          <a:bodyPr/>
          <a:lstStyle/>
          <a:p>
            <a:fld id="{27B017FB-4E92-4C2B-B8F0-EB30F80A40C3}" type="slidenum">
              <a:rPr lang="en-US" smtClean="0"/>
              <a:t>5</a:t>
            </a:fld>
            <a:endParaRPr lang="en-US"/>
          </a:p>
        </p:txBody>
      </p:sp>
    </p:spTree>
    <p:extLst>
      <p:ext uri="{BB962C8B-B14F-4D97-AF65-F5344CB8AC3E}">
        <p14:creationId xmlns:p14="http://schemas.microsoft.com/office/powerpoint/2010/main" val="3195661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 here is what you actually said about leadership– do we have some work to do?</a:t>
            </a:r>
          </a:p>
        </p:txBody>
      </p:sp>
      <p:sp>
        <p:nvSpPr>
          <p:cNvPr id="4" name="Slide Number Placeholder 3"/>
          <p:cNvSpPr>
            <a:spLocks noGrp="1"/>
          </p:cNvSpPr>
          <p:nvPr>
            <p:ph type="sldNum" sz="quarter" idx="5"/>
          </p:nvPr>
        </p:nvSpPr>
        <p:spPr/>
        <p:txBody>
          <a:bodyPr/>
          <a:lstStyle/>
          <a:p>
            <a:fld id="{27B017FB-4E92-4C2B-B8F0-EB30F80A40C3}" type="slidenum">
              <a:rPr lang="en-US" smtClean="0"/>
              <a:t>6</a:t>
            </a:fld>
            <a:endParaRPr lang="en-US"/>
          </a:p>
        </p:txBody>
      </p:sp>
    </p:spTree>
    <p:extLst>
      <p:ext uri="{BB962C8B-B14F-4D97-AF65-F5344CB8AC3E}">
        <p14:creationId xmlns:p14="http://schemas.microsoft.com/office/powerpoint/2010/main" val="4212424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these-------------------what do u think?</a:t>
            </a:r>
          </a:p>
        </p:txBody>
      </p:sp>
      <p:sp>
        <p:nvSpPr>
          <p:cNvPr id="4" name="Slide Number Placeholder 3"/>
          <p:cNvSpPr>
            <a:spLocks noGrp="1"/>
          </p:cNvSpPr>
          <p:nvPr>
            <p:ph type="sldNum" sz="quarter" idx="5"/>
          </p:nvPr>
        </p:nvSpPr>
        <p:spPr/>
        <p:txBody>
          <a:bodyPr/>
          <a:lstStyle/>
          <a:p>
            <a:fld id="{27B017FB-4E92-4C2B-B8F0-EB30F80A40C3}" type="slidenum">
              <a:rPr lang="en-US" smtClean="0"/>
              <a:t>7</a:t>
            </a:fld>
            <a:endParaRPr lang="en-US"/>
          </a:p>
        </p:txBody>
      </p:sp>
    </p:spTree>
    <p:extLst>
      <p:ext uri="{BB962C8B-B14F-4D97-AF65-F5344CB8AC3E}">
        <p14:creationId xmlns:p14="http://schemas.microsoft.com/office/powerpoint/2010/main" val="371529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 clear goals seems to be quite obvious doesn’t it– if everyone knows what the goals are– u can all work together—let’s see this video clip</a:t>
            </a:r>
          </a:p>
        </p:txBody>
      </p:sp>
      <p:sp>
        <p:nvSpPr>
          <p:cNvPr id="4" name="Slide Number Placeholder 3"/>
          <p:cNvSpPr>
            <a:spLocks noGrp="1"/>
          </p:cNvSpPr>
          <p:nvPr>
            <p:ph type="sldNum" sz="quarter" idx="5"/>
          </p:nvPr>
        </p:nvSpPr>
        <p:spPr/>
        <p:txBody>
          <a:bodyPr/>
          <a:lstStyle/>
          <a:p>
            <a:fld id="{27B017FB-4E92-4C2B-B8F0-EB30F80A40C3}" type="slidenum">
              <a:rPr lang="en-US" smtClean="0"/>
              <a:t>8</a:t>
            </a:fld>
            <a:endParaRPr lang="en-US"/>
          </a:p>
        </p:txBody>
      </p:sp>
    </p:spTree>
    <p:extLst>
      <p:ext uri="{BB962C8B-B14F-4D97-AF65-F5344CB8AC3E}">
        <p14:creationId xmlns:p14="http://schemas.microsoft.com/office/powerpoint/2010/main" val="1243021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Looks like many of us know we need to focus on membership – lets think of at least one new thing we can try with membership in our clubs for next year</a:t>
            </a:r>
          </a:p>
        </p:txBody>
      </p:sp>
      <p:sp>
        <p:nvSpPr>
          <p:cNvPr id="4" name="Slide Number Placeholder 3"/>
          <p:cNvSpPr>
            <a:spLocks noGrp="1"/>
          </p:cNvSpPr>
          <p:nvPr>
            <p:ph type="sldNum" sz="quarter" idx="5"/>
          </p:nvPr>
        </p:nvSpPr>
        <p:spPr/>
        <p:txBody>
          <a:bodyPr/>
          <a:lstStyle/>
          <a:p>
            <a:fld id="{27B017FB-4E92-4C2B-B8F0-EB30F80A40C3}" type="slidenum">
              <a:rPr lang="en-US" smtClean="0"/>
              <a:t>9</a:t>
            </a:fld>
            <a:endParaRPr lang="en-US"/>
          </a:p>
        </p:txBody>
      </p:sp>
    </p:spTree>
    <p:extLst>
      <p:ext uri="{BB962C8B-B14F-4D97-AF65-F5344CB8AC3E}">
        <p14:creationId xmlns:p14="http://schemas.microsoft.com/office/powerpoint/2010/main" val="1510511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7D9E-7931-46BC-9C02-8BEFDDE3AB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DE9C39-6382-48E9-BF7A-D7EBD81F5A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C079A6-87C0-43A5-96A4-7BCAC3C29B06}"/>
              </a:ext>
            </a:extLst>
          </p:cNvPr>
          <p:cNvSpPr>
            <a:spLocks noGrp="1"/>
          </p:cNvSpPr>
          <p:nvPr>
            <p:ph type="dt" sz="half" idx="10"/>
          </p:nvPr>
        </p:nvSpPr>
        <p:spPr/>
        <p:txBody>
          <a:bodyPr/>
          <a:lstStyle/>
          <a:p>
            <a:fld id="{E505847D-DD24-425D-80B1-06718AF483F1}" type="datetimeFigureOut">
              <a:rPr lang="en-US" smtClean="0"/>
              <a:t>3/9/2022</a:t>
            </a:fld>
            <a:endParaRPr lang="en-US"/>
          </a:p>
        </p:txBody>
      </p:sp>
      <p:sp>
        <p:nvSpPr>
          <p:cNvPr id="5" name="Footer Placeholder 4">
            <a:extLst>
              <a:ext uri="{FF2B5EF4-FFF2-40B4-BE49-F238E27FC236}">
                <a16:creationId xmlns:a16="http://schemas.microsoft.com/office/drawing/2014/main" id="{CAA8FB2A-872D-449C-BA65-B64B65C459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0D43C-BBEC-438D-9C78-D4233F8B1C0E}"/>
              </a:ext>
            </a:extLst>
          </p:cNvPr>
          <p:cNvSpPr>
            <a:spLocks noGrp="1"/>
          </p:cNvSpPr>
          <p:nvPr>
            <p:ph type="sldNum" sz="quarter" idx="12"/>
          </p:nvPr>
        </p:nvSpPr>
        <p:spPr/>
        <p:txBody>
          <a:bodyPr/>
          <a:lstStyle/>
          <a:p>
            <a:fld id="{425C22F6-4692-4ABA-8191-4248A9EE1B27}" type="slidenum">
              <a:rPr lang="en-US" smtClean="0"/>
              <a:t>‹#›</a:t>
            </a:fld>
            <a:endParaRPr lang="en-US"/>
          </a:p>
        </p:txBody>
      </p:sp>
    </p:spTree>
    <p:extLst>
      <p:ext uri="{BB962C8B-B14F-4D97-AF65-F5344CB8AC3E}">
        <p14:creationId xmlns:p14="http://schemas.microsoft.com/office/powerpoint/2010/main" val="303102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16945-16D3-4327-A7F9-0E6E051DEC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4DEF2A-73FD-49EF-8DC4-EDF1AEB7AC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C9B47-B760-4544-80EB-254923E7CFCF}"/>
              </a:ext>
            </a:extLst>
          </p:cNvPr>
          <p:cNvSpPr>
            <a:spLocks noGrp="1"/>
          </p:cNvSpPr>
          <p:nvPr>
            <p:ph type="dt" sz="half" idx="10"/>
          </p:nvPr>
        </p:nvSpPr>
        <p:spPr/>
        <p:txBody>
          <a:bodyPr/>
          <a:lstStyle/>
          <a:p>
            <a:fld id="{E505847D-DD24-425D-80B1-06718AF483F1}" type="datetimeFigureOut">
              <a:rPr lang="en-US" smtClean="0"/>
              <a:t>3/9/2022</a:t>
            </a:fld>
            <a:endParaRPr lang="en-US"/>
          </a:p>
        </p:txBody>
      </p:sp>
      <p:sp>
        <p:nvSpPr>
          <p:cNvPr id="5" name="Footer Placeholder 4">
            <a:extLst>
              <a:ext uri="{FF2B5EF4-FFF2-40B4-BE49-F238E27FC236}">
                <a16:creationId xmlns:a16="http://schemas.microsoft.com/office/drawing/2014/main" id="{FC7E65ED-6357-43F8-B49F-8CCCC2940D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CCE64-B0CE-4AC0-B457-15B7FA305647}"/>
              </a:ext>
            </a:extLst>
          </p:cNvPr>
          <p:cNvSpPr>
            <a:spLocks noGrp="1"/>
          </p:cNvSpPr>
          <p:nvPr>
            <p:ph type="sldNum" sz="quarter" idx="12"/>
          </p:nvPr>
        </p:nvSpPr>
        <p:spPr/>
        <p:txBody>
          <a:bodyPr/>
          <a:lstStyle/>
          <a:p>
            <a:fld id="{425C22F6-4692-4ABA-8191-4248A9EE1B27}" type="slidenum">
              <a:rPr lang="en-US" smtClean="0"/>
              <a:t>‹#›</a:t>
            </a:fld>
            <a:endParaRPr lang="en-US"/>
          </a:p>
        </p:txBody>
      </p:sp>
    </p:spTree>
    <p:extLst>
      <p:ext uri="{BB962C8B-B14F-4D97-AF65-F5344CB8AC3E}">
        <p14:creationId xmlns:p14="http://schemas.microsoft.com/office/powerpoint/2010/main" val="3775744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20F5B7-010A-4B10-8915-9CE241BC58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1D2589-AD1C-4821-93C7-9ADAF5266B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692AE6-D5C9-4DAA-ACD6-EA13F4CD0A8C}"/>
              </a:ext>
            </a:extLst>
          </p:cNvPr>
          <p:cNvSpPr>
            <a:spLocks noGrp="1"/>
          </p:cNvSpPr>
          <p:nvPr>
            <p:ph type="dt" sz="half" idx="10"/>
          </p:nvPr>
        </p:nvSpPr>
        <p:spPr/>
        <p:txBody>
          <a:bodyPr/>
          <a:lstStyle/>
          <a:p>
            <a:fld id="{E505847D-DD24-425D-80B1-06718AF483F1}" type="datetimeFigureOut">
              <a:rPr lang="en-US" smtClean="0"/>
              <a:t>3/9/2022</a:t>
            </a:fld>
            <a:endParaRPr lang="en-US"/>
          </a:p>
        </p:txBody>
      </p:sp>
      <p:sp>
        <p:nvSpPr>
          <p:cNvPr id="5" name="Footer Placeholder 4">
            <a:extLst>
              <a:ext uri="{FF2B5EF4-FFF2-40B4-BE49-F238E27FC236}">
                <a16:creationId xmlns:a16="http://schemas.microsoft.com/office/drawing/2014/main" id="{5A2F2ADA-5B7C-466D-80F8-A0B4568A38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C4DBB5-D2D3-4B98-AAA6-1FBBA7659162}"/>
              </a:ext>
            </a:extLst>
          </p:cNvPr>
          <p:cNvSpPr>
            <a:spLocks noGrp="1"/>
          </p:cNvSpPr>
          <p:nvPr>
            <p:ph type="sldNum" sz="quarter" idx="12"/>
          </p:nvPr>
        </p:nvSpPr>
        <p:spPr/>
        <p:txBody>
          <a:bodyPr/>
          <a:lstStyle/>
          <a:p>
            <a:fld id="{425C22F6-4692-4ABA-8191-4248A9EE1B27}" type="slidenum">
              <a:rPr lang="en-US" smtClean="0"/>
              <a:t>‹#›</a:t>
            </a:fld>
            <a:endParaRPr lang="en-US"/>
          </a:p>
        </p:txBody>
      </p:sp>
    </p:spTree>
    <p:extLst>
      <p:ext uri="{BB962C8B-B14F-4D97-AF65-F5344CB8AC3E}">
        <p14:creationId xmlns:p14="http://schemas.microsoft.com/office/powerpoint/2010/main" val="1747849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6A312-F35A-4E73-8C3A-03BF7F8E07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DC2436-2380-4DCC-855A-3BA71BFCE9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BB49C8-8950-4293-A467-AD727A1D708F}"/>
              </a:ext>
            </a:extLst>
          </p:cNvPr>
          <p:cNvSpPr>
            <a:spLocks noGrp="1"/>
          </p:cNvSpPr>
          <p:nvPr>
            <p:ph type="dt" sz="half" idx="10"/>
          </p:nvPr>
        </p:nvSpPr>
        <p:spPr/>
        <p:txBody>
          <a:bodyPr/>
          <a:lstStyle/>
          <a:p>
            <a:fld id="{E505847D-DD24-425D-80B1-06718AF483F1}" type="datetimeFigureOut">
              <a:rPr lang="en-US" smtClean="0"/>
              <a:t>3/9/2022</a:t>
            </a:fld>
            <a:endParaRPr lang="en-US"/>
          </a:p>
        </p:txBody>
      </p:sp>
      <p:sp>
        <p:nvSpPr>
          <p:cNvPr id="5" name="Footer Placeholder 4">
            <a:extLst>
              <a:ext uri="{FF2B5EF4-FFF2-40B4-BE49-F238E27FC236}">
                <a16:creationId xmlns:a16="http://schemas.microsoft.com/office/drawing/2014/main" id="{46FFC829-8D4B-40A7-A6B8-EABF343089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2E6290-5CDB-4491-9F3C-12DC327EA9E0}"/>
              </a:ext>
            </a:extLst>
          </p:cNvPr>
          <p:cNvSpPr>
            <a:spLocks noGrp="1"/>
          </p:cNvSpPr>
          <p:nvPr>
            <p:ph type="sldNum" sz="quarter" idx="12"/>
          </p:nvPr>
        </p:nvSpPr>
        <p:spPr/>
        <p:txBody>
          <a:bodyPr/>
          <a:lstStyle/>
          <a:p>
            <a:fld id="{425C22F6-4692-4ABA-8191-4248A9EE1B27}" type="slidenum">
              <a:rPr lang="en-US" smtClean="0"/>
              <a:t>‹#›</a:t>
            </a:fld>
            <a:endParaRPr lang="en-US"/>
          </a:p>
        </p:txBody>
      </p:sp>
    </p:spTree>
    <p:extLst>
      <p:ext uri="{BB962C8B-B14F-4D97-AF65-F5344CB8AC3E}">
        <p14:creationId xmlns:p14="http://schemas.microsoft.com/office/powerpoint/2010/main" val="3411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FB93B-2FB8-40F5-A8A8-C28585822F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A40FEE-B1FD-4432-863A-9E8538C13F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7BE177-AA02-4F61-95C9-EF2EADBFFC7D}"/>
              </a:ext>
            </a:extLst>
          </p:cNvPr>
          <p:cNvSpPr>
            <a:spLocks noGrp="1"/>
          </p:cNvSpPr>
          <p:nvPr>
            <p:ph type="dt" sz="half" idx="10"/>
          </p:nvPr>
        </p:nvSpPr>
        <p:spPr/>
        <p:txBody>
          <a:bodyPr/>
          <a:lstStyle/>
          <a:p>
            <a:fld id="{E505847D-DD24-425D-80B1-06718AF483F1}" type="datetimeFigureOut">
              <a:rPr lang="en-US" smtClean="0"/>
              <a:t>3/9/2022</a:t>
            </a:fld>
            <a:endParaRPr lang="en-US"/>
          </a:p>
        </p:txBody>
      </p:sp>
      <p:sp>
        <p:nvSpPr>
          <p:cNvPr id="5" name="Footer Placeholder 4">
            <a:extLst>
              <a:ext uri="{FF2B5EF4-FFF2-40B4-BE49-F238E27FC236}">
                <a16:creationId xmlns:a16="http://schemas.microsoft.com/office/drawing/2014/main" id="{298F7E41-9C4F-414E-B763-B6D5AB89A1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08823-EE95-4325-AE68-9F4C37962CF6}"/>
              </a:ext>
            </a:extLst>
          </p:cNvPr>
          <p:cNvSpPr>
            <a:spLocks noGrp="1"/>
          </p:cNvSpPr>
          <p:nvPr>
            <p:ph type="sldNum" sz="quarter" idx="12"/>
          </p:nvPr>
        </p:nvSpPr>
        <p:spPr/>
        <p:txBody>
          <a:bodyPr/>
          <a:lstStyle/>
          <a:p>
            <a:fld id="{425C22F6-4692-4ABA-8191-4248A9EE1B27}" type="slidenum">
              <a:rPr lang="en-US" smtClean="0"/>
              <a:t>‹#›</a:t>
            </a:fld>
            <a:endParaRPr lang="en-US"/>
          </a:p>
        </p:txBody>
      </p:sp>
    </p:spTree>
    <p:extLst>
      <p:ext uri="{BB962C8B-B14F-4D97-AF65-F5344CB8AC3E}">
        <p14:creationId xmlns:p14="http://schemas.microsoft.com/office/powerpoint/2010/main" val="922783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BE4B9-40EF-473A-8804-22D9126415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A3D94B-8206-4BDC-BB51-CD94AAAC15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9727B1-3E2A-4F4A-A515-B057ADC7CB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FA6AED-9920-4DF1-BC5C-6E6ECAE82F78}"/>
              </a:ext>
            </a:extLst>
          </p:cNvPr>
          <p:cNvSpPr>
            <a:spLocks noGrp="1"/>
          </p:cNvSpPr>
          <p:nvPr>
            <p:ph type="dt" sz="half" idx="10"/>
          </p:nvPr>
        </p:nvSpPr>
        <p:spPr/>
        <p:txBody>
          <a:bodyPr/>
          <a:lstStyle/>
          <a:p>
            <a:fld id="{E505847D-DD24-425D-80B1-06718AF483F1}" type="datetimeFigureOut">
              <a:rPr lang="en-US" smtClean="0"/>
              <a:t>3/9/2022</a:t>
            </a:fld>
            <a:endParaRPr lang="en-US"/>
          </a:p>
        </p:txBody>
      </p:sp>
      <p:sp>
        <p:nvSpPr>
          <p:cNvPr id="6" name="Footer Placeholder 5">
            <a:extLst>
              <a:ext uri="{FF2B5EF4-FFF2-40B4-BE49-F238E27FC236}">
                <a16:creationId xmlns:a16="http://schemas.microsoft.com/office/drawing/2014/main" id="{3DC1039A-B4D5-46A8-BBDC-2B5AC74B24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ACD99-2B19-4A8A-B23B-A90D99686847}"/>
              </a:ext>
            </a:extLst>
          </p:cNvPr>
          <p:cNvSpPr>
            <a:spLocks noGrp="1"/>
          </p:cNvSpPr>
          <p:nvPr>
            <p:ph type="sldNum" sz="quarter" idx="12"/>
          </p:nvPr>
        </p:nvSpPr>
        <p:spPr/>
        <p:txBody>
          <a:bodyPr/>
          <a:lstStyle/>
          <a:p>
            <a:fld id="{425C22F6-4692-4ABA-8191-4248A9EE1B27}" type="slidenum">
              <a:rPr lang="en-US" smtClean="0"/>
              <a:t>‹#›</a:t>
            </a:fld>
            <a:endParaRPr lang="en-US"/>
          </a:p>
        </p:txBody>
      </p:sp>
    </p:spTree>
    <p:extLst>
      <p:ext uri="{BB962C8B-B14F-4D97-AF65-F5344CB8AC3E}">
        <p14:creationId xmlns:p14="http://schemas.microsoft.com/office/powerpoint/2010/main" val="3274401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27F52-D559-449C-A7F8-B598B58D53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AF9301-71EF-49D4-9F61-6144833762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EFC806-7348-40C7-8912-B93773DB06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64DA40-2F55-4436-BE7F-A105B6C609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A1053D-7727-4C09-A90D-BE35E698A3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749438-CE38-458A-8CA2-B447CC0C5F6B}"/>
              </a:ext>
            </a:extLst>
          </p:cNvPr>
          <p:cNvSpPr>
            <a:spLocks noGrp="1"/>
          </p:cNvSpPr>
          <p:nvPr>
            <p:ph type="dt" sz="half" idx="10"/>
          </p:nvPr>
        </p:nvSpPr>
        <p:spPr/>
        <p:txBody>
          <a:bodyPr/>
          <a:lstStyle/>
          <a:p>
            <a:fld id="{E505847D-DD24-425D-80B1-06718AF483F1}" type="datetimeFigureOut">
              <a:rPr lang="en-US" smtClean="0"/>
              <a:t>3/9/2022</a:t>
            </a:fld>
            <a:endParaRPr lang="en-US"/>
          </a:p>
        </p:txBody>
      </p:sp>
      <p:sp>
        <p:nvSpPr>
          <p:cNvPr id="8" name="Footer Placeholder 7">
            <a:extLst>
              <a:ext uri="{FF2B5EF4-FFF2-40B4-BE49-F238E27FC236}">
                <a16:creationId xmlns:a16="http://schemas.microsoft.com/office/drawing/2014/main" id="{49C8F664-5A56-4757-A4F3-4CD82868EC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57709C-194E-49A8-91FF-FFFBE099C370}"/>
              </a:ext>
            </a:extLst>
          </p:cNvPr>
          <p:cNvSpPr>
            <a:spLocks noGrp="1"/>
          </p:cNvSpPr>
          <p:nvPr>
            <p:ph type="sldNum" sz="quarter" idx="12"/>
          </p:nvPr>
        </p:nvSpPr>
        <p:spPr/>
        <p:txBody>
          <a:bodyPr/>
          <a:lstStyle/>
          <a:p>
            <a:fld id="{425C22F6-4692-4ABA-8191-4248A9EE1B27}" type="slidenum">
              <a:rPr lang="en-US" smtClean="0"/>
              <a:t>‹#›</a:t>
            </a:fld>
            <a:endParaRPr lang="en-US"/>
          </a:p>
        </p:txBody>
      </p:sp>
    </p:spTree>
    <p:extLst>
      <p:ext uri="{BB962C8B-B14F-4D97-AF65-F5344CB8AC3E}">
        <p14:creationId xmlns:p14="http://schemas.microsoft.com/office/powerpoint/2010/main" val="165853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DED0B-3E06-4EC9-87D5-0EEE3CC031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956C21-45DE-46E3-9E85-7A84353C3376}"/>
              </a:ext>
            </a:extLst>
          </p:cNvPr>
          <p:cNvSpPr>
            <a:spLocks noGrp="1"/>
          </p:cNvSpPr>
          <p:nvPr>
            <p:ph type="dt" sz="half" idx="10"/>
          </p:nvPr>
        </p:nvSpPr>
        <p:spPr/>
        <p:txBody>
          <a:bodyPr/>
          <a:lstStyle/>
          <a:p>
            <a:fld id="{E505847D-DD24-425D-80B1-06718AF483F1}" type="datetimeFigureOut">
              <a:rPr lang="en-US" smtClean="0"/>
              <a:t>3/9/2022</a:t>
            </a:fld>
            <a:endParaRPr lang="en-US"/>
          </a:p>
        </p:txBody>
      </p:sp>
      <p:sp>
        <p:nvSpPr>
          <p:cNvPr id="4" name="Footer Placeholder 3">
            <a:extLst>
              <a:ext uri="{FF2B5EF4-FFF2-40B4-BE49-F238E27FC236}">
                <a16:creationId xmlns:a16="http://schemas.microsoft.com/office/drawing/2014/main" id="{AC2B6506-77CF-4883-8F4F-FE023696F6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56BF99-3705-43A9-B9B9-75FD999A8296}"/>
              </a:ext>
            </a:extLst>
          </p:cNvPr>
          <p:cNvSpPr>
            <a:spLocks noGrp="1"/>
          </p:cNvSpPr>
          <p:nvPr>
            <p:ph type="sldNum" sz="quarter" idx="12"/>
          </p:nvPr>
        </p:nvSpPr>
        <p:spPr/>
        <p:txBody>
          <a:bodyPr/>
          <a:lstStyle/>
          <a:p>
            <a:fld id="{425C22F6-4692-4ABA-8191-4248A9EE1B27}" type="slidenum">
              <a:rPr lang="en-US" smtClean="0"/>
              <a:t>‹#›</a:t>
            </a:fld>
            <a:endParaRPr lang="en-US"/>
          </a:p>
        </p:txBody>
      </p:sp>
    </p:spTree>
    <p:extLst>
      <p:ext uri="{BB962C8B-B14F-4D97-AF65-F5344CB8AC3E}">
        <p14:creationId xmlns:p14="http://schemas.microsoft.com/office/powerpoint/2010/main" val="54542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19C3A5-95FB-4043-B54F-0B8EFBAB2227}"/>
              </a:ext>
            </a:extLst>
          </p:cNvPr>
          <p:cNvSpPr>
            <a:spLocks noGrp="1"/>
          </p:cNvSpPr>
          <p:nvPr>
            <p:ph type="dt" sz="half" idx="10"/>
          </p:nvPr>
        </p:nvSpPr>
        <p:spPr/>
        <p:txBody>
          <a:bodyPr/>
          <a:lstStyle/>
          <a:p>
            <a:fld id="{E505847D-DD24-425D-80B1-06718AF483F1}" type="datetimeFigureOut">
              <a:rPr lang="en-US" smtClean="0"/>
              <a:t>3/9/2022</a:t>
            </a:fld>
            <a:endParaRPr lang="en-US"/>
          </a:p>
        </p:txBody>
      </p:sp>
      <p:sp>
        <p:nvSpPr>
          <p:cNvPr id="3" name="Footer Placeholder 2">
            <a:extLst>
              <a:ext uri="{FF2B5EF4-FFF2-40B4-BE49-F238E27FC236}">
                <a16:creationId xmlns:a16="http://schemas.microsoft.com/office/drawing/2014/main" id="{1BB5E501-32AD-4764-9BE8-71176800F6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2039F4-5902-4749-8468-79C1C8AE9E43}"/>
              </a:ext>
            </a:extLst>
          </p:cNvPr>
          <p:cNvSpPr>
            <a:spLocks noGrp="1"/>
          </p:cNvSpPr>
          <p:nvPr>
            <p:ph type="sldNum" sz="quarter" idx="12"/>
          </p:nvPr>
        </p:nvSpPr>
        <p:spPr/>
        <p:txBody>
          <a:bodyPr/>
          <a:lstStyle/>
          <a:p>
            <a:fld id="{425C22F6-4692-4ABA-8191-4248A9EE1B27}" type="slidenum">
              <a:rPr lang="en-US" smtClean="0"/>
              <a:t>‹#›</a:t>
            </a:fld>
            <a:endParaRPr lang="en-US"/>
          </a:p>
        </p:txBody>
      </p:sp>
    </p:spTree>
    <p:extLst>
      <p:ext uri="{BB962C8B-B14F-4D97-AF65-F5344CB8AC3E}">
        <p14:creationId xmlns:p14="http://schemas.microsoft.com/office/powerpoint/2010/main" val="2560831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B2822-C319-4195-9D84-E871BADD07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E07F69-2158-41C4-86A6-AC0F2A8532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20C43B-E368-4F43-A59E-1370BF4EF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03BD36-3FEE-475E-9210-0968719C4E96}"/>
              </a:ext>
            </a:extLst>
          </p:cNvPr>
          <p:cNvSpPr>
            <a:spLocks noGrp="1"/>
          </p:cNvSpPr>
          <p:nvPr>
            <p:ph type="dt" sz="half" idx="10"/>
          </p:nvPr>
        </p:nvSpPr>
        <p:spPr/>
        <p:txBody>
          <a:bodyPr/>
          <a:lstStyle/>
          <a:p>
            <a:fld id="{E505847D-DD24-425D-80B1-06718AF483F1}" type="datetimeFigureOut">
              <a:rPr lang="en-US" smtClean="0"/>
              <a:t>3/9/2022</a:t>
            </a:fld>
            <a:endParaRPr lang="en-US"/>
          </a:p>
        </p:txBody>
      </p:sp>
      <p:sp>
        <p:nvSpPr>
          <p:cNvPr id="6" name="Footer Placeholder 5">
            <a:extLst>
              <a:ext uri="{FF2B5EF4-FFF2-40B4-BE49-F238E27FC236}">
                <a16:creationId xmlns:a16="http://schemas.microsoft.com/office/drawing/2014/main" id="{058A1397-87B3-49E2-A185-72D5FF2010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20F82-413A-48B5-8B1B-F9C9DE040331}"/>
              </a:ext>
            </a:extLst>
          </p:cNvPr>
          <p:cNvSpPr>
            <a:spLocks noGrp="1"/>
          </p:cNvSpPr>
          <p:nvPr>
            <p:ph type="sldNum" sz="quarter" idx="12"/>
          </p:nvPr>
        </p:nvSpPr>
        <p:spPr/>
        <p:txBody>
          <a:bodyPr/>
          <a:lstStyle/>
          <a:p>
            <a:fld id="{425C22F6-4692-4ABA-8191-4248A9EE1B27}" type="slidenum">
              <a:rPr lang="en-US" smtClean="0"/>
              <a:t>‹#›</a:t>
            </a:fld>
            <a:endParaRPr lang="en-US"/>
          </a:p>
        </p:txBody>
      </p:sp>
    </p:spTree>
    <p:extLst>
      <p:ext uri="{BB962C8B-B14F-4D97-AF65-F5344CB8AC3E}">
        <p14:creationId xmlns:p14="http://schemas.microsoft.com/office/powerpoint/2010/main" val="58437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011B4-BD6A-4C87-BC47-0D37F2D4DD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4080EA-5EE1-4B88-8E04-273A8B7FA3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54426-D4C5-4FC5-88A7-AB85FCE15C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B26CD2-2F57-4501-BA84-8CECEC21C820}"/>
              </a:ext>
            </a:extLst>
          </p:cNvPr>
          <p:cNvSpPr>
            <a:spLocks noGrp="1"/>
          </p:cNvSpPr>
          <p:nvPr>
            <p:ph type="dt" sz="half" idx="10"/>
          </p:nvPr>
        </p:nvSpPr>
        <p:spPr/>
        <p:txBody>
          <a:bodyPr/>
          <a:lstStyle/>
          <a:p>
            <a:fld id="{E505847D-DD24-425D-80B1-06718AF483F1}" type="datetimeFigureOut">
              <a:rPr lang="en-US" smtClean="0"/>
              <a:t>3/9/2022</a:t>
            </a:fld>
            <a:endParaRPr lang="en-US"/>
          </a:p>
        </p:txBody>
      </p:sp>
      <p:sp>
        <p:nvSpPr>
          <p:cNvPr id="6" name="Footer Placeholder 5">
            <a:extLst>
              <a:ext uri="{FF2B5EF4-FFF2-40B4-BE49-F238E27FC236}">
                <a16:creationId xmlns:a16="http://schemas.microsoft.com/office/drawing/2014/main" id="{84E32192-A8D4-4FAB-9359-FD846B99E7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ECC547-0263-4064-BF7C-64C51730E38B}"/>
              </a:ext>
            </a:extLst>
          </p:cNvPr>
          <p:cNvSpPr>
            <a:spLocks noGrp="1"/>
          </p:cNvSpPr>
          <p:nvPr>
            <p:ph type="sldNum" sz="quarter" idx="12"/>
          </p:nvPr>
        </p:nvSpPr>
        <p:spPr/>
        <p:txBody>
          <a:bodyPr/>
          <a:lstStyle/>
          <a:p>
            <a:fld id="{425C22F6-4692-4ABA-8191-4248A9EE1B27}" type="slidenum">
              <a:rPr lang="en-US" smtClean="0"/>
              <a:t>‹#›</a:t>
            </a:fld>
            <a:endParaRPr lang="en-US"/>
          </a:p>
        </p:txBody>
      </p:sp>
    </p:spTree>
    <p:extLst>
      <p:ext uri="{BB962C8B-B14F-4D97-AF65-F5344CB8AC3E}">
        <p14:creationId xmlns:p14="http://schemas.microsoft.com/office/powerpoint/2010/main" val="330938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AB5F5A-6204-4D24-8926-94FFC21856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661CCF-29AA-4C3B-8B49-F82ED5C07E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A9BF6-41C1-46C0-B6F9-4C156AD390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5847D-DD24-425D-80B1-06718AF483F1}" type="datetimeFigureOut">
              <a:rPr lang="en-US" smtClean="0"/>
              <a:t>3/9/2022</a:t>
            </a:fld>
            <a:endParaRPr lang="en-US"/>
          </a:p>
        </p:txBody>
      </p:sp>
      <p:sp>
        <p:nvSpPr>
          <p:cNvPr id="5" name="Footer Placeholder 4">
            <a:extLst>
              <a:ext uri="{FF2B5EF4-FFF2-40B4-BE49-F238E27FC236}">
                <a16:creationId xmlns:a16="http://schemas.microsoft.com/office/drawing/2014/main" id="{EE8DEF75-049C-48E2-912C-7F8BE8317A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63889E-BD6B-4770-AE6A-891EA9CB26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5C22F6-4692-4ABA-8191-4248A9EE1B27}" type="slidenum">
              <a:rPr lang="en-US" smtClean="0"/>
              <a:t>‹#›</a:t>
            </a:fld>
            <a:endParaRPr lang="en-US"/>
          </a:p>
        </p:txBody>
      </p:sp>
    </p:spTree>
    <p:extLst>
      <p:ext uri="{BB962C8B-B14F-4D97-AF65-F5344CB8AC3E}">
        <p14:creationId xmlns:p14="http://schemas.microsoft.com/office/powerpoint/2010/main" val="36189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2.jpe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6C0B5FE4-EB7C-4AAB-8B8F-6FBEF49908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9942" y="203200"/>
            <a:ext cx="3810000" cy="3225800"/>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B029B52A-431A-4F87-BC3B-8D4B803733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8" name="TextBox 7">
            <a:extLst>
              <a:ext uri="{FF2B5EF4-FFF2-40B4-BE49-F238E27FC236}">
                <a16:creationId xmlns:a16="http://schemas.microsoft.com/office/drawing/2014/main" id="{5392F5E7-9C71-4A88-B890-72E307B6E77C}"/>
              </a:ext>
            </a:extLst>
          </p:cNvPr>
          <p:cNvSpPr txBox="1"/>
          <p:nvPr/>
        </p:nvSpPr>
        <p:spPr>
          <a:xfrm>
            <a:off x="1856661" y="389329"/>
            <a:ext cx="5689651" cy="3785652"/>
          </a:xfrm>
          <a:prstGeom prst="rect">
            <a:avLst/>
          </a:prstGeom>
          <a:noFill/>
        </p:spPr>
        <p:txBody>
          <a:bodyPr wrap="square" rtlCol="0">
            <a:spAutoFit/>
          </a:bodyPr>
          <a:lstStyle/>
          <a:p>
            <a:r>
              <a:rPr lang="en-US" sz="4800" b="1" dirty="0">
                <a:solidFill>
                  <a:schemeClr val="accent1">
                    <a:lumMod val="75000"/>
                  </a:schemeClr>
                </a:solidFill>
              </a:rPr>
              <a:t> </a:t>
            </a:r>
          </a:p>
          <a:p>
            <a:r>
              <a:rPr lang="en-US" sz="4800" b="1" dirty="0">
                <a:solidFill>
                  <a:schemeClr val="accent2">
                    <a:lumMod val="75000"/>
                  </a:schemeClr>
                </a:solidFill>
              </a:rPr>
              <a:t>Get Ready</a:t>
            </a:r>
          </a:p>
          <a:p>
            <a:endParaRPr lang="en-US" sz="4800" b="1" dirty="0">
              <a:solidFill>
                <a:schemeClr val="accent2">
                  <a:lumMod val="75000"/>
                </a:schemeClr>
              </a:solidFill>
            </a:endParaRPr>
          </a:p>
          <a:p>
            <a:endParaRPr lang="en-US" sz="4800" b="1" dirty="0">
              <a:solidFill>
                <a:schemeClr val="accent2">
                  <a:lumMod val="75000"/>
                </a:schemeClr>
              </a:solidFill>
            </a:endParaRPr>
          </a:p>
          <a:p>
            <a:r>
              <a:rPr lang="en-US" sz="4800" b="1" dirty="0">
                <a:solidFill>
                  <a:schemeClr val="accent2">
                    <a:lumMod val="75000"/>
                  </a:schemeClr>
                </a:solidFill>
              </a:rPr>
              <a:t>		Get Set………</a:t>
            </a:r>
          </a:p>
        </p:txBody>
      </p:sp>
      <p:sp>
        <p:nvSpPr>
          <p:cNvPr id="9" name="TextBox 8">
            <a:extLst>
              <a:ext uri="{FF2B5EF4-FFF2-40B4-BE49-F238E27FC236}">
                <a16:creationId xmlns:a16="http://schemas.microsoft.com/office/drawing/2014/main" id="{0828649A-24D0-4C4C-9AFD-0E5F5704CAD7}"/>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spTree>
    <p:extLst>
      <p:ext uri="{BB962C8B-B14F-4D97-AF65-F5344CB8AC3E}">
        <p14:creationId xmlns:p14="http://schemas.microsoft.com/office/powerpoint/2010/main" val="15573859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sp>
        <p:nvSpPr>
          <p:cNvPr id="4" name="Title 3">
            <a:extLst>
              <a:ext uri="{FF2B5EF4-FFF2-40B4-BE49-F238E27FC236}">
                <a16:creationId xmlns:a16="http://schemas.microsoft.com/office/drawing/2014/main" id="{4D84EB89-AE5E-41B9-9BB8-96AC2D56BA46}"/>
              </a:ext>
            </a:extLst>
          </p:cNvPr>
          <p:cNvSpPr>
            <a:spLocks noGrp="1"/>
          </p:cNvSpPr>
          <p:nvPr>
            <p:ph type="title"/>
          </p:nvPr>
        </p:nvSpPr>
        <p:spPr/>
        <p:txBody>
          <a:bodyPr/>
          <a:lstStyle/>
          <a:p>
            <a:r>
              <a:rPr lang="en-US" b="1" dirty="0">
                <a:solidFill>
                  <a:srgbClr val="0070C0"/>
                </a:solidFill>
              </a:rPr>
              <a:t>To think about:</a:t>
            </a:r>
          </a:p>
        </p:txBody>
      </p:sp>
      <p:sp>
        <p:nvSpPr>
          <p:cNvPr id="5" name="Content Placeholder 4">
            <a:extLst>
              <a:ext uri="{FF2B5EF4-FFF2-40B4-BE49-F238E27FC236}">
                <a16:creationId xmlns:a16="http://schemas.microsoft.com/office/drawing/2014/main" id="{766AF2A9-EB5F-4F8E-83A6-1773BBDE7DA2}"/>
              </a:ext>
            </a:extLst>
          </p:cNvPr>
          <p:cNvSpPr>
            <a:spLocks noGrp="1"/>
          </p:cNvSpPr>
          <p:nvPr>
            <p:ph idx="1"/>
          </p:nvPr>
        </p:nvSpPr>
        <p:spPr/>
        <p:txBody>
          <a:bodyPr/>
          <a:lstStyle/>
          <a:p>
            <a:r>
              <a:rPr lang="en-US" b="1" dirty="0">
                <a:solidFill>
                  <a:srgbClr val="0070C0"/>
                </a:solidFill>
              </a:rPr>
              <a:t>Why would membership NOT be a top priority for your club?</a:t>
            </a:r>
          </a:p>
          <a:p>
            <a:r>
              <a:rPr lang="en-US" b="1" dirty="0">
                <a:solidFill>
                  <a:srgbClr val="0070C0"/>
                </a:solidFill>
              </a:rPr>
              <a:t>What actions will you specifically take with membership?</a:t>
            </a:r>
          </a:p>
        </p:txBody>
      </p:sp>
    </p:spTree>
    <p:extLst>
      <p:ext uri="{BB962C8B-B14F-4D97-AF65-F5344CB8AC3E}">
        <p14:creationId xmlns:p14="http://schemas.microsoft.com/office/powerpoint/2010/main" val="1177713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586A3-DDCB-4237-98EC-E08277C6C36D}"/>
              </a:ext>
            </a:extLst>
          </p:cNvPr>
          <p:cNvSpPr>
            <a:spLocks noGrp="1"/>
          </p:cNvSpPr>
          <p:nvPr>
            <p:ph type="ctrTitle"/>
          </p:nvPr>
        </p:nvSpPr>
        <p:spPr/>
        <p:txBody>
          <a:bodyPr>
            <a:normAutofit fontScale="90000"/>
          </a:bodyPr>
          <a:lstStyle/>
          <a:p>
            <a:r>
              <a:rPr lang="en-US" b="1" dirty="0">
                <a:solidFill>
                  <a:srgbClr val="0070C0"/>
                </a:solidFill>
              </a:rPr>
              <a:t>3</a:t>
            </a:r>
            <a:r>
              <a:rPr lang="en-US" b="1" baseline="30000" dirty="0">
                <a:solidFill>
                  <a:srgbClr val="0070C0"/>
                </a:solidFill>
              </a:rPr>
              <a:t>rd</a:t>
            </a:r>
            <a:r>
              <a:rPr lang="en-US" b="1" dirty="0">
                <a:solidFill>
                  <a:srgbClr val="0070C0"/>
                </a:solidFill>
              </a:rPr>
              <a:t> Attribute :Active In the  local Community</a:t>
            </a:r>
            <a:br>
              <a:rPr lang="en-US" b="1" dirty="0">
                <a:solidFill>
                  <a:srgbClr val="0070C0"/>
                </a:solidFill>
              </a:rPr>
            </a:br>
            <a:r>
              <a:rPr lang="en-US" b="1" dirty="0">
                <a:solidFill>
                  <a:srgbClr val="0070C0"/>
                </a:solidFill>
              </a:rPr>
              <a:t>Many events and service projects</a:t>
            </a:r>
          </a:p>
        </p:txBody>
      </p:sp>
      <p:sp>
        <p:nvSpPr>
          <p:cNvPr id="5" name="Subtitle 4">
            <a:extLst>
              <a:ext uri="{FF2B5EF4-FFF2-40B4-BE49-F238E27FC236}">
                <a16:creationId xmlns:a16="http://schemas.microsoft.com/office/drawing/2014/main" id="{D4CC5228-FCDE-47FD-A680-63429A54A07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12000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sp>
        <p:nvSpPr>
          <p:cNvPr id="4" name="Title 3">
            <a:extLst>
              <a:ext uri="{FF2B5EF4-FFF2-40B4-BE49-F238E27FC236}">
                <a16:creationId xmlns:a16="http://schemas.microsoft.com/office/drawing/2014/main" id="{87E8A567-6C1B-4A8A-B897-3D6988310613}"/>
              </a:ext>
            </a:extLst>
          </p:cNvPr>
          <p:cNvSpPr>
            <a:spLocks noGrp="1"/>
          </p:cNvSpPr>
          <p:nvPr>
            <p:ph type="title"/>
          </p:nvPr>
        </p:nvSpPr>
        <p:spPr/>
        <p:txBody>
          <a:bodyPr/>
          <a:lstStyle/>
          <a:p>
            <a:r>
              <a:rPr lang="en-US" dirty="0"/>
              <a:t>Here’s what you as  PE’s said</a:t>
            </a:r>
          </a:p>
        </p:txBody>
      </p:sp>
      <p:graphicFrame>
        <p:nvGraphicFramePr>
          <p:cNvPr id="7" name="Content Placeholder 4">
            <a:extLst>
              <a:ext uri="{FF2B5EF4-FFF2-40B4-BE49-F238E27FC236}">
                <a16:creationId xmlns:a16="http://schemas.microsoft.com/office/drawing/2014/main" id="{3187321A-839D-42E9-91AE-ECBA434D61C0}"/>
              </a:ext>
            </a:extLst>
          </p:cNvPr>
          <p:cNvGraphicFramePr>
            <a:graphicFrameLocks noGrp="1"/>
          </p:cNvGraphicFramePr>
          <p:nvPr>
            <p:ph idx="1"/>
            <p:extLst>
              <p:ext uri="{D42A27DB-BD31-4B8C-83A1-F6EECF244321}">
                <p14:modId xmlns:p14="http://schemas.microsoft.com/office/powerpoint/2010/main" val="101507713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7140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sp>
        <p:nvSpPr>
          <p:cNvPr id="4" name="Title 3">
            <a:extLst>
              <a:ext uri="{FF2B5EF4-FFF2-40B4-BE49-F238E27FC236}">
                <a16:creationId xmlns:a16="http://schemas.microsoft.com/office/drawing/2014/main" id="{F5D56FAA-D5D9-4C8C-9674-5E3D2D253C38}"/>
              </a:ext>
            </a:extLst>
          </p:cNvPr>
          <p:cNvSpPr>
            <a:spLocks noGrp="1"/>
          </p:cNvSpPr>
          <p:nvPr>
            <p:ph type="title"/>
          </p:nvPr>
        </p:nvSpPr>
        <p:spPr/>
        <p:txBody>
          <a:bodyPr/>
          <a:lstStyle/>
          <a:p>
            <a:r>
              <a:rPr lang="en-US" b="1" dirty="0">
                <a:solidFill>
                  <a:srgbClr val="0070C0"/>
                </a:solidFill>
              </a:rPr>
              <a:t>To think about</a:t>
            </a:r>
          </a:p>
        </p:txBody>
      </p:sp>
      <p:sp>
        <p:nvSpPr>
          <p:cNvPr id="5" name="Content Placeholder 4">
            <a:extLst>
              <a:ext uri="{FF2B5EF4-FFF2-40B4-BE49-F238E27FC236}">
                <a16:creationId xmlns:a16="http://schemas.microsoft.com/office/drawing/2014/main" id="{1EEE461F-0521-4D57-A88C-EC0CFF5BBC0F}"/>
              </a:ext>
            </a:extLst>
          </p:cNvPr>
          <p:cNvSpPr>
            <a:spLocks noGrp="1"/>
          </p:cNvSpPr>
          <p:nvPr>
            <p:ph idx="1"/>
          </p:nvPr>
        </p:nvSpPr>
        <p:spPr/>
        <p:txBody>
          <a:bodyPr/>
          <a:lstStyle/>
          <a:p>
            <a:r>
              <a:rPr lang="en-US" b="1" dirty="0">
                <a:solidFill>
                  <a:srgbClr val="0070C0"/>
                </a:solidFill>
              </a:rPr>
              <a:t>How can you as Club Leader encourage community involvement  with your service projects?</a:t>
            </a:r>
          </a:p>
          <a:p>
            <a:r>
              <a:rPr lang="en-US" b="1" dirty="0">
                <a:solidFill>
                  <a:srgbClr val="0070C0"/>
                </a:solidFill>
              </a:rPr>
              <a:t>What can you do differently to utilize community service to attract members?</a:t>
            </a:r>
          </a:p>
        </p:txBody>
      </p:sp>
    </p:spTree>
    <p:extLst>
      <p:ext uri="{BB962C8B-B14F-4D97-AF65-F5344CB8AC3E}">
        <p14:creationId xmlns:p14="http://schemas.microsoft.com/office/powerpoint/2010/main" val="1511954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Title 1"/>
          <p:cNvSpPr txBox="1">
            <a:spLocks noGrp="1"/>
          </p:cNvSpPr>
          <p:nvPr>
            <p:ph type="title"/>
          </p:nvPr>
        </p:nvSpPr>
        <p:spPr>
          <a:xfrm>
            <a:off x="386080" y="1066636"/>
            <a:ext cx="5810230" cy="1207009"/>
          </a:xfrm>
          <a:prstGeom prst="rect">
            <a:avLst/>
          </a:prstGeom>
        </p:spPr>
        <p:txBody>
          <a:bodyPr anchor="b">
            <a:normAutofit fontScale="90000"/>
          </a:bodyPr>
          <a:lstStyle>
            <a:lvl1pPr defTabSz="487680">
              <a:defRPr sz="3840">
                <a:solidFill>
                  <a:srgbClr val="FFFFFF"/>
                </a:solidFill>
                <a:effectLst>
                  <a:outerShdw blurRad="20320" dist="30480" dir="14040000" rotWithShape="0">
                    <a:srgbClr val="000000">
                      <a:alpha val="25000"/>
                    </a:srgbClr>
                  </a:outerShdw>
                </a:effectLst>
              </a:defRPr>
            </a:lvl1pPr>
          </a:lstStyle>
          <a:p>
            <a:r>
              <a:rPr lang="en-US" dirty="0">
                <a:highlight>
                  <a:srgbClr val="0000FF"/>
                </a:highlight>
              </a:rPr>
              <a:t>4</a:t>
            </a:r>
            <a:r>
              <a:rPr lang="en-US" baseline="30000" dirty="0">
                <a:highlight>
                  <a:srgbClr val="0000FF"/>
                </a:highlight>
              </a:rPr>
              <a:t>th</a:t>
            </a:r>
            <a:r>
              <a:rPr lang="en-US" dirty="0">
                <a:highlight>
                  <a:srgbClr val="0000FF"/>
                </a:highlight>
              </a:rPr>
              <a:t>  </a:t>
            </a:r>
            <a:r>
              <a:rPr lang="en-US" dirty="0" err="1">
                <a:highlight>
                  <a:srgbClr val="0000FF"/>
                </a:highlight>
              </a:rPr>
              <a:t>Attribute:</a:t>
            </a:r>
            <a:r>
              <a:rPr dirty="0" err="1">
                <a:highlight>
                  <a:srgbClr val="0000FF"/>
                </a:highlight>
              </a:rPr>
              <a:t>Visibility</a:t>
            </a:r>
            <a:r>
              <a:rPr dirty="0">
                <a:highlight>
                  <a:srgbClr val="0000FF"/>
                </a:highlight>
              </a:rPr>
              <a:t> in the community- Strong Public Image</a:t>
            </a:r>
          </a:p>
        </p:txBody>
      </p:sp>
      <p:sp>
        <p:nvSpPr>
          <p:cNvPr id="375" name="Content Placeholder 3"/>
          <p:cNvSpPr txBox="1">
            <a:spLocks noGrp="1"/>
          </p:cNvSpPr>
          <p:nvPr>
            <p:ph type="body" sz="quarter" idx="1"/>
          </p:nvPr>
        </p:nvSpPr>
        <p:spPr>
          <a:xfrm>
            <a:off x="7169660" y="4411828"/>
            <a:ext cx="4480474" cy="722377"/>
          </a:xfrm>
          <a:prstGeom prst="rect">
            <a:avLst/>
          </a:prstGeom>
        </p:spPr>
        <p:txBody>
          <a:bodyPr>
            <a:normAutofit fontScale="92500" lnSpcReduction="10000"/>
          </a:bodyPr>
          <a:lstStyle/>
          <a:p>
            <a:pPr marL="0" indent="0" defTabSz="256032">
              <a:spcBef>
                <a:spcPts val="450"/>
              </a:spcBef>
              <a:buNone/>
              <a:defRPr sz="2688">
                <a:solidFill>
                  <a:srgbClr val="FFFFFF"/>
                </a:solidFill>
                <a:effectLst>
                  <a:outerShdw blurRad="28448" dist="7112" dir="13860000" rotWithShape="0">
                    <a:srgbClr val="000000">
                      <a:alpha val="20000"/>
                    </a:srgbClr>
                  </a:outerShdw>
                </a:effectLst>
              </a:defRPr>
            </a:pPr>
            <a:r>
              <a:rPr dirty="0">
                <a:highlight>
                  <a:srgbClr val="0000FF"/>
                </a:highlight>
              </a:rPr>
              <a:t>It’s not just </a:t>
            </a:r>
            <a:r>
              <a:rPr i="1" dirty="0">
                <a:highlight>
                  <a:srgbClr val="0000FF"/>
                </a:highlight>
              </a:rPr>
              <a:t>doing</a:t>
            </a:r>
            <a:r>
              <a:rPr dirty="0">
                <a:highlight>
                  <a:srgbClr val="0000FF"/>
                </a:highlight>
              </a:rPr>
              <a:t>, it’s </a:t>
            </a:r>
            <a:r>
              <a:rPr i="1" dirty="0">
                <a:highlight>
                  <a:srgbClr val="0000FF"/>
                </a:highlight>
              </a:rPr>
              <a:t>being seen</a:t>
            </a:r>
            <a:r>
              <a:rPr dirty="0">
                <a:highlight>
                  <a:srgbClr val="0000FF"/>
                </a:highlight>
              </a:rPr>
              <a:t> doing!</a:t>
            </a:r>
          </a:p>
        </p:txBody>
      </p:sp>
      <p:pic>
        <p:nvPicPr>
          <p:cNvPr id="376" name="Picture 4" descr="Picture 4"/>
          <p:cNvPicPr>
            <a:picLocks noChangeAspect="1"/>
          </p:cNvPicPr>
          <p:nvPr/>
        </p:nvPicPr>
        <p:blipFill>
          <a:blip r:embed="rId3"/>
          <a:srcRect l="15203"/>
          <a:stretch>
            <a:fillRect/>
          </a:stretch>
        </p:blipFill>
        <p:spPr>
          <a:xfrm>
            <a:off x="6675220" y="212407"/>
            <a:ext cx="4803287" cy="3554453"/>
          </a:xfrm>
          <a:prstGeom prst="rect">
            <a:avLst/>
          </a:prstGeom>
          <a:ln w="12700">
            <a:miter lim="400000"/>
          </a:ln>
        </p:spPr>
      </p:pic>
      <p:pic>
        <p:nvPicPr>
          <p:cNvPr id="377" name="Picture 7" descr="Picture 7"/>
          <p:cNvPicPr>
            <a:picLocks noChangeAspect="1"/>
          </p:cNvPicPr>
          <p:nvPr/>
        </p:nvPicPr>
        <p:blipFill>
          <a:blip r:embed="rId4"/>
          <a:srcRect l="19973" t="18406" r="21738" b="8695"/>
          <a:stretch>
            <a:fillRect/>
          </a:stretch>
        </p:blipFill>
        <p:spPr>
          <a:xfrm>
            <a:off x="914399" y="2731801"/>
            <a:ext cx="5463984" cy="3843893"/>
          </a:xfrm>
          <a:prstGeom prst="rect">
            <a:avLst/>
          </a:prstGeom>
          <a:ln w="12700">
            <a:miter lim="400000"/>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sp>
        <p:nvSpPr>
          <p:cNvPr id="4" name="Title 3">
            <a:extLst>
              <a:ext uri="{FF2B5EF4-FFF2-40B4-BE49-F238E27FC236}">
                <a16:creationId xmlns:a16="http://schemas.microsoft.com/office/drawing/2014/main" id="{91664ABE-B01F-4DCC-97A8-D275FF1FB203}"/>
              </a:ext>
            </a:extLst>
          </p:cNvPr>
          <p:cNvSpPr>
            <a:spLocks noGrp="1"/>
          </p:cNvSpPr>
          <p:nvPr>
            <p:ph type="title"/>
          </p:nvPr>
        </p:nvSpPr>
        <p:spPr/>
        <p:txBody>
          <a:bodyPr/>
          <a:lstStyle/>
          <a:p>
            <a:r>
              <a:rPr lang="en-US" b="1" dirty="0">
                <a:solidFill>
                  <a:srgbClr val="0070C0"/>
                </a:solidFill>
              </a:rPr>
              <a:t>Here is what you – our PE’s said</a:t>
            </a:r>
          </a:p>
        </p:txBody>
      </p:sp>
      <p:sp>
        <p:nvSpPr>
          <p:cNvPr id="5" name="Content Placeholder 4">
            <a:extLst>
              <a:ext uri="{FF2B5EF4-FFF2-40B4-BE49-F238E27FC236}">
                <a16:creationId xmlns:a16="http://schemas.microsoft.com/office/drawing/2014/main" id="{6DE8EF12-F22F-44B8-A9E2-BB102D27BC1D}"/>
              </a:ext>
            </a:extLst>
          </p:cNvPr>
          <p:cNvSpPr>
            <a:spLocks noGrp="1"/>
          </p:cNvSpPr>
          <p:nvPr>
            <p:ph idx="1"/>
          </p:nvPr>
        </p:nvSpPr>
        <p:spPr/>
        <p:txBody>
          <a:bodyPr/>
          <a:lstStyle/>
          <a:p>
            <a:r>
              <a:rPr lang="en-US" b="1" dirty="0">
                <a:solidFill>
                  <a:srgbClr val="0070C0"/>
                </a:solidFill>
              </a:rPr>
              <a:t>99% of Clubs have websites and update regularly</a:t>
            </a:r>
          </a:p>
          <a:p>
            <a:r>
              <a:rPr lang="en-US" b="1" dirty="0">
                <a:solidFill>
                  <a:srgbClr val="0070C0"/>
                </a:solidFill>
              </a:rPr>
              <a:t>100% of clubs have </a:t>
            </a:r>
            <a:r>
              <a:rPr lang="en-US" b="1" dirty="0" err="1">
                <a:solidFill>
                  <a:srgbClr val="0070C0"/>
                </a:solidFill>
              </a:rPr>
              <a:t>facebook</a:t>
            </a:r>
            <a:r>
              <a:rPr lang="en-US" b="1" dirty="0">
                <a:solidFill>
                  <a:srgbClr val="0070C0"/>
                </a:solidFill>
              </a:rPr>
              <a:t> pages with about 90% being updated regularly</a:t>
            </a:r>
          </a:p>
        </p:txBody>
      </p:sp>
    </p:spTree>
    <p:extLst>
      <p:ext uri="{BB962C8B-B14F-4D97-AF65-F5344CB8AC3E}">
        <p14:creationId xmlns:p14="http://schemas.microsoft.com/office/powerpoint/2010/main" val="2529776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sp>
        <p:nvSpPr>
          <p:cNvPr id="4" name="Title 3">
            <a:extLst>
              <a:ext uri="{FF2B5EF4-FFF2-40B4-BE49-F238E27FC236}">
                <a16:creationId xmlns:a16="http://schemas.microsoft.com/office/drawing/2014/main" id="{D36054C8-DAB2-4B27-B81C-E4373B5DF741}"/>
              </a:ext>
            </a:extLst>
          </p:cNvPr>
          <p:cNvSpPr>
            <a:spLocks noGrp="1"/>
          </p:cNvSpPr>
          <p:nvPr>
            <p:ph type="title"/>
          </p:nvPr>
        </p:nvSpPr>
        <p:spPr/>
        <p:txBody>
          <a:bodyPr/>
          <a:lstStyle/>
          <a:p>
            <a:r>
              <a:rPr lang="en-US" b="1" dirty="0">
                <a:solidFill>
                  <a:srgbClr val="0070C0"/>
                </a:solidFill>
              </a:rPr>
              <a:t>To think about…</a:t>
            </a:r>
          </a:p>
        </p:txBody>
      </p:sp>
      <p:sp>
        <p:nvSpPr>
          <p:cNvPr id="5" name="Content Placeholder 4">
            <a:extLst>
              <a:ext uri="{FF2B5EF4-FFF2-40B4-BE49-F238E27FC236}">
                <a16:creationId xmlns:a16="http://schemas.microsoft.com/office/drawing/2014/main" id="{BAD00E95-A072-40CD-8F34-BF09D49E59CC}"/>
              </a:ext>
            </a:extLst>
          </p:cNvPr>
          <p:cNvSpPr>
            <a:spLocks noGrp="1"/>
          </p:cNvSpPr>
          <p:nvPr>
            <p:ph idx="1"/>
          </p:nvPr>
        </p:nvSpPr>
        <p:spPr/>
        <p:txBody>
          <a:bodyPr/>
          <a:lstStyle/>
          <a:p>
            <a:r>
              <a:rPr lang="en-US" b="1" dirty="0">
                <a:solidFill>
                  <a:srgbClr val="0070C0"/>
                </a:solidFill>
              </a:rPr>
              <a:t>If you are updating your Public Image– are you satisfied with participation and engagement results??</a:t>
            </a:r>
          </a:p>
          <a:p>
            <a:r>
              <a:rPr lang="en-US" b="1" dirty="0">
                <a:solidFill>
                  <a:srgbClr val="0070C0"/>
                </a:solidFill>
              </a:rPr>
              <a:t>What is something new you could initiate with Public Image?</a:t>
            </a:r>
          </a:p>
          <a:p>
            <a:pPr marL="0" indent="0">
              <a:buNone/>
            </a:pPr>
            <a:endParaRPr lang="en-US" dirty="0"/>
          </a:p>
        </p:txBody>
      </p:sp>
    </p:spTree>
    <p:extLst>
      <p:ext uri="{BB962C8B-B14F-4D97-AF65-F5344CB8AC3E}">
        <p14:creationId xmlns:p14="http://schemas.microsoft.com/office/powerpoint/2010/main" val="3617713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Title 1"/>
          <p:cNvSpPr txBox="1">
            <a:spLocks noGrp="1"/>
          </p:cNvSpPr>
          <p:nvPr>
            <p:ph type="title"/>
          </p:nvPr>
        </p:nvSpPr>
        <p:spPr>
          <a:xfrm>
            <a:off x="600075" y="207434"/>
            <a:ext cx="10507134" cy="1905001"/>
          </a:xfrm>
          <a:prstGeom prst="rect">
            <a:avLst/>
          </a:prstGeom>
        </p:spPr>
        <p:txBody>
          <a:bodyPr/>
          <a:lstStyle>
            <a:lvl1pPr>
              <a:defRPr sz="5800" b="1">
                <a:solidFill>
                  <a:srgbClr val="FFFFFF"/>
                </a:solidFill>
              </a:defRPr>
            </a:lvl1pPr>
          </a:lstStyle>
          <a:p>
            <a:r>
              <a:rPr lang="en-US" dirty="0">
                <a:highlight>
                  <a:srgbClr val="0000FF"/>
                </a:highlight>
              </a:rPr>
              <a:t>5</a:t>
            </a:r>
            <a:r>
              <a:rPr lang="en-US" baseline="30000" dirty="0">
                <a:highlight>
                  <a:srgbClr val="0000FF"/>
                </a:highlight>
              </a:rPr>
              <a:t>th</a:t>
            </a:r>
            <a:r>
              <a:rPr lang="en-US" dirty="0">
                <a:highlight>
                  <a:srgbClr val="0000FF"/>
                </a:highlight>
              </a:rPr>
              <a:t> Attribute: </a:t>
            </a:r>
            <a:r>
              <a:rPr dirty="0">
                <a:highlight>
                  <a:srgbClr val="0000FF"/>
                </a:highlight>
              </a:rPr>
              <a:t>Active, Intentional Member Engagement</a:t>
            </a:r>
          </a:p>
        </p:txBody>
      </p:sp>
      <p:sp>
        <p:nvSpPr>
          <p:cNvPr id="386" name="Content Placeholder 2"/>
          <p:cNvSpPr txBox="1">
            <a:spLocks noGrp="1"/>
          </p:cNvSpPr>
          <p:nvPr>
            <p:ph type="body" sz="half" idx="1"/>
          </p:nvPr>
        </p:nvSpPr>
        <p:spPr>
          <a:xfrm>
            <a:off x="314324" y="2507815"/>
            <a:ext cx="5935826" cy="4034897"/>
          </a:xfrm>
          <a:prstGeom prst="rect">
            <a:avLst/>
          </a:prstGeom>
        </p:spPr>
        <p:txBody>
          <a:bodyPr>
            <a:normAutofit fontScale="92500" lnSpcReduction="20000"/>
          </a:bodyPr>
          <a:lstStyle/>
          <a:p>
            <a:pPr marL="256256" indent="-256256" defTabSz="425195">
              <a:defRPr sz="3348">
                <a:solidFill>
                  <a:srgbClr val="FFFFFF"/>
                </a:solidFill>
                <a:effectLst>
                  <a:outerShdw blurRad="47244" dist="11811" dir="13860000" rotWithShape="0">
                    <a:srgbClr val="000000">
                      <a:alpha val="20000"/>
                    </a:srgbClr>
                  </a:outerShdw>
                </a:effectLst>
              </a:defRPr>
            </a:pPr>
            <a:r>
              <a:rPr dirty="0">
                <a:highlight>
                  <a:srgbClr val="0000FF"/>
                </a:highlight>
              </a:rPr>
              <a:t>Consistent meetings with mixed formats </a:t>
            </a:r>
          </a:p>
          <a:p>
            <a:pPr marL="256256" indent="-256256" defTabSz="425195">
              <a:defRPr sz="3348">
                <a:solidFill>
                  <a:srgbClr val="FFFFFF"/>
                </a:solidFill>
                <a:effectLst>
                  <a:outerShdw blurRad="47244" dist="11811" dir="13860000" rotWithShape="0">
                    <a:srgbClr val="000000">
                      <a:alpha val="20000"/>
                    </a:srgbClr>
                  </a:outerShdw>
                </a:effectLst>
              </a:defRPr>
            </a:pPr>
            <a:r>
              <a:rPr dirty="0">
                <a:highlight>
                  <a:srgbClr val="0000FF"/>
                </a:highlight>
              </a:rPr>
              <a:t>Strong Meeting Programs</a:t>
            </a:r>
          </a:p>
          <a:p>
            <a:pPr marL="256256" indent="-256256" defTabSz="425195">
              <a:defRPr sz="3348">
                <a:solidFill>
                  <a:srgbClr val="FFFFFF"/>
                </a:solidFill>
                <a:effectLst>
                  <a:outerShdw blurRad="47244" dist="11811" dir="13860000" rotWithShape="0">
                    <a:srgbClr val="000000">
                      <a:alpha val="20000"/>
                    </a:srgbClr>
                  </a:outerShdw>
                </a:effectLst>
              </a:defRPr>
            </a:pPr>
            <a:r>
              <a:rPr dirty="0">
                <a:highlight>
                  <a:srgbClr val="0000FF"/>
                </a:highlight>
              </a:rPr>
              <a:t>Friendly, Fun, Inclusive</a:t>
            </a:r>
          </a:p>
          <a:p>
            <a:pPr marL="256256" indent="-256256" defTabSz="425195">
              <a:defRPr sz="3348">
                <a:solidFill>
                  <a:srgbClr val="FFFFFF"/>
                </a:solidFill>
                <a:effectLst>
                  <a:outerShdw blurRad="47244" dist="11811" dir="13860000" rotWithShape="0">
                    <a:srgbClr val="000000">
                      <a:alpha val="20000"/>
                    </a:srgbClr>
                  </a:outerShdw>
                </a:effectLst>
              </a:defRPr>
            </a:pPr>
            <a:r>
              <a:rPr dirty="0">
                <a:highlight>
                  <a:srgbClr val="0000FF"/>
                </a:highlight>
              </a:rPr>
              <a:t>New Member Onboarding</a:t>
            </a:r>
          </a:p>
          <a:p>
            <a:pPr marL="256256" indent="-256256" defTabSz="425195">
              <a:defRPr sz="3348">
                <a:solidFill>
                  <a:srgbClr val="FFFFFF"/>
                </a:solidFill>
                <a:effectLst>
                  <a:outerShdw blurRad="47244" dist="11811" dir="13860000" rotWithShape="0">
                    <a:srgbClr val="000000">
                      <a:alpha val="20000"/>
                    </a:srgbClr>
                  </a:outerShdw>
                </a:effectLst>
              </a:defRPr>
            </a:pPr>
            <a:r>
              <a:rPr dirty="0">
                <a:highlight>
                  <a:srgbClr val="0000FF"/>
                </a:highlight>
              </a:rPr>
              <a:t>Engage members in committees/projects</a:t>
            </a:r>
          </a:p>
          <a:p>
            <a:pPr marL="256256" indent="-256256" defTabSz="425195">
              <a:defRPr sz="3348">
                <a:solidFill>
                  <a:srgbClr val="FFFFFF"/>
                </a:solidFill>
                <a:effectLst>
                  <a:outerShdw blurRad="47244" dist="11811" dir="13860000" rotWithShape="0">
                    <a:srgbClr val="000000">
                      <a:alpha val="20000"/>
                    </a:srgbClr>
                  </a:outerShdw>
                </a:effectLst>
              </a:defRPr>
            </a:pPr>
            <a:r>
              <a:rPr dirty="0">
                <a:highlight>
                  <a:srgbClr val="0000FF"/>
                </a:highlight>
              </a:rPr>
              <a:t>Recognize all contributions by participants</a:t>
            </a:r>
          </a:p>
        </p:txBody>
      </p:sp>
      <p:pic>
        <p:nvPicPr>
          <p:cNvPr id="387" name="Picture 6" descr="Picture 6"/>
          <p:cNvPicPr>
            <a:picLocks noChangeAspect="1"/>
          </p:cNvPicPr>
          <p:nvPr/>
        </p:nvPicPr>
        <p:blipFill>
          <a:blip r:embed="rId3"/>
          <a:stretch>
            <a:fillRect/>
          </a:stretch>
        </p:blipFill>
        <p:spPr>
          <a:xfrm>
            <a:off x="6451599" y="1906689"/>
            <a:ext cx="4927071" cy="3873152"/>
          </a:xfrm>
          <a:prstGeom prst="rect">
            <a:avLst/>
          </a:prstGeom>
          <a:ln w="12700">
            <a:miter lim="400000"/>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sp>
        <p:nvSpPr>
          <p:cNvPr id="4" name="Title 3">
            <a:extLst>
              <a:ext uri="{FF2B5EF4-FFF2-40B4-BE49-F238E27FC236}">
                <a16:creationId xmlns:a16="http://schemas.microsoft.com/office/drawing/2014/main" id="{DB84AEAA-AD43-482C-81EA-0AA72BF243C8}"/>
              </a:ext>
            </a:extLst>
          </p:cNvPr>
          <p:cNvSpPr>
            <a:spLocks noGrp="1"/>
          </p:cNvSpPr>
          <p:nvPr>
            <p:ph type="title"/>
          </p:nvPr>
        </p:nvSpPr>
        <p:spPr/>
        <p:txBody>
          <a:bodyPr/>
          <a:lstStyle/>
          <a:p>
            <a:r>
              <a:rPr lang="en-US" b="1" dirty="0">
                <a:solidFill>
                  <a:srgbClr val="0070C0"/>
                </a:solidFill>
              </a:rPr>
              <a:t>Here is what you our PE’s said:</a:t>
            </a:r>
          </a:p>
        </p:txBody>
      </p:sp>
      <p:graphicFrame>
        <p:nvGraphicFramePr>
          <p:cNvPr id="7" name="Content Placeholder 4">
            <a:extLst>
              <a:ext uri="{FF2B5EF4-FFF2-40B4-BE49-F238E27FC236}">
                <a16:creationId xmlns:a16="http://schemas.microsoft.com/office/drawing/2014/main" id="{D432A56B-2C0A-4275-93B1-0944C9651347}"/>
              </a:ext>
            </a:extLst>
          </p:cNvPr>
          <p:cNvGraphicFramePr>
            <a:graphicFrameLocks noGrp="1"/>
          </p:cNvGraphicFramePr>
          <p:nvPr>
            <p:ph idx="1"/>
            <p:extLst>
              <p:ext uri="{D42A27DB-BD31-4B8C-83A1-F6EECF244321}">
                <p14:modId xmlns:p14="http://schemas.microsoft.com/office/powerpoint/2010/main" val="188447776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45459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sp>
        <p:nvSpPr>
          <p:cNvPr id="4" name="Title 3">
            <a:extLst>
              <a:ext uri="{FF2B5EF4-FFF2-40B4-BE49-F238E27FC236}">
                <a16:creationId xmlns:a16="http://schemas.microsoft.com/office/drawing/2014/main" id="{D36054C8-DAB2-4B27-B81C-E4373B5DF741}"/>
              </a:ext>
            </a:extLst>
          </p:cNvPr>
          <p:cNvSpPr>
            <a:spLocks noGrp="1"/>
          </p:cNvSpPr>
          <p:nvPr>
            <p:ph type="title"/>
          </p:nvPr>
        </p:nvSpPr>
        <p:spPr/>
        <p:txBody>
          <a:bodyPr/>
          <a:lstStyle/>
          <a:p>
            <a:r>
              <a:rPr lang="en-US" b="1" dirty="0">
                <a:solidFill>
                  <a:srgbClr val="0070C0"/>
                </a:solidFill>
              </a:rPr>
              <a:t>Summary: 5 Attributes to Successful Clubs</a:t>
            </a:r>
          </a:p>
        </p:txBody>
      </p:sp>
      <p:sp>
        <p:nvSpPr>
          <p:cNvPr id="5" name="Content Placeholder 4">
            <a:extLst>
              <a:ext uri="{FF2B5EF4-FFF2-40B4-BE49-F238E27FC236}">
                <a16:creationId xmlns:a16="http://schemas.microsoft.com/office/drawing/2014/main" id="{BAD00E95-A072-40CD-8F34-BF09D49E59CC}"/>
              </a:ext>
            </a:extLst>
          </p:cNvPr>
          <p:cNvSpPr>
            <a:spLocks noGrp="1"/>
          </p:cNvSpPr>
          <p:nvPr>
            <p:ph idx="1"/>
          </p:nvPr>
        </p:nvSpPr>
        <p:spPr/>
        <p:txBody>
          <a:bodyPr/>
          <a:lstStyle/>
          <a:p>
            <a:r>
              <a:rPr lang="en-US" b="1" dirty="0">
                <a:solidFill>
                  <a:srgbClr val="0070C0"/>
                </a:solidFill>
              </a:rPr>
              <a:t>Strong Leadership</a:t>
            </a:r>
          </a:p>
          <a:p>
            <a:r>
              <a:rPr lang="en-US" b="1" dirty="0">
                <a:solidFill>
                  <a:srgbClr val="0070C0"/>
                </a:solidFill>
              </a:rPr>
              <a:t>Setting Clear Goals and Membership</a:t>
            </a:r>
          </a:p>
          <a:p>
            <a:r>
              <a:rPr lang="en-US" b="1" dirty="0">
                <a:solidFill>
                  <a:srgbClr val="0070C0"/>
                </a:solidFill>
              </a:rPr>
              <a:t>Active in the Community: Many events and service projects</a:t>
            </a:r>
          </a:p>
          <a:p>
            <a:r>
              <a:rPr lang="en-US" b="1" dirty="0">
                <a:solidFill>
                  <a:srgbClr val="0070C0"/>
                </a:solidFill>
              </a:rPr>
              <a:t>Visibility in the community: Strong Public Image</a:t>
            </a:r>
          </a:p>
          <a:p>
            <a:r>
              <a:rPr lang="en-US" b="1" dirty="0">
                <a:solidFill>
                  <a:srgbClr val="0070C0"/>
                </a:solidFill>
              </a:rPr>
              <a:t>Active Intentional Member Engagement</a:t>
            </a:r>
          </a:p>
          <a:p>
            <a:endParaRPr lang="en-US" b="1" dirty="0">
              <a:solidFill>
                <a:srgbClr val="002060"/>
              </a:solidFill>
            </a:endParaRPr>
          </a:p>
          <a:p>
            <a:endParaRPr lang="en-US" b="1" dirty="0">
              <a:solidFill>
                <a:srgbClr val="002060"/>
              </a:solidFill>
            </a:endParaRPr>
          </a:p>
          <a:p>
            <a:endParaRPr lang="en-US" dirty="0"/>
          </a:p>
          <a:p>
            <a:endParaRPr lang="en-US" dirty="0"/>
          </a:p>
        </p:txBody>
      </p:sp>
    </p:spTree>
    <p:extLst>
      <p:ext uri="{BB962C8B-B14F-4D97-AF65-F5344CB8AC3E}">
        <p14:creationId xmlns:p14="http://schemas.microsoft.com/office/powerpoint/2010/main" val="4157177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pic>
        <p:nvPicPr>
          <p:cNvPr id="5" name="Picture 4" descr="Icon&#10;&#10;Description automatically generated">
            <a:extLst>
              <a:ext uri="{FF2B5EF4-FFF2-40B4-BE49-F238E27FC236}">
                <a16:creationId xmlns:a16="http://schemas.microsoft.com/office/drawing/2014/main" id="{2525D992-64F5-4132-9327-5804A6AD3F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4344" y="680881"/>
            <a:ext cx="4125861" cy="5496237"/>
          </a:xfrm>
          <a:prstGeom prst="rect">
            <a:avLst/>
          </a:prstGeom>
        </p:spPr>
      </p:pic>
    </p:spTree>
    <p:extLst>
      <p:ext uri="{BB962C8B-B14F-4D97-AF65-F5344CB8AC3E}">
        <p14:creationId xmlns:p14="http://schemas.microsoft.com/office/powerpoint/2010/main" val="3706602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sp>
        <p:nvSpPr>
          <p:cNvPr id="4" name="Title 3">
            <a:extLst>
              <a:ext uri="{FF2B5EF4-FFF2-40B4-BE49-F238E27FC236}">
                <a16:creationId xmlns:a16="http://schemas.microsoft.com/office/drawing/2014/main" id="{8CC489BB-8BF9-462F-9E9D-4B3B6F6E02C0}"/>
              </a:ext>
            </a:extLst>
          </p:cNvPr>
          <p:cNvSpPr>
            <a:spLocks noGrp="1"/>
          </p:cNvSpPr>
          <p:nvPr>
            <p:ph type="title"/>
          </p:nvPr>
        </p:nvSpPr>
        <p:spPr/>
        <p:txBody>
          <a:bodyPr/>
          <a:lstStyle/>
          <a:p>
            <a:r>
              <a:rPr lang="en-US" b="1" dirty="0">
                <a:solidFill>
                  <a:srgbClr val="0070C0"/>
                </a:solidFill>
              </a:rPr>
              <a:t>Think About These Attributes</a:t>
            </a:r>
          </a:p>
        </p:txBody>
      </p:sp>
      <p:sp>
        <p:nvSpPr>
          <p:cNvPr id="5" name="Content Placeholder 4">
            <a:extLst>
              <a:ext uri="{FF2B5EF4-FFF2-40B4-BE49-F238E27FC236}">
                <a16:creationId xmlns:a16="http://schemas.microsoft.com/office/drawing/2014/main" id="{201B6F21-3311-4019-B53A-1538750C28C0}"/>
              </a:ext>
            </a:extLst>
          </p:cNvPr>
          <p:cNvSpPr>
            <a:spLocks noGrp="1"/>
          </p:cNvSpPr>
          <p:nvPr>
            <p:ph idx="1"/>
          </p:nvPr>
        </p:nvSpPr>
        <p:spPr/>
        <p:txBody>
          <a:bodyPr/>
          <a:lstStyle/>
          <a:p>
            <a:r>
              <a:rPr lang="en-US" b="1" dirty="0">
                <a:solidFill>
                  <a:srgbClr val="0070C0"/>
                </a:solidFill>
              </a:rPr>
              <a:t>Are you as the Leader of Your Club following and implementing these attributes?</a:t>
            </a:r>
          </a:p>
          <a:p>
            <a:r>
              <a:rPr lang="en-US" b="1" dirty="0">
                <a:solidFill>
                  <a:srgbClr val="0070C0"/>
                </a:solidFill>
              </a:rPr>
              <a:t>Will each one of these attributes be a part of your club goals in 2022-2023?</a:t>
            </a:r>
          </a:p>
          <a:p>
            <a:r>
              <a:rPr lang="en-US" b="1" dirty="0">
                <a:solidFill>
                  <a:srgbClr val="0070C0"/>
                </a:solidFill>
              </a:rPr>
              <a:t>At MAPETS , you will learn about some specific ideas to implement in your club </a:t>
            </a:r>
          </a:p>
        </p:txBody>
      </p:sp>
    </p:spTree>
    <p:extLst>
      <p:ext uri="{BB962C8B-B14F-4D97-AF65-F5344CB8AC3E}">
        <p14:creationId xmlns:p14="http://schemas.microsoft.com/office/powerpoint/2010/main" val="963056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sp>
        <p:nvSpPr>
          <p:cNvPr id="6" name="Title 5">
            <a:extLst>
              <a:ext uri="{FF2B5EF4-FFF2-40B4-BE49-F238E27FC236}">
                <a16:creationId xmlns:a16="http://schemas.microsoft.com/office/drawing/2014/main" id="{875C8749-4501-4AB9-A98C-BA665870045D}"/>
              </a:ext>
            </a:extLst>
          </p:cNvPr>
          <p:cNvSpPr>
            <a:spLocks noGrp="1"/>
          </p:cNvSpPr>
          <p:nvPr>
            <p:ph type="title"/>
          </p:nvPr>
        </p:nvSpPr>
        <p:spPr/>
        <p:txBody>
          <a:bodyPr/>
          <a:lstStyle/>
          <a:p>
            <a:r>
              <a:rPr lang="en-US" b="1" dirty="0">
                <a:solidFill>
                  <a:srgbClr val="0070C0"/>
                </a:solidFill>
              </a:rPr>
              <a:t>Our District PETS sessions will include</a:t>
            </a:r>
            <a:r>
              <a:rPr lang="en-US" dirty="0"/>
              <a:t>:</a:t>
            </a:r>
          </a:p>
        </p:txBody>
      </p:sp>
      <p:sp>
        <p:nvSpPr>
          <p:cNvPr id="7" name="Content Placeholder 6">
            <a:extLst>
              <a:ext uri="{FF2B5EF4-FFF2-40B4-BE49-F238E27FC236}">
                <a16:creationId xmlns:a16="http://schemas.microsoft.com/office/drawing/2014/main" id="{ED5E2F3F-E5DF-4AA5-9898-6CEAF74A708F}"/>
              </a:ext>
            </a:extLst>
          </p:cNvPr>
          <p:cNvSpPr>
            <a:spLocks noGrp="1"/>
          </p:cNvSpPr>
          <p:nvPr>
            <p:ph idx="1"/>
          </p:nvPr>
        </p:nvSpPr>
        <p:spPr>
          <a:xfrm>
            <a:off x="838200" y="1341120"/>
            <a:ext cx="10515600" cy="4835843"/>
          </a:xfrm>
        </p:spPr>
        <p:txBody>
          <a:bodyPr/>
          <a:lstStyle/>
          <a:p>
            <a:pPr marL="0" marR="0" indent="0" algn="ctr">
              <a:lnSpc>
                <a:spcPct val="107000"/>
              </a:lnSpc>
              <a:spcBef>
                <a:spcPts val="0"/>
              </a:spcBef>
              <a:spcAft>
                <a:spcPts val="800"/>
              </a:spcAft>
              <a:buNone/>
            </a:pP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Key Elements to your Presidency</a:t>
            </a:r>
          </a:p>
          <a:p>
            <a:pPr marL="0" marR="0" indent="0" algn="ctr">
              <a:lnSpc>
                <a:spcPct val="107000"/>
              </a:lnSpc>
              <a:spcBef>
                <a:spcPts val="0"/>
              </a:spcBef>
              <a:spcAft>
                <a:spcPts val="800"/>
              </a:spcAft>
              <a:buNone/>
            </a:pP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Membership</a:t>
            </a:r>
          </a:p>
          <a:p>
            <a:pPr marL="0" marR="0" indent="0" algn="ctr">
              <a:lnSpc>
                <a:spcPct val="107000"/>
              </a:lnSpc>
              <a:spcBef>
                <a:spcPts val="0"/>
              </a:spcBef>
              <a:spcAft>
                <a:spcPts val="800"/>
              </a:spcAft>
              <a:buNone/>
            </a:pP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Foundation</a:t>
            </a:r>
          </a:p>
          <a:p>
            <a:pPr marL="0" marR="0" indent="0" algn="ctr">
              <a:lnSpc>
                <a:spcPct val="107000"/>
              </a:lnSpc>
              <a:spcBef>
                <a:spcPts val="0"/>
              </a:spcBef>
              <a:spcAft>
                <a:spcPts val="800"/>
              </a:spcAft>
              <a:buNone/>
            </a:pP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Public Image</a:t>
            </a:r>
          </a:p>
          <a:p>
            <a:pPr marL="0" marR="0" indent="0" algn="ctr">
              <a:lnSpc>
                <a:spcPct val="107000"/>
              </a:lnSpc>
              <a:spcBef>
                <a:spcPts val="0"/>
              </a:spcBef>
              <a:spcAft>
                <a:spcPts val="800"/>
              </a:spcAft>
              <a:buNone/>
            </a:pP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Our committees to support you</a:t>
            </a:r>
          </a:p>
          <a:p>
            <a:pPr marL="0" marR="0" indent="0" algn="ctr">
              <a:lnSpc>
                <a:spcPct val="107000"/>
              </a:lnSpc>
              <a:spcBef>
                <a:spcPts val="0"/>
              </a:spcBef>
              <a:spcAft>
                <a:spcPts val="800"/>
              </a:spcAft>
              <a:buNone/>
            </a:pP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Planning:</a:t>
            </a:r>
          </a:p>
          <a:p>
            <a:pPr marL="0" marR="0" indent="0" algn="ctr">
              <a:lnSpc>
                <a:spcPct val="107000"/>
              </a:lnSpc>
              <a:spcBef>
                <a:spcPts val="0"/>
              </a:spcBef>
              <a:spcAft>
                <a:spcPts val="800"/>
              </a:spcAft>
              <a:buNone/>
            </a:pP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Strategic Plan 2022-2025</a:t>
            </a:r>
          </a:p>
          <a:p>
            <a:pPr marL="0" marR="0" indent="0" algn="ctr">
              <a:lnSpc>
                <a:spcPct val="107000"/>
              </a:lnSpc>
              <a:spcBef>
                <a:spcPts val="0"/>
              </a:spcBef>
              <a:spcAft>
                <a:spcPts val="800"/>
              </a:spcAft>
              <a:buNone/>
            </a:pP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District Goals 2022 2023</a:t>
            </a:r>
          </a:p>
          <a:p>
            <a:pPr marL="0" marR="0" indent="0" algn="ctr">
              <a:lnSpc>
                <a:spcPct val="107000"/>
              </a:lnSpc>
              <a:spcBef>
                <a:spcPts val="0"/>
              </a:spcBef>
              <a:spcAft>
                <a:spcPts val="800"/>
              </a:spcAft>
              <a:buNone/>
            </a:pP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District Calendar 2022 2023</a:t>
            </a:r>
          </a:p>
          <a:p>
            <a:pPr marL="0" marR="0" indent="0" algn="ctr">
              <a:lnSpc>
                <a:spcPct val="107000"/>
              </a:lnSpc>
              <a:spcBef>
                <a:spcPts val="0"/>
              </a:spcBef>
              <a:spcAft>
                <a:spcPts val="800"/>
              </a:spcAft>
              <a:buNone/>
            </a:pP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District Governor Visits draft schedule</a:t>
            </a:r>
          </a:p>
          <a:p>
            <a:pPr marL="0" marR="0" indent="0" algn="ctr">
              <a:lnSpc>
                <a:spcPct val="107000"/>
              </a:lnSpc>
              <a:spcBef>
                <a:spcPts val="0"/>
              </a:spcBef>
              <a:spcAft>
                <a:spcPts val="800"/>
              </a:spcAft>
              <a:buNone/>
            </a:pP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Rotary Club central – discuss goals</a:t>
            </a:r>
            <a:endParaRPr lang="en-US" b="1" dirty="0">
              <a:solidFill>
                <a:srgbClr val="0070C0"/>
              </a:solidFill>
            </a:endParaRPr>
          </a:p>
        </p:txBody>
      </p:sp>
    </p:spTree>
    <p:extLst>
      <p:ext uri="{BB962C8B-B14F-4D97-AF65-F5344CB8AC3E}">
        <p14:creationId xmlns:p14="http://schemas.microsoft.com/office/powerpoint/2010/main" val="1122724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sp>
        <p:nvSpPr>
          <p:cNvPr id="4" name="Title 3">
            <a:extLst>
              <a:ext uri="{FF2B5EF4-FFF2-40B4-BE49-F238E27FC236}">
                <a16:creationId xmlns:a16="http://schemas.microsoft.com/office/drawing/2014/main" id="{74F2F68F-C958-4C87-AE94-26ED809E95B2}"/>
              </a:ext>
            </a:extLst>
          </p:cNvPr>
          <p:cNvSpPr>
            <a:spLocks noGrp="1"/>
          </p:cNvSpPr>
          <p:nvPr>
            <p:ph type="title"/>
          </p:nvPr>
        </p:nvSpPr>
        <p:spPr>
          <a:xfrm>
            <a:off x="773661" y="209552"/>
            <a:ext cx="10515600" cy="1216342"/>
          </a:xfrm>
        </p:spPr>
        <p:txBody>
          <a:bodyPr/>
          <a:lstStyle/>
          <a:p>
            <a:pPr algn="ctr"/>
            <a:r>
              <a:rPr lang="en-US" b="1" dirty="0">
                <a:solidFill>
                  <a:schemeClr val="accent5">
                    <a:lumMod val="75000"/>
                  </a:schemeClr>
                </a:solidFill>
              </a:rPr>
              <a:t>MARK YOUR CALENDAR</a:t>
            </a:r>
          </a:p>
        </p:txBody>
      </p:sp>
      <p:sp>
        <p:nvSpPr>
          <p:cNvPr id="5" name="Text Placeholder 4">
            <a:extLst>
              <a:ext uri="{FF2B5EF4-FFF2-40B4-BE49-F238E27FC236}">
                <a16:creationId xmlns:a16="http://schemas.microsoft.com/office/drawing/2014/main" id="{5DCA433A-84D5-4E42-A0AF-43D765AB0C4E}"/>
              </a:ext>
            </a:extLst>
          </p:cNvPr>
          <p:cNvSpPr>
            <a:spLocks noGrp="1"/>
          </p:cNvSpPr>
          <p:nvPr>
            <p:ph type="body" idx="1"/>
          </p:nvPr>
        </p:nvSpPr>
        <p:spPr>
          <a:xfrm>
            <a:off x="831850" y="1321725"/>
            <a:ext cx="10515600" cy="3715788"/>
          </a:xfrm>
        </p:spPr>
        <p:txBody>
          <a:bodyPr/>
          <a:lstStyle/>
          <a:p>
            <a:r>
              <a:rPr lang="en-US" b="1" dirty="0">
                <a:solidFill>
                  <a:srgbClr val="0070C0"/>
                </a:solidFill>
              </a:rPr>
              <a:t>REGISTER FOR MAPETS AT MAPET.ORG</a:t>
            </a:r>
          </a:p>
          <a:p>
            <a:r>
              <a:rPr lang="en-US" b="1" dirty="0">
                <a:solidFill>
                  <a:srgbClr val="0070C0"/>
                </a:solidFill>
              </a:rPr>
              <a:t>MARCH 5 2022: FOUNDATION GALA</a:t>
            </a:r>
          </a:p>
          <a:p>
            <a:r>
              <a:rPr lang="en-US" b="1" dirty="0">
                <a:solidFill>
                  <a:srgbClr val="0070C0"/>
                </a:solidFill>
              </a:rPr>
              <a:t>APRIL 9, 2022: DISTRICT TRAINING ASSEMBLY ( FINAL PETS)</a:t>
            </a:r>
          </a:p>
          <a:p>
            <a:r>
              <a:rPr lang="en-US" b="1" dirty="0">
                <a:solidFill>
                  <a:srgbClr val="0070C0"/>
                </a:solidFill>
              </a:rPr>
              <a:t>APRIL 22- APRIL 24, 2022 DISTRICT CONFERENCE</a:t>
            </a:r>
          </a:p>
          <a:p>
            <a:endParaRPr lang="en-US" b="1" dirty="0">
              <a:solidFill>
                <a:srgbClr val="0070C0"/>
              </a:solidFill>
            </a:endParaRPr>
          </a:p>
          <a:p>
            <a:r>
              <a:rPr lang="en-US" b="1" dirty="0">
                <a:solidFill>
                  <a:srgbClr val="0070C0"/>
                </a:solidFill>
              </a:rPr>
              <a:t>YOU CAN REGISTER AT ROTARY7430.ORG</a:t>
            </a:r>
          </a:p>
        </p:txBody>
      </p:sp>
    </p:spTree>
    <p:extLst>
      <p:ext uri="{BB962C8B-B14F-4D97-AF65-F5344CB8AC3E}">
        <p14:creationId xmlns:p14="http://schemas.microsoft.com/office/powerpoint/2010/main" val="1532295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logo&#10;&#10;Description automatically generated">
            <a:extLst>
              <a:ext uri="{FF2B5EF4-FFF2-40B4-BE49-F238E27FC236}">
                <a16:creationId xmlns:a16="http://schemas.microsoft.com/office/drawing/2014/main" id="{8986DF8F-E224-405A-BF88-D21879A5EC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0" y="5157548"/>
            <a:ext cx="2743200" cy="1092200"/>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134B5C61-F850-423C-A6AB-8540DEB476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0544" y="516773"/>
            <a:ext cx="5821929" cy="6058593"/>
          </a:xfrm>
          <a:prstGeom prst="rect">
            <a:avLst/>
          </a:prstGeom>
        </p:spPr>
      </p:pic>
      <p:sp>
        <p:nvSpPr>
          <p:cNvPr id="9" name="TextBox 8">
            <a:extLst>
              <a:ext uri="{FF2B5EF4-FFF2-40B4-BE49-F238E27FC236}">
                <a16:creationId xmlns:a16="http://schemas.microsoft.com/office/drawing/2014/main" id="{9D8EA38A-362E-4ABF-9624-3B102EEDC499}"/>
              </a:ext>
            </a:extLst>
          </p:cNvPr>
          <p:cNvSpPr txBox="1"/>
          <p:nvPr/>
        </p:nvSpPr>
        <p:spPr>
          <a:xfrm>
            <a:off x="298619" y="6357813"/>
            <a:ext cx="4447310" cy="369332"/>
          </a:xfrm>
          <a:prstGeom prst="rect">
            <a:avLst/>
          </a:prstGeom>
          <a:noFill/>
        </p:spPr>
        <p:txBody>
          <a:bodyPr wrap="square" rtlCol="0">
            <a:spAutoFit/>
          </a:bodyPr>
          <a:lstStyle/>
          <a:p>
            <a:r>
              <a:rPr lang="en-US" b="1" dirty="0">
                <a:solidFill>
                  <a:schemeClr val="accent1"/>
                </a:solidFill>
              </a:rPr>
              <a:t>PETS TRAINING SESSION 2 2021 2022</a:t>
            </a:r>
          </a:p>
        </p:txBody>
      </p:sp>
      <p:sp>
        <p:nvSpPr>
          <p:cNvPr id="10" name="TextBox 9">
            <a:extLst>
              <a:ext uri="{FF2B5EF4-FFF2-40B4-BE49-F238E27FC236}">
                <a16:creationId xmlns:a16="http://schemas.microsoft.com/office/drawing/2014/main" id="{E4465432-5A6A-4996-82B4-91FB3B709002}"/>
              </a:ext>
            </a:extLst>
          </p:cNvPr>
          <p:cNvSpPr txBox="1"/>
          <p:nvPr/>
        </p:nvSpPr>
        <p:spPr>
          <a:xfrm>
            <a:off x="82860" y="130855"/>
            <a:ext cx="6243126" cy="3785652"/>
          </a:xfrm>
          <a:prstGeom prst="rect">
            <a:avLst/>
          </a:prstGeom>
          <a:noFill/>
        </p:spPr>
        <p:txBody>
          <a:bodyPr wrap="square" rtlCol="0">
            <a:spAutoFit/>
          </a:bodyPr>
          <a:lstStyle/>
          <a:p>
            <a:r>
              <a:rPr lang="en-US" sz="4800" b="1" i="1" dirty="0">
                <a:solidFill>
                  <a:schemeClr val="accent2">
                    <a:lumMod val="75000"/>
                  </a:schemeClr>
                </a:solidFill>
                <a:latin typeface="Comic Sans MS" panose="030F0702030302020204" pitchFamily="66" charset="0"/>
              </a:rPr>
              <a:t>Let’s</a:t>
            </a:r>
          </a:p>
          <a:p>
            <a:endParaRPr lang="en-US" sz="4800" b="1" i="1" dirty="0">
              <a:solidFill>
                <a:schemeClr val="accent2">
                  <a:lumMod val="75000"/>
                </a:schemeClr>
              </a:solidFill>
              <a:latin typeface="Comic Sans MS" panose="030F0702030302020204" pitchFamily="66" charset="0"/>
            </a:endParaRPr>
          </a:p>
          <a:p>
            <a:r>
              <a:rPr lang="en-US" sz="4800" b="1" i="1" dirty="0">
                <a:solidFill>
                  <a:schemeClr val="accent2">
                    <a:lumMod val="75000"/>
                  </a:schemeClr>
                </a:solidFill>
                <a:latin typeface="Comic Sans MS" panose="030F0702030302020204" pitchFamily="66" charset="0"/>
              </a:rPr>
              <a:t>	Swing…</a:t>
            </a:r>
          </a:p>
          <a:p>
            <a:endParaRPr lang="en-US" sz="4800" b="1" i="1" dirty="0">
              <a:solidFill>
                <a:schemeClr val="accent2">
                  <a:lumMod val="75000"/>
                </a:schemeClr>
              </a:solidFill>
              <a:latin typeface="Comic Sans MS" panose="030F0702030302020204" pitchFamily="66" charset="0"/>
            </a:endParaRPr>
          </a:p>
          <a:p>
            <a:r>
              <a:rPr lang="en-US" sz="4800" b="1" i="1" dirty="0">
                <a:solidFill>
                  <a:schemeClr val="accent2">
                    <a:lumMod val="75000"/>
                  </a:schemeClr>
                </a:solidFill>
                <a:latin typeface="Comic Sans MS" panose="030F0702030302020204" pitchFamily="66" charset="0"/>
              </a:rPr>
              <a:t>			TOGETHER!</a:t>
            </a:r>
            <a:endParaRPr lang="en-US" sz="3600" b="1" i="1" dirty="0">
              <a:solidFill>
                <a:schemeClr val="accent2">
                  <a:lumMod val="75000"/>
                </a:schemeClr>
              </a:solidFill>
              <a:latin typeface="Comic Sans MS" panose="030F0702030302020204" pitchFamily="66" charset="0"/>
            </a:endParaRPr>
          </a:p>
        </p:txBody>
      </p:sp>
    </p:spTree>
    <p:extLst>
      <p:ext uri="{BB962C8B-B14F-4D97-AF65-F5344CB8AC3E}">
        <p14:creationId xmlns:p14="http://schemas.microsoft.com/office/powerpoint/2010/main" val="74558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0">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p:cTn id="13" dur="10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10">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10">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10">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p:cTn id="19" dur="10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10">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10">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pic>
        <p:nvPicPr>
          <p:cNvPr id="4" name="Picture 3" descr="Icon&#10;&#10;Description automatically generated">
            <a:extLst>
              <a:ext uri="{FF2B5EF4-FFF2-40B4-BE49-F238E27FC236}">
                <a16:creationId xmlns:a16="http://schemas.microsoft.com/office/drawing/2014/main" id="{4C81C822-6C40-47CA-9B26-E635092110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344" y="680881"/>
            <a:ext cx="4125861" cy="5496237"/>
          </a:xfrm>
          <a:prstGeom prst="rect">
            <a:avLst/>
          </a:prstGeom>
        </p:spPr>
      </p:pic>
    </p:spTree>
    <p:extLst>
      <p:ext uri="{BB962C8B-B14F-4D97-AF65-F5344CB8AC3E}">
        <p14:creationId xmlns:p14="http://schemas.microsoft.com/office/powerpoint/2010/main" val="598804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864667"/>
            <a:ext cx="1238596" cy="493145"/>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57811"/>
            <a:ext cx="2610470" cy="276999"/>
          </a:xfrm>
          <a:prstGeom prst="rect">
            <a:avLst/>
          </a:prstGeom>
          <a:noFill/>
        </p:spPr>
        <p:txBody>
          <a:bodyPr wrap="square" rtlCol="0">
            <a:spAutoFit/>
          </a:bodyPr>
          <a:lstStyle/>
          <a:p>
            <a:r>
              <a:rPr lang="en-US" sz="1200" b="1" dirty="0">
                <a:solidFill>
                  <a:schemeClr val="accent1"/>
                </a:solidFill>
              </a:rPr>
              <a:t>PETS TRAINING SESSION 2 2022 2023</a:t>
            </a:r>
          </a:p>
        </p:txBody>
      </p:sp>
      <p:sp>
        <p:nvSpPr>
          <p:cNvPr id="4" name="Title 3">
            <a:extLst>
              <a:ext uri="{FF2B5EF4-FFF2-40B4-BE49-F238E27FC236}">
                <a16:creationId xmlns:a16="http://schemas.microsoft.com/office/drawing/2014/main" id="{D4FC6E42-8CC5-4D70-96CF-59A0DAF8F140}"/>
              </a:ext>
            </a:extLst>
          </p:cNvPr>
          <p:cNvSpPr>
            <a:spLocks noGrp="1"/>
          </p:cNvSpPr>
          <p:nvPr>
            <p:ph type="title"/>
          </p:nvPr>
        </p:nvSpPr>
        <p:spPr>
          <a:xfrm>
            <a:off x="838200" y="232757"/>
            <a:ext cx="10515600" cy="448280"/>
          </a:xfrm>
        </p:spPr>
        <p:txBody>
          <a:bodyPr>
            <a:normAutofit fontScale="90000"/>
          </a:bodyPr>
          <a:lstStyle/>
          <a:p>
            <a:pPr algn="ctr"/>
            <a:r>
              <a:rPr lang="en-US" sz="2800" dirty="0"/>
              <a:t>Agenda</a:t>
            </a:r>
          </a:p>
        </p:txBody>
      </p:sp>
      <p:sp>
        <p:nvSpPr>
          <p:cNvPr id="5" name="Content Placeholder 4">
            <a:extLst>
              <a:ext uri="{FF2B5EF4-FFF2-40B4-BE49-F238E27FC236}">
                <a16:creationId xmlns:a16="http://schemas.microsoft.com/office/drawing/2014/main" id="{ACD5399B-589E-4C4C-9EB7-8D62A2BD0C82}"/>
              </a:ext>
            </a:extLst>
          </p:cNvPr>
          <p:cNvSpPr>
            <a:spLocks noGrp="1"/>
          </p:cNvSpPr>
          <p:nvPr>
            <p:ph idx="1"/>
          </p:nvPr>
        </p:nvSpPr>
        <p:spPr>
          <a:xfrm>
            <a:off x="838200" y="581891"/>
            <a:ext cx="10515600" cy="5595072"/>
          </a:xfrm>
        </p:spPr>
        <p:txBody>
          <a:bodyPr>
            <a:normAutofit/>
          </a:bodyPr>
          <a:lstStyle/>
          <a:p>
            <a:pPr marL="0" marR="0">
              <a:lnSpc>
                <a:spcPct val="107000"/>
              </a:lnSpc>
              <a:spcBef>
                <a:spcPts val="0"/>
              </a:spcBef>
              <a:spcAft>
                <a:spcPts val="800"/>
              </a:spcAft>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WELCOME</a:t>
            </a:r>
          </a:p>
          <a:p>
            <a:pPr marL="342900" marR="0" lvl="0" indent="-342900">
              <a:lnSpc>
                <a:spcPct val="107000"/>
              </a:lnSpc>
              <a:spcBef>
                <a:spcPts val="0"/>
              </a:spcBef>
              <a:spcAft>
                <a:spcPts val="0"/>
              </a:spcAft>
              <a:buFont typeface="Symbol" panose="05050102010706020507" pitchFamily="18"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ADMINISTRATIVE RULES FOR THIS EVENING AND  “TO DO’S”</a:t>
            </a:r>
          </a:p>
          <a:p>
            <a:pPr marL="342900" marR="0" lvl="0" indent="-342900">
              <a:lnSpc>
                <a:spcPct val="107000"/>
              </a:lnSpc>
              <a:spcBef>
                <a:spcPts val="0"/>
              </a:spcBef>
              <a:spcAft>
                <a:spcPts val="0"/>
              </a:spcAft>
              <a:buFont typeface="Symbol" panose="05050102010706020507" pitchFamily="18"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OUR NEW ROTARY THEME</a:t>
            </a:r>
          </a:p>
          <a:p>
            <a:pPr marL="342900" marR="0" lvl="0" indent="-342900">
              <a:lnSpc>
                <a:spcPct val="107000"/>
              </a:lnSpc>
              <a:spcBef>
                <a:spcPts val="0"/>
              </a:spcBef>
              <a:spcAft>
                <a:spcPts val="0"/>
              </a:spcAft>
              <a:buFont typeface="Symbol" panose="05050102010706020507" pitchFamily="18"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PREPARING FOR OUR YEAR</a:t>
            </a:r>
          </a:p>
          <a:p>
            <a:pPr marL="742950" marR="0" lvl="1" indent="-285750">
              <a:lnSpc>
                <a:spcPct val="107000"/>
              </a:lnSpc>
              <a:spcBef>
                <a:spcPts val="0"/>
              </a:spcBef>
              <a:spcAft>
                <a:spcPts val="0"/>
              </a:spcAft>
              <a:buFont typeface="Courier New" panose="02070309020205020404" pitchFamily="49" charset="0"/>
              <a:buChar char="o"/>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KEY ATTRIBUTES OF SUCCESSFUL CLUBS</a:t>
            </a:r>
          </a:p>
          <a:p>
            <a:pPr marL="742950" marR="0" lvl="1" indent="-285750">
              <a:lnSpc>
                <a:spcPct val="107000"/>
              </a:lnSpc>
              <a:spcBef>
                <a:spcPts val="0"/>
              </a:spcBef>
              <a:spcAft>
                <a:spcPts val="0"/>
              </a:spcAft>
              <a:buFont typeface="Courier New" panose="02070309020205020404" pitchFamily="49" charset="0"/>
              <a:buChar char="o"/>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OUR PE SURVEY AND OUR ATTRIBUTES</a:t>
            </a:r>
          </a:p>
          <a:p>
            <a:pPr marL="742950" marR="0" lvl="1" indent="-285750">
              <a:lnSpc>
                <a:spcPct val="107000"/>
              </a:lnSpc>
              <a:spcBef>
                <a:spcPts val="0"/>
              </a:spcBef>
              <a:spcAft>
                <a:spcPts val="0"/>
              </a:spcAft>
              <a:buFont typeface="Courier New" panose="02070309020205020404" pitchFamily="49" charset="0"/>
              <a:buChar char="o"/>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INDIVIDUAL CLUB DATA </a:t>
            </a:r>
          </a:p>
          <a:p>
            <a:pPr marL="342900" marR="0" lvl="0" indent="-342900">
              <a:lnSpc>
                <a:spcPct val="107000"/>
              </a:lnSpc>
              <a:spcBef>
                <a:spcPts val="0"/>
              </a:spcBef>
              <a:spcAft>
                <a:spcPts val="0"/>
              </a:spcAft>
              <a:buFont typeface="Symbol" panose="05050102010706020507" pitchFamily="18"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WHAT IS TO COME AT PETS</a:t>
            </a:r>
          </a:p>
          <a:p>
            <a:pPr marL="342900" marR="0" lvl="0" indent="-342900">
              <a:lnSpc>
                <a:spcPct val="107000"/>
              </a:lnSpc>
              <a:spcBef>
                <a:spcPts val="0"/>
              </a:spcBef>
              <a:spcAft>
                <a:spcPts val="0"/>
              </a:spcAft>
              <a:buFont typeface="Symbol" panose="05050102010706020507" pitchFamily="18"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THURSDAY EVENING FEBRUARY 23: OPTIONAL LEADERSHIP SESSIONS</a:t>
            </a:r>
          </a:p>
          <a:p>
            <a:pPr marL="342900" marR="0" lvl="0" indent="-342900">
              <a:lnSpc>
                <a:spcPct val="107000"/>
              </a:lnSpc>
              <a:spcBef>
                <a:spcPts val="0"/>
              </a:spcBef>
              <a:spcAft>
                <a:spcPts val="0"/>
              </a:spcAft>
              <a:buFont typeface="Symbol" panose="05050102010706020507" pitchFamily="18"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FRIDAY ALL DAY AND EVENING:</a:t>
            </a:r>
          </a:p>
          <a:p>
            <a:pPr marL="342900" marR="0" lvl="0" indent="-342900">
              <a:lnSpc>
                <a:spcPct val="107000"/>
              </a:lnSpc>
              <a:spcBef>
                <a:spcPts val="0"/>
              </a:spcBef>
              <a:spcAft>
                <a:spcPts val="0"/>
              </a:spcAft>
              <a:buFont typeface="Symbol" panose="05050102010706020507" pitchFamily="18"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RI President Elect-Jennifer Jones</a:t>
            </a:r>
          </a:p>
          <a:p>
            <a:pPr marL="742950" marR="0" lvl="1" indent="-285750">
              <a:lnSpc>
                <a:spcPct val="107000"/>
              </a:lnSpc>
              <a:spcBef>
                <a:spcPts val="0"/>
              </a:spcBef>
              <a:spcAft>
                <a:spcPts val="0"/>
              </a:spcAft>
              <a:buFont typeface="Courier New" panose="02070309020205020404" pitchFamily="49" charset="0"/>
              <a:buChar char="o"/>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Key Note Speaker: “It All Starts With Your Vision”</a:t>
            </a:r>
          </a:p>
          <a:p>
            <a:pPr marL="742950" marR="0" lvl="1" indent="-285750">
              <a:lnSpc>
                <a:spcPct val="107000"/>
              </a:lnSpc>
              <a:spcBef>
                <a:spcPts val="0"/>
              </a:spcBef>
              <a:spcAft>
                <a:spcPts val="0"/>
              </a:spcAft>
              <a:buFont typeface="Courier New" panose="02070309020205020404" pitchFamily="49" charset="0"/>
              <a:buChar char="o"/>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Key Note Speaker: The Rotary Foundation</a:t>
            </a:r>
          </a:p>
          <a:p>
            <a:pPr marL="742950" marR="0" lvl="1" indent="-285750">
              <a:lnSpc>
                <a:spcPct val="107000"/>
              </a:lnSpc>
              <a:spcBef>
                <a:spcPts val="0"/>
              </a:spcBef>
              <a:spcAft>
                <a:spcPts val="0"/>
              </a:spcAft>
              <a:buFont typeface="Courier New" panose="02070309020205020404" pitchFamily="49" charset="0"/>
              <a:buChar char="o"/>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RI Director : Valerie Wafer</a:t>
            </a:r>
          </a:p>
          <a:p>
            <a:pPr marL="742950" marR="0" lvl="1" indent="-285750">
              <a:lnSpc>
                <a:spcPct val="107000"/>
              </a:lnSpc>
              <a:spcBef>
                <a:spcPts val="0"/>
              </a:spcBef>
              <a:spcAft>
                <a:spcPts val="0"/>
              </a:spcAft>
              <a:buFont typeface="Courier New" panose="02070309020205020404" pitchFamily="49" charset="0"/>
              <a:buChar char="o"/>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Breakout sessions: </a:t>
            </a:r>
          </a:p>
          <a:p>
            <a:pPr marL="1143000" marR="0" lvl="2" indent="-228600">
              <a:lnSpc>
                <a:spcPct val="107000"/>
              </a:lnSpc>
              <a:spcBef>
                <a:spcPts val="0"/>
              </a:spcBef>
              <a:spcAft>
                <a:spcPts val="0"/>
              </a:spcAft>
              <a:buFont typeface="Wingdings" panose="05000000000000000000" pitchFamily="2"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By Club Size: EZ Strategic Planning</a:t>
            </a:r>
          </a:p>
          <a:p>
            <a:pPr marL="1143000" marR="0" lvl="2" indent="-228600">
              <a:lnSpc>
                <a:spcPct val="107000"/>
              </a:lnSpc>
              <a:spcBef>
                <a:spcPts val="0"/>
              </a:spcBef>
              <a:spcAft>
                <a:spcPts val="0"/>
              </a:spcAft>
              <a:buFont typeface="Wingdings" panose="05000000000000000000" pitchFamily="2"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Membership Growth</a:t>
            </a:r>
          </a:p>
          <a:p>
            <a:pPr marL="1143000" marR="0" lvl="2" indent="-228600">
              <a:lnSpc>
                <a:spcPct val="107000"/>
              </a:lnSpc>
              <a:spcBef>
                <a:spcPts val="0"/>
              </a:spcBef>
              <a:spcAft>
                <a:spcPts val="0"/>
              </a:spcAft>
              <a:buFont typeface="Wingdings" panose="05000000000000000000" pitchFamily="2"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Community Assessment</a:t>
            </a:r>
          </a:p>
          <a:p>
            <a:pPr marL="342900" marR="0" lvl="0" indent="-342900">
              <a:lnSpc>
                <a:spcPct val="107000"/>
              </a:lnSpc>
              <a:spcBef>
                <a:spcPts val="0"/>
              </a:spcBef>
              <a:spcAft>
                <a:spcPts val="0"/>
              </a:spcAft>
              <a:buFont typeface="Symbol" panose="05050102010706020507" pitchFamily="18"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District 7430 2 Breakout Sessions  specific to our District</a:t>
            </a:r>
          </a:p>
          <a:p>
            <a:pPr marL="342900" marR="0" lvl="0" indent="-342900">
              <a:lnSpc>
                <a:spcPct val="107000"/>
              </a:lnSpc>
              <a:spcBef>
                <a:spcPts val="0"/>
              </a:spcBef>
              <a:spcAft>
                <a:spcPts val="0"/>
              </a:spcAft>
              <a:buFont typeface="Symbol" panose="05050102010706020507" pitchFamily="18"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SATURDAY  THROUGH LUNCH</a:t>
            </a:r>
          </a:p>
          <a:p>
            <a:pPr marL="1143000" marR="0" lvl="2" indent="-228600">
              <a:lnSpc>
                <a:spcPct val="107000"/>
              </a:lnSpc>
              <a:spcBef>
                <a:spcPts val="0"/>
              </a:spcBef>
              <a:spcAft>
                <a:spcPts val="0"/>
              </a:spcAft>
              <a:buFont typeface="Wingdings" panose="05000000000000000000" pitchFamily="2"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Key Note Speaker: Leadership</a:t>
            </a:r>
          </a:p>
          <a:p>
            <a:pPr marL="1143000" marR="0" lvl="2" indent="-228600">
              <a:lnSpc>
                <a:spcPct val="107000"/>
              </a:lnSpc>
              <a:spcBef>
                <a:spcPts val="0"/>
              </a:spcBef>
              <a:spcAft>
                <a:spcPts val="0"/>
              </a:spcAft>
              <a:buFont typeface="Wingdings" panose="05000000000000000000" pitchFamily="2"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Key Note Speaker: The Future of Rotary</a:t>
            </a:r>
          </a:p>
          <a:p>
            <a:pPr marL="1143000" marR="0" lvl="2" indent="-228600">
              <a:lnSpc>
                <a:spcPct val="107000"/>
              </a:lnSpc>
              <a:spcBef>
                <a:spcPts val="0"/>
              </a:spcBef>
              <a:spcAft>
                <a:spcPts val="0"/>
              </a:spcAft>
              <a:buFont typeface="Wingdings" panose="05000000000000000000" pitchFamily="2"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Breakout Sessions:</a:t>
            </a:r>
          </a:p>
          <a:p>
            <a:pPr marL="1600200" marR="0" lvl="3" indent="-228600">
              <a:lnSpc>
                <a:spcPct val="107000"/>
              </a:lnSpc>
              <a:spcBef>
                <a:spcPts val="0"/>
              </a:spcBef>
              <a:spcAft>
                <a:spcPts val="0"/>
              </a:spcAft>
              <a:buFont typeface="Symbol" panose="05050102010706020507" pitchFamily="18"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Conflict resolution</a:t>
            </a:r>
          </a:p>
          <a:p>
            <a:pPr marL="1600200" marR="0" lvl="3" indent="-228600">
              <a:lnSpc>
                <a:spcPct val="107000"/>
              </a:lnSpc>
              <a:spcBef>
                <a:spcPts val="0"/>
              </a:spcBef>
              <a:spcAft>
                <a:spcPts val="0"/>
              </a:spcAft>
              <a:buFont typeface="Symbol" panose="05050102010706020507" pitchFamily="18"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Understanding your Membership trends</a:t>
            </a:r>
          </a:p>
          <a:p>
            <a:pPr marL="1600200" marR="0" lvl="3" indent="-228600">
              <a:lnSpc>
                <a:spcPct val="107000"/>
              </a:lnSpc>
              <a:spcBef>
                <a:spcPts val="0"/>
              </a:spcBef>
              <a:spcAft>
                <a:spcPts val="0"/>
              </a:spcAft>
              <a:buFont typeface="Symbol" panose="05050102010706020507" pitchFamily="18"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Diversity Equity and Inclusion</a:t>
            </a:r>
          </a:p>
          <a:p>
            <a:pPr marL="1600200" marR="0" lvl="3" indent="-228600">
              <a:lnSpc>
                <a:spcPct val="107000"/>
              </a:lnSpc>
              <a:spcBef>
                <a:spcPts val="0"/>
              </a:spcBef>
              <a:spcAft>
                <a:spcPts val="800"/>
              </a:spcAft>
              <a:buFont typeface="Symbol" panose="05050102010706020507" pitchFamily="18" charset="2"/>
              <a:buChar char=""/>
            </a:pPr>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AG and DGE session  </a:t>
            </a:r>
          </a:p>
          <a:p>
            <a:endParaRPr lang="en-US" sz="3200" dirty="0"/>
          </a:p>
        </p:txBody>
      </p:sp>
    </p:spTree>
    <p:extLst>
      <p:ext uri="{BB962C8B-B14F-4D97-AF65-F5344CB8AC3E}">
        <p14:creationId xmlns:p14="http://schemas.microsoft.com/office/powerpoint/2010/main" val="2168053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sp>
        <p:nvSpPr>
          <p:cNvPr id="8" name="Title 7">
            <a:extLst>
              <a:ext uri="{FF2B5EF4-FFF2-40B4-BE49-F238E27FC236}">
                <a16:creationId xmlns:a16="http://schemas.microsoft.com/office/drawing/2014/main" id="{EC74758C-95C7-4596-A7F5-F69973451BEA}"/>
              </a:ext>
            </a:extLst>
          </p:cNvPr>
          <p:cNvSpPr>
            <a:spLocks noGrp="1"/>
          </p:cNvSpPr>
          <p:nvPr>
            <p:ph type="title"/>
          </p:nvPr>
        </p:nvSpPr>
        <p:spPr>
          <a:xfrm>
            <a:off x="838200" y="2119745"/>
            <a:ext cx="10515600" cy="1903615"/>
          </a:xfrm>
        </p:spPr>
        <p:txBody>
          <a:bodyPr/>
          <a:lstStyle/>
          <a:p>
            <a:r>
              <a:rPr lang="en-US" dirty="0"/>
              <a:t> </a:t>
            </a:r>
            <a:r>
              <a:rPr lang="en-US" b="1" dirty="0">
                <a:solidFill>
                  <a:srgbClr val="0070C0"/>
                </a:solidFill>
              </a:rPr>
              <a:t>5 Attributes of  Successful Clubs</a:t>
            </a:r>
          </a:p>
        </p:txBody>
      </p:sp>
    </p:spTree>
    <p:extLst>
      <p:ext uri="{BB962C8B-B14F-4D97-AF65-F5344CB8AC3E}">
        <p14:creationId xmlns:p14="http://schemas.microsoft.com/office/powerpoint/2010/main" val="1980841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sp>
        <p:nvSpPr>
          <p:cNvPr id="4" name="Title 3">
            <a:extLst>
              <a:ext uri="{FF2B5EF4-FFF2-40B4-BE49-F238E27FC236}">
                <a16:creationId xmlns:a16="http://schemas.microsoft.com/office/drawing/2014/main" id="{661A38D2-5095-4AF1-BA5B-5555A9A42516}"/>
              </a:ext>
            </a:extLst>
          </p:cNvPr>
          <p:cNvSpPr>
            <a:spLocks noGrp="1"/>
          </p:cNvSpPr>
          <p:nvPr>
            <p:ph type="title"/>
          </p:nvPr>
        </p:nvSpPr>
        <p:spPr>
          <a:xfrm>
            <a:off x="838200" y="365125"/>
            <a:ext cx="10515600" cy="3649922"/>
          </a:xfrm>
        </p:spPr>
        <p:txBody>
          <a:bodyPr/>
          <a:lstStyle/>
          <a:p>
            <a:pPr algn="ctr"/>
            <a:r>
              <a:rPr lang="en-US" b="1" dirty="0">
                <a:solidFill>
                  <a:srgbClr val="0070C0"/>
                </a:solidFill>
              </a:rPr>
              <a:t>Strong Leadership</a:t>
            </a:r>
          </a:p>
        </p:txBody>
      </p:sp>
    </p:spTree>
    <p:extLst>
      <p:ext uri="{BB962C8B-B14F-4D97-AF65-F5344CB8AC3E}">
        <p14:creationId xmlns:p14="http://schemas.microsoft.com/office/powerpoint/2010/main" val="2265338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sp>
        <p:nvSpPr>
          <p:cNvPr id="4" name="Title 3">
            <a:extLst>
              <a:ext uri="{FF2B5EF4-FFF2-40B4-BE49-F238E27FC236}">
                <a16:creationId xmlns:a16="http://schemas.microsoft.com/office/drawing/2014/main" id="{D3C1E1B4-9C8B-48BC-B8F4-C55E465ACD7E}"/>
              </a:ext>
            </a:extLst>
          </p:cNvPr>
          <p:cNvSpPr>
            <a:spLocks noGrp="1"/>
          </p:cNvSpPr>
          <p:nvPr>
            <p:ph type="title"/>
          </p:nvPr>
        </p:nvSpPr>
        <p:spPr/>
        <p:txBody>
          <a:bodyPr/>
          <a:lstStyle/>
          <a:p>
            <a:r>
              <a:rPr lang="en-US" b="1" dirty="0">
                <a:solidFill>
                  <a:srgbClr val="0070C0"/>
                </a:solidFill>
              </a:rPr>
              <a:t>Here is what our PE’s said</a:t>
            </a:r>
          </a:p>
        </p:txBody>
      </p:sp>
      <p:sp>
        <p:nvSpPr>
          <p:cNvPr id="5" name="Content Placeholder 4">
            <a:extLst>
              <a:ext uri="{FF2B5EF4-FFF2-40B4-BE49-F238E27FC236}">
                <a16:creationId xmlns:a16="http://schemas.microsoft.com/office/drawing/2014/main" id="{99863705-16EC-426F-91DC-A06B1DB5E927}"/>
              </a:ext>
            </a:extLst>
          </p:cNvPr>
          <p:cNvSpPr>
            <a:spLocks noGrp="1"/>
          </p:cNvSpPr>
          <p:nvPr>
            <p:ph idx="1"/>
          </p:nvPr>
        </p:nvSpPr>
        <p:spPr/>
        <p:txBody>
          <a:bodyPr/>
          <a:lstStyle/>
          <a:p>
            <a:r>
              <a:rPr lang="en-US" b="1" dirty="0">
                <a:solidFill>
                  <a:srgbClr val="0070C0"/>
                </a:solidFill>
              </a:rPr>
              <a:t>11% said Leadership was one of the top positive things about your Club</a:t>
            </a:r>
          </a:p>
          <a:p>
            <a:r>
              <a:rPr lang="en-US" b="1" dirty="0">
                <a:solidFill>
                  <a:srgbClr val="0070C0"/>
                </a:solidFill>
              </a:rPr>
              <a:t>4% said encouraging members into  Leadership position was one of top goals</a:t>
            </a:r>
          </a:p>
        </p:txBody>
      </p:sp>
    </p:spTree>
    <p:extLst>
      <p:ext uri="{BB962C8B-B14F-4D97-AF65-F5344CB8AC3E}">
        <p14:creationId xmlns:p14="http://schemas.microsoft.com/office/powerpoint/2010/main" val="3262715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sp>
        <p:nvSpPr>
          <p:cNvPr id="4" name="Title 3">
            <a:extLst>
              <a:ext uri="{FF2B5EF4-FFF2-40B4-BE49-F238E27FC236}">
                <a16:creationId xmlns:a16="http://schemas.microsoft.com/office/drawing/2014/main" id="{9D3E99F6-7097-4C63-A465-A8B2DF3E8F4E}"/>
              </a:ext>
            </a:extLst>
          </p:cNvPr>
          <p:cNvSpPr>
            <a:spLocks noGrp="1"/>
          </p:cNvSpPr>
          <p:nvPr>
            <p:ph type="title"/>
          </p:nvPr>
        </p:nvSpPr>
        <p:spPr/>
        <p:txBody>
          <a:bodyPr/>
          <a:lstStyle/>
          <a:p>
            <a:r>
              <a:rPr lang="en-US" dirty="0">
                <a:solidFill>
                  <a:srgbClr val="0070C0"/>
                </a:solidFill>
              </a:rPr>
              <a:t>To think about:</a:t>
            </a:r>
          </a:p>
        </p:txBody>
      </p:sp>
      <p:sp>
        <p:nvSpPr>
          <p:cNvPr id="5" name="Content Placeholder 4">
            <a:extLst>
              <a:ext uri="{FF2B5EF4-FFF2-40B4-BE49-F238E27FC236}">
                <a16:creationId xmlns:a16="http://schemas.microsoft.com/office/drawing/2014/main" id="{921B8F33-BFE3-4E6D-92E1-4B2CCE9909D2}"/>
              </a:ext>
            </a:extLst>
          </p:cNvPr>
          <p:cNvSpPr>
            <a:spLocks noGrp="1"/>
          </p:cNvSpPr>
          <p:nvPr>
            <p:ph idx="1"/>
          </p:nvPr>
        </p:nvSpPr>
        <p:spPr/>
        <p:txBody>
          <a:bodyPr/>
          <a:lstStyle/>
          <a:p>
            <a:r>
              <a:rPr lang="en-US" dirty="0">
                <a:solidFill>
                  <a:srgbClr val="002060"/>
                </a:solidFill>
              </a:rPr>
              <a:t>Should leadership be a priority in your club?</a:t>
            </a:r>
          </a:p>
          <a:p>
            <a:r>
              <a:rPr lang="en-US" dirty="0">
                <a:solidFill>
                  <a:srgbClr val="002060"/>
                </a:solidFill>
              </a:rPr>
              <a:t>Will strong leadership help your club grow in all attributes of successful clubs?</a:t>
            </a:r>
          </a:p>
          <a:p>
            <a:r>
              <a:rPr lang="en-US" dirty="0">
                <a:solidFill>
                  <a:srgbClr val="002060"/>
                </a:solidFill>
              </a:rPr>
              <a:t>How does leadership affect your club now and for the future?</a:t>
            </a:r>
          </a:p>
          <a:p>
            <a:r>
              <a:rPr lang="en-US" dirty="0">
                <a:solidFill>
                  <a:srgbClr val="002060"/>
                </a:solidFill>
              </a:rPr>
              <a:t>What actions will you take as Club President?</a:t>
            </a:r>
          </a:p>
        </p:txBody>
      </p:sp>
    </p:spTree>
    <p:extLst>
      <p:ext uri="{BB962C8B-B14F-4D97-AF65-F5344CB8AC3E}">
        <p14:creationId xmlns:p14="http://schemas.microsoft.com/office/powerpoint/2010/main" val="3628199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sp>
        <p:nvSpPr>
          <p:cNvPr id="4" name="Title 3">
            <a:extLst>
              <a:ext uri="{FF2B5EF4-FFF2-40B4-BE49-F238E27FC236}">
                <a16:creationId xmlns:a16="http://schemas.microsoft.com/office/drawing/2014/main" id="{C48A3487-7809-4B1C-B9C9-092FCE3F49FC}"/>
              </a:ext>
            </a:extLst>
          </p:cNvPr>
          <p:cNvSpPr>
            <a:spLocks noGrp="1"/>
          </p:cNvSpPr>
          <p:nvPr>
            <p:ph type="ctrTitle"/>
          </p:nvPr>
        </p:nvSpPr>
        <p:spPr/>
        <p:txBody>
          <a:bodyPr/>
          <a:lstStyle/>
          <a:p>
            <a:r>
              <a:rPr lang="en-US" dirty="0"/>
              <a:t> </a:t>
            </a:r>
            <a:r>
              <a:rPr lang="en-US" b="1" dirty="0">
                <a:solidFill>
                  <a:srgbClr val="002060"/>
                </a:solidFill>
              </a:rPr>
              <a:t>2</a:t>
            </a:r>
            <a:r>
              <a:rPr lang="en-US" b="1" baseline="30000" dirty="0">
                <a:solidFill>
                  <a:srgbClr val="002060"/>
                </a:solidFill>
              </a:rPr>
              <a:t>nd</a:t>
            </a:r>
            <a:r>
              <a:rPr lang="en-US" b="1" dirty="0">
                <a:solidFill>
                  <a:srgbClr val="002060"/>
                </a:solidFill>
              </a:rPr>
              <a:t> attribute: Setting Clear Goals And Membership</a:t>
            </a:r>
          </a:p>
        </p:txBody>
      </p:sp>
      <p:sp>
        <p:nvSpPr>
          <p:cNvPr id="6" name="Subtitle 5">
            <a:extLst>
              <a:ext uri="{FF2B5EF4-FFF2-40B4-BE49-F238E27FC236}">
                <a16:creationId xmlns:a16="http://schemas.microsoft.com/office/drawing/2014/main" id="{7958273B-F1DE-4EB2-93D8-D894B24C4D0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58839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E6989F50-8C25-4906-BAB1-6E03A4022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3" name="TextBox 2">
            <a:extLst>
              <a:ext uri="{FF2B5EF4-FFF2-40B4-BE49-F238E27FC236}">
                <a16:creationId xmlns:a16="http://schemas.microsoft.com/office/drawing/2014/main" id="{9F71ACC1-70A1-490A-9B4F-3D5D8672DAE8}"/>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2 2022 2023</a:t>
            </a:r>
          </a:p>
        </p:txBody>
      </p:sp>
      <p:sp>
        <p:nvSpPr>
          <p:cNvPr id="4" name="Title 3">
            <a:extLst>
              <a:ext uri="{FF2B5EF4-FFF2-40B4-BE49-F238E27FC236}">
                <a16:creationId xmlns:a16="http://schemas.microsoft.com/office/drawing/2014/main" id="{2BDEA660-D9FE-40F8-856E-6C192F8706C0}"/>
              </a:ext>
            </a:extLst>
          </p:cNvPr>
          <p:cNvSpPr>
            <a:spLocks noGrp="1"/>
          </p:cNvSpPr>
          <p:nvPr>
            <p:ph type="title"/>
          </p:nvPr>
        </p:nvSpPr>
        <p:spPr/>
        <p:txBody>
          <a:bodyPr/>
          <a:lstStyle/>
          <a:p>
            <a:r>
              <a:rPr lang="en-US" b="1" dirty="0">
                <a:solidFill>
                  <a:srgbClr val="0070C0"/>
                </a:solidFill>
              </a:rPr>
              <a:t>Here’s what our PE’s said</a:t>
            </a:r>
          </a:p>
        </p:txBody>
      </p:sp>
      <p:graphicFrame>
        <p:nvGraphicFramePr>
          <p:cNvPr id="7" name="Content Placeholder 4">
            <a:extLst>
              <a:ext uri="{FF2B5EF4-FFF2-40B4-BE49-F238E27FC236}">
                <a16:creationId xmlns:a16="http://schemas.microsoft.com/office/drawing/2014/main" id="{2FFE43E6-AF2E-4749-A443-BDCC899F5539}"/>
              </a:ext>
            </a:extLst>
          </p:cNvPr>
          <p:cNvGraphicFramePr>
            <a:graphicFrameLocks noGrp="1"/>
          </p:cNvGraphicFramePr>
          <p:nvPr>
            <p:ph idx="1"/>
            <p:extLst>
              <p:ext uri="{D42A27DB-BD31-4B8C-83A1-F6EECF244321}">
                <p14:modId xmlns:p14="http://schemas.microsoft.com/office/powerpoint/2010/main" val="49009242"/>
              </p:ext>
            </p:extLst>
          </p:nvPr>
        </p:nvGraphicFramePr>
        <p:xfrm>
          <a:off x="348861" y="1569200"/>
          <a:ext cx="10515600" cy="2738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74979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418</TotalTime>
  <Words>1581</Words>
  <Application>Microsoft Office PowerPoint</Application>
  <PresentationFormat>Widescreen</PresentationFormat>
  <Paragraphs>186</Paragraphs>
  <Slides>24</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Comic Sans MS</vt:lpstr>
      <vt:lpstr>Courier New</vt:lpstr>
      <vt:lpstr>Symbol</vt:lpstr>
      <vt:lpstr>Wingdings</vt:lpstr>
      <vt:lpstr>Office Theme</vt:lpstr>
      <vt:lpstr>PowerPoint Presentation</vt:lpstr>
      <vt:lpstr>PowerPoint Presentation</vt:lpstr>
      <vt:lpstr>Agenda</vt:lpstr>
      <vt:lpstr> 5 Attributes of  Successful Clubs</vt:lpstr>
      <vt:lpstr>Strong Leadership</vt:lpstr>
      <vt:lpstr>Here is what our PE’s said</vt:lpstr>
      <vt:lpstr>To think about:</vt:lpstr>
      <vt:lpstr> 2nd attribute: Setting Clear Goals And Membership</vt:lpstr>
      <vt:lpstr>Here’s what our PE’s said</vt:lpstr>
      <vt:lpstr>To think about:</vt:lpstr>
      <vt:lpstr>3rd Attribute :Active In the  local Community Many events and service projects</vt:lpstr>
      <vt:lpstr>Here’s what you as  PE’s said</vt:lpstr>
      <vt:lpstr>To think about</vt:lpstr>
      <vt:lpstr>4th  Attribute:Visibility in the community- Strong Public Image</vt:lpstr>
      <vt:lpstr>Here is what you – our PE’s said</vt:lpstr>
      <vt:lpstr>To think about…</vt:lpstr>
      <vt:lpstr>5th Attribute: Active, Intentional Member Engagement</vt:lpstr>
      <vt:lpstr>Here is what you our PE’s said:</vt:lpstr>
      <vt:lpstr>Summary: 5 Attributes to Successful Clubs</vt:lpstr>
      <vt:lpstr>Think About These Attributes</vt:lpstr>
      <vt:lpstr>Our District PETS sessions will include:</vt:lpstr>
      <vt:lpstr>MARK YOUR CALENDAR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Hornaman</dc:creator>
  <cp:lastModifiedBy>Cindy Hornaman</cp:lastModifiedBy>
  <cp:revision>10</cp:revision>
  <dcterms:created xsi:type="dcterms:W3CDTF">2022-01-24T18:00:23Z</dcterms:created>
  <dcterms:modified xsi:type="dcterms:W3CDTF">2022-03-09T13:29:51Z</dcterms:modified>
</cp:coreProperties>
</file>