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4" r:id="rId6"/>
    <p:sldId id="263" r:id="rId7"/>
    <p:sldId id="265" r:id="rId8"/>
    <p:sldId id="260" r:id="rId9"/>
    <p:sldId id="266" r:id="rId10"/>
    <p:sldId id="261" r:id="rId11"/>
    <p:sldId id="267" r:id="rId12"/>
    <p:sldId id="269" r:id="rId13"/>
    <p:sldId id="270" r:id="rId14"/>
    <p:sldId id="262" r:id="rId15"/>
    <p:sldId id="323" r:id="rId16"/>
    <p:sldId id="324" r:id="rId17"/>
    <p:sldId id="271" r:id="rId18"/>
    <p:sldId id="272" r:id="rId19"/>
    <p:sldId id="278" r:id="rId20"/>
    <p:sldId id="274" r:id="rId21"/>
    <p:sldId id="311" r:id="rId22"/>
    <p:sldId id="312" r:id="rId23"/>
    <p:sldId id="309" r:id="rId24"/>
    <p:sldId id="310" r:id="rId25"/>
    <p:sldId id="313" r:id="rId26"/>
    <p:sldId id="275" r:id="rId27"/>
    <p:sldId id="325" r:id="rId28"/>
    <p:sldId id="326" r:id="rId29"/>
    <p:sldId id="277" r:id="rId30"/>
    <p:sldId id="317" r:id="rId31"/>
    <p:sldId id="328" r:id="rId32"/>
    <p:sldId id="330" r:id="rId33"/>
    <p:sldId id="332" r:id="rId34"/>
    <p:sldId id="333" r:id="rId35"/>
    <p:sldId id="276" r:id="rId36"/>
    <p:sldId id="327" r:id="rId37"/>
    <p:sldId id="331" r:id="rId38"/>
    <p:sldId id="318" r:id="rId39"/>
    <p:sldId id="319" r:id="rId40"/>
    <p:sldId id="322" r:id="rId41"/>
    <p:sldId id="320" r:id="rId42"/>
    <p:sldId id="321" r:id="rId43"/>
    <p:sldId id="279" r:id="rId44"/>
    <p:sldId id="314" r:id="rId45"/>
    <p:sldId id="315" r:id="rId46"/>
    <p:sldId id="316" r:id="rId47"/>
    <p:sldId id="280" r:id="rId48"/>
    <p:sldId id="281" r:id="rId49"/>
    <p:sldId id="282" r:id="rId50"/>
    <p:sldId id="306" r:id="rId51"/>
    <p:sldId id="307" r:id="rId52"/>
    <p:sldId id="292" r:id="rId53"/>
    <p:sldId id="293" r:id="rId54"/>
    <p:sldId id="298" r:id="rId55"/>
    <p:sldId id="294" r:id="rId56"/>
    <p:sldId id="297" r:id="rId57"/>
    <p:sldId id="295" r:id="rId58"/>
    <p:sldId id="296" r:id="rId59"/>
    <p:sldId id="299" r:id="rId60"/>
    <p:sldId id="300" r:id="rId61"/>
    <p:sldId id="301" r:id="rId62"/>
    <p:sldId id="302" r:id="rId63"/>
    <p:sldId id="303" r:id="rId64"/>
    <p:sldId id="304" r:id="rId65"/>
    <p:sldId id="305" r:id="rId66"/>
    <p:sldId id="308" r:id="rId67"/>
    <p:sldId id="283" r:id="rId68"/>
    <p:sldId id="334" r:id="rId69"/>
    <p:sldId id="335" r:id="rId70"/>
    <p:sldId id="284" r:id="rId71"/>
    <p:sldId id="337" r:id="rId72"/>
    <p:sldId id="338" r:id="rId73"/>
    <p:sldId id="339" r:id="rId74"/>
    <p:sldId id="285" r:id="rId75"/>
    <p:sldId id="340" r:id="rId76"/>
    <p:sldId id="345" r:id="rId77"/>
    <p:sldId id="344" r:id="rId78"/>
    <p:sldId id="289" r:id="rId79"/>
    <p:sldId id="346" r:id="rId80"/>
    <p:sldId id="347" r:id="rId81"/>
    <p:sldId id="343" r:id="rId82"/>
    <p:sldId id="341" r:id="rId83"/>
    <p:sldId id="342" r:id="rId84"/>
    <p:sldId id="290" r:id="rId85"/>
    <p:sldId id="291" r:id="rId86"/>
    <p:sldId id="348" r:id="rId87"/>
    <p:sldId id="349" r:id="rId88"/>
    <p:sldId id="350" r:id="rId89"/>
    <p:sldId id="351" r:id="rId90"/>
    <p:sldId id="352" r:id="rId91"/>
    <p:sldId id="287" r:id="rId92"/>
    <p:sldId id="288" r:id="rId93"/>
    <p:sldId id="353"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E1670-CDA1-432A-A6C8-567DD4F86D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5A9AD5-3DE8-4816-B988-89A7087416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0660E468-B794-4329-BEE7-7CBEB91106EE}"/>
              </a:ext>
            </a:extLst>
          </p:cNvPr>
          <p:cNvSpPr/>
          <p:nvPr userDrawn="1"/>
        </p:nvSpPr>
        <p:spPr>
          <a:xfrm>
            <a:off x="0" y="6176963"/>
            <a:ext cx="12192000" cy="681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DB9B3513-ABC2-4C42-A0BF-47289CF360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013" y="6240386"/>
            <a:ext cx="2686976" cy="554190"/>
          </a:xfrm>
          <a:prstGeom prst="rect">
            <a:avLst/>
          </a:prstGeom>
        </p:spPr>
      </p:pic>
    </p:spTree>
    <p:extLst>
      <p:ext uri="{BB962C8B-B14F-4D97-AF65-F5344CB8AC3E}">
        <p14:creationId xmlns:p14="http://schemas.microsoft.com/office/powerpoint/2010/main" val="3398599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4BDFC-4206-423C-8B98-51FB3758BD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772B38-38E7-417B-8776-74F8EDEA16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BF7FF2-D617-4830-89BF-BA48E300E861}"/>
              </a:ext>
            </a:extLst>
          </p:cNvPr>
          <p:cNvSpPr>
            <a:spLocks noGrp="1"/>
          </p:cNvSpPr>
          <p:nvPr>
            <p:ph type="dt" sz="half" idx="10"/>
          </p:nvPr>
        </p:nvSpPr>
        <p:spPr/>
        <p:txBody>
          <a:bodyPr/>
          <a:lstStyle/>
          <a:p>
            <a:fld id="{704AAE6F-7DCF-4FA6-8D78-F504C207C8D6}" type="datetimeFigureOut">
              <a:rPr lang="en-US" smtClean="0"/>
              <a:t>11/17/2019</a:t>
            </a:fld>
            <a:endParaRPr lang="en-US"/>
          </a:p>
        </p:txBody>
      </p:sp>
      <p:sp>
        <p:nvSpPr>
          <p:cNvPr id="5" name="Footer Placeholder 4">
            <a:extLst>
              <a:ext uri="{FF2B5EF4-FFF2-40B4-BE49-F238E27FC236}">
                <a16:creationId xmlns:a16="http://schemas.microsoft.com/office/drawing/2014/main" id="{4A92EC9E-DD2C-4710-B39C-470FA4F477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A1B9DE-4326-4499-8B3F-8F908E25D98A}"/>
              </a:ext>
            </a:extLst>
          </p:cNvPr>
          <p:cNvSpPr>
            <a:spLocks noGrp="1"/>
          </p:cNvSpPr>
          <p:nvPr>
            <p:ph type="sldNum" sz="quarter" idx="12"/>
          </p:nvPr>
        </p:nvSpPr>
        <p:spPr/>
        <p:txBody>
          <a:bodyPr/>
          <a:lstStyle/>
          <a:p>
            <a:fld id="{C1E487D8-38EC-4B51-8EA6-5E372002BEE6}" type="slidenum">
              <a:rPr lang="en-US" smtClean="0"/>
              <a:t>‹#›</a:t>
            </a:fld>
            <a:endParaRPr lang="en-US"/>
          </a:p>
        </p:txBody>
      </p:sp>
    </p:spTree>
    <p:extLst>
      <p:ext uri="{BB962C8B-B14F-4D97-AF65-F5344CB8AC3E}">
        <p14:creationId xmlns:p14="http://schemas.microsoft.com/office/powerpoint/2010/main" val="2455030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5429B3-BE52-4759-9B97-FD9DFCB90E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1DD58C-B441-4918-82FD-557E53253B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528B3B-DBD3-4D10-900A-9E2B67604374}"/>
              </a:ext>
            </a:extLst>
          </p:cNvPr>
          <p:cNvSpPr>
            <a:spLocks noGrp="1"/>
          </p:cNvSpPr>
          <p:nvPr>
            <p:ph type="dt" sz="half" idx="10"/>
          </p:nvPr>
        </p:nvSpPr>
        <p:spPr/>
        <p:txBody>
          <a:bodyPr/>
          <a:lstStyle/>
          <a:p>
            <a:fld id="{704AAE6F-7DCF-4FA6-8D78-F504C207C8D6}" type="datetimeFigureOut">
              <a:rPr lang="en-US" smtClean="0"/>
              <a:t>11/17/2019</a:t>
            </a:fld>
            <a:endParaRPr lang="en-US"/>
          </a:p>
        </p:txBody>
      </p:sp>
      <p:sp>
        <p:nvSpPr>
          <p:cNvPr id="5" name="Footer Placeholder 4">
            <a:extLst>
              <a:ext uri="{FF2B5EF4-FFF2-40B4-BE49-F238E27FC236}">
                <a16:creationId xmlns:a16="http://schemas.microsoft.com/office/drawing/2014/main" id="{77CDD85E-923A-4393-9CE7-7E34F8B152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7B1F37-82A0-4C51-90D9-5AD8C7474176}"/>
              </a:ext>
            </a:extLst>
          </p:cNvPr>
          <p:cNvSpPr>
            <a:spLocks noGrp="1"/>
          </p:cNvSpPr>
          <p:nvPr>
            <p:ph type="sldNum" sz="quarter" idx="12"/>
          </p:nvPr>
        </p:nvSpPr>
        <p:spPr/>
        <p:txBody>
          <a:bodyPr/>
          <a:lstStyle/>
          <a:p>
            <a:fld id="{C1E487D8-38EC-4B51-8EA6-5E372002BEE6}" type="slidenum">
              <a:rPr lang="en-US" smtClean="0"/>
              <a:t>‹#›</a:t>
            </a:fld>
            <a:endParaRPr lang="en-US"/>
          </a:p>
        </p:txBody>
      </p:sp>
    </p:spTree>
    <p:extLst>
      <p:ext uri="{BB962C8B-B14F-4D97-AF65-F5344CB8AC3E}">
        <p14:creationId xmlns:p14="http://schemas.microsoft.com/office/powerpoint/2010/main" val="328467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597F7-12F0-4D5F-BAB7-4D1F60A3BF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B8AD75-2B19-4494-833D-154FBF9BF2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1D19AD1-0E3E-4C7A-AF7E-3EA6C06A15ED}"/>
              </a:ext>
            </a:extLst>
          </p:cNvPr>
          <p:cNvSpPr/>
          <p:nvPr userDrawn="1"/>
        </p:nvSpPr>
        <p:spPr>
          <a:xfrm>
            <a:off x="0" y="6176963"/>
            <a:ext cx="12192000" cy="681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4C08111E-2638-4399-8587-3B87862F25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013" y="6240386"/>
            <a:ext cx="2686976" cy="554190"/>
          </a:xfrm>
          <a:prstGeom prst="rect">
            <a:avLst/>
          </a:prstGeom>
        </p:spPr>
      </p:pic>
    </p:spTree>
    <p:extLst>
      <p:ext uri="{BB962C8B-B14F-4D97-AF65-F5344CB8AC3E}">
        <p14:creationId xmlns:p14="http://schemas.microsoft.com/office/powerpoint/2010/main" val="2983570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49D5C-24F2-41DA-A163-2D0142664F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2D62FD-04A6-41E1-808A-CD13151602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9A396C93-7590-422F-B778-421097F3D7AD}"/>
              </a:ext>
            </a:extLst>
          </p:cNvPr>
          <p:cNvSpPr/>
          <p:nvPr userDrawn="1"/>
        </p:nvSpPr>
        <p:spPr>
          <a:xfrm>
            <a:off x="0" y="6176963"/>
            <a:ext cx="12192000" cy="681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3F30CE97-66F0-453D-9E2C-B60AF1D534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013" y="6240386"/>
            <a:ext cx="2686976" cy="554190"/>
          </a:xfrm>
          <a:prstGeom prst="rect">
            <a:avLst/>
          </a:prstGeom>
        </p:spPr>
      </p:pic>
    </p:spTree>
    <p:extLst>
      <p:ext uri="{BB962C8B-B14F-4D97-AF65-F5344CB8AC3E}">
        <p14:creationId xmlns:p14="http://schemas.microsoft.com/office/powerpoint/2010/main" val="224439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F3743-5A01-470F-82FA-48C2F3C91B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1C8A76-F487-4E75-A228-59A4F435A8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6B3B49-3EC4-4CA2-A0EA-E5F5EAEF33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7517F2-B79D-4CF8-AD4A-87F62715E0ED}"/>
              </a:ext>
            </a:extLst>
          </p:cNvPr>
          <p:cNvSpPr>
            <a:spLocks noGrp="1"/>
          </p:cNvSpPr>
          <p:nvPr>
            <p:ph type="dt" sz="half" idx="10"/>
          </p:nvPr>
        </p:nvSpPr>
        <p:spPr/>
        <p:txBody>
          <a:bodyPr/>
          <a:lstStyle/>
          <a:p>
            <a:fld id="{704AAE6F-7DCF-4FA6-8D78-F504C207C8D6}" type="datetimeFigureOut">
              <a:rPr lang="en-US" smtClean="0"/>
              <a:t>11/17/2019</a:t>
            </a:fld>
            <a:endParaRPr lang="en-US"/>
          </a:p>
        </p:txBody>
      </p:sp>
      <p:sp>
        <p:nvSpPr>
          <p:cNvPr id="6" name="Footer Placeholder 5">
            <a:extLst>
              <a:ext uri="{FF2B5EF4-FFF2-40B4-BE49-F238E27FC236}">
                <a16:creationId xmlns:a16="http://schemas.microsoft.com/office/drawing/2014/main" id="{0C5D371B-6F00-46D6-9A73-5A1EB3CD12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50E978-D29E-428F-A8CD-B79A4800768F}"/>
              </a:ext>
            </a:extLst>
          </p:cNvPr>
          <p:cNvSpPr>
            <a:spLocks noGrp="1"/>
          </p:cNvSpPr>
          <p:nvPr>
            <p:ph type="sldNum" sz="quarter" idx="12"/>
          </p:nvPr>
        </p:nvSpPr>
        <p:spPr/>
        <p:txBody>
          <a:bodyPr/>
          <a:lstStyle/>
          <a:p>
            <a:fld id="{C1E487D8-38EC-4B51-8EA6-5E372002BEE6}" type="slidenum">
              <a:rPr lang="en-US" smtClean="0"/>
              <a:t>‹#›</a:t>
            </a:fld>
            <a:endParaRPr lang="en-US"/>
          </a:p>
        </p:txBody>
      </p:sp>
    </p:spTree>
    <p:extLst>
      <p:ext uri="{BB962C8B-B14F-4D97-AF65-F5344CB8AC3E}">
        <p14:creationId xmlns:p14="http://schemas.microsoft.com/office/powerpoint/2010/main" val="3663634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74877-EC5D-41E0-B0F9-CC0B917828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D469AD-A37B-4B17-8B3B-F9FBEFD59D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276404-64E6-4382-97A6-8DCA15C4C5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FB54A6-03A5-4BBC-82AA-E872B27E20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755365-EC44-476D-8CB2-B0765D727C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8048FB-87AA-45BE-8C85-ECC05E477204}"/>
              </a:ext>
            </a:extLst>
          </p:cNvPr>
          <p:cNvSpPr>
            <a:spLocks noGrp="1"/>
          </p:cNvSpPr>
          <p:nvPr>
            <p:ph type="dt" sz="half" idx="10"/>
          </p:nvPr>
        </p:nvSpPr>
        <p:spPr/>
        <p:txBody>
          <a:bodyPr/>
          <a:lstStyle/>
          <a:p>
            <a:fld id="{704AAE6F-7DCF-4FA6-8D78-F504C207C8D6}" type="datetimeFigureOut">
              <a:rPr lang="en-US" smtClean="0"/>
              <a:t>11/17/2019</a:t>
            </a:fld>
            <a:endParaRPr lang="en-US"/>
          </a:p>
        </p:txBody>
      </p:sp>
      <p:sp>
        <p:nvSpPr>
          <p:cNvPr id="8" name="Footer Placeholder 7">
            <a:extLst>
              <a:ext uri="{FF2B5EF4-FFF2-40B4-BE49-F238E27FC236}">
                <a16:creationId xmlns:a16="http://schemas.microsoft.com/office/drawing/2014/main" id="{DFF3F6BC-1944-46E8-8756-D027A0AE4E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49A0BB-53DC-4633-9875-5B743CC45A00}"/>
              </a:ext>
            </a:extLst>
          </p:cNvPr>
          <p:cNvSpPr>
            <a:spLocks noGrp="1"/>
          </p:cNvSpPr>
          <p:nvPr>
            <p:ph type="sldNum" sz="quarter" idx="12"/>
          </p:nvPr>
        </p:nvSpPr>
        <p:spPr/>
        <p:txBody>
          <a:bodyPr/>
          <a:lstStyle/>
          <a:p>
            <a:fld id="{C1E487D8-38EC-4B51-8EA6-5E372002BEE6}" type="slidenum">
              <a:rPr lang="en-US" smtClean="0"/>
              <a:t>‹#›</a:t>
            </a:fld>
            <a:endParaRPr lang="en-US"/>
          </a:p>
        </p:txBody>
      </p:sp>
    </p:spTree>
    <p:extLst>
      <p:ext uri="{BB962C8B-B14F-4D97-AF65-F5344CB8AC3E}">
        <p14:creationId xmlns:p14="http://schemas.microsoft.com/office/powerpoint/2010/main" val="389948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90FAB-4D61-48B3-A29D-91A3F670B1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937F2A-4CA4-44A2-AAC4-7D92919EE7CE}"/>
              </a:ext>
            </a:extLst>
          </p:cNvPr>
          <p:cNvSpPr>
            <a:spLocks noGrp="1"/>
          </p:cNvSpPr>
          <p:nvPr>
            <p:ph type="dt" sz="half" idx="10"/>
          </p:nvPr>
        </p:nvSpPr>
        <p:spPr/>
        <p:txBody>
          <a:bodyPr/>
          <a:lstStyle/>
          <a:p>
            <a:fld id="{704AAE6F-7DCF-4FA6-8D78-F504C207C8D6}" type="datetimeFigureOut">
              <a:rPr lang="en-US" smtClean="0"/>
              <a:t>11/17/2019</a:t>
            </a:fld>
            <a:endParaRPr lang="en-US"/>
          </a:p>
        </p:txBody>
      </p:sp>
      <p:sp>
        <p:nvSpPr>
          <p:cNvPr id="4" name="Footer Placeholder 3">
            <a:extLst>
              <a:ext uri="{FF2B5EF4-FFF2-40B4-BE49-F238E27FC236}">
                <a16:creationId xmlns:a16="http://schemas.microsoft.com/office/drawing/2014/main" id="{88E58411-EA6D-4A34-A293-138E0B474B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55423B-4B3B-4656-B321-F85635C36738}"/>
              </a:ext>
            </a:extLst>
          </p:cNvPr>
          <p:cNvSpPr>
            <a:spLocks noGrp="1"/>
          </p:cNvSpPr>
          <p:nvPr>
            <p:ph type="sldNum" sz="quarter" idx="12"/>
          </p:nvPr>
        </p:nvSpPr>
        <p:spPr/>
        <p:txBody>
          <a:bodyPr/>
          <a:lstStyle/>
          <a:p>
            <a:fld id="{C1E487D8-38EC-4B51-8EA6-5E372002BEE6}" type="slidenum">
              <a:rPr lang="en-US" smtClean="0"/>
              <a:t>‹#›</a:t>
            </a:fld>
            <a:endParaRPr lang="en-US"/>
          </a:p>
        </p:txBody>
      </p:sp>
    </p:spTree>
    <p:extLst>
      <p:ext uri="{BB962C8B-B14F-4D97-AF65-F5344CB8AC3E}">
        <p14:creationId xmlns:p14="http://schemas.microsoft.com/office/powerpoint/2010/main" val="4035595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DD10C5-9CC9-4EF8-8666-5AEF35E09974}"/>
              </a:ext>
            </a:extLst>
          </p:cNvPr>
          <p:cNvSpPr/>
          <p:nvPr userDrawn="1"/>
        </p:nvSpPr>
        <p:spPr>
          <a:xfrm>
            <a:off x="0" y="6176963"/>
            <a:ext cx="12192000" cy="681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logo&#10;&#10;Description automatically generated">
            <a:extLst>
              <a:ext uri="{FF2B5EF4-FFF2-40B4-BE49-F238E27FC236}">
                <a16:creationId xmlns:a16="http://schemas.microsoft.com/office/drawing/2014/main" id="{20DFD537-687E-4365-8CD7-D8268EF1D3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013" y="6240386"/>
            <a:ext cx="2686976" cy="554190"/>
          </a:xfrm>
          <a:prstGeom prst="rect">
            <a:avLst/>
          </a:prstGeom>
        </p:spPr>
      </p:pic>
    </p:spTree>
    <p:extLst>
      <p:ext uri="{BB962C8B-B14F-4D97-AF65-F5344CB8AC3E}">
        <p14:creationId xmlns:p14="http://schemas.microsoft.com/office/powerpoint/2010/main" val="3340437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5035E-CB8B-4193-9B54-AF629D47C7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2E853A-8F31-4321-B592-0B21503919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1AB1C8-023E-4E29-8C43-7EC858AE80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04143D-2AE8-449F-B882-1C8DEE4E83CE}"/>
              </a:ext>
            </a:extLst>
          </p:cNvPr>
          <p:cNvSpPr>
            <a:spLocks noGrp="1"/>
          </p:cNvSpPr>
          <p:nvPr>
            <p:ph type="dt" sz="half" idx="10"/>
          </p:nvPr>
        </p:nvSpPr>
        <p:spPr/>
        <p:txBody>
          <a:bodyPr/>
          <a:lstStyle/>
          <a:p>
            <a:fld id="{704AAE6F-7DCF-4FA6-8D78-F504C207C8D6}" type="datetimeFigureOut">
              <a:rPr lang="en-US" smtClean="0"/>
              <a:t>11/17/2019</a:t>
            </a:fld>
            <a:endParaRPr lang="en-US"/>
          </a:p>
        </p:txBody>
      </p:sp>
      <p:sp>
        <p:nvSpPr>
          <p:cNvPr id="6" name="Footer Placeholder 5">
            <a:extLst>
              <a:ext uri="{FF2B5EF4-FFF2-40B4-BE49-F238E27FC236}">
                <a16:creationId xmlns:a16="http://schemas.microsoft.com/office/drawing/2014/main" id="{F4167B9A-326B-4D6B-BE47-6A696CB365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B3D3E5-DF00-43E3-A24B-F43DF113875A}"/>
              </a:ext>
            </a:extLst>
          </p:cNvPr>
          <p:cNvSpPr>
            <a:spLocks noGrp="1"/>
          </p:cNvSpPr>
          <p:nvPr>
            <p:ph type="sldNum" sz="quarter" idx="12"/>
          </p:nvPr>
        </p:nvSpPr>
        <p:spPr/>
        <p:txBody>
          <a:bodyPr/>
          <a:lstStyle/>
          <a:p>
            <a:fld id="{C1E487D8-38EC-4B51-8EA6-5E372002BEE6}" type="slidenum">
              <a:rPr lang="en-US" smtClean="0"/>
              <a:t>‹#›</a:t>
            </a:fld>
            <a:endParaRPr lang="en-US"/>
          </a:p>
        </p:txBody>
      </p:sp>
    </p:spTree>
    <p:extLst>
      <p:ext uri="{BB962C8B-B14F-4D97-AF65-F5344CB8AC3E}">
        <p14:creationId xmlns:p14="http://schemas.microsoft.com/office/powerpoint/2010/main" val="2761415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17997-E701-4841-B112-D60A405BC6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A09F6A-A64E-4C24-B4D8-2C943299BC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7840B9-CE83-40F5-8533-F75804BD4D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398896-10D1-48CC-8FFA-B56C2E99DC5B}"/>
              </a:ext>
            </a:extLst>
          </p:cNvPr>
          <p:cNvSpPr>
            <a:spLocks noGrp="1"/>
          </p:cNvSpPr>
          <p:nvPr>
            <p:ph type="dt" sz="half" idx="10"/>
          </p:nvPr>
        </p:nvSpPr>
        <p:spPr/>
        <p:txBody>
          <a:bodyPr/>
          <a:lstStyle/>
          <a:p>
            <a:fld id="{704AAE6F-7DCF-4FA6-8D78-F504C207C8D6}" type="datetimeFigureOut">
              <a:rPr lang="en-US" smtClean="0"/>
              <a:t>11/17/2019</a:t>
            </a:fld>
            <a:endParaRPr lang="en-US"/>
          </a:p>
        </p:txBody>
      </p:sp>
      <p:sp>
        <p:nvSpPr>
          <p:cNvPr id="6" name="Footer Placeholder 5">
            <a:extLst>
              <a:ext uri="{FF2B5EF4-FFF2-40B4-BE49-F238E27FC236}">
                <a16:creationId xmlns:a16="http://schemas.microsoft.com/office/drawing/2014/main" id="{2A450146-41E0-469E-902F-719DB57986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931267-1D48-4D04-BB6D-473A772B40E8}"/>
              </a:ext>
            </a:extLst>
          </p:cNvPr>
          <p:cNvSpPr>
            <a:spLocks noGrp="1"/>
          </p:cNvSpPr>
          <p:nvPr>
            <p:ph type="sldNum" sz="quarter" idx="12"/>
          </p:nvPr>
        </p:nvSpPr>
        <p:spPr/>
        <p:txBody>
          <a:bodyPr/>
          <a:lstStyle/>
          <a:p>
            <a:fld id="{C1E487D8-38EC-4B51-8EA6-5E372002BEE6}" type="slidenum">
              <a:rPr lang="en-US" smtClean="0"/>
              <a:t>‹#›</a:t>
            </a:fld>
            <a:endParaRPr lang="en-US"/>
          </a:p>
        </p:txBody>
      </p:sp>
    </p:spTree>
    <p:extLst>
      <p:ext uri="{BB962C8B-B14F-4D97-AF65-F5344CB8AC3E}">
        <p14:creationId xmlns:p14="http://schemas.microsoft.com/office/powerpoint/2010/main" val="2751061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A568C7-4FAB-4597-A87D-9420AC4777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208491-D56D-4307-A02A-8E214423A5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1BD58C-0D70-4AFA-98A5-B3CB27FDBA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4AAE6F-7DCF-4FA6-8D78-F504C207C8D6}" type="datetimeFigureOut">
              <a:rPr lang="en-US" smtClean="0"/>
              <a:t>11/17/2019</a:t>
            </a:fld>
            <a:endParaRPr lang="en-US"/>
          </a:p>
        </p:txBody>
      </p:sp>
      <p:sp>
        <p:nvSpPr>
          <p:cNvPr id="5" name="Footer Placeholder 4">
            <a:extLst>
              <a:ext uri="{FF2B5EF4-FFF2-40B4-BE49-F238E27FC236}">
                <a16:creationId xmlns:a16="http://schemas.microsoft.com/office/drawing/2014/main" id="{D62C5CAF-D9E1-469E-8976-01FCB39FE0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5B25A1-E607-44CB-8A57-4162536588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E487D8-38EC-4B51-8EA6-5E372002BEE6}" type="slidenum">
              <a:rPr lang="en-US" smtClean="0"/>
              <a:t>‹#›</a:t>
            </a:fld>
            <a:endParaRPr lang="en-US"/>
          </a:p>
        </p:txBody>
      </p:sp>
    </p:spTree>
    <p:extLst>
      <p:ext uri="{BB962C8B-B14F-4D97-AF65-F5344CB8AC3E}">
        <p14:creationId xmlns:p14="http://schemas.microsoft.com/office/powerpoint/2010/main" val="1867323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6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7.jpg"/><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s://business.facebook.com/business/ads-guide"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610BD634-A961-4249-86D0-9678A821A3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5101"/>
            <a:ext cx="12192000" cy="7473101"/>
          </a:xfrm>
          <a:prstGeom prst="rect">
            <a:avLst/>
          </a:prstGeom>
        </p:spPr>
      </p:pic>
      <p:sp>
        <p:nvSpPr>
          <p:cNvPr id="2" name="Title 1">
            <a:extLst>
              <a:ext uri="{FF2B5EF4-FFF2-40B4-BE49-F238E27FC236}">
                <a16:creationId xmlns:a16="http://schemas.microsoft.com/office/drawing/2014/main" id="{49E5B4CF-CD8D-4FD3-B614-92B9D77D9BB1}"/>
              </a:ext>
            </a:extLst>
          </p:cNvPr>
          <p:cNvSpPr>
            <a:spLocks noGrp="1"/>
          </p:cNvSpPr>
          <p:nvPr>
            <p:ph type="ctrTitle"/>
          </p:nvPr>
        </p:nvSpPr>
        <p:spPr>
          <a:xfrm>
            <a:off x="802547" y="1617313"/>
            <a:ext cx="4667075" cy="2387600"/>
          </a:xfrm>
        </p:spPr>
        <p:txBody>
          <a:bodyPr/>
          <a:lstStyle/>
          <a:p>
            <a:r>
              <a:rPr lang="en-US" b="1" dirty="0">
                <a:solidFill>
                  <a:schemeClr val="bg1"/>
                </a:solidFill>
                <a:latin typeface="Myriad Pro" panose="020B0503030403020204" pitchFamily="34" charset="0"/>
              </a:rPr>
              <a:t>Rotary </a:t>
            </a:r>
            <a:br>
              <a:rPr lang="en-US" b="1" dirty="0">
                <a:solidFill>
                  <a:schemeClr val="bg1"/>
                </a:solidFill>
                <a:latin typeface="Myriad Pro" panose="020B0503030403020204" pitchFamily="34" charset="0"/>
              </a:rPr>
            </a:br>
            <a:r>
              <a:rPr lang="en-US" b="1" dirty="0">
                <a:solidFill>
                  <a:schemeClr val="bg1"/>
                </a:solidFill>
                <a:latin typeface="Myriad Pro" panose="020B0503030403020204" pitchFamily="34" charset="0"/>
              </a:rPr>
              <a:t>Facebook </a:t>
            </a:r>
            <a:br>
              <a:rPr lang="en-US" b="1" dirty="0">
                <a:solidFill>
                  <a:schemeClr val="bg1"/>
                </a:solidFill>
                <a:latin typeface="Myriad Pro" panose="020B0503030403020204" pitchFamily="34" charset="0"/>
              </a:rPr>
            </a:br>
            <a:r>
              <a:rPr lang="en-US" b="1" dirty="0">
                <a:solidFill>
                  <a:schemeClr val="bg1"/>
                </a:solidFill>
                <a:latin typeface="Myriad Pro" panose="020B0503030403020204" pitchFamily="34" charset="0"/>
              </a:rPr>
              <a:t>Training</a:t>
            </a:r>
          </a:p>
        </p:txBody>
      </p:sp>
    </p:spTree>
    <p:extLst>
      <p:ext uri="{BB962C8B-B14F-4D97-AF65-F5344CB8AC3E}">
        <p14:creationId xmlns:p14="http://schemas.microsoft.com/office/powerpoint/2010/main" val="3887716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66700-52AA-4494-8F54-C84729B80AD0}"/>
              </a:ext>
            </a:extLst>
          </p:cNvPr>
          <p:cNvSpPr>
            <a:spLocks noGrp="1"/>
          </p:cNvSpPr>
          <p:nvPr>
            <p:ph type="title"/>
          </p:nvPr>
        </p:nvSpPr>
        <p:spPr/>
        <p:txBody>
          <a:bodyPr/>
          <a:lstStyle/>
          <a:p>
            <a:r>
              <a:rPr lang="en-US" dirty="0"/>
              <a:t>Facebook Business Pages</a:t>
            </a:r>
          </a:p>
        </p:txBody>
      </p:sp>
      <p:sp>
        <p:nvSpPr>
          <p:cNvPr id="3" name="Content Placeholder 2">
            <a:extLst>
              <a:ext uri="{FF2B5EF4-FFF2-40B4-BE49-F238E27FC236}">
                <a16:creationId xmlns:a16="http://schemas.microsoft.com/office/drawing/2014/main" id="{4858ECF1-821D-4711-A717-057ECCD7A7A3}"/>
              </a:ext>
            </a:extLst>
          </p:cNvPr>
          <p:cNvSpPr>
            <a:spLocks noGrp="1"/>
          </p:cNvSpPr>
          <p:nvPr>
            <p:ph idx="1"/>
          </p:nvPr>
        </p:nvSpPr>
        <p:spPr/>
        <p:txBody>
          <a:bodyPr/>
          <a:lstStyle/>
          <a:p>
            <a:r>
              <a:rPr lang="en-US" dirty="0"/>
              <a:t>Facebook added Business pages and ads in November 2007</a:t>
            </a:r>
            <a:br>
              <a:rPr lang="en-US" dirty="0"/>
            </a:br>
            <a:endParaRPr lang="en-US" dirty="0"/>
          </a:p>
          <a:p>
            <a:r>
              <a:rPr lang="en-US" dirty="0"/>
              <a:t>Business page is the official FB representation of your organization</a:t>
            </a:r>
            <a:br>
              <a:rPr lang="en-US" dirty="0"/>
            </a:br>
            <a:endParaRPr lang="en-US" dirty="0"/>
          </a:p>
          <a:p>
            <a:r>
              <a:rPr lang="en-US" dirty="0"/>
              <a:t>Different types of businesses have different features</a:t>
            </a:r>
            <a:br>
              <a:rPr lang="en-US" dirty="0"/>
            </a:br>
            <a:endParaRPr lang="en-US" dirty="0"/>
          </a:p>
          <a:p>
            <a:r>
              <a:rPr lang="en-US" dirty="0"/>
              <a:t>Page is linked to page admins </a:t>
            </a:r>
          </a:p>
        </p:txBody>
      </p:sp>
    </p:spTree>
    <p:extLst>
      <p:ext uri="{BB962C8B-B14F-4D97-AF65-F5344CB8AC3E}">
        <p14:creationId xmlns:p14="http://schemas.microsoft.com/office/powerpoint/2010/main" val="159558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automatically generated">
            <a:extLst>
              <a:ext uri="{FF2B5EF4-FFF2-40B4-BE49-F238E27FC236}">
                <a16:creationId xmlns:a16="http://schemas.microsoft.com/office/drawing/2014/main" id="{4433FCD5-1406-4EB5-830A-B2E4DB185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253384"/>
          </a:xfrm>
          <a:prstGeom prst="rect">
            <a:avLst/>
          </a:prstGeom>
        </p:spPr>
      </p:pic>
      <p:sp>
        <p:nvSpPr>
          <p:cNvPr id="3" name="Content Placeholder 2">
            <a:extLst>
              <a:ext uri="{FF2B5EF4-FFF2-40B4-BE49-F238E27FC236}">
                <a16:creationId xmlns:a16="http://schemas.microsoft.com/office/drawing/2014/main" id="{4858ECF1-821D-4711-A717-057ECCD7A7A3}"/>
              </a:ext>
            </a:extLst>
          </p:cNvPr>
          <p:cNvSpPr>
            <a:spLocks noGrp="1"/>
          </p:cNvSpPr>
          <p:nvPr>
            <p:ph idx="1"/>
          </p:nvPr>
        </p:nvSpPr>
        <p:spPr>
          <a:xfrm>
            <a:off x="2900082" y="462991"/>
            <a:ext cx="2227729" cy="496234"/>
          </a:xfrm>
          <a:solidFill>
            <a:schemeClr val="bg1"/>
          </a:solidFill>
          <a:ln>
            <a:solidFill>
              <a:schemeClr val="accent1"/>
            </a:solidFill>
          </a:ln>
        </p:spPr>
        <p:txBody>
          <a:bodyPr/>
          <a:lstStyle/>
          <a:p>
            <a:pPr marL="0" indent="0" algn="ctr">
              <a:buNone/>
            </a:pPr>
            <a:r>
              <a:rPr lang="en-US" dirty="0"/>
              <a:t>Profile Image</a:t>
            </a:r>
          </a:p>
          <a:p>
            <a:pPr marL="0" indent="0" algn="ctr">
              <a:buNone/>
            </a:pPr>
            <a:br>
              <a:rPr lang="en-US" dirty="0"/>
            </a:br>
            <a:endParaRPr lang="en-US" dirty="0"/>
          </a:p>
        </p:txBody>
      </p:sp>
      <p:sp>
        <p:nvSpPr>
          <p:cNvPr id="8" name="Content Placeholder 2">
            <a:extLst>
              <a:ext uri="{FF2B5EF4-FFF2-40B4-BE49-F238E27FC236}">
                <a16:creationId xmlns:a16="http://schemas.microsoft.com/office/drawing/2014/main" id="{C3E5894B-B9AD-4BDC-8815-A114444D4D00}"/>
              </a:ext>
            </a:extLst>
          </p:cNvPr>
          <p:cNvSpPr txBox="1">
            <a:spLocks/>
          </p:cNvSpPr>
          <p:nvPr/>
        </p:nvSpPr>
        <p:spPr>
          <a:xfrm>
            <a:off x="7992035" y="1314638"/>
            <a:ext cx="2227729" cy="496234"/>
          </a:xfrm>
          <a:prstGeom prst="rect">
            <a:avLst/>
          </a:prstGeom>
          <a:solidFill>
            <a:schemeClr val="bg1"/>
          </a:solidFill>
          <a:ln>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Cover Image</a:t>
            </a:r>
          </a:p>
        </p:txBody>
      </p:sp>
      <p:sp>
        <p:nvSpPr>
          <p:cNvPr id="9" name="Content Placeholder 2">
            <a:extLst>
              <a:ext uri="{FF2B5EF4-FFF2-40B4-BE49-F238E27FC236}">
                <a16:creationId xmlns:a16="http://schemas.microsoft.com/office/drawing/2014/main" id="{FB80BF15-49C9-4A87-A30C-51B9A7E6CA4D}"/>
              </a:ext>
            </a:extLst>
          </p:cNvPr>
          <p:cNvSpPr txBox="1">
            <a:spLocks/>
          </p:cNvSpPr>
          <p:nvPr/>
        </p:nvSpPr>
        <p:spPr>
          <a:xfrm>
            <a:off x="318247" y="3869579"/>
            <a:ext cx="1053354" cy="496234"/>
          </a:xfrm>
          <a:prstGeom prst="rect">
            <a:avLst/>
          </a:prstGeom>
          <a:solidFill>
            <a:schemeClr val="bg1"/>
          </a:solidFill>
          <a:ln>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Tabs</a:t>
            </a:r>
          </a:p>
        </p:txBody>
      </p:sp>
      <p:sp>
        <p:nvSpPr>
          <p:cNvPr id="10" name="Content Placeholder 2">
            <a:extLst>
              <a:ext uri="{FF2B5EF4-FFF2-40B4-BE49-F238E27FC236}">
                <a16:creationId xmlns:a16="http://schemas.microsoft.com/office/drawing/2014/main" id="{90731C4E-B48D-4C93-8820-67DB27DC2976}"/>
              </a:ext>
            </a:extLst>
          </p:cNvPr>
          <p:cNvSpPr txBox="1">
            <a:spLocks/>
          </p:cNvSpPr>
          <p:nvPr/>
        </p:nvSpPr>
        <p:spPr>
          <a:xfrm>
            <a:off x="5410200" y="4792943"/>
            <a:ext cx="1618130" cy="496234"/>
          </a:xfrm>
          <a:prstGeom prst="rect">
            <a:avLst/>
          </a:prstGeom>
          <a:solidFill>
            <a:schemeClr val="bg1"/>
          </a:solidFill>
          <a:ln>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Timeline</a:t>
            </a:r>
          </a:p>
        </p:txBody>
      </p:sp>
    </p:spTree>
    <p:extLst>
      <p:ext uri="{BB962C8B-B14F-4D97-AF65-F5344CB8AC3E}">
        <p14:creationId xmlns:p14="http://schemas.microsoft.com/office/powerpoint/2010/main" val="326922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66700-52AA-4494-8F54-C84729B80AD0}"/>
              </a:ext>
            </a:extLst>
          </p:cNvPr>
          <p:cNvSpPr>
            <a:spLocks noGrp="1"/>
          </p:cNvSpPr>
          <p:nvPr>
            <p:ph type="title"/>
          </p:nvPr>
        </p:nvSpPr>
        <p:spPr/>
        <p:txBody>
          <a:bodyPr/>
          <a:lstStyle/>
          <a:p>
            <a:r>
              <a:rPr lang="en-US" dirty="0"/>
              <a:t>Facebook Business Pages</a:t>
            </a:r>
          </a:p>
        </p:txBody>
      </p:sp>
      <p:sp>
        <p:nvSpPr>
          <p:cNvPr id="3" name="Content Placeholder 2">
            <a:extLst>
              <a:ext uri="{FF2B5EF4-FFF2-40B4-BE49-F238E27FC236}">
                <a16:creationId xmlns:a16="http://schemas.microsoft.com/office/drawing/2014/main" id="{4858ECF1-821D-4711-A717-057ECCD7A7A3}"/>
              </a:ext>
            </a:extLst>
          </p:cNvPr>
          <p:cNvSpPr>
            <a:spLocks noGrp="1"/>
          </p:cNvSpPr>
          <p:nvPr>
            <p:ph idx="1"/>
          </p:nvPr>
        </p:nvSpPr>
        <p:spPr/>
        <p:txBody>
          <a:bodyPr/>
          <a:lstStyle/>
          <a:p>
            <a:r>
              <a:rPr lang="en-US" dirty="0"/>
              <a:t>Timeline is a chronological view of your business posts</a:t>
            </a:r>
            <a:br>
              <a:rPr lang="en-US" dirty="0"/>
            </a:br>
            <a:endParaRPr lang="en-US" dirty="0"/>
          </a:p>
          <a:p>
            <a:r>
              <a:rPr lang="en-US" dirty="0"/>
              <a:t>Posts are the focus because very few of people who have liked your page will actually visit your page – rather they will see your posts within their personal newsfeed</a:t>
            </a:r>
            <a:br>
              <a:rPr lang="en-US" dirty="0"/>
            </a:br>
            <a:endParaRPr lang="en-US" dirty="0"/>
          </a:p>
          <a:p>
            <a:r>
              <a:rPr lang="en-US" dirty="0"/>
              <a:t>Business posts in your personal newsfeed will either be organic (meaning you have liked their page) or sponsored, meaning the organization is targeting you for their paid post boosts or ads</a:t>
            </a:r>
          </a:p>
        </p:txBody>
      </p:sp>
    </p:spTree>
    <p:extLst>
      <p:ext uri="{BB962C8B-B14F-4D97-AF65-F5344CB8AC3E}">
        <p14:creationId xmlns:p14="http://schemas.microsoft.com/office/powerpoint/2010/main" val="197661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66700-52AA-4494-8F54-C84729B80AD0}"/>
              </a:ext>
            </a:extLst>
          </p:cNvPr>
          <p:cNvSpPr>
            <a:spLocks noGrp="1"/>
          </p:cNvSpPr>
          <p:nvPr>
            <p:ph type="title"/>
          </p:nvPr>
        </p:nvSpPr>
        <p:spPr/>
        <p:txBody>
          <a:bodyPr/>
          <a:lstStyle/>
          <a:p>
            <a:r>
              <a:rPr lang="en-US" dirty="0"/>
              <a:t>How Businesses Are Using Facebook</a:t>
            </a:r>
          </a:p>
        </p:txBody>
      </p:sp>
      <p:sp>
        <p:nvSpPr>
          <p:cNvPr id="3" name="Content Placeholder 2">
            <a:extLst>
              <a:ext uri="{FF2B5EF4-FFF2-40B4-BE49-F238E27FC236}">
                <a16:creationId xmlns:a16="http://schemas.microsoft.com/office/drawing/2014/main" id="{4858ECF1-821D-4711-A717-057ECCD7A7A3}"/>
              </a:ext>
            </a:extLst>
          </p:cNvPr>
          <p:cNvSpPr>
            <a:spLocks noGrp="1"/>
          </p:cNvSpPr>
          <p:nvPr>
            <p:ph idx="1"/>
          </p:nvPr>
        </p:nvSpPr>
        <p:spPr/>
        <p:txBody>
          <a:bodyPr/>
          <a:lstStyle/>
          <a:p>
            <a:pPr marL="0" indent="0">
              <a:buNone/>
            </a:pPr>
            <a:r>
              <a:rPr lang="en-US" dirty="0"/>
              <a:t>A variety of marketing strategies</a:t>
            </a:r>
          </a:p>
          <a:p>
            <a:pPr lvl="1"/>
            <a:r>
              <a:rPr lang="en-US" dirty="0"/>
              <a:t>Brand Awareness</a:t>
            </a:r>
          </a:p>
          <a:p>
            <a:pPr lvl="1"/>
            <a:r>
              <a:rPr lang="en-US" dirty="0"/>
              <a:t>Drive Traffic to Website</a:t>
            </a:r>
          </a:p>
          <a:p>
            <a:pPr lvl="1"/>
            <a:r>
              <a:rPr lang="en-US" dirty="0"/>
              <a:t>Lead Capture</a:t>
            </a:r>
          </a:p>
          <a:p>
            <a:pPr lvl="1"/>
            <a:r>
              <a:rPr lang="en-US" dirty="0"/>
              <a:t>Engaging with Customers</a:t>
            </a:r>
          </a:p>
          <a:p>
            <a:pPr lvl="1"/>
            <a:r>
              <a:rPr lang="en-US" dirty="0"/>
              <a:t>Selling Products</a:t>
            </a:r>
          </a:p>
          <a:p>
            <a:pPr lvl="1"/>
            <a:endParaRPr lang="en-US" dirty="0"/>
          </a:p>
          <a:p>
            <a:r>
              <a:rPr lang="en-US" dirty="0"/>
              <a:t>Should define goals and objectives up front</a:t>
            </a:r>
            <a:br>
              <a:rPr lang="en-US" dirty="0"/>
            </a:br>
            <a:endParaRPr lang="en-US" dirty="0"/>
          </a:p>
          <a:p>
            <a:r>
              <a:rPr lang="en-US" dirty="0"/>
              <a:t>Organic and Paid Approach</a:t>
            </a:r>
          </a:p>
        </p:txBody>
      </p:sp>
    </p:spTree>
    <p:extLst>
      <p:ext uri="{BB962C8B-B14F-4D97-AF65-F5344CB8AC3E}">
        <p14:creationId xmlns:p14="http://schemas.microsoft.com/office/powerpoint/2010/main" val="299651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How News Feeds Work</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p:txBody>
          <a:bodyPr/>
          <a:lstStyle/>
          <a:p>
            <a:r>
              <a:rPr lang="en-US" dirty="0"/>
              <a:t>Facebook’s algorithm determines which posts to show in a person’s news feed.</a:t>
            </a:r>
            <a:br>
              <a:rPr lang="en-US" dirty="0"/>
            </a:br>
            <a:endParaRPr lang="en-US" dirty="0"/>
          </a:p>
          <a:p>
            <a:r>
              <a:rPr lang="en-US" dirty="0"/>
              <a:t>While this shifts frequently, the current algorithm does not prioritize business posts into a person’s personal newsfeed. </a:t>
            </a:r>
            <a:br>
              <a:rPr lang="en-US" dirty="0"/>
            </a:br>
            <a:endParaRPr lang="en-US" dirty="0"/>
          </a:p>
          <a:p>
            <a:r>
              <a:rPr lang="en-US" dirty="0"/>
              <a:t>Not listed chronologically</a:t>
            </a:r>
          </a:p>
        </p:txBody>
      </p:sp>
    </p:spTree>
    <p:extLst>
      <p:ext uri="{BB962C8B-B14F-4D97-AF65-F5344CB8AC3E}">
        <p14:creationId xmlns:p14="http://schemas.microsoft.com/office/powerpoint/2010/main" val="388073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How News Feeds Work</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p:txBody>
          <a:bodyPr/>
          <a:lstStyle/>
          <a:p>
            <a:r>
              <a:rPr lang="en-US" dirty="0"/>
              <a:t>What shows based on the person who made the post, and how interested you generally are in that person – the post itself and how many people are interested in that post.</a:t>
            </a:r>
            <a:br>
              <a:rPr lang="en-US" dirty="0"/>
            </a:br>
            <a:endParaRPr lang="en-US" dirty="0"/>
          </a:p>
          <a:p>
            <a:r>
              <a:rPr lang="en-US" dirty="0"/>
              <a:t>If you interact with a person or page frequently, you’re more likely to see that person’s posts, comments, likes or status updates in your news feed. If a status update or post is getting a lot of views, comments or likes, it is more likely to show up in your news feed.</a:t>
            </a:r>
          </a:p>
        </p:txBody>
      </p:sp>
    </p:spTree>
    <p:extLst>
      <p:ext uri="{BB962C8B-B14F-4D97-AF65-F5344CB8AC3E}">
        <p14:creationId xmlns:p14="http://schemas.microsoft.com/office/powerpoint/2010/main" val="87953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How News Feeds Work</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p:txBody>
          <a:bodyPr/>
          <a:lstStyle/>
          <a:p>
            <a:r>
              <a:rPr lang="en-US" dirty="0"/>
              <a:t>An average person could be exposed to thousands of posts / status updates each day. The average user has 130 friends and is connected to another 50 groups, pages or events. Facebook uses their algorithm to try and show you the content you’re most interested in first.</a:t>
            </a:r>
            <a:br>
              <a:rPr lang="en-US" dirty="0"/>
            </a:br>
            <a:endParaRPr lang="en-US" dirty="0"/>
          </a:p>
          <a:p>
            <a:r>
              <a:rPr lang="en-US" dirty="0"/>
              <a:t>Posts / status updates from a business is automatically downgraded by the algorithm. Business posts don’t get a lot of organic reach – average 1 – 7% will see your content.</a:t>
            </a:r>
          </a:p>
        </p:txBody>
      </p:sp>
    </p:spTree>
    <p:extLst>
      <p:ext uri="{BB962C8B-B14F-4D97-AF65-F5344CB8AC3E}">
        <p14:creationId xmlns:p14="http://schemas.microsoft.com/office/powerpoint/2010/main" val="299756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How The Public Engages With Your Page</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a:xfrm>
            <a:off x="838200" y="1511653"/>
            <a:ext cx="6300831" cy="4665310"/>
          </a:xfrm>
        </p:spPr>
        <p:txBody>
          <a:bodyPr/>
          <a:lstStyle/>
          <a:p>
            <a:pPr marL="0" indent="0">
              <a:buNone/>
            </a:pPr>
            <a:r>
              <a:rPr lang="en-US" dirty="0"/>
              <a:t>Like – users can select emotion (Like, Love, </a:t>
            </a:r>
            <a:r>
              <a:rPr lang="en-US" dirty="0" err="1"/>
              <a:t>Haha</a:t>
            </a:r>
            <a:r>
              <a:rPr lang="en-US" dirty="0"/>
              <a:t>, Wow, Sad, Angry</a:t>
            </a:r>
          </a:p>
          <a:p>
            <a:pPr marL="0" indent="0">
              <a:buNone/>
            </a:pPr>
            <a:br>
              <a:rPr lang="en-US" sz="1800" dirty="0"/>
            </a:br>
            <a:r>
              <a:rPr lang="en-US" dirty="0"/>
              <a:t>Comments – users can comment on your page or on a specific post</a:t>
            </a:r>
          </a:p>
          <a:p>
            <a:pPr marL="0" indent="0">
              <a:buNone/>
            </a:pPr>
            <a:br>
              <a:rPr lang="en-US" sz="1800" dirty="0"/>
            </a:br>
            <a:r>
              <a:rPr lang="en-US" dirty="0"/>
              <a:t>Sharing – users can share with a person(s) or to a page</a:t>
            </a:r>
          </a:p>
          <a:p>
            <a:pPr marL="0" indent="0">
              <a:buNone/>
            </a:pPr>
            <a:br>
              <a:rPr lang="en-US" sz="1800" dirty="0"/>
            </a:br>
            <a:r>
              <a:rPr lang="en-US" dirty="0"/>
              <a:t>Follow – shows interest in a page – impacts how often posts are shown</a:t>
            </a:r>
          </a:p>
        </p:txBody>
      </p:sp>
      <p:pic>
        <p:nvPicPr>
          <p:cNvPr id="5" name="Picture 4" descr="A close up of a logo&#10;&#10;Description automatically generated">
            <a:extLst>
              <a:ext uri="{FF2B5EF4-FFF2-40B4-BE49-F238E27FC236}">
                <a16:creationId xmlns:a16="http://schemas.microsoft.com/office/drawing/2014/main" id="{AD899084-28FB-4048-9B0E-B1308C66D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5566" y="1511653"/>
            <a:ext cx="4088234" cy="2257564"/>
          </a:xfrm>
          <a:prstGeom prst="rect">
            <a:avLst/>
          </a:prstGeom>
        </p:spPr>
      </p:pic>
    </p:spTree>
    <p:extLst>
      <p:ext uri="{BB962C8B-B14F-4D97-AF65-F5344CB8AC3E}">
        <p14:creationId xmlns:p14="http://schemas.microsoft.com/office/powerpoint/2010/main" val="325460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Messenger</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p:txBody>
          <a:bodyPr/>
          <a:lstStyle/>
          <a:p>
            <a:r>
              <a:rPr lang="en-US" dirty="0"/>
              <a:t>Messages don’t show on your page</a:t>
            </a:r>
          </a:p>
          <a:p>
            <a:endParaRPr lang="en-US" dirty="0"/>
          </a:p>
          <a:p>
            <a:r>
              <a:rPr lang="en-US" dirty="0"/>
              <a:t>Messages are not seen by other FB users</a:t>
            </a:r>
          </a:p>
          <a:p>
            <a:endParaRPr lang="en-US" dirty="0"/>
          </a:p>
          <a:p>
            <a:r>
              <a:rPr lang="en-US" dirty="0"/>
              <a:t>Key is responding quickly</a:t>
            </a:r>
          </a:p>
        </p:txBody>
      </p:sp>
    </p:spTree>
    <p:extLst>
      <p:ext uri="{BB962C8B-B14F-4D97-AF65-F5344CB8AC3E}">
        <p14:creationId xmlns:p14="http://schemas.microsoft.com/office/powerpoint/2010/main" val="161972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Inbox</a:t>
            </a:r>
          </a:p>
        </p:txBody>
      </p:sp>
      <p:pic>
        <p:nvPicPr>
          <p:cNvPr id="5" name="Picture 4" descr="A screenshot of a cell phone&#10;&#10;Description automatically generated">
            <a:extLst>
              <a:ext uri="{FF2B5EF4-FFF2-40B4-BE49-F238E27FC236}">
                <a16:creationId xmlns:a16="http://schemas.microsoft.com/office/drawing/2014/main" id="{828B9526-AC50-4AAE-B9F2-91B752B2C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3483" y="1514590"/>
            <a:ext cx="8965034" cy="4332160"/>
          </a:xfrm>
          <a:prstGeom prst="rect">
            <a:avLst/>
          </a:prstGeom>
        </p:spPr>
      </p:pic>
    </p:spTree>
    <p:extLst>
      <p:ext uri="{BB962C8B-B14F-4D97-AF65-F5344CB8AC3E}">
        <p14:creationId xmlns:p14="http://schemas.microsoft.com/office/powerpoint/2010/main" val="743097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E1C71-8609-4B4F-834A-1FABAA808086}"/>
              </a:ext>
            </a:extLst>
          </p:cNvPr>
          <p:cNvSpPr>
            <a:spLocks noGrp="1"/>
          </p:cNvSpPr>
          <p:nvPr>
            <p:ph type="ctrTitle"/>
          </p:nvPr>
        </p:nvSpPr>
        <p:spPr/>
        <p:txBody>
          <a:bodyPr/>
          <a:lstStyle/>
          <a:p>
            <a:r>
              <a:rPr lang="en-US" dirty="0"/>
              <a:t>Welcome!</a:t>
            </a:r>
          </a:p>
        </p:txBody>
      </p:sp>
    </p:spTree>
    <p:extLst>
      <p:ext uri="{BB962C8B-B14F-4D97-AF65-F5344CB8AC3E}">
        <p14:creationId xmlns:p14="http://schemas.microsoft.com/office/powerpoint/2010/main" val="2061789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Page Roles</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a:xfrm>
            <a:off x="838200" y="1610686"/>
            <a:ext cx="10515600" cy="4566277"/>
          </a:xfrm>
        </p:spPr>
        <p:txBody>
          <a:bodyPr>
            <a:noAutofit/>
          </a:bodyPr>
          <a:lstStyle/>
          <a:p>
            <a:pPr marL="0" indent="0">
              <a:buNone/>
            </a:pPr>
            <a:r>
              <a:rPr lang="en-US" sz="2400" dirty="0"/>
              <a:t>You can provide multiple people access to help you run and manage your page</a:t>
            </a:r>
            <a:br>
              <a:rPr lang="en-US" sz="2400" dirty="0"/>
            </a:br>
            <a:endParaRPr lang="en-US" sz="2400" dirty="0"/>
          </a:p>
          <a:p>
            <a:pPr marL="0" indent="0">
              <a:buNone/>
            </a:pPr>
            <a:r>
              <a:rPr lang="en-US" sz="2400" b="1" dirty="0"/>
              <a:t>Editor</a:t>
            </a:r>
            <a:r>
              <a:rPr lang="en-US" sz="2400" dirty="0"/>
              <a:t> – Can publish content and send Messenger messages as the Page, respond to and delete comments on the Page, create ads, see who created a post or comment, post from Instagram to Facebook, and view insights. If an Instagram account is connected to the Page, they can respond to and delete comments, send Direct messages, sync business contact info and create ads.</a:t>
            </a:r>
            <a:br>
              <a:rPr lang="en-US" sz="2400" dirty="0"/>
            </a:br>
            <a:endParaRPr lang="en-US" sz="2400" dirty="0"/>
          </a:p>
          <a:p>
            <a:pPr marL="0" indent="0">
              <a:buNone/>
            </a:pPr>
            <a:r>
              <a:rPr lang="en-US" sz="2400" b="1" dirty="0"/>
              <a:t>Moderator</a:t>
            </a:r>
            <a:r>
              <a:rPr lang="en-US" sz="2400" dirty="0"/>
              <a:t> – Can send Messenger messages as the Page, respond to and delete comments on the Page, create ads, see who created a post or comment, and view insights. If an Instagram account is connected to the Page, they can respond to Instagram comments, send Direct messages and create ads.</a:t>
            </a:r>
          </a:p>
          <a:p>
            <a:pPr marL="0" indent="0">
              <a:buNone/>
            </a:pPr>
            <a:endParaRPr lang="en-US" sz="2400" dirty="0"/>
          </a:p>
        </p:txBody>
      </p:sp>
    </p:spTree>
    <p:extLst>
      <p:ext uri="{BB962C8B-B14F-4D97-AF65-F5344CB8AC3E}">
        <p14:creationId xmlns:p14="http://schemas.microsoft.com/office/powerpoint/2010/main" val="364615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Page Roles</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p:txBody>
          <a:bodyPr>
            <a:noAutofit/>
          </a:bodyPr>
          <a:lstStyle/>
          <a:p>
            <a:pPr marL="0" indent="0">
              <a:buNone/>
            </a:pPr>
            <a:r>
              <a:rPr lang="en-US" sz="2400" b="1" dirty="0"/>
              <a:t>Analyst</a:t>
            </a:r>
            <a:r>
              <a:rPr lang="en-US" sz="2400" dirty="0"/>
              <a:t> – Can see which admin created a post or comment and view insights</a:t>
            </a:r>
            <a:br>
              <a:rPr lang="en-US" sz="2400" dirty="0"/>
            </a:br>
            <a:endParaRPr lang="en-US" sz="2400" dirty="0"/>
          </a:p>
          <a:p>
            <a:pPr marL="0" indent="0">
              <a:buNone/>
            </a:pPr>
            <a:r>
              <a:rPr lang="en-US" sz="2400" b="1" dirty="0"/>
              <a:t>Administrator</a:t>
            </a:r>
            <a:r>
              <a:rPr lang="en-US" sz="2400" dirty="0"/>
              <a:t> - Can manage all aspects of the Page. They can publish and send Messenger messages as the Page, respond to and delete comments on the Page, post from Instagram to Facebook, create ads, see who created a post or comment, view insights, and assign Page roles. If an Instagram account is connected to the Page, they can respond to and delete comments, send Direct messages, sync business contact info and create ads.</a:t>
            </a:r>
          </a:p>
          <a:p>
            <a:pPr marL="0" indent="0">
              <a:buNone/>
            </a:pPr>
            <a:endParaRPr lang="en-US" sz="2400" dirty="0"/>
          </a:p>
        </p:txBody>
      </p:sp>
    </p:spTree>
    <p:extLst>
      <p:ext uri="{BB962C8B-B14F-4D97-AF65-F5344CB8AC3E}">
        <p14:creationId xmlns:p14="http://schemas.microsoft.com/office/powerpoint/2010/main" val="143025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Page Roles</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p:txBody>
          <a:bodyPr>
            <a:noAutofit/>
          </a:bodyPr>
          <a:lstStyle/>
          <a:p>
            <a:r>
              <a:rPr lang="en-US" dirty="0"/>
              <a:t>Always have at least two administrators</a:t>
            </a:r>
            <a:br>
              <a:rPr lang="en-US" dirty="0"/>
            </a:br>
            <a:endParaRPr lang="en-US" dirty="0"/>
          </a:p>
          <a:p>
            <a:r>
              <a:rPr lang="en-US" dirty="0"/>
              <a:t>Remove people as access no longer needed / required</a:t>
            </a:r>
            <a:br>
              <a:rPr lang="en-US" dirty="0"/>
            </a:br>
            <a:endParaRPr lang="en-US" dirty="0"/>
          </a:p>
          <a:p>
            <a:r>
              <a:rPr lang="en-US" dirty="0"/>
              <a:t>Process of adding a page role: Only admins can add or remove page roles</a:t>
            </a:r>
          </a:p>
          <a:p>
            <a:pPr marL="0" indent="0">
              <a:buNone/>
            </a:pPr>
            <a:endParaRPr lang="en-US" sz="2400" dirty="0"/>
          </a:p>
        </p:txBody>
      </p:sp>
    </p:spTree>
    <p:extLst>
      <p:ext uri="{BB962C8B-B14F-4D97-AF65-F5344CB8AC3E}">
        <p14:creationId xmlns:p14="http://schemas.microsoft.com/office/powerpoint/2010/main" val="57491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Understanding Page Roles</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a:xfrm>
            <a:off x="838200" y="1825625"/>
            <a:ext cx="4740479" cy="4351338"/>
          </a:xfrm>
        </p:spPr>
        <p:txBody>
          <a:bodyPr/>
          <a:lstStyle/>
          <a:p>
            <a:pPr marL="0" indent="0">
              <a:buNone/>
            </a:pPr>
            <a:r>
              <a:rPr lang="en-US" dirty="0"/>
              <a:t>Adding Page Roles</a:t>
            </a:r>
            <a:br>
              <a:rPr lang="en-US" dirty="0"/>
            </a:br>
            <a:endParaRPr lang="en-US" dirty="0"/>
          </a:p>
          <a:p>
            <a:r>
              <a:rPr lang="en-US" dirty="0"/>
              <a:t>Choose “Settings” in Admin Menu</a:t>
            </a:r>
          </a:p>
          <a:p>
            <a:r>
              <a:rPr lang="en-US" dirty="0"/>
              <a:t>Choose “Page Roles” in side menu</a:t>
            </a:r>
          </a:p>
        </p:txBody>
      </p:sp>
      <p:pic>
        <p:nvPicPr>
          <p:cNvPr id="5" name="Picture 4">
            <a:extLst>
              <a:ext uri="{FF2B5EF4-FFF2-40B4-BE49-F238E27FC236}">
                <a16:creationId xmlns:a16="http://schemas.microsoft.com/office/drawing/2014/main" id="{A3E1B9A4-A990-4D26-973B-CC7429F2667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31487" y="1429379"/>
            <a:ext cx="6289015" cy="4518416"/>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6167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Understanding Page Roles</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a:xfrm>
            <a:off x="838200" y="1825625"/>
            <a:ext cx="4740479" cy="4351338"/>
          </a:xfrm>
        </p:spPr>
        <p:txBody>
          <a:bodyPr/>
          <a:lstStyle/>
          <a:p>
            <a:pPr marL="0" indent="0">
              <a:buNone/>
            </a:pPr>
            <a:r>
              <a:rPr lang="en-US" dirty="0"/>
              <a:t>Assign a New Page Role</a:t>
            </a:r>
            <a:br>
              <a:rPr lang="en-US" dirty="0"/>
            </a:br>
            <a:endParaRPr lang="en-US" dirty="0"/>
          </a:p>
          <a:p>
            <a:r>
              <a:rPr lang="en-US" dirty="0"/>
              <a:t>Enter user’s name or email</a:t>
            </a:r>
          </a:p>
          <a:p>
            <a:r>
              <a:rPr lang="en-US" dirty="0"/>
              <a:t>Select Role Level</a:t>
            </a:r>
          </a:p>
          <a:p>
            <a:r>
              <a:rPr lang="en-US" dirty="0"/>
              <a:t>Press “Add” button</a:t>
            </a:r>
          </a:p>
          <a:p>
            <a:r>
              <a:rPr lang="en-US" dirty="0"/>
              <a:t>Re-enter your FB password</a:t>
            </a:r>
          </a:p>
        </p:txBody>
      </p:sp>
      <p:pic>
        <p:nvPicPr>
          <p:cNvPr id="5" name="Picture 4">
            <a:extLst>
              <a:ext uri="{FF2B5EF4-FFF2-40B4-BE49-F238E27FC236}">
                <a16:creationId xmlns:a16="http://schemas.microsoft.com/office/drawing/2014/main" id="{A3E1B9A4-A990-4D26-973B-CC7429F2667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31487" y="1509993"/>
            <a:ext cx="6289015" cy="4357187"/>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827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Understanding Page Roles</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a:xfrm>
            <a:off x="838200" y="1825625"/>
            <a:ext cx="4740479" cy="4351338"/>
          </a:xfrm>
        </p:spPr>
        <p:txBody>
          <a:bodyPr/>
          <a:lstStyle/>
          <a:p>
            <a:pPr marL="0" indent="0">
              <a:buNone/>
            </a:pPr>
            <a:r>
              <a:rPr lang="en-US" dirty="0"/>
              <a:t>Removing / Changing a Page Role</a:t>
            </a:r>
            <a:br>
              <a:rPr lang="en-US" dirty="0"/>
            </a:br>
            <a:endParaRPr lang="en-US" sz="1400" dirty="0"/>
          </a:p>
          <a:p>
            <a:r>
              <a:rPr lang="en-US" dirty="0"/>
              <a:t>Select “Edit” next to person to change / remove</a:t>
            </a:r>
          </a:p>
          <a:p>
            <a:r>
              <a:rPr lang="en-US" dirty="0"/>
              <a:t>If changing, select new Role Level</a:t>
            </a:r>
          </a:p>
          <a:p>
            <a:r>
              <a:rPr lang="en-US" dirty="0"/>
              <a:t>If removing, select the “Remove” button</a:t>
            </a:r>
          </a:p>
          <a:p>
            <a:r>
              <a:rPr lang="en-US" dirty="0"/>
              <a:t>Re-enter your FB password</a:t>
            </a:r>
          </a:p>
        </p:txBody>
      </p:sp>
      <p:pic>
        <p:nvPicPr>
          <p:cNvPr id="6" name="Picture 5" descr="A screenshot of a cell phone&#10;&#10;Description automatically generated">
            <a:extLst>
              <a:ext uri="{FF2B5EF4-FFF2-40B4-BE49-F238E27FC236}">
                <a16:creationId xmlns:a16="http://schemas.microsoft.com/office/drawing/2014/main" id="{B8C53882-C754-4278-9986-DF3FD26070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7249" y="1484235"/>
            <a:ext cx="4401426" cy="3570750"/>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9EE1D8DC-08C5-4B8B-9A45-D66FAAD6061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47962" y="2434032"/>
            <a:ext cx="4167845" cy="357075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9128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Optimizing Your Page</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p:txBody>
          <a:bodyPr/>
          <a:lstStyle/>
          <a:p>
            <a:pPr marL="0" indent="0">
              <a:buNone/>
            </a:pPr>
            <a:r>
              <a:rPr lang="en-US" dirty="0"/>
              <a:t>Imagery</a:t>
            </a:r>
          </a:p>
          <a:p>
            <a:pPr lvl="1"/>
            <a:r>
              <a:rPr lang="en-US" dirty="0"/>
              <a:t>Cover Image</a:t>
            </a:r>
          </a:p>
          <a:p>
            <a:pPr lvl="2"/>
            <a:r>
              <a:rPr lang="en-US" dirty="0"/>
              <a:t>Static Image or Looped Video</a:t>
            </a:r>
          </a:p>
          <a:p>
            <a:pPr lvl="2"/>
            <a:r>
              <a:rPr lang="en-US" dirty="0"/>
              <a:t>Recommended Image Size: 851px x 315px, </a:t>
            </a:r>
            <a:r>
              <a:rPr lang="en-US" dirty="0" err="1"/>
              <a:t>png</a:t>
            </a:r>
            <a:r>
              <a:rPr lang="en-US" dirty="0"/>
              <a:t> format, 72 dpi</a:t>
            </a:r>
          </a:p>
          <a:p>
            <a:pPr lvl="2"/>
            <a:r>
              <a:rPr lang="en-US" dirty="0"/>
              <a:t>Note that mobile shows as 560px x 315px (134 pixels lost on each side)</a:t>
            </a:r>
          </a:p>
        </p:txBody>
      </p:sp>
      <p:pic>
        <p:nvPicPr>
          <p:cNvPr id="5" name="Picture 4" descr="A group of people standing around a table&#10;&#10;Description automatically generated">
            <a:extLst>
              <a:ext uri="{FF2B5EF4-FFF2-40B4-BE49-F238E27FC236}">
                <a16:creationId xmlns:a16="http://schemas.microsoft.com/office/drawing/2014/main" id="{46D53C05-BA20-4576-9F71-64896BE846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8116" y="4001294"/>
            <a:ext cx="5055768" cy="1871406"/>
          </a:xfrm>
          <a:prstGeom prst="rect">
            <a:avLst/>
          </a:prstGeom>
        </p:spPr>
      </p:pic>
    </p:spTree>
    <p:extLst>
      <p:ext uri="{BB962C8B-B14F-4D97-AF65-F5344CB8AC3E}">
        <p14:creationId xmlns:p14="http://schemas.microsoft.com/office/powerpoint/2010/main" val="84766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Optimizing Your Page</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p:txBody>
          <a:bodyPr/>
          <a:lstStyle/>
          <a:p>
            <a:pPr marL="0" indent="0">
              <a:buNone/>
            </a:pPr>
            <a:r>
              <a:rPr lang="en-US" dirty="0"/>
              <a:t>Imagery</a:t>
            </a:r>
          </a:p>
          <a:p>
            <a:pPr lvl="1"/>
            <a:r>
              <a:rPr lang="en-US" dirty="0"/>
              <a:t>Profile Image</a:t>
            </a:r>
          </a:p>
          <a:p>
            <a:pPr lvl="2"/>
            <a:r>
              <a:rPr lang="en-US" dirty="0"/>
              <a:t>Static Image </a:t>
            </a:r>
          </a:p>
          <a:p>
            <a:pPr lvl="2"/>
            <a:r>
              <a:rPr lang="en-US" dirty="0"/>
              <a:t>Recommended Image Size: 180px x 180px, </a:t>
            </a:r>
            <a:r>
              <a:rPr lang="en-US" dirty="0" err="1"/>
              <a:t>png</a:t>
            </a:r>
            <a:r>
              <a:rPr lang="en-US" dirty="0"/>
              <a:t> format, 72 dpi</a:t>
            </a:r>
          </a:p>
          <a:p>
            <a:pPr lvl="2"/>
            <a:r>
              <a:rPr lang="en-US" dirty="0"/>
              <a:t>Note that profile image shows inside a circle</a:t>
            </a:r>
          </a:p>
        </p:txBody>
      </p:sp>
      <p:pic>
        <p:nvPicPr>
          <p:cNvPr id="5" name="Picture 4">
            <a:extLst>
              <a:ext uri="{FF2B5EF4-FFF2-40B4-BE49-F238E27FC236}">
                <a16:creationId xmlns:a16="http://schemas.microsoft.com/office/drawing/2014/main" id="{46D53C05-BA20-4576-9F71-64896BE8465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60297" y="4001294"/>
            <a:ext cx="1871406" cy="1871406"/>
          </a:xfrm>
          <a:prstGeom prst="rect">
            <a:avLst/>
          </a:prstGeom>
        </p:spPr>
      </p:pic>
    </p:spTree>
    <p:extLst>
      <p:ext uri="{BB962C8B-B14F-4D97-AF65-F5344CB8AC3E}">
        <p14:creationId xmlns:p14="http://schemas.microsoft.com/office/powerpoint/2010/main" val="52561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Optimizing Your Page</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p:txBody>
          <a:bodyPr/>
          <a:lstStyle/>
          <a:p>
            <a:pPr marL="0" indent="0">
              <a:buNone/>
            </a:pPr>
            <a:r>
              <a:rPr lang="en-US" dirty="0"/>
              <a:t>About</a:t>
            </a:r>
          </a:p>
          <a:p>
            <a:pPr lvl="1"/>
            <a:r>
              <a:rPr lang="en-US" dirty="0"/>
              <a:t>About Section</a:t>
            </a:r>
          </a:p>
          <a:p>
            <a:pPr lvl="2"/>
            <a:r>
              <a:rPr lang="en-US" dirty="0"/>
              <a:t>Limited to 255 characters</a:t>
            </a:r>
          </a:p>
          <a:p>
            <a:pPr lvl="2"/>
            <a:r>
              <a:rPr lang="en-US" dirty="0"/>
              <a:t>Where/When do you meet</a:t>
            </a:r>
          </a:p>
          <a:p>
            <a:pPr lvl="2"/>
            <a:r>
              <a:rPr lang="en-US" dirty="0"/>
              <a:t>Invite Visitors</a:t>
            </a:r>
          </a:p>
          <a:p>
            <a:pPr lvl="1"/>
            <a:r>
              <a:rPr lang="en-US" dirty="0"/>
              <a:t>Our Story</a:t>
            </a:r>
          </a:p>
          <a:p>
            <a:pPr lvl="2"/>
            <a:r>
              <a:rPr lang="en-US" dirty="0"/>
              <a:t>Image recommended size: 1080px x 1920px, </a:t>
            </a:r>
            <a:r>
              <a:rPr lang="en-US" dirty="0" err="1"/>
              <a:t>png</a:t>
            </a:r>
            <a:r>
              <a:rPr lang="en-US" dirty="0"/>
              <a:t> format, 72 dpi</a:t>
            </a:r>
          </a:p>
          <a:p>
            <a:pPr lvl="1"/>
            <a:r>
              <a:rPr lang="en-US" dirty="0"/>
              <a:t>Start Date</a:t>
            </a:r>
          </a:p>
          <a:p>
            <a:pPr lvl="2"/>
            <a:r>
              <a:rPr lang="en-US" dirty="0"/>
              <a:t>When you club was founded</a:t>
            </a:r>
          </a:p>
          <a:p>
            <a:pPr lvl="1"/>
            <a:r>
              <a:rPr lang="en-US" dirty="0"/>
              <a:t>Mission</a:t>
            </a:r>
          </a:p>
          <a:p>
            <a:pPr lvl="2"/>
            <a:r>
              <a:rPr lang="en-US" dirty="0"/>
              <a:t>Why you do what you do</a:t>
            </a:r>
          </a:p>
        </p:txBody>
      </p:sp>
    </p:spTree>
    <p:extLst>
      <p:ext uri="{BB962C8B-B14F-4D97-AF65-F5344CB8AC3E}">
        <p14:creationId xmlns:p14="http://schemas.microsoft.com/office/powerpoint/2010/main" val="148705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Creating Posts</a:t>
            </a:r>
          </a:p>
        </p:txBody>
      </p:sp>
      <p:pic>
        <p:nvPicPr>
          <p:cNvPr id="7" name="Content Placeholder 6" descr="A screenshot of a cell phone&#10;&#10;Description automatically generated">
            <a:extLst>
              <a:ext uri="{FF2B5EF4-FFF2-40B4-BE49-F238E27FC236}">
                <a16:creationId xmlns:a16="http://schemas.microsoft.com/office/drawing/2014/main" id="{4703CEC5-02D2-472B-A1FE-6BA66E6307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2988" y="2187839"/>
            <a:ext cx="4119563" cy="1697442"/>
          </a:xfrm>
          <a:ln>
            <a:solidFill>
              <a:schemeClr val="tx1"/>
            </a:solidFill>
          </a:ln>
          <a:effectLst>
            <a:outerShdw blurRad="50800" dist="38100" dir="2700000" algn="tl" rotWithShape="0">
              <a:prstClr val="black">
                <a:alpha val="40000"/>
              </a:prstClr>
            </a:outerShdw>
          </a:effectLst>
        </p:spPr>
      </p:pic>
      <p:sp>
        <p:nvSpPr>
          <p:cNvPr id="8" name="Content Placeholder 2">
            <a:extLst>
              <a:ext uri="{FF2B5EF4-FFF2-40B4-BE49-F238E27FC236}">
                <a16:creationId xmlns:a16="http://schemas.microsoft.com/office/drawing/2014/main" id="{F0CAB057-C937-4EA8-A1FF-FFC33D2A2FE9}"/>
              </a:ext>
            </a:extLst>
          </p:cNvPr>
          <p:cNvSpPr txBox="1">
            <a:spLocks/>
          </p:cNvSpPr>
          <p:nvPr/>
        </p:nvSpPr>
        <p:spPr>
          <a:xfrm>
            <a:off x="838200" y="1825625"/>
            <a:ext cx="474047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Can create from main page</a:t>
            </a:r>
          </a:p>
          <a:p>
            <a:pPr lvl="1"/>
            <a:r>
              <a:rPr lang="en-US" dirty="0"/>
              <a:t>Simple posts</a:t>
            </a:r>
          </a:p>
          <a:p>
            <a:pPr lvl="1"/>
            <a:r>
              <a:rPr lang="en-US" dirty="0"/>
              <a:t>FB Live</a:t>
            </a:r>
          </a:p>
          <a:p>
            <a:pPr lvl="1"/>
            <a:r>
              <a:rPr lang="en-US" dirty="0"/>
              <a:t>Create and Event</a:t>
            </a:r>
          </a:p>
          <a:p>
            <a:pPr marL="457200" lvl="1" indent="0">
              <a:buNone/>
            </a:pP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08078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38D6A-9C30-40E1-8B33-093FD39CA997}"/>
              </a:ext>
            </a:extLst>
          </p:cNvPr>
          <p:cNvSpPr>
            <a:spLocks noGrp="1"/>
          </p:cNvSpPr>
          <p:nvPr>
            <p:ph type="title"/>
          </p:nvPr>
        </p:nvSpPr>
        <p:spPr/>
        <p:txBody>
          <a:bodyPr/>
          <a:lstStyle/>
          <a:p>
            <a:r>
              <a:rPr lang="en-US" dirty="0"/>
              <a:t>First Steps</a:t>
            </a:r>
          </a:p>
        </p:txBody>
      </p:sp>
      <p:sp>
        <p:nvSpPr>
          <p:cNvPr id="3" name="Content Placeholder 2">
            <a:extLst>
              <a:ext uri="{FF2B5EF4-FFF2-40B4-BE49-F238E27FC236}">
                <a16:creationId xmlns:a16="http://schemas.microsoft.com/office/drawing/2014/main" id="{3B42E90D-787E-4193-AC9D-9625B6B51718}"/>
              </a:ext>
            </a:extLst>
          </p:cNvPr>
          <p:cNvSpPr>
            <a:spLocks noGrp="1"/>
          </p:cNvSpPr>
          <p:nvPr>
            <p:ph idx="1"/>
          </p:nvPr>
        </p:nvSpPr>
        <p:spPr/>
        <p:txBody>
          <a:bodyPr/>
          <a:lstStyle/>
          <a:p>
            <a:r>
              <a:rPr lang="en-US" dirty="0"/>
              <a:t>Introductions</a:t>
            </a:r>
          </a:p>
          <a:p>
            <a:pPr lvl="1"/>
            <a:r>
              <a:rPr lang="en-US" dirty="0"/>
              <a:t>Name</a:t>
            </a:r>
          </a:p>
          <a:p>
            <a:pPr lvl="1"/>
            <a:r>
              <a:rPr lang="en-US" dirty="0"/>
              <a:t>Club</a:t>
            </a:r>
          </a:p>
          <a:p>
            <a:pPr lvl="1"/>
            <a:r>
              <a:rPr lang="en-US" dirty="0"/>
              <a:t>Position</a:t>
            </a:r>
          </a:p>
          <a:p>
            <a:pPr lvl="1"/>
            <a:r>
              <a:rPr lang="en-US" dirty="0"/>
              <a:t>Tenure</a:t>
            </a:r>
            <a:br>
              <a:rPr lang="en-US" dirty="0"/>
            </a:br>
            <a:endParaRPr lang="en-US" dirty="0"/>
          </a:p>
          <a:p>
            <a:r>
              <a:rPr lang="en-US" dirty="0"/>
              <a:t>Are you a Facebook user?</a:t>
            </a:r>
          </a:p>
        </p:txBody>
      </p:sp>
    </p:spTree>
    <p:extLst>
      <p:ext uri="{BB962C8B-B14F-4D97-AF65-F5344CB8AC3E}">
        <p14:creationId xmlns:p14="http://schemas.microsoft.com/office/powerpoint/2010/main" val="4007355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Publishing Tools</a:t>
            </a:r>
          </a:p>
        </p:txBody>
      </p:sp>
      <p:pic>
        <p:nvPicPr>
          <p:cNvPr id="5" name="Picture 4">
            <a:extLst>
              <a:ext uri="{FF2B5EF4-FFF2-40B4-BE49-F238E27FC236}">
                <a16:creationId xmlns:a16="http://schemas.microsoft.com/office/drawing/2014/main" id="{828B9526-AC50-4AAE-B9F2-91B752B2CEC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78679" y="1262920"/>
            <a:ext cx="6286062" cy="4332160"/>
          </a:xfrm>
          <a:prstGeom prst="rect">
            <a:avLst/>
          </a:prstGeom>
        </p:spPr>
      </p:pic>
      <p:sp>
        <p:nvSpPr>
          <p:cNvPr id="4" name="Content Placeholder 2">
            <a:extLst>
              <a:ext uri="{FF2B5EF4-FFF2-40B4-BE49-F238E27FC236}">
                <a16:creationId xmlns:a16="http://schemas.microsoft.com/office/drawing/2014/main" id="{C8169FC5-0330-4CB5-B718-8EB78A09B448}"/>
              </a:ext>
            </a:extLst>
          </p:cNvPr>
          <p:cNvSpPr>
            <a:spLocks noGrp="1"/>
          </p:cNvSpPr>
          <p:nvPr>
            <p:ph idx="1"/>
          </p:nvPr>
        </p:nvSpPr>
        <p:spPr>
          <a:xfrm>
            <a:off x="838200" y="1825625"/>
            <a:ext cx="4740479" cy="4351338"/>
          </a:xfrm>
        </p:spPr>
        <p:txBody>
          <a:bodyPr/>
          <a:lstStyle/>
          <a:p>
            <a:r>
              <a:rPr lang="en-US" dirty="0"/>
              <a:t>See Published Posts</a:t>
            </a:r>
          </a:p>
          <a:p>
            <a:r>
              <a:rPr lang="en-US" dirty="0"/>
              <a:t>Schedule Posts</a:t>
            </a:r>
          </a:p>
          <a:p>
            <a:r>
              <a:rPr lang="en-US" dirty="0"/>
              <a:t>Video Library</a:t>
            </a:r>
          </a:p>
          <a:p>
            <a:pPr marL="0" indent="0">
              <a:buNone/>
            </a:pPr>
            <a:endParaRPr lang="en-US" dirty="0"/>
          </a:p>
        </p:txBody>
      </p:sp>
    </p:spTree>
    <p:extLst>
      <p:ext uri="{BB962C8B-B14F-4D97-AF65-F5344CB8AC3E}">
        <p14:creationId xmlns:p14="http://schemas.microsoft.com/office/powerpoint/2010/main" val="209426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Creating Posts</a:t>
            </a:r>
          </a:p>
        </p:txBody>
      </p:sp>
      <p:pic>
        <p:nvPicPr>
          <p:cNvPr id="7" name="Content Placeholder 6">
            <a:extLst>
              <a:ext uri="{FF2B5EF4-FFF2-40B4-BE49-F238E27FC236}">
                <a16:creationId xmlns:a16="http://schemas.microsoft.com/office/drawing/2014/main" id="{4703CEC5-02D2-472B-A1FE-6BA66E63073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361716" y="1690688"/>
            <a:ext cx="6565448" cy="3439996"/>
          </a:xfrm>
          <a:ln>
            <a:solidFill>
              <a:schemeClr val="tx1"/>
            </a:solidFill>
          </a:ln>
          <a:effectLst>
            <a:outerShdw blurRad="50800" dist="38100" dir="2700000" algn="tl" rotWithShape="0">
              <a:prstClr val="black">
                <a:alpha val="40000"/>
              </a:prstClr>
            </a:outerShdw>
          </a:effectLst>
        </p:spPr>
      </p:pic>
      <p:sp>
        <p:nvSpPr>
          <p:cNvPr id="8" name="Content Placeholder 2">
            <a:extLst>
              <a:ext uri="{FF2B5EF4-FFF2-40B4-BE49-F238E27FC236}">
                <a16:creationId xmlns:a16="http://schemas.microsoft.com/office/drawing/2014/main" id="{F0CAB057-C937-4EA8-A1FF-FFC33D2A2FE9}"/>
              </a:ext>
            </a:extLst>
          </p:cNvPr>
          <p:cNvSpPr txBox="1">
            <a:spLocks/>
          </p:cNvSpPr>
          <p:nvPr/>
        </p:nvSpPr>
        <p:spPr>
          <a:xfrm>
            <a:off x="838200" y="1825625"/>
            <a:ext cx="474047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Scheduled Posts</a:t>
            </a:r>
          </a:p>
          <a:p>
            <a:pPr lvl="1"/>
            <a:r>
              <a:rPr lang="en-US" dirty="0"/>
              <a:t>Will show any posts already scheduled</a:t>
            </a:r>
          </a:p>
          <a:p>
            <a:pPr lvl="1"/>
            <a:r>
              <a:rPr lang="en-US" dirty="0"/>
              <a:t>To create a new post, click on the “+Create” button</a:t>
            </a:r>
          </a:p>
          <a:p>
            <a:pPr lvl="1"/>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96375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Creating Posts</a:t>
            </a:r>
          </a:p>
        </p:txBody>
      </p:sp>
      <p:pic>
        <p:nvPicPr>
          <p:cNvPr id="7" name="Content Placeholder 6">
            <a:extLst>
              <a:ext uri="{FF2B5EF4-FFF2-40B4-BE49-F238E27FC236}">
                <a16:creationId xmlns:a16="http://schemas.microsoft.com/office/drawing/2014/main" id="{4703CEC5-02D2-472B-A1FE-6BA66E63073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6442745" y="507818"/>
            <a:ext cx="3900048" cy="5057484"/>
          </a:xfrm>
          <a:ln>
            <a:solidFill>
              <a:schemeClr val="tx1"/>
            </a:solidFill>
          </a:ln>
          <a:effectLst>
            <a:outerShdw blurRad="50800" dist="38100" dir="2700000" algn="tl" rotWithShape="0">
              <a:prstClr val="black">
                <a:alpha val="40000"/>
              </a:prstClr>
            </a:outerShdw>
          </a:effectLst>
        </p:spPr>
      </p:pic>
      <p:sp>
        <p:nvSpPr>
          <p:cNvPr id="8" name="Content Placeholder 2">
            <a:extLst>
              <a:ext uri="{FF2B5EF4-FFF2-40B4-BE49-F238E27FC236}">
                <a16:creationId xmlns:a16="http://schemas.microsoft.com/office/drawing/2014/main" id="{F0CAB057-C937-4EA8-A1FF-FFC33D2A2FE9}"/>
              </a:ext>
            </a:extLst>
          </p:cNvPr>
          <p:cNvSpPr txBox="1">
            <a:spLocks/>
          </p:cNvSpPr>
          <p:nvPr/>
        </p:nvSpPr>
        <p:spPr>
          <a:xfrm>
            <a:off x="838200" y="1825625"/>
            <a:ext cx="4740479" cy="28302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Select your imagery option</a:t>
            </a:r>
          </a:p>
          <a:p>
            <a:pPr lvl="1"/>
            <a:r>
              <a:rPr lang="en-US" dirty="0"/>
              <a:t>Upload from your computer</a:t>
            </a:r>
          </a:p>
          <a:p>
            <a:pPr lvl="1"/>
            <a:r>
              <a:rPr lang="en-US" dirty="0"/>
              <a:t>Original image should be 1200px x 1200px – but it will be automatically reduced to 470px x 470px</a:t>
            </a:r>
          </a:p>
          <a:p>
            <a:pPr lvl="1"/>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93704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Creating Posts</a:t>
            </a:r>
          </a:p>
        </p:txBody>
      </p:sp>
      <p:pic>
        <p:nvPicPr>
          <p:cNvPr id="7" name="Content Placeholder 6">
            <a:extLst>
              <a:ext uri="{FF2B5EF4-FFF2-40B4-BE49-F238E27FC236}">
                <a16:creationId xmlns:a16="http://schemas.microsoft.com/office/drawing/2014/main" id="{4703CEC5-02D2-472B-A1FE-6BA66E63073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6442745" y="507818"/>
            <a:ext cx="3900048" cy="5057484"/>
          </a:xfrm>
          <a:ln>
            <a:solidFill>
              <a:schemeClr val="tx1"/>
            </a:solidFill>
          </a:ln>
          <a:effectLst>
            <a:outerShdw blurRad="50800" dist="38100" dir="2700000" algn="tl" rotWithShape="0">
              <a:prstClr val="black">
                <a:alpha val="40000"/>
              </a:prstClr>
            </a:outerShdw>
          </a:effectLst>
        </p:spPr>
      </p:pic>
      <p:sp>
        <p:nvSpPr>
          <p:cNvPr id="8" name="Content Placeholder 2">
            <a:extLst>
              <a:ext uri="{FF2B5EF4-FFF2-40B4-BE49-F238E27FC236}">
                <a16:creationId xmlns:a16="http://schemas.microsoft.com/office/drawing/2014/main" id="{F0CAB057-C937-4EA8-A1FF-FFC33D2A2FE9}"/>
              </a:ext>
            </a:extLst>
          </p:cNvPr>
          <p:cNvSpPr txBox="1">
            <a:spLocks/>
          </p:cNvSpPr>
          <p:nvPr/>
        </p:nvSpPr>
        <p:spPr>
          <a:xfrm>
            <a:off x="838200" y="1825625"/>
            <a:ext cx="4740479" cy="28302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Sharing Options</a:t>
            </a:r>
          </a:p>
          <a:p>
            <a:pPr lvl="1"/>
            <a:r>
              <a:rPr lang="en-US" dirty="0"/>
              <a:t>Schedule</a:t>
            </a:r>
          </a:p>
          <a:p>
            <a:pPr lvl="1"/>
            <a:r>
              <a:rPr lang="en-US" dirty="0"/>
              <a:t>Now</a:t>
            </a:r>
          </a:p>
          <a:p>
            <a:pPr lvl="1"/>
            <a:r>
              <a:rPr lang="en-US" dirty="0"/>
              <a:t>Backdate</a:t>
            </a:r>
          </a:p>
          <a:p>
            <a:pPr lvl="1"/>
            <a:r>
              <a:rPr lang="en-US" dirty="0"/>
              <a:t>Save Draft</a:t>
            </a:r>
          </a:p>
          <a:p>
            <a:pPr lvl="1"/>
            <a:endParaRPr lang="en-US" dirty="0"/>
          </a:p>
          <a:p>
            <a:pPr marL="0" indent="0">
              <a:buFont typeface="Arial" panose="020B0604020202020204" pitchFamily="34" charset="0"/>
              <a:buNone/>
            </a:pPr>
            <a:endParaRPr lang="en-US" dirty="0"/>
          </a:p>
        </p:txBody>
      </p:sp>
      <p:pic>
        <p:nvPicPr>
          <p:cNvPr id="4" name="Picture 3" descr="A screenshot of a cell phone&#10;&#10;Description automatically generated">
            <a:extLst>
              <a:ext uri="{FF2B5EF4-FFF2-40B4-BE49-F238E27FC236}">
                <a16:creationId xmlns:a16="http://schemas.microsoft.com/office/drawing/2014/main" id="{2246EFC2-62E6-47EB-B647-A86FB56A1F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9256" y="1825625"/>
            <a:ext cx="6067425" cy="2343150"/>
          </a:xfrm>
          <a:prstGeom prst="rect">
            <a:avLst/>
          </a:prstGeom>
        </p:spPr>
      </p:pic>
    </p:spTree>
    <p:extLst>
      <p:ext uri="{BB962C8B-B14F-4D97-AF65-F5344CB8AC3E}">
        <p14:creationId xmlns:p14="http://schemas.microsoft.com/office/powerpoint/2010/main" val="272713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Creating Posts</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a:xfrm>
            <a:off x="838200" y="1825625"/>
            <a:ext cx="5257800" cy="4351338"/>
          </a:xfrm>
        </p:spPr>
        <p:txBody>
          <a:bodyPr/>
          <a:lstStyle/>
          <a:p>
            <a:r>
              <a:rPr lang="en-US" dirty="0"/>
              <a:t>Feeling / Activity</a:t>
            </a:r>
          </a:p>
          <a:p>
            <a:pPr lvl="1"/>
            <a:r>
              <a:rPr lang="en-US" dirty="0"/>
              <a:t>Selecting this gives dropdown of several options</a:t>
            </a:r>
          </a:p>
          <a:p>
            <a:r>
              <a:rPr lang="en-US" dirty="0"/>
              <a:t>Poll</a:t>
            </a:r>
          </a:p>
          <a:p>
            <a:pPr lvl="1"/>
            <a:r>
              <a:rPr lang="en-US" dirty="0"/>
              <a:t>Selecting this allows you to build out a poll (2 options)</a:t>
            </a:r>
          </a:p>
          <a:p>
            <a:pPr lvl="1"/>
            <a:r>
              <a:rPr lang="en-US" dirty="0"/>
              <a:t>Select length of time poll is open</a:t>
            </a:r>
          </a:p>
          <a:p>
            <a:pPr lvl="2"/>
            <a:r>
              <a:rPr lang="en-US" dirty="0"/>
              <a:t>1 day</a:t>
            </a:r>
          </a:p>
          <a:p>
            <a:pPr lvl="2"/>
            <a:r>
              <a:rPr lang="en-US" dirty="0"/>
              <a:t>1 week</a:t>
            </a:r>
          </a:p>
          <a:p>
            <a:pPr lvl="2"/>
            <a:r>
              <a:rPr lang="en-US" dirty="0"/>
              <a:t>Custom</a:t>
            </a:r>
          </a:p>
        </p:txBody>
      </p:sp>
      <p:pic>
        <p:nvPicPr>
          <p:cNvPr id="5" name="Picture 4" descr="A screenshot of a cell phone&#10;&#10;Description automatically generated">
            <a:extLst>
              <a:ext uri="{FF2B5EF4-FFF2-40B4-BE49-F238E27FC236}">
                <a16:creationId xmlns:a16="http://schemas.microsoft.com/office/drawing/2014/main" id="{9C0E5AC2-7E73-4C74-87E3-62B4B97D4B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2687" y="902525"/>
            <a:ext cx="5430472" cy="4776724"/>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806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Posting Best Practices</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p:txBody>
          <a:bodyPr/>
          <a:lstStyle/>
          <a:p>
            <a:pPr marL="0" indent="0">
              <a:buNone/>
            </a:pPr>
            <a:r>
              <a:rPr lang="en-US" dirty="0"/>
              <a:t>Photos</a:t>
            </a:r>
          </a:p>
          <a:p>
            <a:pPr lvl="1"/>
            <a:r>
              <a:rPr lang="en-US" dirty="0"/>
              <a:t>Include People</a:t>
            </a:r>
          </a:p>
          <a:p>
            <a:pPr lvl="1"/>
            <a:r>
              <a:rPr lang="en-US" dirty="0"/>
              <a:t>Tag people in photo  (@David Akers)</a:t>
            </a:r>
            <a:br>
              <a:rPr lang="en-US" dirty="0"/>
            </a:br>
            <a:endParaRPr lang="en-US" dirty="0"/>
          </a:p>
          <a:p>
            <a:pPr marL="0" indent="0">
              <a:buNone/>
            </a:pPr>
            <a:r>
              <a:rPr lang="en-US" dirty="0"/>
              <a:t>Video</a:t>
            </a:r>
          </a:p>
          <a:p>
            <a:pPr lvl="1"/>
            <a:r>
              <a:rPr lang="en-US" dirty="0"/>
              <a:t>Mobile news feed shows more videos than photos</a:t>
            </a:r>
            <a:br>
              <a:rPr lang="en-US" dirty="0"/>
            </a:br>
            <a:endParaRPr lang="en-US" dirty="0"/>
          </a:p>
          <a:p>
            <a:pPr marL="0" indent="0">
              <a:buNone/>
            </a:pPr>
            <a:r>
              <a:rPr lang="en-US" dirty="0"/>
              <a:t>Optimize for Mobile – Grab attention fast, optimize video for watching without sound – don’t link to a non-mobile-optimized website page</a:t>
            </a:r>
          </a:p>
          <a:p>
            <a:pPr marL="457200" lvl="1" indent="0">
              <a:buNone/>
            </a:pPr>
            <a:endParaRPr lang="en-US" dirty="0"/>
          </a:p>
        </p:txBody>
      </p:sp>
    </p:spTree>
    <p:extLst>
      <p:ext uri="{BB962C8B-B14F-4D97-AF65-F5344CB8AC3E}">
        <p14:creationId xmlns:p14="http://schemas.microsoft.com/office/powerpoint/2010/main" val="244513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Posting Best Practices</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p:txBody>
          <a:bodyPr/>
          <a:lstStyle/>
          <a:p>
            <a:pPr marL="0" indent="0">
              <a:buNone/>
            </a:pPr>
            <a:r>
              <a:rPr lang="en-US" dirty="0"/>
              <a:t>When and How Frequently?</a:t>
            </a:r>
          </a:p>
          <a:p>
            <a:pPr lvl="1"/>
            <a:r>
              <a:rPr lang="en-US" dirty="0"/>
              <a:t>Best time</a:t>
            </a:r>
          </a:p>
          <a:p>
            <a:pPr lvl="2"/>
            <a:r>
              <a:rPr lang="en-US" dirty="0"/>
              <a:t>Whenever your target audience is in the best state of mind to consider your message</a:t>
            </a:r>
            <a:br>
              <a:rPr lang="en-US" dirty="0"/>
            </a:br>
            <a:endParaRPr lang="en-US" dirty="0"/>
          </a:p>
          <a:p>
            <a:pPr lvl="1"/>
            <a:r>
              <a:rPr lang="en-US" dirty="0"/>
              <a:t>Schedule</a:t>
            </a:r>
          </a:p>
          <a:p>
            <a:pPr lvl="2"/>
            <a:r>
              <a:rPr lang="en-US" dirty="0"/>
              <a:t>Content trumps scheduling</a:t>
            </a:r>
            <a:br>
              <a:rPr lang="en-US" dirty="0"/>
            </a:br>
            <a:endParaRPr lang="en-US" dirty="0"/>
          </a:p>
          <a:p>
            <a:pPr lvl="1"/>
            <a:r>
              <a:rPr lang="en-US" dirty="0"/>
              <a:t>Frequency</a:t>
            </a:r>
          </a:p>
          <a:p>
            <a:pPr lvl="2"/>
            <a:r>
              <a:rPr lang="en-US" dirty="0"/>
              <a:t>Minimum of 2 times per week</a:t>
            </a:r>
          </a:p>
        </p:txBody>
      </p:sp>
    </p:spTree>
    <p:extLst>
      <p:ext uri="{BB962C8B-B14F-4D97-AF65-F5344CB8AC3E}">
        <p14:creationId xmlns:p14="http://schemas.microsoft.com/office/powerpoint/2010/main" val="15703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Posting Best Practices</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p:txBody>
          <a:bodyPr/>
          <a:lstStyle/>
          <a:p>
            <a:pPr marL="0" indent="0">
              <a:buNone/>
            </a:pPr>
            <a:r>
              <a:rPr lang="en-US" dirty="0"/>
              <a:t>Post Length</a:t>
            </a:r>
          </a:p>
          <a:p>
            <a:pPr lvl="1"/>
            <a:r>
              <a:rPr lang="en-US" dirty="0"/>
              <a:t>What is appropriate post length?</a:t>
            </a:r>
          </a:p>
          <a:p>
            <a:pPr lvl="2"/>
            <a:r>
              <a:rPr lang="en-US" dirty="0"/>
              <a:t>Too long and part will be hidden</a:t>
            </a:r>
          </a:p>
          <a:p>
            <a:pPr lvl="2"/>
            <a:r>
              <a:rPr lang="en-US" dirty="0"/>
              <a:t>Be as succinct as possible</a:t>
            </a:r>
          </a:p>
          <a:p>
            <a:pPr marL="0" indent="0">
              <a:buNone/>
            </a:pPr>
            <a:r>
              <a:rPr lang="en-US" dirty="0"/>
              <a:t>Hashtags</a:t>
            </a:r>
          </a:p>
          <a:p>
            <a:pPr lvl="1"/>
            <a:r>
              <a:rPr lang="en-US" dirty="0"/>
              <a:t>Not necessary on FB posts</a:t>
            </a:r>
          </a:p>
          <a:p>
            <a:pPr lvl="1"/>
            <a:r>
              <a:rPr lang="en-US" dirty="0"/>
              <a:t>Can be used to get point across</a:t>
            </a:r>
            <a:br>
              <a:rPr lang="en-US" dirty="0"/>
            </a:br>
            <a:endParaRPr lang="en-US" dirty="0"/>
          </a:p>
          <a:p>
            <a:pPr marL="0" indent="0">
              <a:buNone/>
            </a:pPr>
            <a:r>
              <a:rPr lang="en-US" dirty="0"/>
              <a:t>Include Links</a:t>
            </a:r>
          </a:p>
          <a:p>
            <a:pPr lvl="1"/>
            <a:r>
              <a:rPr lang="en-US" dirty="0"/>
              <a:t>Hyperlink to a website will automatically pull images from page</a:t>
            </a:r>
          </a:p>
        </p:txBody>
      </p:sp>
    </p:spTree>
    <p:extLst>
      <p:ext uri="{BB962C8B-B14F-4D97-AF65-F5344CB8AC3E}">
        <p14:creationId xmlns:p14="http://schemas.microsoft.com/office/powerpoint/2010/main" val="346183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Notifications</a:t>
            </a:r>
          </a:p>
        </p:txBody>
      </p:sp>
      <p:pic>
        <p:nvPicPr>
          <p:cNvPr id="5" name="Picture 4">
            <a:extLst>
              <a:ext uri="{FF2B5EF4-FFF2-40B4-BE49-F238E27FC236}">
                <a16:creationId xmlns:a16="http://schemas.microsoft.com/office/drawing/2014/main" id="{828B9526-AC50-4AAE-B9F2-91B752B2CEC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09859" y="1086751"/>
            <a:ext cx="6186138" cy="4332160"/>
          </a:xfrm>
          <a:prstGeom prst="rect">
            <a:avLst/>
          </a:prstGeom>
        </p:spPr>
      </p:pic>
      <p:sp>
        <p:nvSpPr>
          <p:cNvPr id="4" name="Content Placeholder 2">
            <a:extLst>
              <a:ext uri="{FF2B5EF4-FFF2-40B4-BE49-F238E27FC236}">
                <a16:creationId xmlns:a16="http://schemas.microsoft.com/office/drawing/2014/main" id="{C8169FC5-0330-4CB5-B718-8EB78A09B448}"/>
              </a:ext>
            </a:extLst>
          </p:cNvPr>
          <p:cNvSpPr>
            <a:spLocks noGrp="1"/>
          </p:cNvSpPr>
          <p:nvPr>
            <p:ph idx="1"/>
          </p:nvPr>
        </p:nvSpPr>
        <p:spPr>
          <a:xfrm>
            <a:off x="838200" y="1825625"/>
            <a:ext cx="4740479" cy="4351338"/>
          </a:xfrm>
        </p:spPr>
        <p:txBody>
          <a:bodyPr/>
          <a:lstStyle/>
          <a:p>
            <a:pPr marL="0" indent="0">
              <a:buNone/>
            </a:pPr>
            <a:r>
              <a:rPr lang="en-US" dirty="0"/>
              <a:t>View Information on page activity</a:t>
            </a:r>
          </a:p>
          <a:p>
            <a:pPr marL="0" indent="0">
              <a:buNone/>
            </a:pPr>
            <a:endParaRPr lang="en-US" dirty="0"/>
          </a:p>
        </p:txBody>
      </p:sp>
    </p:spTree>
    <p:extLst>
      <p:ext uri="{BB962C8B-B14F-4D97-AF65-F5344CB8AC3E}">
        <p14:creationId xmlns:p14="http://schemas.microsoft.com/office/powerpoint/2010/main" val="8071742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Notifications</a:t>
            </a:r>
          </a:p>
        </p:txBody>
      </p:sp>
      <p:pic>
        <p:nvPicPr>
          <p:cNvPr id="5" name="Picture 4">
            <a:extLst>
              <a:ext uri="{FF2B5EF4-FFF2-40B4-BE49-F238E27FC236}">
                <a16:creationId xmlns:a16="http://schemas.microsoft.com/office/drawing/2014/main" id="{828B9526-AC50-4AAE-B9F2-91B752B2CEC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09859" y="1195558"/>
            <a:ext cx="6186138" cy="4114545"/>
          </a:xfrm>
          <a:prstGeom prst="rect">
            <a:avLst/>
          </a:prstGeom>
        </p:spPr>
      </p:pic>
      <p:sp>
        <p:nvSpPr>
          <p:cNvPr id="4" name="Content Placeholder 2">
            <a:extLst>
              <a:ext uri="{FF2B5EF4-FFF2-40B4-BE49-F238E27FC236}">
                <a16:creationId xmlns:a16="http://schemas.microsoft.com/office/drawing/2014/main" id="{C8169FC5-0330-4CB5-B718-8EB78A09B448}"/>
              </a:ext>
            </a:extLst>
          </p:cNvPr>
          <p:cNvSpPr>
            <a:spLocks noGrp="1"/>
          </p:cNvSpPr>
          <p:nvPr>
            <p:ph idx="1"/>
          </p:nvPr>
        </p:nvSpPr>
        <p:spPr>
          <a:xfrm>
            <a:off x="838200" y="1825625"/>
            <a:ext cx="4740479" cy="4351338"/>
          </a:xfrm>
        </p:spPr>
        <p:txBody>
          <a:bodyPr/>
          <a:lstStyle/>
          <a:p>
            <a:pPr marL="0" indent="0">
              <a:buNone/>
            </a:pPr>
            <a:r>
              <a:rPr lang="en-US" dirty="0"/>
              <a:t>View Information on page activity:</a:t>
            </a:r>
          </a:p>
          <a:p>
            <a:pPr marL="0" indent="0">
              <a:buNone/>
            </a:pPr>
            <a:r>
              <a:rPr lang="en-US" dirty="0"/>
              <a:t>Likes</a:t>
            </a:r>
          </a:p>
          <a:p>
            <a:pPr marL="0" indent="0">
              <a:buNone/>
            </a:pPr>
            <a:endParaRPr lang="en-US" dirty="0"/>
          </a:p>
        </p:txBody>
      </p:sp>
    </p:spTree>
    <p:extLst>
      <p:ext uri="{BB962C8B-B14F-4D97-AF65-F5344CB8AC3E}">
        <p14:creationId xmlns:p14="http://schemas.microsoft.com/office/powerpoint/2010/main" val="2059140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07136-0E7C-4134-B9A4-949BA4E9A7AB}"/>
              </a:ext>
            </a:extLst>
          </p:cNvPr>
          <p:cNvSpPr>
            <a:spLocks noGrp="1"/>
          </p:cNvSpPr>
          <p:nvPr>
            <p:ph type="title"/>
          </p:nvPr>
        </p:nvSpPr>
        <p:spPr/>
        <p:txBody>
          <a:bodyPr/>
          <a:lstStyle/>
          <a:p>
            <a:r>
              <a:rPr lang="en-US" dirty="0"/>
              <a:t>Facebook Introduction</a:t>
            </a:r>
          </a:p>
        </p:txBody>
      </p:sp>
      <p:pic>
        <p:nvPicPr>
          <p:cNvPr id="7" name="Content Placeholder 6" descr="A person sitting at a table using a computer&#10;&#10;Description automatically generated">
            <a:extLst>
              <a:ext uri="{FF2B5EF4-FFF2-40B4-BE49-F238E27FC236}">
                <a16:creationId xmlns:a16="http://schemas.microsoft.com/office/drawing/2014/main" id="{B63A05DA-16F0-4F54-9EF0-AEFC11AA80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9306" y="1506843"/>
            <a:ext cx="6533387" cy="4351338"/>
          </a:xfrm>
        </p:spPr>
      </p:pic>
    </p:spTree>
    <p:extLst>
      <p:ext uri="{BB962C8B-B14F-4D97-AF65-F5344CB8AC3E}">
        <p14:creationId xmlns:p14="http://schemas.microsoft.com/office/powerpoint/2010/main" val="1413142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Notifications</a:t>
            </a:r>
          </a:p>
        </p:txBody>
      </p:sp>
      <p:pic>
        <p:nvPicPr>
          <p:cNvPr id="5" name="Picture 4">
            <a:extLst>
              <a:ext uri="{FF2B5EF4-FFF2-40B4-BE49-F238E27FC236}">
                <a16:creationId xmlns:a16="http://schemas.microsoft.com/office/drawing/2014/main" id="{828B9526-AC50-4AAE-B9F2-91B752B2CEC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09859" y="1475250"/>
            <a:ext cx="6186138" cy="3555161"/>
          </a:xfrm>
          <a:prstGeom prst="rect">
            <a:avLst/>
          </a:prstGeom>
        </p:spPr>
      </p:pic>
      <p:sp>
        <p:nvSpPr>
          <p:cNvPr id="4" name="Content Placeholder 2">
            <a:extLst>
              <a:ext uri="{FF2B5EF4-FFF2-40B4-BE49-F238E27FC236}">
                <a16:creationId xmlns:a16="http://schemas.microsoft.com/office/drawing/2014/main" id="{C8169FC5-0330-4CB5-B718-8EB78A09B448}"/>
              </a:ext>
            </a:extLst>
          </p:cNvPr>
          <p:cNvSpPr>
            <a:spLocks noGrp="1"/>
          </p:cNvSpPr>
          <p:nvPr>
            <p:ph idx="1"/>
          </p:nvPr>
        </p:nvSpPr>
        <p:spPr>
          <a:xfrm>
            <a:off x="838200" y="1825625"/>
            <a:ext cx="4178417" cy="4351338"/>
          </a:xfrm>
        </p:spPr>
        <p:txBody>
          <a:bodyPr/>
          <a:lstStyle/>
          <a:p>
            <a:pPr marL="0" indent="0">
              <a:buNone/>
            </a:pPr>
            <a:r>
              <a:rPr lang="en-US" dirty="0"/>
              <a:t>Invite those that have liked or commented on a post to “Like” your page</a:t>
            </a:r>
          </a:p>
          <a:p>
            <a:pPr marL="0" indent="0">
              <a:buNone/>
            </a:pPr>
            <a:endParaRPr lang="en-US" dirty="0"/>
          </a:p>
        </p:txBody>
      </p:sp>
    </p:spTree>
    <p:extLst>
      <p:ext uri="{BB962C8B-B14F-4D97-AF65-F5344CB8AC3E}">
        <p14:creationId xmlns:p14="http://schemas.microsoft.com/office/powerpoint/2010/main" val="3996386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Notifications</a:t>
            </a:r>
          </a:p>
        </p:txBody>
      </p:sp>
      <p:pic>
        <p:nvPicPr>
          <p:cNvPr id="5" name="Picture 4">
            <a:extLst>
              <a:ext uri="{FF2B5EF4-FFF2-40B4-BE49-F238E27FC236}">
                <a16:creationId xmlns:a16="http://schemas.microsoft.com/office/drawing/2014/main" id="{828B9526-AC50-4AAE-B9F2-91B752B2CEC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09859" y="1139706"/>
            <a:ext cx="6186138" cy="3873911"/>
          </a:xfrm>
          <a:prstGeom prst="rect">
            <a:avLst/>
          </a:prstGeom>
        </p:spPr>
      </p:pic>
      <p:sp>
        <p:nvSpPr>
          <p:cNvPr id="4" name="Content Placeholder 2">
            <a:extLst>
              <a:ext uri="{FF2B5EF4-FFF2-40B4-BE49-F238E27FC236}">
                <a16:creationId xmlns:a16="http://schemas.microsoft.com/office/drawing/2014/main" id="{C8169FC5-0330-4CB5-B718-8EB78A09B448}"/>
              </a:ext>
            </a:extLst>
          </p:cNvPr>
          <p:cNvSpPr>
            <a:spLocks noGrp="1"/>
          </p:cNvSpPr>
          <p:nvPr>
            <p:ph idx="1"/>
          </p:nvPr>
        </p:nvSpPr>
        <p:spPr>
          <a:xfrm>
            <a:off x="838200" y="1825625"/>
            <a:ext cx="4740479" cy="4351338"/>
          </a:xfrm>
        </p:spPr>
        <p:txBody>
          <a:bodyPr/>
          <a:lstStyle/>
          <a:p>
            <a:pPr marL="0" indent="0">
              <a:buNone/>
            </a:pPr>
            <a:r>
              <a:rPr lang="en-US" dirty="0"/>
              <a:t>View Information on page activity:</a:t>
            </a:r>
          </a:p>
          <a:p>
            <a:pPr marL="0" indent="0">
              <a:buNone/>
            </a:pPr>
            <a:r>
              <a:rPr lang="en-US" dirty="0"/>
              <a:t>Comments</a:t>
            </a:r>
          </a:p>
          <a:p>
            <a:pPr marL="0" indent="0">
              <a:buNone/>
            </a:pPr>
            <a:endParaRPr lang="en-US" dirty="0"/>
          </a:p>
        </p:txBody>
      </p:sp>
    </p:spTree>
    <p:extLst>
      <p:ext uri="{BB962C8B-B14F-4D97-AF65-F5344CB8AC3E}">
        <p14:creationId xmlns:p14="http://schemas.microsoft.com/office/powerpoint/2010/main" val="18878196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Notifications</a:t>
            </a:r>
          </a:p>
        </p:txBody>
      </p:sp>
      <p:pic>
        <p:nvPicPr>
          <p:cNvPr id="5" name="Picture 4">
            <a:extLst>
              <a:ext uri="{FF2B5EF4-FFF2-40B4-BE49-F238E27FC236}">
                <a16:creationId xmlns:a16="http://schemas.microsoft.com/office/drawing/2014/main" id="{828B9526-AC50-4AAE-B9F2-91B752B2CEC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85731" y="1139706"/>
            <a:ext cx="5634393" cy="3873911"/>
          </a:xfrm>
          <a:prstGeom prst="rect">
            <a:avLst/>
          </a:prstGeom>
        </p:spPr>
      </p:pic>
      <p:sp>
        <p:nvSpPr>
          <p:cNvPr id="4" name="Content Placeholder 2">
            <a:extLst>
              <a:ext uri="{FF2B5EF4-FFF2-40B4-BE49-F238E27FC236}">
                <a16:creationId xmlns:a16="http://schemas.microsoft.com/office/drawing/2014/main" id="{C8169FC5-0330-4CB5-B718-8EB78A09B448}"/>
              </a:ext>
            </a:extLst>
          </p:cNvPr>
          <p:cNvSpPr>
            <a:spLocks noGrp="1"/>
          </p:cNvSpPr>
          <p:nvPr>
            <p:ph idx="1"/>
          </p:nvPr>
        </p:nvSpPr>
        <p:spPr>
          <a:xfrm>
            <a:off x="838200" y="1825625"/>
            <a:ext cx="4740479" cy="4351338"/>
          </a:xfrm>
        </p:spPr>
        <p:txBody>
          <a:bodyPr/>
          <a:lstStyle/>
          <a:p>
            <a:pPr marL="0" indent="0">
              <a:buNone/>
            </a:pPr>
            <a:r>
              <a:rPr lang="en-US" dirty="0"/>
              <a:t>View Information on page activity:</a:t>
            </a:r>
          </a:p>
          <a:p>
            <a:pPr marL="0" indent="0">
              <a:buNone/>
            </a:pPr>
            <a:r>
              <a:rPr lang="en-US" dirty="0"/>
              <a:t>Shares</a:t>
            </a:r>
          </a:p>
          <a:p>
            <a:pPr marL="0" indent="0">
              <a:buNone/>
            </a:pPr>
            <a:endParaRPr lang="en-US" dirty="0"/>
          </a:p>
        </p:txBody>
      </p:sp>
    </p:spTree>
    <p:extLst>
      <p:ext uri="{BB962C8B-B14F-4D97-AF65-F5344CB8AC3E}">
        <p14:creationId xmlns:p14="http://schemas.microsoft.com/office/powerpoint/2010/main" val="10196337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Facebook Insights</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p:txBody>
          <a:bodyPr/>
          <a:lstStyle/>
          <a:p>
            <a:pPr marL="0" indent="0">
              <a:buNone/>
            </a:pPr>
            <a:r>
              <a:rPr lang="en-US" dirty="0"/>
              <a:t>Allows you to measure and evaluate the performance of your business page.</a:t>
            </a:r>
            <a:br>
              <a:rPr lang="en-US" dirty="0"/>
            </a:br>
            <a:endParaRPr lang="en-US" dirty="0"/>
          </a:p>
          <a:p>
            <a:pPr marL="0" indent="0">
              <a:buNone/>
            </a:pPr>
            <a:r>
              <a:rPr lang="en-US" dirty="0"/>
              <a:t>Can give you valuable information about </a:t>
            </a:r>
            <a:r>
              <a:rPr lang="en-US" i="1" dirty="0"/>
              <a:t>who</a:t>
            </a:r>
            <a:r>
              <a:rPr lang="en-US" dirty="0"/>
              <a:t> your customer base </a:t>
            </a:r>
            <a:r>
              <a:rPr lang="en-US" i="1" dirty="0"/>
              <a:t>is</a:t>
            </a:r>
            <a:r>
              <a:rPr lang="en-US" dirty="0"/>
              <a:t>, such as who follows you, where they are, how old they are, and more.</a:t>
            </a:r>
          </a:p>
        </p:txBody>
      </p:sp>
    </p:spTree>
    <p:extLst>
      <p:ext uri="{BB962C8B-B14F-4D97-AF65-F5344CB8AC3E}">
        <p14:creationId xmlns:p14="http://schemas.microsoft.com/office/powerpoint/2010/main" val="156564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Facebook Insights</a:t>
            </a:r>
          </a:p>
        </p:txBody>
      </p:sp>
      <p:pic>
        <p:nvPicPr>
          <p:cNvPr id="7" name="Picture 6" descr="A screenshot of a social media post&#10;&#10;Description automatically generated">
            <a:extLst>
              <a:ext uri="{FF2B5EF4-FFF2-40B4-BE49-F238E27FC236}">
                <a16:creationId xmlns:a16="http://schemas.microsoft.com/office/drawing/2014/main" id="{FE72AB1B-1E8F-49D8-B7FC-E2405C24A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9885" y="1398241"/>
            <a:ext cx="6532230" cy="4598412"/>
          </a:xfrm>
          <a:prstGeom prst="rect">
            <a:avLst/>
          </a:prstGeom>
        </p:spPr>
      </p:pic>
    </p:spTree>
    <p:extLst>
      <p:ext uri="{BB962C8B-B14F-4D97-AF65-F5344CB8AC3E}">
        <p14:creationId xmlns:p14="http://schemas.microsoft.com/office/powerpoint/2010/main" val="20626986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Facebook Insights</a:t>
            </a:r>
          </a:p>
        </p:txBody>
      </p:sp>
      <p:pic>
        <p:nvPicPr>
          <p:cNvPr id="4" name="Picture 3" descr="A screenshot of a cell phone&#10;&#10;Description automatically generated">
            <a:extLst>
              <a:ext uri="{FF2B5EF4-FFF2-40B4-BE49-F238E27FC236}">
                <a16:creationId xmlns:a16="http://schemas.microsoft.com/office/drawing/2014/main" id="{A65300DF-815F-4A18-9EDC-5F9598262C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3302" y="1493241"/>
            <a:ext cx="3445396" cy="4458748"/>
          </a:xfrm>
          <a:prstGeom prst="rect">
            <a:avLst/>
          </a:prstGeom>
        </p:spPr>
      </p:pic>
    </p:spTree>
    <p:extLst>
      <p:ext uri="{BB962C8B-B14F-4D97-AF65-F5344CB8AC3E}">
        <p14:creationId xmlns:p14="http://schemas.microsoft.com/office/powerpoint/2010/main" val="25930398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People and Other Pages</a:t>
            </a:r>
          </a:p>
        </p:txBody>
      </p:sp>
      <p:pic>
        <p:nvPicPr>
          <p:cNvPr id="5" name="Picture 4" descr="A screenshot of a cell phone&#10;&#10;Description automatically generated">
            <a:extLst>
              <a:ext uri="{FF2B5EF4-FFF2-40B4-BE49-F238E27FC236}">
                <a16:creationId xmlns:a16="http://schemas.microsoft.com/office/drawing/2014/main" id="{99D53675-E304-492C-A65E-AFC140900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2165" y="1465232"/>
            <a:ext cx="6347670" cy="4447654"/>
          </a:xfrm>
          <a:prstGeom prst="rect">
            <a:avLst/>
          </a:prstGeom>
        </p:spPr>
      </p:pic>
    </p:spTree>
    <p:extLst>
      <p:ext uri="{BB962C8B-B14F-4D97-AF65-F5344CB8AC3E}">
        <p14:creationId xmlns:p14="http://schemas.microsoft.com/office/powerpoint/2010/main" val="4586586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Events</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p:txBody>
          <a:bodyPr/>
          <a:lstStyle/>
          <a:p>
            <a:r>
              <a:rPr lang="en-US" dirty="0"/>
              <a:t>Great way to promote your club events</a:t>
            </a:r>
          </a:p>
          <a:p>
            <a:r>
              <a:rPr lang="en-US" dirty="0"/>
              <a:t>Allows users to get information about your event without leaving your FB page</a:t>
            </a:r>
          </a:p>
          <a:p>
            <a:r>
              <a:rPr lang="en-US" dirty="0"/>
              <a:t>Users can mark their interest (Going, Maybe, Interested, Can’t Go)</a:t>
            </a:r>
          </a:p>
          <a:p>
            <a:r>
              <a:rPr lang="en-US" dirty="0"/>
              <a:t>Users can leave comments, post images, discuss event</a:t>
            </a:r>
            <a:r>
              <a:rPr lang="en-US"/>
              <a:t>, ask </a:t>
            </a:r>
            <a:r>
              <a:rPr lang="en-US" dirty="0"/>
              <a:t>questions</a:t>
            </a:r>
            <a:br>
              <a:rPr lang="en-US" dirty="0"/>
            </a:br>
            <a:r>
              <a:rPr lang="en-US" dirty="0"/>
              <a:t>Can provide link to ticket purchases</a:t>
            </a:r>
            <a:br>
              <a:rPr lang="en-US" dirty="0"/>
            </a:br>
            <a:endParaRPr lang="en-US" dirty="0"/>
          </a:p>
          <a:p>
            <a:r>
              <a:rPr lang="en-US" dirty="0"/>
              <a:t>Key – Promote the event using FB Ads</a:t>
            </a:r>
          </a:p>
        </p:txBody>
      </p:sp>
    </p:spTree>
    <p:extLst>
      <p:ext uri="{BB962C8B-B14F-4D97-AF65-F5344CB8AC3E}">
        <p14:creationId xmlns:p14="http://schemas.microsoft.com/office/powerpoint/2010/main" val="143744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Post Boosts</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p:txBody>
          <a:bodyPr/>
          <a:lstStyle/>
          <a:p>
            <a:pPr marL="0" indent="0">
              <a:buNone/>
            </a:pPr>
            <a:r>
              <a:rPr lang="en-US" dirty="0"/>
              <a:t>A boosted post is a post to your Page's timeline that you can apply money to in order to boost it to an audience of your choosing. This is the simplest way to advertise on Facebook. </a:t>
            </a:r>
            <a:br>
              <a:rPr lang="en-US" dirty="0"/>
            </a:br>
            <a:endParaRPr lang="en-US" dirty="0"/>
          </a:p>
          <a:p>
            <a:pPr marL="0" indent="0">
              <a:buNone/>
            </a:pPr>
            <a:r>
              <a:rPr lang="en-US" dirty="0"/>
              <a:t>Boosted posts differ from Facebook ads because they are not created in Ads Manager and don't have all of the same customization features.</a:t>
            </a:r>
          </a:p>
        </p:txBody>
      </p:sp>
    </p:spTree>
    <p:extLst>
      <p:ext uri="{BB962C8B-B14F-4D97-AF65-F5344CB8AC3E}">
        <p14:creationId xmlns:p14="http://schemas.microsoft.com/office/powerpoint/2010/main" val="1201763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Boosting a Post</a:t>
            </a:r>
          </a:p>
        </p:txBody>
      </p:sp>
      <p:pic>
        <p:nvPicPr>
          <p:cNvPr id="5" name="Content Placeholder 4">
            <a:extLst>
              <a:ext uri="{FF2B5EF4-FFF2-40B4-BE49-F238E27FC236}">
                <a16:creationId xmlns:a16="http://schemas.microsoft.com/office/drawing/2014/main" id="{E3638FDC-ECAB-4A98-954E-E1A2F9547C9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277090" y="1361422"/>
            <a:ext cx="5781982" cy="4340177"/>
          </a:xfrm>
        </p:spPr>
      </p:pic>
      <p:sp>
        <p:nvSpPr>
          <p:cNvPr id="6" name="Rectangle 5">
            <a:extLst>
              <a:ext uri="{FF2B5EF4-FFF2-40B4-BE49-F238E27FC236}">
                <a16:creationId xmlns:a16="http://schemas.microsoft.com/office/drawing/2014/main" id="{0B8E6A96-09D2-47FA-B59F-EDEF05499609}"/>
              </a:ext>
            </a:extLst>
          </p:cNvPr>
          <p:cNvSpPr/>
          <p:nvPr/>
        </p:nvSpPr>
        <p:spPr>
          <a:xfrm>
            <a:off x="838200" y="1834821"/>
            <a:ext cx="3935136" cy="2677656"/>
          </a:xfrm>
          <a:prstGeom prst="rect">
            <a:avLst/>
          </a:prstGeom>
        </p:spPr>
        <p:txBody>
          <a:bodyPr wrap="square">
            <a:spAutoFit/>
          </a:bodyPr>
          <a:lstStyle/>
          <a:p>
            <a:r>
              <a:rPr lang="en-US" sz="2800" dirty="0"/>
              <a:t>Boosted posts are a great way to reach new people who are likely interested in your content but don't currently follow you on Facebook.</a:t>
            </a:r>
          </a:p>
        </p:txBody>
      </p:sp>
    </p:spTree>
    <p:extLst>
      <p:ext uri="{BB962C8B-B14F-4D97-AF65-F5344CB8AC3E}">
        <p14:creationId xmlns:p14="http://schemas.microsoft.com/office/powerpoint/2010/main" val="1339198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07136-0E7C-4134-B9A4-949BA4E9A7AB}"/>
              </a:ext>
            </a:extLst>
          </p:cNvPr>
          <p:cNvSpPr>
            <a:spLocks noGrp="1"/>
          </p:cNvSpPr>
          <p:nvPr>
            <p:ph type="title"/>
          </p:nvPr>
        </p:nvSpPr>
        <p:spPr/>
        <p:txBody>
          <a:bodyPr/>
          <a:lstStyle/>
          <a:p>
            <a:r>
              <a:rPr lang="en-US" dirty="0"/>
              <a:t>Facebook Introduction</a:t>
            </a:r>
          </a:p>
        </p:txBody>
      </p:sp>
      <p:pic>
        <p:nvPicPr>
          <p:cNvPr id="7" name="Content Placeholder 6">
            <a:extLst>
              <a:ext uri="{FF2B5EF4-FFF2-40B4-BE49-F238E27FC236}">
                <a16:creationId xmlns:a16="http://schemas.microsoft.com/office/drawing/2014/main" id="{B63A05DA-16F0-4F54-9EF0-AEFC11AA801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837067" y="1506843"/>
            <a:ext cx="6517865" cy="4351338"/>
          </a:xfrm>
        </p:spPr>
      </p:pic>
    </p:spTree>
    <p:extLst>
      <p:ext uri="{BB962C8B-B14F-4D97-AF65-F5344CB8AC3E}">
        <p14:creationId xmlns:p14="http://schemas.microsoft.com/office/powerpoint/2010/main" val="33982876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Boosting a Post</a:t>
            </a:r>
          </a:p>
        </p:txBody>
      </p:sp>
      <p:sp>
        <p:nvSpPr>
          <p:cNvPr id="6" name="Rectangle 5">
            <a:extLst>
              <a:ext uri="{FF2B5EF4-FFF2-40B4-BE49-F238E27FC236}">
                <a16:creationId xmlns:a16="http://schemas.microsoft.com/office/drawing/2014/main" id="{0B8E6A96-09D2-47FA-B59F-EDEF05499609}"/>
              </a:ext>
            </a:extLst>
          </p:cNvPr>
          <p:cNvSpPr/>
          <p:nvPr/>
        </p:nvSpPr>
        <p:spPr>
          <a:xfrm>
            <a:off x="838200" y="1566373"/>
            <a:ext cx="10721829" cy="4370427"/>
          </a:xfrm>
          <a:prstGeom prst="rect">
            <a:avLst/>
          </a:prstGeom>
        </p:spPr>
        <p:txBody>
          <a:bodyPr wrap="square">
            <a:spAutoFit/>
          </a:bodyPr>
          <a:lstStyle/>
          <a:p>
            <a:r>
              <a:rPr lang="en-US" sz="2800" dirty="0"/>
              <a:t>Features</a:t>
            </a:r>
          </a:p>
          <a:p>
            <a:r>
              <a:rPr lang="en-US" b="1" dirty="0"/>
              <a:t>Targeted:</a:t>
            </a:r>
            <a:r>
              <a:rPr lang="en-US" dirty="0"/>
              <a:t> Boosted posts can be shown to the audience of your choosing. You can define a new audience based on things like location, interests and more. </a:t>
            </a:r>
          </a:p>
          <a:p>
            <a:r>
              <a:rPr lang="en-US" b="1" dirty="0"/>
              <a:t>Many placements: </a:t>
            </a:r>
            <a:r>
              <a:rPr lang="en-US" dirty="0"/>
              <a:t>Placements on Facebook represent where your ad will appear. Boost posts can be shown on the Desktop News Feed, Mobile News Feed and Instagram. </a:t>
            </a:r>
          </a:p>
          <a:p>
            <a:r>
              <a:rPr lang="en-US" b="1" dirty="0"/>
              <a:t>Customizable budget:</a:t>
            </a:r>
            <a:r>
              <a:rPr lang="en-US" dirty="0"/>
              <a:t> The amount you pay to boost your post is up to you. You can select a pre-populated budget or set a custom amount. Boosted posts require a minimum budget of $1 a day. </a:t>
            </a:r>
          </a:p>
          <a:p>
            <a:r>
              <a:rPr lang="en-US" b="1" dirty="0"/>
              <a:t>Scheduling:</a:t>
            </a:r>
            <a:r>
              <a:rPr lang="en-US" dirty="0"/>
              <a:t> You'll set the amount of time you want your ad to run. You can choose from a custom duration (ex: 7 days) or set a custom end date. </a:t>
            </a:r>
          </a:p>
          <a:p>
            <a:r>
              <a:rPr lang="en-US" b="1" dirty="0"/>
              <a:t>Ad creative: </a:t>
            </a:r>
            <a:r>
              <a:rPr lang="en-US" dirty="0"/>
              <a:t>The ad you create will look just like the Page post it's based on. The only difference is that your ad will appear with a </a:t>
            </a:r>
            <a:r>
              <a:rPr lang="en-US" b="1" dirty="0"/>
              <a:t>Sponsored</a:t>
            </a:r>
            <a:r>
              <a:rPr lang="en-US" dirty="0"/>
              <a:t> label in the top-left corner and will have a call-to-action button in the bottom-right corner if you choose to add one. </a:t>
            </a:r>
          </a:p>
          <a:p>
            <a:r>
              <a:rPr lang="en-US" b="1" dirty="0"/>
              <a:t>Access to insights</a:t>
            </a:r>
            <a:r>
              <a:rPr lang="en-US" dirty="0"/>
              <a:t>: When you boost a post or create any ad from your Page, you'll be able to view your results and insights in the Ad Center tab. </a:t>
            </a:r>
          </a:p>
          <a:p>
            <a:endParaRPr lang="en-US" sz="1600" dirty="0"/>
          </a:p>
        </p:txBody>
      </p:sp>
    </p:spTree>
    <p:extLst>
      <p:ext uri="{BB962C8B-B14F-4D97-AF65-F5344CB8AC3E}">
        <p14:creationId xmlns:p14="http://schemas.microsoft.com/office/powerpoint/2010/main" val="333881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Boosting a Post</a:t>
            </a:r>
          </a:p>
        </p:txBody>
      </p:sp>
      <p:pic>
        <p:nvPicPr>
          <p:cNvPr id="5" name="Content Placeholder 4">
            <a:extLst>
              <a:ext uri="{FF2B5EF4-FFF2-40B4-BE49-F238E27FC236}">
                <a16:creationId xmlns:a16="http://schemas.microsoft.com/office/drawing/2014/main" id="{E3638FDC-ECAB-4A98-954E-E1A2F9547C9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6252124" y="1027906"/>
            <a:ext cx="3865470" cy="4340177"/>
          </a:xfrm>
        </p:spPr>
      </p:pic>
      <p:sp>
        <p:nvSpPr>
          <p:cNvPr id="6" name="Rectangle 5">
            <a:extLst>
              <a:ext uri="{FF2B5EF4-FFF2-40B4-BE49-F238E27FC236}">
                <a16:creationId xmlns:a16="http://schemas.microsoft.com/office/drawing/2014/main" id="{0B8E6A96-09D2-47FA-B59F-EDEF05499609}"/>
              </a:ext>
            </a:extLst>
          </p:cNvPr>
          <p:cNvSpPr/>
          <p:nvPr/>
        </p:nvSpPr>
        <p:spPr>
          <a:xfrm>
            <a:off x="838200" y="1834821"/>
            <a:ext cx="3935136" cy="2677656"/>
          </a:xfrm>
          <a:prstGeom prst="rect">
            <a:avLst/>
          </a:prstGeom>
        </p:spPr>
        <p:txBody>
          <a:bodyPr wrap="square">
            <a:spAutoFit/>
          </a:bodyPr>
          <a:lstStyle/>
          <a:p>
            <a:r>
              <a:rPr lang="en-US" sz="2800" dirty="0"/>
              <a:t>Boosting A Post</a:t>
            </a:r>
          </a:p>
          <a:p>
            <a:r>
              <a:rPr lang="en-US" sz="2800" dirty="0"/>
              <a:t>Eligible posts will have a blue “Boost Post” button</a:t>
            </a:r>
          </a:p>
          <a:p>
            <a:endParaRPr lang="en-US" sz="2800" dirty="0"/>
          </a:p>
          <a:p>
            <a:r>
              <a:rPr lang="en-US" sz="2800" dirty="0"/>
              <a:t>Simply push button to start the process</a:t>
            </a:r>
          </a:p>
        </p:txBody>
      </p:sp>
    </p:spTree>
    <p:extLst>
      <p:ext uri="{BB962C8B-B14F-4D97-AF65-F5344CB8AC3E}">
        <p14:creationId xmlns:p14="http://schemas.microsoft.com/office/powerpoint/2010/main" val="4031510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Boosting a Post</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p:txBody>
          <a:bodyPr/>
          <a:lstStyle/>
          <a:p>
            <a:pPr marL="0" indent="0">
              <a:buNone/>
            </a:pPr>
            <a:r>
              <a:rPr lang="en-US" dirty="0"/>
              <a:t>Objective</a:t>
            </a:r>
          </a:p>
          <a:p>
            <a:pPr lvl="1"/>
            <a:r>
              <a:rPr lang="en-US" dirty="0"/>
              <a:t>Get people to react, comment and share</a:t>
            </a:r>
          </a:p>
          <a:p>
            <a:pPr lvl="1"/>
            <a:r>
              <a:rPr lang="en-US" dirty="0"/>
              <a:t>Connect and chat with potential customers</a:t>
            </a:r>
          </a:p>
        </p:txBody>
      </p:sp>
      <p:pic>
        <p:nvPicPr>
          <p:cNvPr id="5" name="Picture 4" descr="A screenshot of a cell phone&#10;&#10;Description automatically generated">
            <a:extLst>
              <a:ext uri="{FF2B5EF4-FFF2-40B4-BE49-F238E27FC236}">
                <a16:creationId xmlns:a16="http://schemas.microsoft.com/office/drawing/2014/main" id="{939D77E0-D4D7-425E-942B-AA8A1DAE9D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925" y="3429000"/>
            <a:ext cx="4562475" cy="1924050"/>
          </a:xfrm>
          <a:prstGeom prst="rect">
            <a:avLst/>
          </a:prstGeom>
        </p:spPr>
      </p:pic>
    </p:spTree>
    <p:extLst>
      <p:ext uri="{BB962C8B-B14F-4D97-AF65-F5344CB8AC3E}">
        <p14:creationId xmlns:p14="http://schemas.microsoft.com/office/powerpoint/2010/main" val="38594751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Boosting a Post</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a:xfrm>
            <a:off x="838200" y="1825625"/>
            <a:ext cx="3918358" cy="4351338"/>
          </a:xfrm>
        </p:spPr>
        <p:txBody>
          <a:bodyPr/>
          <a:lstStyle/>
          <a:p>
            <a:pPr marL="0" indent="0">
              <a:buNone/>
            </a:pPr>
            <a:r>
              <a:rPr lang="en-US" dirty="0"/>
              <a:t>Post Button</a:t>
            </a:r>
          </a:p>
          <a:p>
            <a:pPr lvl="1"/>
            <a:r>
              <a:rPr lang="en-US" dirty="0"/>
              <a:t>This button will also appear on your original post on your Page. It can't be removed or changed after your post has been boosted.</a:t>
            </a:r>
          </a:p>
          <a:p>
            <a:pPr lvl="1"/>
            <a:r>
              <a:rPr lang="en-US" dirty="0"/>
              <a:t>Enter web address of where you want button to direct people to</a:t>
            </a:r>
          </a:p>
        </p:txBody>
      </p:sp>
      <p:pic>
        <p:nvPicPr>
          <p:cNvPr id="5" name="Picture 4">
            <a:extLst>
              <a:ext uri="{FF2B5EF4-FFF2-40B4-BE49-F238E27FC236}">
                <a16:creationId xmlns:a16="http://schemas.microsoft.com/office/drawing/2014/main" id="{939D77E0-D4D7-425E-942B-AA8A1DAE9D3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03626" y="728663"/>
            <a:ext cx="3361877" cy="1924050"/>
          </a:xfrm>
          <a:prstGeom prst="rect">
            <a:avLst/>
          </a:prstGeom>
          <a:ln>
            <a:solidFill>
              <a:schemeClr val="tx1"/>
            </a:solidFill>
          </a:ln>
        </p:spPr>
      </p:pic>
      <p:pic>
        <p:nvPicPr>
          <p:cNvPr id="6" name="Picture 5" descr="A screenshot of a cell phone&#10;&#10;Description automatically generated">
            <a:extLst>
              <a:ext uri="{FF2B5EF4-FFF2-40B4-BE49-F238E27FC236}">
                <a16:creationId xmlns:a16="http://schemas.microsoft.com/office/drawing/2014/main" id="{65660060-A124-4919-B932-21DCAE655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1883" y="2676526"/>
            <a:ext cx="2895600" cy="315277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612754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Boosting a Post</a:t>
            </a:r>
          </a:p>
        </p:txBody>
      </p:sp>
      <p:sp>
        <p:nvSpPr>
          <p:cNvPr id="8" name="Content Placeholder 2">
            <a:extLst>
              <a:ext uri="{FF2B5EF4-FFF2-40B4-BE49-F238E27FC236}">
                <a16:creationId xmlns:a16="http://schemas.microsoft.com/office/drawing/2014/main" id="{4B28C2DA-7371-4339-B10B-EA8F369B2906}"/>
              </a:ext>
            </a:extLst>
          </p:cNvPr>
          <p:cNvSpPr txBox="1">
            <a:spLocks/>
          </p:cNvSpPr>
          <p:nvPr/>
        </p:nvSpPr>
        <p:spPr>
          <a:xfrm>
            <a:off x="964034" y="2006754"/>
            <a:ext cx="4077749" cy="36306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Edit Audience</a:t>
            </a:r>
          </a:p>
          <a:p>
            <a:pPr lvl="1"/>
            <a:r>
              <a:rPr lang="en-US" dirty="0"/>
              <a:t>Detailed Targeting</a:t>
            </a:r>
          </a:p>
          <a:p>
            <a:pPr lvl="2"/>
            <a:r>
              <a:rPr lang="en-US" dirty="0"/>
              <a:t>Define your audience by including or excluding demographics, interests and behaviors.</a:t>
            </a:r>
          </a:p>
          <a:p>
            <a:pPr lvl="2"/>
            <a:r>
              <a:rPr lang="en-US" dirty="0"/>
              <a:t>Providing list and infographic for your reference</a:t>
            </a:r>
          </a:p>
        </p:txBody>
      </p:sp>
      <p:pic>
        <p:nvPicPr>
          <p:cNvPr id="4" name="Picture 3" descr="A screenshot of a cell phone&#10;&#10;Description automatically generated">
            <a:extLst>
              <a:ext uri="{FF2B5EF4-FFF2-40B4-BE49-F238E27FC236}">
                <a16:creationId xmlns:a16="http://schemas.microsoft.com/office/drawing/2014/main" id="{21DE3E00-7391-49BD-86F1-48B3A39DE4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1888" y="2649392"/>
            <a:ext cx="4591050" cy="90487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356314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Boosting a Post</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a:xfrm>
            <a:off x="838200" y="1825625"/>
            <a:ext cx="4077749" cy="4351338"/>
          </a:xfrm>
        </p:spPr>
        <p:txBody>
          <a:bodyPr/>
          <a:lstStyle/>
          <a:p>
            <a:pPr marL="0" indent="0">
              <a:buNone/>
            </a:pPr>
            <a:r>
              <a:rPr lang="en-US" dirty="0"/>
              <a:t>Audience</a:t>
            </a:r>
          </a:p>
          <a:p>
            <a:pPr lvl="1"/>
            <a:r>
              <a:rPr lang="en-US" dirty="0"/>
              <a:t>Allows you to select a broad or extremely defined audience of who will see your post</a:t>
            </a:r>
          </a:p>
          <a:p>
            <a:pPr lvl="1"/>
            <a:r>
              <a:rPr lang="en-US" dirty="0"/>
              <a:t>Select “Edit” to modify settings</a:t>
            </a:r>
          </a:p>
        </p:txBody>
      </p:sp>
      <p:pic>
        <p:nvPicPr>
          <p:cNvPr id="6" name="Picture 5" descr="A screenshot of a cell phone&#10;&#10;Description automatically generated">
            <a:extLst>
              <a:ext uri="{FF2B5EF4-FFF2-40B4-BE49-F238E27FC236}">
                <a16:creationId xmlns:a16="http://schemas.microsoft.com/office/drawing/2014/main" id="{BB963F94-EC79-4A16-83E3-103FC64A9F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9879" y="2225572"/>
            <a:ext cx="4619625" cy="322897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7729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Boosting a Post</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a:xfrm>
            <a:off x="838200" y="1825625"/>
            <a:ext cx="4178417" cy="4351338"/>
          </a:xfrm>
        </p:spPr>
        <p:txBody>
          <a:bodyPr/>
          <a:lstStyle/>
          <a:p>
            <a:pPr marL="0" indent="0">
              <a:buNone/>
            </a:pPr>
            <a:r>
              <a:rPr lang="en-US" dirty="0"/>
              <a:t>Edit Audience</a:t>
            </a:r>
          </a:p>
          <a:p>
            <a:pPr lvl="1"/>
            <a:endParaRPr lang="en-US" dirty="0"/>
          </a:p>
          <a:p>
            <a:pPr marL="0" indent="0">
              <a:buNone/>
            </a:pPr>
            <a:r>
              <a:rPr lang="en-US" dirty="0"/>
              <a:t>Gender</a:t>
            </a:r>
          </a:p>
          <a:p>
            <a:pPr lvl="1"/>
            <a:r>
              <a:rPr lang="en-US" dirty="0"/>
              <a:t>Select Men, Women or All</a:t>
            </a:r>
          </a:p>
          <a:p>
            <a:pPr marL="0" indent="0">
              <a:buNone/>
            </a:pPr>
            <a:r>
              <a:rPr lang="en-US" dirty="0"/>
              <a:t>Age</a:t>
            </a:r>
          </a:p>
          <a:p>
            <a:pPr lvl="1"/>
            <a:r>
              <a:rPr lang="en-US" dirty="0"/>
              <a:t>Select 13 – 65+</a:t>
            </a:r>
          </a:p>
        </p:txBody>
      </p:sp>
      <p:pic>
        <p:nvPicPr>
          <p:cNvPr id="5" name="Picture 4" descr="A screenshot of a cell phone&#10;&#10;Description automatically generated">
            <a:extLst>
              <a:ext uri="{FF2B5EF4-FFF2-40B4-BE49-F238E27FC236}">
                <a16:creationId xmlns:a16="http://schemas.microsoft.com/office/drawing/2014/main" id="{1FFC0D73-A3CF-4C49-826F-4438DA5AE4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5582" y="184558"/>
            <a:ext cx="4878112" cy="5776883"/>
          </a:xfrm>
          <a:prstGeom prst="rect">
            <a:avLst/>
          </a:prstGeom>
          <a:ln>
            <a:solidFill>
              <a:schemeClr val="tx1"/>
            </a:solidFill>
          </a:ln>
        </p:spPr>
      </p:pic>
    </p:spTree>
    <p:extLst>
      <p:ext uri="{BB962C8B-B14F-4D97-AF65-F5344CB8AC3E}">
        <p14:creationId xmlns:p14="http://schemas.microsoft.com/office/powerpoint/2010/main" val="21552634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Boosting a Post</a:t>
            </a:r>
          </a:p>
        </p:txBody>
      </p:sp>
      <p:pic>
        <p:nvPicPr>
          <p:cNvPr id="5" name="Picture 4" descr="A screenshot of a cell phone&#10;&#10;Description automatically generated">
            <a:extLst>
              <a:ext uri="{FF2B5EF4-FFF2-40B4-BE49-F238E27FC236}">
                <a16:creationId xmlns:a16="http://schemas.microsoft.com/office/drawing/2014/main" id="{1FFC0D73-A3CF-4C49-826F-4438DA5AE4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5582" y="184558"/>
            <a:ext cx="4878112" cy="5776883"/>
          </a:xfrm>
          <a:prstGeom prst="rect">
            <a:avLst/>
          </a:prstGeom>
          <a:ln>
            <a:solidFill>
              <a:schemeClr val="tx1"/>
            </a:solidFill>
          </a:ln>
        </p:spPr>
      </p:pic>
      <p:pic>
        <p:nvPicPr>
          <p:cNvPr id="9" name="Picture 8" descr="A close up of a map&#10;&#10;Description automatically generated">
            <a:extLst>
              <a:ext uri="{FF2B5EF4-FFF2-40B4-BE49-F238E27FC236}">
                <a16:creationId xmlns:a16="http://schemas.microsoft.com/office/drawing/2014/main" id="{5A33BF70-F49E-4DD3-949E-6102A5CF4D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9641" y="2640640"/>
            <a:ext cx="4826464" cy="2918958"/>
          </a:xfrm>
          <a:prstGeom prst="rect">
            <a:avLst/>
          </a:prstGeom>
          <a:ln>
            <a:solidFill>
              <a:schemeClr val="tx1"/>
            </a:solidFill>
          </a:ln>
          <a:effectLst>
            <a:outerShdw blurRad="50800" dist="38100" dir="2700000" algn="tl" rotWithShape="0">
              <a:prstClr val="black">
                <a:alpha val="40000"/>
              </a:prstClr>
            </a:outerShdw>
          </a:effectLst>
        </p:spPr>
      </p:pic>
      <p:sp>
        <p:nvSpPr>
          <p:cNvPr id="12" name="Content Placeholder 2">
            <a:extLst>
              <a:ext uri="{FF2B5EF4-FFF2-40B4-BE49-F238E27FC236}">
                <a16:creationId xmlns:a16="http://schemas.microsoft.com/office/drawing/2014/main" id="{EEC992C2-38EF-4D93-B568-BC9D31E48B31}"/>
              </a:ext>
            </a:extLst>
          </p:cNvPr>
          <p:cNvSpPr txBox="1">
            <a:spLocks/>
          </p:cNvSpPr>
          <p:nvPr/>
        </p:nvSpPr>
        <p:spPr>
          <a:xfrm>
            <a:off x="838200" y="1825625"/>
            <a:ext cx="407774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Edit Audience</a:t>
            </a:r>
          </a:p>
          <a:p>
            <a:pPr lvl="1"/>
            <a:r>
              <a:rPr lang="en-US"/>
              <a:t>Enter one or more global regions, countries, states/regions, cities, postal codes, addresses or Designated Market Areas ® to show or exclude your ad to people in those locations. Location targeting is not available in all countries</a:t>
            </a:r>
            <a:endParaRPr lang="en-US" dirty="0"/>
          </a:p>
        </p:txBody>
      </p:sp>
    </p:spTree>
    <p:extLst>
      <p:ext uri="{BB962C8B-B14F-4D97-AF65-F5344CB8AC3E}">
        <p14:creationId xmlns:p14="http://schemas.microsoft.com/office/powerpoint/2010/main" val="40078490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Boosting a Post</a:t>
            </a:r>
          </a:p>
        </p:txBody>
      </p:sp>
      <p:pic>
        <p:nvPicPr>
          <p:cNvPr id="6" name="Picture 5" descr="A screenshot of a cell phone&#10;&#10;Description automatically generated">
            <a:extLst>
              <a:ext uri="{FF2B5EF4-FFF2-40B4-BE49-F238E27FC236}">
                <a16:creationId xmlns:a16="http://schemas.microsoft.com/office/drawing/2014/main" id="{ECBA15B1-08A5-41FA-90FF-255EC76E2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8895" y="2621866"/>
            <a:ext cx="6810375" cy="2000250"/>
          </a:xfrm>
          <a:prstGeom prst="rect">
            <a:avLst/>
          </a:prstGeom>
          <a:ln>
            <a:solidFill>
              <a:schemeClr val="tx1"/>
            </a:solidFill>
          </a:ln>
          <a:effectLst>
            <a:outerShdw blurRad="50800" dist="38100" dir="2700000" algn="tl" rotWithShape="0">
              <a:prstClr val="black">
                <a:alpha val="40000"/>
              </a:prstClr>
            </a:outerShdw>
          </a:effectLst>
        </p:spPr>
      </p:pic>
      <p:sp>
        <p:nvSpPr>
          <p:cNvPr id="8" name="Content Placeholder 2">
            <a:extLst>
              <a:ext uri="{FF2B5EF4-FFF2-40B4-BE49-F238E27FC236}">
                <a16:creationId xmlns:a16="http://schemas.microsoft.com/office/drawing/2014/main" id="{4B28C2DA-7371-4339-B10B-EA8F369B2906}"/>
              </a:ext>
            </a:extLst>
          </p:cNvPr>
          <p:cNvSpPr txBox="1">
            <a:spLocks/>
          </p:cNvSpPr>
          <p:nvPr/>
        </p:nvSpPr>
        <p:spPr>
          <a:xfrm>
            <a:off x="964034" y="2006754"/>
            <a:ext cx="4077749" cy="36306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Edit Audience</a:t>
            </a:r>
          </a:p>
          <a:p>
            <a:pPr lvl="1"/>
            <a:r>
              <a:rPr lang="en-US" dirty="0"/>
              <a:t>Detailed Targeting</a:t>
            </a:r>
          </a:p>
          <a:p>
            <a:pPr lvl="2"/>
            <a:r>
              <a:rPr lang="en-US" dirty="0"/>
              <a:t>Define your audience by including or excluding demographics, interests and behaviors.</a:t>
            </a:r>
          </a:p>
          <a:p>
            <a:pPr lvl="2"/>
            <a:r>
              <a:rPr lang="en-US" dirty="0"/>
              <a:t>Providing list and infographic for your reference</a:t>
            </a:r>
          </a:p>
        </p:txBody>
      </p:sp>
    </p:spTree>
    <p:extLst>
      <p:ext uri="{BB962C8B-B14F-4D97-AF65-F5344CB8AC3E}">
        <p14:creationId xmlns:p14="http://schemas.microsoft.com/office/powerpoint/2010/main" val="35708071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Boosting a Post</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a:xfrm>
            <a:off x="838200" y="1825625"/>
            <a:ext cx="4178417" cy="4351338"/>
          </a:xfrm>
        </p:spPr>
        <p:txBody>
          <a:bodyPr/>
          <a:lstStyle/>
          <a:p>
            <a:pPr marL="0" indent="0">
              <a:buNone/>
            </a:pPr>
            <a:r>
              <a:rPr lang="en-US" dirty="0"/>
              <a:t>Audience Size </a:t>
            </a:r>
          </a:p>
          <a:p>
            <a:pPr lvl="1"/>
            <a:r>
              <a:rPr lang="en-US" dirty="0"/>
              <a:t>Based on your criteria</a:t>
            </a:r>
          </a:p>
          <a:p>
            <a:pPr lvl="1"/>
            <a:endParaRPr lang="en-US" dirty="0"/>
          </a:p>
          <a:p>
            <a:pPr marL="0" indent="0">
              <a:buNone/>
            </a:pPr>
            <a:r>
              <a:rPr lang="en-US" dirty="0"/>
              <a:t>Save the Audience</a:t>
            </a:r>
          </a:p>
        </p:txBody>
      </p:sp>
      <p:pic>
        <p:nvPicPr>
          <p:cNvPr id="5" name="Picture 4" descr="A screenshot of a cell phone&#10;&#10;Description automatically generated">
            <a:extLst>
              <a:ext uri="{FF2B5EF4-FFF2-40B4-BE49-F238E27FC236}">
                <a16:creationId xmlns:a16="http://schemas.microsoft.com/office/drawing/2014/main" id="{1FFC0D73-A3CF-4C49-826F-4438DA5AE4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7978" y="209725"/>
            <a:ext cx="4878112" cy="5776883"/>
          </a:xfrm>
          <a:prstGeom prst="rect">
            <a:avLst/>
          </a:prstGeom>
          <a:ln>
            <a:solidFill>
              <a:schemeClr val="tx1"/>
            </a:solidFill>
          </a:ln>
        </p:spPr>
      </p:pic>
    </p:spTree>
    <p:extLst>
      <p:ext uri="{BB962C8B-B14F-4D97-AF65-F5344CB8AC3E}">
        <p14:creationId xmlns:p14="http://schemas.microsoft.com/office/powerpoint/2010/main" val="837208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07136-0E7C-4134-B9A4-949BA4E9A7AB}"/>
              </a:ext>
            </a:extLst>
          </p:cNvPr>
          <p:cNvSpPr>
            <a:spLocks noGrp="1"/>
          </p:cNvSpPr>
          <p:nvPr>
            <p:ph type="title"/>
          </p:nvPr>
        </p:nvSpPr>
        <p:spPr/>
        <p:txBody>
          <a:bodyPr/>
          <a:lstStyle/>
          <a:p>
            <a:r>
              <a:rPr lang="en-US" dirty="0"/>
              <a:t>Facebook Introduction</a:t>
            </a:r>
          </a:p>
        </p:txBody>
      </p:sp>
      <p:sp>
        <p:nvSpPr>
          <p:cNvPr id="3" name="Content Placeholder 2">
            <a:extLst>
              <a:ext uri="{FF2B5EF4-FFF2-40B4-BE49-F238E27FC236}">
                <a16:creationId xmlns:a16="http://schemas.microsoft.com/office/drawing/2014/main" id="{CB7EC5A1-2905-478A-8A21-ED8E85924E7A}"/>
              </a:ext>
            </a:extLst>
          </p:cNvPr>
          <p:cNvSpPr>
            <a:spLocks noGrp="1"/>
          </p:cNvSpPr>
          <p:nvPr>
            <p:ph idx="1"/>
          </p:nvPr>
        </p:nvSpPr>
        <p:spPr/>
        <p:txBody>
          <a:bodyPr/>
          <a:lstStyle/>
          <a:p>
            <a:r>
              <a:rPr lang="en-US" dirty="0"/>
              <a:t>Worldwide, there are over 2.45 Billion Monthly Active Users</a:t>
            </a:r>
          </a:p>
          <a:p>
            <a:pPr lvl="1"/>
            <a:r>
              <a:rPr lang="en-US" dirty="0"/>
              <a:t>9% increase over prior year</a:t>
            </a:r>
          </a:p>
          <a:p>
            <a:pPr lvl="1"/>
            <a:endParaRPr lang="en-US" dirty="0"/>
          </a:p>
          <a:p>
            <a:r>
              <a:rPr lang="en-US" dirty="0"/>
              <a:t>1.62 Billion people on average log onto Facebook daily</a:t>
            </a:r>
          </a:p>
          <a:p>
            <a:pPr lvl="1"/>
            <a:r>
              <a:rPr lang="en-US" dirty="0"/>
              <a:t>8% increase over prior year</a:t>
            </a:r>
          </a:p>
          <a:p>
            <a:pPr lvl="1"/>
            <a:endParaRPr lang="en-US" dirty="0"/>
          </a:p>
          <a:p>
            <a:r>
              <a:rPr lang="en-US" dirty="0"/>
              <a:t>Age 25 – 34, at 29.7% of users is the most common age demographic</a:t>
            </a:r>
          </a:p>
          <a:p>
            <a:pPr marL="0" indent="0">
              <a:buNone/>
            </a:pPr>
            <a:endParaRPr lang="en-US" dirty="0"/>
          </a:p>
        </p:txBody>
      </p:sp>
    </p:spTree>
    <p:extLst>
      <p:ext uri="{BB962C8B-B14F-4D97-AF65-F5344CB8AC3E}">
        <p14:creationId xmlns:p14="http://schemas.microsoft.com/office/powerpoint/2010/main" val="172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Boosting a Post</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a:xfrm>
            <a:off x="838200" y="1532010"/>
            <a:ext cx="4958593" cy="4351338"/>
          </a:xfrm>
        </p:spPr>
        <p:txBody>
          <a:bodyPr/>
          <a:lstStyle/>
          <a:p>
            <a:pPr marL="0" indent="0">
              <a:buNone/>
            </a:pPr>
            <a:r>
              <a:rPr lang="en-US" dirty="0"/>
              <a:t>Automatic Placements</a:t>
            </a:r>
            <a:endParaRPr lang="en-US" sz="1600" dirty="0"/>
          </a:p>
          <a:p>
            <a:pPr marL="0" indent="0">
              <a:buNone/>
            </a:pPr>
            <a:endParaRPr lang="en-US" sz="1600" dirty="0"/>
          </a:p>
          <a:p>
            <a:pPr marL="0" indent="0">
              <a:buNone/>
            </a:pPr>
            <a:r>
              <a:rPr lang="en-US" dirty="0"/>
              <a:t>Defaults to “On”</a:t>
            </a:r>
          </a:p>
          <a:p>
            <a:pPr marL="0" indent="0">
              <a:buNone/>
            </a:pPr>
            <a:r>
              <a:rPr lang="en-US" dirty="0"/>
              <a:t>If you turn off, your only option is to disable Instagram</a:t>
            </a:r>
          </a:p>
        </p:txBody>
      </p:sp>
      <p:pic>
        <p:nvPicPr>
          <p:cNvPr id="5" name="Picture 4">
            <a:extLst>
              <a:ext uri="{FF2B5EF4-FFF2-40B4-BE49-F238E27FC236}">
                <a16:creationId xmlns:a16="http://schemas.microsoft.com/office/drawing/2014/main" id="{1FFC0D73-A3CF-4C49-826F-4438DA5AE4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917036" y="1897031"/>
            <a:ext cx="4878112" cy="1531969"/>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descr="A screenshot of a cell phone&#10;&#10;Description automatically generated">
            <a:extLst>
              <a:ext uri="{FF2B5EF4-FFF2-40B4-BE49-F238E27FC236}">
                <a16:creationId xmlns:a16="http://schemas.microsoft.com/office/drawing/2014/main" id="{D3F8DCAB-42AE-4600-B466-1813D66FA4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8696" y="3991063"/>
            <a:ext cx="4600575" cy="177165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294962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Boosting a Post</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a:xfrm>
            <a:off x="838200" y="1532010"/>
            <a:ext cx="4958593" cy="4351338"/>
          </a:xfrm>
        </p:spPr>
        <p:txBody>
          <a:bodyPr/>
          <a:lstStyle/>
          <a:p>
            <a:pPr marL="0" indent="0">
              <a:buNone/>
            </a:pPr>
            <a:r>
              <a:rPr lang="en-US" dirty="0"/>
              <a:t>Duration and Budget</a:t>
            </a:r>
            <a:endParaRPr lang="en-US" sz="1600" dirty="0"/>
          </a:p>
          <a:p>
            <a:pPr marL="0" indent="0">
              <a:buNone/>
            </a:pPr>
            <a:endParaRPr lang="en-US" sz="1600" dirty="0"/>
          </a:p>
          <a:p>
            <a:pPr marL="0" indent="0">
              <a:buNone/>
            </a:pPr>
            <a:r>
              <a:rPr lang="en-US" dirty="0"/>
              <a:t>Choose how long you want your boost to run</a:t>
            </a:r>
          </a:p>
          <a:p>
            <a:pPr lvl="1"/>
            <a:r>
              <a:rPr lang="en-US" dirty="0"/>
              <a:t># of Days</a:t>
            </a:r>
          </a:p>
          <a:p>
            <a:pPr lvl="1"/>
            <a:r>
              <a:rPr lang="en-US" dirty="0"/>
              <a:t>Specific End Date</a:t>
            </a:r>
          </a:p>
          <a:p>
            <a:pPr marL="0" indent="0">
              <a:buNone/>
            </a:pPr>
            <a:r>
              <a:rPr lang="en-US" dirty="0"/>
              <a:t>Choose your total budget</a:t>
            </a:r>
          </a:p>
          <a:p>
            <a:pPr lvl="1"/>
            <a:r>
              <a:rPr lang="en-US" dirty="0"/>
              <a:t>The maximum you’ll spend</a:t>
            </a:r>
          </a:p>
          <a:p>
            <a:pPr lvl="1"/>
            <a:r>
              <a:rPr lang="en-US" dirty="0"/>
              <a:t>Choose from options or enter your own amount</a:t>
            </a:r>
          </a:p>
        </p:txBody>
      </p:sp>
      <p:pic>
        <p:nvPicPr>
          <p:cNvPr id="5" name="Picture 4">
            <a:extLst>
              <a:ext uri="{FF2B5EF4-FFF2-40B4-BE49-F238E27FC236}">
                <a16:creationId xmlns:a16="http://schemas.microsoft.com/office/drawing/2014/main" id="{1FFC0D73-A3CF-4C49-826F-4438DA5AE4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395208" y="503817"/>
            <a:ext cx="4878112" cy="5088030"/>
          </a:xfrm>
          <a:prstGeom prst="rect">
            <a:avLst/>
          </a:prstGeom>
          <a:ln>
            <a:solidFill>
              <a:schemeClr val="tx1"/>
            </a:solidFill>
          </a:ln>
        </p:spPr>
      </p:pic>
    </p:spTree>
    <p:extLst>
      <p:ext uri="{BB962C8B-B14F-4D97-AF65-F5344CB8AC3E}">
        <p14:creationId xmlns:p14="http://schemas.microsoft.com/office/powerpoint/2010/main" val="395300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Boosting a Post</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a:xfrm>
            <a:off x="838200" y="1532010"/>
            <a:ext cx="4958593" cy="4351338"/>
          </a:xfrm>
        </p:spPr>
        <p:txBody>
          <a:bodyPr/>
          <a:lstStyle/>
          <a:p>
            <a:pPr marL="0" indent="0">
              <a:buNone/>
            </a:pPr>
            <a:r>
              <a:rPr lang="en-US" dirty="0"/>
              <a:t>Preview</a:t>
            </a:r>
            <a:endParaRPr lang="en-US" sz="1600" dirty="0"/>
          </a:p>
          <a:p>
            <a:pPr marL="0" indent="0">
              <a:buNone/>
            </a:pPr>
            <a:endParaRPr lang="en-US" sz="1600" dirty="0"/>
          </a:p>
          <a:p>
            <a:pPr marL="0" indent="0">
              <a:buNone/>
            </a:pPr>
            <a:r>
              <a:rPr lang="en-US" dirty="0"/>
              <a:t>Shows you how your boosted post will show on Desktop News Feed, Mobile News Feed, Instagram.</a:t>
            </a:r>
          </a:p>
        </p:txBody>
      </p:sp>
      <p:pic>
        <p:nvPicPr>
          <p:cNvPr id="6" name="Picture 5" descr="A group of people around each other&#10;&#10;Description automatically generated">
            <a:extLst>
              <a:ext uri="{FF2B5EF4-FFF2-40B4-BE49-F238E27FC236}">
                <a16:creationId xmlns:a16="http://schemas.microsoft.com/office/drawing/2014/main" id="{1D8656DE-CD8D-44CF-A20B-95FBB6833B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793" y="197141"/>
            <a:ext cx="4124966" cy="4718808"/>
          </a:xfrm>
          <a:prstGeom prst="rect">
            <a:avLst/>
          </a:prstGeom>
          <a:ln>
            <a:solidFill>
              <a:schemeClr val="tx1"/>
            </a:solidFill>
          </a:ln>
          <a:effectLst>
            <a:outerShdw blurRad="50800" dist="38100" dir="2700000" algn="tl" rotWithShape="0">
              <a:prstClr val="black">
                <a:alpha val="40000"/>
              </a:prstClr>
            </a:outerShdw>
          </a:effectLst>
        </p:spPr>
      </p:pic>
      <p:pic>
        <p:nvPicPr>
          <p:cNvPr id="8" name="Picture 7" descr="A screenshot of a social media post&#10;&#10;Description automatically generated">
            <a:extLst>
              <a:ext uri="{FF2B5EF4-FFF2-40B4-BE49-F238E27FC236}">
                <a16:creationId xmlns:a16="http://schemas.microsoft.com/office/drawing/2014/main" id="{4B3C94B4-4265-4C5B-B83C-47DDE37FAA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2618" y="942645"/>
            <a:ext cx="3948420" cy="4683598"/>
          </a:xfrm>
          <a:prstGeom prst="rect">
            <a:avLst/>
          </a:prstGeom>
          <a:ln>
            <a:solidFill>
              <a:schemeClr val="tx1"/>
            </a:solidFill>
          </a:ln>
          <a:effectLst>
            <a:outerShdw blurRad="50800" dist="38100" dir="2700000" algn="tl" rotWithShape="0">
              <a:prstClr val="black">
                <a:alpha val="40000"/>
              </a:prstClr>
            </a:outerShdw>
          </a:effectLst>
        </p:spPr>
      </p:pic>
      <p:pic>
        <p:nvPicPr>
          <p:cNvPr id="10" name="Picture 9" descr="A screenshot of a social media post&#10;&#10;Description automatically generated">
            <a:extLst>
              <a:ext uri="{FF2B5EF4-FFF2-40B4-BE49-F238E27FC236}">
                <a16:creationId xmlns:a16="http://schemas.microsoft.com/office/drawing/2014/main" id="{6712D818-7CE9-4FE4-A257-BE14CFDEC9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9181" y="1629052"/>
            <a:ext cx="3780640" cy="4489128"/>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905105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Boosting a Post</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a:xfrm>
            <a:off x="838200" y="1532010"/>
            <a:ext cx="4958593" cy="4351338"/>
          </a:xfrm>
        </p:spPr>
        <p:txBody>
          <a:bodyPr/>
          <a:lstStyle/>
          <a:p>
            <a:pPr marL="0" indent="0">
              <a:buNone/>
            </a:pPr>
            <a:r>
              <a:rPr lang="en-US" dirty="0"/>
              <a:t>Payment</a:t>
            </a:r>
            <a:endParaRPr lang="en-US" sz="1600" dirty="0"/>
          </a:p>
          <a:p>
            <a:pPr marL="0" indent="0">
              <a:buNone/>
            </a:pPr>
            <a:endParaRPr lang="en-US" sz="1600" dirty="0"/>
          </a:p>
          <a:p>
            <a:pPr marL="0" indent="0">
              <a:buNone/>
            </a:pPr>
            <a:r>
              <a:rPr lang="en-US" dirty="0"/>
              <a:t>Select from an existing payment account, or if new, setup a payment account.</a:t>
            </a:r>
          </a:p>
          <a:p>
            <a:pPr marL="0" indent="0">
              <a:buNone/>
            </a:pPr>
            <a:endParaRPr lang="en-US" dirty="0"/>
          </a:p>
        </p:txBody>
      </p:sp>
      <p:pic>
        <p:nvPicPr>
          <p:cNvPr id="5" name="Picture 4" descr="A screenshot of a cell phone&#10;&#10;Description automatically generated">
            <a:extLst>
              <a:ext uri="{FF2B5EF4-FFF2-40B4-BE49-F238E27FC236}">
                <a16:creationId xmlns:a16="http://schemas.microsoft.com/office/drawing/2014/main" id="{FA1DF137-9865-4058-93CF-9B692C7822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5209" y="1886735"/>
            <a:ext cx="4610100" cy="222885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102685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Boosting a Post</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a:xfrm>
            <a:off x="838201" y="1532010"/>
            <a:ext cx="4602038" cy="4351338"/>
          </a:xfrm>
        </p:spPr>
        <p:txBody>
          <a:bodyPr/>
          <a:lstStyle/>
          <a:p>
            <a:pPr marL="0" indent="0">
              <a:buNone/>
            </a:pPr>
            <a:r>
              <a:rPr lang="en-US" dirty="0"/>
              <a:t>Boost</a:t>
            </a:r>
            <a:endParaRPr lang="en-US" sz="1600" dirty="0"/>
          </a:p>
          <a:p>
            <a:pPr marL="0" indent="0">
              <a:buNone/>
            </a:pPr>
            <a:endParaRPr lang="en-US" sz="1600" dirty="0"/>
          </a:p>
          <a:p>
            <a:pPr marL="0" indent="0">
              <a:buNone/>
            </a:pPr>
            <a:r>
              <a:rPr lang="en-US" dirty="0"/>
              <a:t>Once you’re happy with all settings, press the blue “Boost” button in bottom right corner</a:t>
            </a:r>
          </a:p>
          <a:p>
            <a:pPr marL="0" indent="0">
              <a:buNone/>
            </a:pPr>
            <a:endParaRPr lang="en-US" dirty="0"/>
          </a:p>
        </p:txBody>
      </p:sp>
      <p:pic>
        <p:nvPicPr>
          <p:cNvPr id="5" name="Picture 4">
            <a:extLst>
              <a:ext uri="{FF2B5EF4-FFF2-40B4-BE49-F238E27FC236}">
                <a16:creationId xmlns:a16="http://schemas.microsoft.com/office/drawing/2014/main" id="{FA1DF137-9865-4058-93CF-9B692C7822C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18516" y="974652"/>
            <a:ext cx="5913562" cy="445036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969576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Boosting a Post</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a:xfrm>
            <a:off x="838201" y="1532010"/>
            <a:ext cx="4602038" cy="917575"/>
          </a:xfrm>
        </p:spPr>
        <p:txBody>
          <a:bodyPr/>
          <a:lstStyle/>
          <a:p>
            <a:pPr marL="0" indent="0">
              <a:buNone/>
            </a:pPr>
            <a:r>
              <a:rPr lang="en-US" dirty="0"/>
              <a:t>Proof is in the Pudding</a:t>
            </a:r>
            <a:endParaRPr lang="en-US" sz="1600" dirty="0"/>
          </a:p>
          <a:p>
            <a:pPr marL="0" indent="0">
              <a:buNone/>
            </a:pPr>
            <a:endParaRPr lang="en-US" sz="1600" dirty="0"/>
          </a:p>
          <a:p>
            <a:pPr marL="0" indent="0">
              <a:buNone/>
            </a:pPr>
            <a:endParaRPr lang="en-US" dirty="0"/>
          </a:p>
        </p:txBody>
      </p:sp>
      <p:pic>
        <p:nvPicPr>
          <p:cNvPr id="6" name="Picture 5" descr="A group of people standing in a room&#10;&#10;Description automatically generated">
            <a:extLst>
              <a:ext uri="{FF2B5EF4-FFF2-40B4-BE49-F238E27FC236}">
                <a16:creationId xmlns:a16="http://schemas.microsoft.com/office/drawing/2014/main" id="{DCD03B28-9886-417E-B065-A40B2DC2F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4383" y="442628"/>
            <a:ext cx="3612860" cy="5390386"/>
          </a:xfrm>
          <a:prstGeom prst="rect">
            <a:avLst/>
          </a:prstGeom>
          <a:ln>
            <a:solidFill>
              <a:schemeClr val="tx1"/>
            </a:solidFill>
          </a:ln>
          <a:effectLst>
            <a:outerShdw blurRad="50800" dist="38100" dir="2700000" algn="tl" rotWithShape="0">
              <a:prstClr val="black">
                <a:alpha val="40000"/>
              </a:prstClr>
            </a:outerShdw>
          </a:effectLst>
        </p:spPr>
      </p:pic>
      <p:pic>
        <p:nvPicPr>
          <p:cNvPr id="8" name="Picture 7" descr="A screenshot of a cell phone&#10;&#10;Description automatically generated">
            <a:extLst>
              <a:ext uri="{FF2B5EF4-FFF2-40B4-BE49-F238E27FC236}">
                <a16:creationId xmlns:a16="http://schemas.microsoft.com/office/drawing/2014/main" id="{DF35169D-CA96-4B9C-B817-D35264DDEC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38" y="2857573"/>
            <a:ext cx="4762500" cy="261937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14499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Boosting a Post</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a:xfrm>
            <a:off x="838201" y="1532010"/>
            <a:ext cx="4602038" cy="917575"/>
          </a:xfrm>
        </p:spPr>
        <p:txBody>
          <a:bodyPr/>
          <a:lstStyle/>
          <a:p>
            <a:pPr marL="0" indent="0">
              <a:buNone/>
            </a:pPr>
            <a:r>
              <a:rPr lang="en-US" dirty="0"/>
              <a:t>5-day boost</a:t>
            </a:r>
            <a:endParaRPr lang="en-US" sz="1600" dirty="0"/>
          </a:p>
          <a:p>
            <a:pPr marL="0" indent="0">
              <a:buNone/>
            </a:pPr>
            <a:r>
              <a:rPr lang="en-US" dirty="0"/>
              <a:t>$25 budget</a:t>
            </a:r>
          </a:p>
          <a:p>
            <a:pPr marL="0" indent="0">
              <a:buNone/>
            </a:pPr>
            <a:endParaRPr lang="en-US" dirty="0"/>
          </a:p>
        </p:txBody>
      </p:sp>
      <p:pic>
        <p:nvPicPr>
          <p:cNvPr id="6" name="Picture 5" descr="A group of people standing in a room&#10;&#10;Description automatically generated">
            <a:extLst>
              <a:ext uri="{FF2B5EF4-FFF2-40B4-BE49-F238E27FC236}">
                <a16:creationId xmlns:a16="http://schemas.microsoft.com/office/drawing/2014/main" id="{DCD03B28-9886-417E-B065-A40B2DC2F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4382" y="442494"/>
            <a:ext cx="3612860" cy="5390386"/>
          </a:xfrm>
          <a:prstGeom prst="rect">
            <a:avLst/>
          </a:prstGeom>
          <a:ln>
            <a:solidFill>
              <a:schemeClr val="tx1"/>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DF35169D-CA96-4B9C-B817-D35264DDEC1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7000" y="2642532"/>
            <a:ext cx="2905044" cy="3288485"/>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B095B3BC-8383-48C8-A17D-880BDBE557D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441467" y="2636405"/>
            <a:ext cx="3190044" cy="338942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794961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Facebook Ads</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p:txBody>
          <a:bodyPr/>
          <a:lstStyle/>
          <a:p>
            <a:pPr marL="0" indent="0">
              <a:buNone/>
            </a:pPr>
            <a:r>
              <a:rPr lang="en-US" dirty="0"/>
              <a:t>While boosting a post is still considered an ad, Facebook ads are created through Ads Manager and offer more advanced customization solutions. </a:t>
            </a:r>
            <a:br>
              <a:rPr lang="en-US" dirty="0"/>
            </a:br>
            <a:endParaRPr lang="en-US" dirty="0"/>
          </a:p>
          <a:p>
            <a:pPr marL="0" indent="0">
              <a:buNone/>
            </a:pPr>
            <a:r>
              <a:rPr lang="en-US" dirty="0"/>
              <a:t>There are many advertising objectives to help you reach your specific business goals and the audiences you care about most.</a:t>
            </a:r>
            <a:br>
              <a:rPr lang="en-US" dirty="0"/>
            </a:br>
            <a:endParaRPr lang="en-US" dirty="0"/>
          </a:p>
          <a:p>
            <a:pPr marL="0" indent="0">
              <a:buNone/>
            </a:pPr>
            <a:r>
              <a:rPr lang="en-US" dirty="0"/>
              <a:t>Ads are created in the Facebook Ads Manager</a:t>
            </a:r>
          </a:p>
        </p:txBody>
      </p:sp>
    </p:spTree>
    <p:extLst>
      <p:ext uri="{BB962C8B-B14F-4D97-AF65-F5344CB8AC3E}">
        <p14:creationId xmlns:p14="http://schemas.microsoft.com/office/powerpoint/2010/main" val="323894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Facebook Ad Features</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a:xfrm>
            <a:off x="838200" y="1619075"/>
            <a:ext cx="10515600" cy="4557888"/>
          </a:xfrm>
        </p:spPr>
        <p:txBody>
          <a:bodyPr>
            <a:normAutofit/>
          </a:bodyPr>
          <a:lstStyle/>
          <a:p>
            <a:r>
              <a:rPr lang="en-US" sz="2400" b="1" dirty="0"/>
              <a:t>Choose different ad placements</a:t>
            </a:r>
            <a:r>
              <a:rPr lang="en-US" sz="2400" dirty="0"/>
              <a:t>: When you boost a post, you'll be able to check or uncheck whether or not you want to place your ad in Instagram in addition to Facebook mobile and desktop News Feed. With Facebook ads, you get the added benefit of choosing placements in Facebook News Feed side ads, Messenger ads, Instagram stories, instant articles, and Audience Network.</a:t>
            </a:r>
            <a:br>
              <a:rPr lang="en-US" sz="2400" dirty="0"/>
            </a:br>
            <a:endParaRPr lang="en-US" sz="2400" dirty="0"/>
          </a:p>
          <a:p>
            <a:r>
              <a:rPr lang="en-US" sz="2400" b="1" dirty="0"/>
              <a:t>Use specific ad objectives</a:t>
            </a:r>
            <a:r>
              <a:rPr lang="en-US" sz="2400" dirty="0"/>
              <a:t>: Choosing an ad objective early on will help you to focus on which campaign type best aligns with your current business goals. Boosted posts allows you to focus on website clicks, Page engagement and local business promotions, but the full ads system in Ads Manager lets you choose objectives like store traffic, conversions, and lead generation. You can also create and manage ads through the Ads Manager mobile app.</a:t>
            </a:r>
          </a:p>
        </p:txBody>
      </p:sp>
    </p:spTree>
    <p:extLst>
      <p:ext uri="{BB962C8B-B14F-4D97-AF65-F5344CB8AC3E}">
        <p14:creationId xmlns:p14="http://schemas.microsoft.com/office/powerpoint/2010/main" val="402247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Facebook Ad Features</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a:xfrm>
            <a:off x="838200" y="1619075"/>
            <a:ext cx="10515600" cy="4557888"/>
          </a:xfrm>
        </p:spPr>
        <p:txBody>
          <a:bodyPr>
            <a:normAutofit/>
          </a:bodyPr>
          <a:lstStyle/>
          <a:p>
            <a:r>
              <a:rPr lang="en-US" sz="2400" b="1" dirty="0"/>
              <a:t>Maintain creative control: </a:t>
            </a:r>
            <a:r>
              <a:rPr lang="en-US" sz="2400" dirty="0"/>
              <a:t>With Facebook Ads created through Ads Manager, you can design an ad that fits your goals. Create carousel ads, add specific descriptions and add a call-to-action button that'll drive more of your audience to take action. These are only a few of the creative and formatting options available in Ads Manager that aren't available when boosting a post from your Page.</a:t>
            </a:r>
            <a:br>
              <a:rPr lang="en-US" sz="2400" dirty="0"/>
            </a:br>
            <a:endParaRPr lang="en-US" sz="2400" dirty="0"/>
          </a:p>
          <a:p>
            <a:r>
              <a:rPr lang="en-US" sz="2400" b="1" dirty="0"/>
              <a:t>Use advance targeting capabilities: </a:t>
            </a:r>
            <a:r>
              <a:rPr lang="en-US" sz="2400" dirty="0"/>
              <a:t>Boosting posts let you decide on interests, age and gender for your ad targeting. This helps you reach people who most likely care about your business. With Facebook ads, you can use more advanced tools to create overlapping audience types, lookalike audiences and more.</a:t>
            </a:r>
          </a:p>
        </p:txBody>
      </p:sp>
    </p:spTree>
    <p:extLst>
      <p:ext uri="{BB962C8B-B14F-4D97-AF65-F5344CB8AC3E}">
        <p14:creationId xmlns:p14="http://schemas.microsoft.com/office/powerpoint/2010/main" val="31849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07136-0E7C-4134-B9A4-949BA4E9A7AB}"/>
              </a:ext>
            </a:extLst>
          </p:cNvPr>
          <p:cNvSpPr>
            <a:spLocks noGrp="1"/>
          </p:cNvSpPr>
          <p:nvPr>
            <p:ph type="title"/>
          </p:nvPr>
        </p:nvSpPr>
        <p:spPr/>
        <p:txBody>
          <a:bodyPr/>
          <a:lstStyle/>
          <a:p>
            <a:r>
              <a:rPr lang="en-US" dirty="0"/>
              <a:t>Facebook Introduction</a:t>
            </a:r>
          </a:p>
        </p:txBody>
      </p:sp>
      <p:sp>
        <p:nvSpPr>
          <p:cNvPr id="3" name="Content Placeholder 2">
            <a:extLst>
              <a:ext uri="{FF2B5EF4-FFF2-40B4-BE49-F238E27FC236}">
                <a16:creationId xmlns:a16="http://schemas.microsoft.com/office/drawing/2014/main" id="{CB7EC5A1-2905-478A-8A21-ED8E85924E7A}"/>
              </a:ext>
            </a:extLst>
          </p:cNvPr>
          <p:cNvSpPr>
            <a:spLocks noGrp="1"/>
          </p:cNvSpPr>
          <p:nvPr>
            <p:ph idx="1"/>
          </p:nvPr>
        </p:nvSpPr>
        <p:spPr>
          <a:xfrm>
            <a:off x="838200" y="1741735"/>
            <a:ext cx="10515600" cy="4351338"/>
          </a:xfrm>
        </p:spPr>
        <p:txBody>
          <a:bodyPr/>
          <a:lstStyle/>
          <a:p>
            <a:r>
              <a:rPr lang="en-US" dirty="0"/>
              <a:t>Widely used by both genders</a:t>
            </a:r>
          </a:p>
          <a:p>
            <a:pPr lvl="1"/>
            <a:r>
              <a:rPr lang="en-US" dirty="0"/>
              <a:t>76% of females</a:t>
            </a:r>
          </a:p>
          <a:p>
            <a:pPr lvl="1"/>
            <a:r>
              <a:rPr lang="en-US" dirty="0"/>
              <a:t>66% of males</a:t>
            </a:r>
          </a:p>
          <a:p>
            <a:pPr lvl="1"/>
            <a:endParaRPr lang="en-US" dirty="0"/>
          </a:p>
          <a:p>
            <a:r>
              <a:rPr lang="en-US" dirty="0"/>
              <a:t>Highest traffic occurs mid-week between 1 to 3 pm</a:t>
            </a:r>
          </a:p>
          <a:p>
            <a:pPr marL="457200" lvl="1" indent="0">
              <a:buNone/>
            </a:pPr>
            <a:endParaRPr lang="en-US" dirty="0"/>
          </a:p>
          <a:p>
            <a:r>
              <a:rPr lang="en-US" dirty="0"/>
              <a:t>Every 60 seconds on Facebook:</a:t>
            </a:r>
          </a:p>
          <a:p>
            <a:pPr lvl="1"/>
            <a:r>
              <a:rPr lang="en-US" dirty="0"/>
              <a:t>510,000 comments are posted</a:t>
            </a:r>
          </a:p>
          <a:p>
            <a:pPr lvl="1"/>
            <a:r>
              <a:rPr lang="en-US" dirty="0"/>
              <a:t>293,000 statuses are updated</a:t>
            </a:r>
          </a:p>
          <a:p>
            <a:pPr lvl="1"/>
            <a:r>
              <a:rPr lang="en-US" dirty="0"/>
              <a:t>136,000 photos are uploaded</a:t>
            </a:r>
          </a:p>
          <a:p>
            <a:pPr marL="0" indent="0">
              <a:buNone/>
            </a:pPr>
            <a:endParaRPr lang="en-US" dirty="0"/>
          </a:p>
        </p:txBody>
      </p:sp>
    </p:spTree>
    <p:extLst>
      <p:ext uri="{BB962C8B-B14F-4D97-AF65-F5344CB8AC3E}">
        <p14:creationId xmlns:p14="http://schemas.microsoft.com/office/powerpoint/2010/main" val="22308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Facebook Ads Manager</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p:txBody>
          <a:bodyPr/>
          <a:lstStyle/>
          <a:p>
            <a:pPr marL="0" indent="0">
              <a:buNone/>
            </a:pPr>
            <a:r>
              <a:rPr lang="en-US" dirty="0"/>
              <a:t>The Ads manager is where you go to create and manage your campaigns. You can use the ads manager to:</a:t>
            </a:r>
            <a:br>
              <a:rPr lang="en-US" dirty="0"/>
            </a:br>
            <a:endParaRPr lang="en-US" dirty="0"/>
          </a:p>
          <a:p>
            <a:pPr lvl="1"/>
            <a:r>
              <a:rPr lang="en-US" dirty="0"/>
              <a:t>Set up Facebook ad campaigns</a:t>
            </a:r>
          </a:p>
          <a:p>
            <a:pPr lvl="1"/>
            <a:r>
              <a:rPr lang="en-US" dirty="0"/>
              <a:t>Create new ad sets and ads</a:t>
            </a:r>
          </a:p>
          <a:p>
            <a:pPr lvl="1"/>
            <a:r>
              <a:rPr lang="en-US" dirty="0"/>
              <a:t>Manage Facebook ad bids</a:t>
            </a:r>
          </a:p>
          <a:p>
            <a:pPr lvl="1"/>
            <a:r>
              <a:rPr lang="en-US" dirty="0"/>
              <a:t>Target many different audiences</a:t>
            </a:r>
          </a:p>
          <a:p>
            <a:pPr lvl="1"/>
            <a:r>
              <a:rPr lang="en-US" dirty="0"/>
              <a:t>Optimize your ad campaigns</a:t>
            </a:r>
          </a:p>
          <a:p>
            <a:pPr lvl="1"/>
            <a:r>
              <a:rPr lang="en-US" dirty="0"/>
              <a:t>Keep track of your campaigns’ performance</a:t>
            </a:r>
          </a:p>
          <a:p>
            <a:pPr lvl="1"/>
            <a:r>
              <a:rPr lang="en-US" dirty="0"/>
              <a:t>A/B test your Facebook ad campaigns</a:t>
            </a:r>
          </a:p>
          <a:p>
            <a:endParaRPr lang="en-US" dirty="0"/>
          </a:p>
        </p:txBody>
      </p:sp>
    </p:spTree>
    <p:extLst>
      <p:ext uri="{BB962C8B-B14F-4D97-AF65-F5344CB8AC3E}">
        <p14:creationId xmlns:p14="http://schemas.microsoft.com/office/powerpoint/2010/main" val="16493791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0728DCD2-4FDA-4C6D-A209-6F084FCFB9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437" y="0"/>
            <a:ext cx="9001125" cy="6134100"/>
          </a:xfrm>
          <a:prstGeom prst="rect">
            <a:avLst/>
          </a:prstGeom>
        </p:spPr>
      </p:pic>
    </p:spTree>
    <p:extLst>
      <p:ext uri="{BB962C8B-B14F-4D97-AF65-F5344CB8AC3E}">
        <p14:creationId xmlns:p14="http://schemas.microsoft.com/office/powerpoint/2010/main" val="1798920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Creating a Campaign</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a:xfrm>
            <a:off x="838200" y="1484852"/>
            <a:ext cx="10515600" cy="4692112"/>
          </a:xfrm>
        </p:spPr>
        <p:txBody>
          <a:bodyPr/>
          <a:lstStyle/>
          <a:p>
            <a:pPr marL="0" indent="0">
              <a:buNone/>
            </a:pPr>
            <a:r>
              <a:rPr lang="en-US" dirty="0"/>
              <a:t>In order to create a campaign, navigate to the “campaigns” tab. From there, click on the green “+Create” button.</a:t>
            </a:r>
          </a:p>
        </p:txBody>
      </p:sp>
      <p:pic>
        <p:nvPicPr>
          <p:cNvPr id="5" name="Picture 4" descr="A screenshot of a cell phone&#10;&#10;Description automatically generated">
            <a:extLst>
              <a:ext uri="{FF2B5EF4-FFF2-40B4-BE49-F238E27FC236}">
                <a16:creationId xmlns:a16="http://schemas.microsoft.com/office/drawing/2014/main" id="{48DD8D4D-3A3B-48B1-987D-EAC7E41D3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8825" y="2328453"/>
            <a:ext cx="8059026" cy="3761446"/>
          </a:xfrm>
          <a:prstGeom prst="rect">
            <a:avLst/>
          </a:prstGeom>
        </p:spPr>
      </p:pic>
    </p:spTree>
    <p:extLst>
      <p:ext uri="{BB962C8B-B14F-4D97-AF65-F5344CB8AC3E}">
        <p14:creationId xmlns:p14="http://schemas.microsoft.com/office/powerpoint/2010/main" val="42089349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Creating a Campaign</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a:xfrm>
            <a:off x="838200" y="1484852"/>
            <a:ext cx="10515600" cy="4692112"/>
          </a:xfrm>
        </p:spPr>
        <p:txBody>
          <a:bodyPr/>
          <a:lstStyle/>
          <a:p>
            <a:pPr marL="0" indent="0">
              <a:buNone/>
            </a:pPr>
            <a:r>
              <a:rPr lang="en-US" dirty="0"/>
              <a:t>Facebook’s platform does a good job guiding you through the creation.</a:t>
            </a:r>
          </a:p>
        </p:txBody>
      </p:sp>
      <p:pic>
        <p:nvPicPr>
          <p:cNvPr id="5" name="Picture 4">
            <a:extLst>
              <a:ext uri="{FF2B5EF4-FFF2-40B4-BE49-F238E27FC236}">
                <a16:creationId xmlns:a16="http://schemas.microsoft.com/office/drawing/2014/main" id="{48DD8D4D-3A3B-48B1-987D-EAC7E41D340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30933" y="2311675"/>
            <a:ext cx="6930134" cy="3761446"/>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845310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Campaign Objectives</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a:xfrm>
            <a:off x="838200" y="1526796"/>
            <a:ext cx="10515600" cy="4650167"/>
          </a:xfrm>
        </p:spPr>
        <p:txBody>
          <a:bodyPr/>
          <a:lstStyle/>
          <a:p>
            <a:pPr marL="0" indent="0">
              <a:buNone/>
            </a:pPr>
            <a:r>
              <a:rPr lang="en-US" sz="2400" dirty="0"/>
              <a:t>You can choose from a handful of campaign objectives that match your advertising goals. Facebook uses your selection to determine other elements of your campaign such as available ad formats, bidding options and the way it optimizes the campaign. Here’s the complete list of Facebook campaign objectives available:</a:t>
            </a:r>
          </a:p>
          <a:p>
            <a:pPr marL="0" indent="0">
              <a:buNone/>
            </a:pPr>
            <a:endParaRPr lang="en-US" dirty="0"/>
          </a:p>
        </p:txBody>
      </p:sp>
      <p:sp>
        <p:nvSpPr>
          <p:cNvPr id="4" name="TextBox 3">
            <a:extLst>
              <a:ext uri="{FF2B5EF4-FFF2-40B4-BE49-F238E27FC236}">
                <a16:creationId xmlns:a16="http://schemas.microsoft.com/office/drawing/2014/main" id="{A6CE0C45-C5B2-4787-8C06-12A8B35C5729}"/>
              </a:ext>
            </a:extLst>
          </p:cNvPr>
          <p:cNvSpPr txBox="1"/>
          <p:nvPr/>
        </p:nvSpPr>
        <p:spPr>
          <a:xfrm>
            <a:off x="6610525" y="3429000"/>
            <a:ext cx="3179427" cy="2585323"/>
          </a:xfrm>
          <a:prstGeom prst="rect">
            <a:avLst/>
          </a:prstGeom>
          <a:noFill/>
        </p:spPr>
        <p:txBody>
          <a:bodyPr wrap="square" rtlCol="0">
            <a:spAutoFit/>
          </a:bodyPr>
          <a:lstStyle/>
          <a:p>
            <a:pPr marL="285750" indent="-285750">
              <a:buFont typeface="Arial" panose="020B0604020202020204" pitchFamily="34" charset="0"/>
              <a:buChar char="•"/>
            </a:pPr>
            <a:r>
              <a:rPr lang="en-US" sz="2400" dirty="0"/>
              <a:t>Video views</a:t>
            </a:r>
          </a:p>
          <a:p>
            <a:pPr marL="285750" indent="-285750">
              <a:buFont typeface="Arial" panose="020B0604020202020204" pitchFamily="34" charset="0"/>
              <a:buChar char="•"/>
            </a:pPr>
            <a:r>
              <a:rPr lang="en-US" sz="2400" dirty="0"/>
              <a:t>Lead generation</a:t>
            </a:r>
          </a:p>
          <a:p>
            <a:pPr marL="285750" indent="-285750">
              <a:buFont typeface="Arial" panose="020B0604020202020204" pitchFamily="34" charset="0"/>
              <a:buChar char="•"/>
            </a:pPr>
            <a:r>
              <a:rPr lang="en-US" sz="2400" dirty="0"/>
              <a:t>Conversions</a:t>
            </a:r>
          </a:p>
          <a:p>
            <a:pPr marL="285750" indent="-285750">
              <a:buFont typeface="Arial" panose="020B0604020202020204" pitchFamily="34" charset="0"/>
              <a:buChar char="•"/>
            </a:pPr>
            <a:r>
              <a:rPr lang="en-US" sz="2400" dirty="0"/>
              <a:t>Product catalog sales</a:t>
            </a:r>
          </a:p>
          <a:p>
            <a:pPr marL="285750" indent="-285750">
              <a:buFont typeface="Arial" panose="020B0604020202020204" pitchFamily="34" charset="0"/>
              <a:buChar char="•"/>
            </a:pPr>
            <a:r>
              <a:rPr lang="en-US" sz="2400" dirty="0"/>
              <a:t>Store traffic</a:t>
            </a:r>
          </a:p>
          <a:p>
            <a:pPr marL="285750" indent="-285750">
              <a:buFont typeface="Arial" panose="020B0604020202020204" pitchFamily="34" charset="0"/>
              <a:buChar char="•"/>
            </a:pPr>
            <a:r>
              <a:rPr lang="en-US" sz="2400" dirty="0"/>
              <a:t>Messages</a:t>
            </a:r>
          </a:p>
          <a:p>
            <a:endParaRPr lang="en-US" dirty="0"/>
          </a:p>
        </p:txBody>
      </p:sp>
      <p:sp>
        <p:nvSpPr>
          <p:cNvPr id="5" name="TextBox 4">
            <a:extLst>
              <a:ext uri="{FF2B5EF4-FFF2-40B4-BE49-F238E27FC236}">
                <a16:creationId xmlns:a16="http://schemas.microsoft.com/office/drawing/2014/main" id="{E8C3D581-E169-4F31-B547-39068F4FC23E}"/>
              </a:ext>
            </a:extLst>
          </p:cNvPr>
          <p:cNvSpPr txBox="1"/>
          <p:nvPr/>
        </p:nvSpPr>
        <p:spPr>
          <a:xfrm>
            <a:off x="2134649" y="3429000"/>
            <a:ext cx="3179427" cy="2585323"/>
          </a:xfrm>
          <a:prstGeom prst="rect">
            <a:avLst/>
          </a:prstGeom>
          <a:noFill/>
        </p:spPr>
        <p:txBody>
          <a:bodyPr wrap="square" rtlCol="0">
            <a:spAutoFit/>
          </a:bodyPr>
          <a:lstStyle/>
          <a:p>
            <a:pPr marL="342900" indent="-342900">
              <a:buFont typeface="Arial" panose="020B0604020202020204" pitchFamily="34" charset="0"/>
              <a:buChar char="•"/>
            </a:pPr>
            <a:r>
              <a:rPr lang="en-US" sz="2400" dirty="0"/>
              <a:t>Brand awareness</a:t>
            </a:r>
          </a:p>
          <a:p>
            <a:pPr marL="342900" indent="-342900">
              <a:buFont typeface="Arial" panose="020B0604020202020204" pitchFamily="34" charset="0"/>
              <a:buChar char="•"/>
            </a:pPr>
            <a:r>
              <a:rPr lang="en-US" sz="2400" dirty="0"/>
              <a:t>Local awareness</a:t>
            </a:r>
          </a:p>
          <a:p>
            <a:pPr marL="342900" indent="-342900">
              <a:buFont typeface="Arial" panose="020B0604020202020204" pitchFamily="34" charset="0"/>
              <a:buChar char="•"/>
            </a:pPr>
            <a:r>
              <a:rPr lang="en-US" sz="2400" dirty="0"/>
              <a:t>Reach</a:t>
            </a:r>
          </a:p>
          <a:p>
            <a:pPr marL="342900" indent="-342900">
              <a:buFont typeface="Arial" panose="020B0604020202020204" pitchFamily="34" charset="0"/>
              <a:buChar char="•"/>
            </a:pPr>
            <a:r>
              <a:rPr lang="en-US" sz="2400" dirty="0"/>
              <a:t>Traffic</a:t>
            </a:r>
          </a:p>
          <a:p>
            <a:pPr marL="342900" indent="-342900">
              <a:buFont typeface="Arial" panose="020B0604020202020204" pitchFamily="34" charset="0"/>
              <a:buChar char="•"/>
            </a:pPr>
            <a:r>
              <a:rPr lang="en-US" sz="2400" dirty="0"/>
              <a:t>Engagement</a:t>
            </a:r>
          </a:p>
          <a:p>
            <a:pPr marL="342900" indent="-342900">
              <a:buFont typeface="Arial" panose="020B0604020202020204" pitchFamily="34" charset="0"/>
              <a:buChar char="•"/>
            </a:pPr>
            <a:r>
              <a:rPr lang="en-US" sz="2400" dirty="0"/>
              <a:t>App installs</a:t>
            </a:r>
          </a:p>
          <a:p>
            <a:endParaRPr lang="en-US" dirty="0"/>
          </a:p>
        </p:txBody>
      </p:sp>
    </p:spTree>
    <p:extLst>
      <p:ext uri="{BB962C8B-B14F-4D97-AF65-F5344CB8AC3E}">
        <p14:creationId xmlns:p14="http://schemas.microsoft.com/office/powerpoint/2010/main" val="21368214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Campaign Structure</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a:xfrm>
            <a:off x="838200" y="1484852"/>
            <a:ext cx="10515600" cy="4692112"/>
          </a:xfrm>
        </p:spPr>
        <p:txBody>
          <a:bodyPr/>
          <a:lstStyle/>
          <a:p>
            <a:pPr marL="0" indent="0">
              <a:buNone/>
            </a:pPr>
            <a:r>
              <a:rPr lang="en-US" dirty="0"/>
              <a:t>Facebook’s campaign structure has three levels</a:t>
            </a:r>
          </a:p>
          <a:p>
            <a:pPr marL="0" indent="0">
              <a:buNone/>
            </a:pPr>
            <a:endParaRPr lang="en-US" sz="400" dirty="0"/>
          </a:p>
          <a:p>
            <a:r>
              <a:rPr lang="en-US" sz="2400" dirty="0"/>
              <a:t>A </a:t>
            </a:r>
            <a:r>
              <a:rPr lang="en-US" sz="2400" b="1" dirty="0"/>
              <a:t>Facebook campaign</a:t>
            </a:r>
            <a:r>
              <a:rPr lang="en-US" sz="2400" dirty="0"/>
              <a:t> can contain several Ad Sets and it has a unique campaign objective. Your campaign is basically just a container to help you better organize your advertising. The only attribute of the campaign is the objective you want to reach with it. </a:t>
            </a:r>
          </a:p>
          <a:p>
            <a:r>
              <a:rPr lang="en-US" sz="2400" dirty="0"/>
              <a:t>A </a:t>
            </a:r>
            <a:r>
              <a:rPr lang="en-US" sz="2400" b="1" dirty="0"/>
              <a:t>Facebook ad set</a:t>
            </a:r>
            <a:r>
              <a:rPr lang="en-US" sz="2400" dirty="0"/>
              <a:t> can include multiple ads and it has a unique audience targeting, budget, schedule, bidding, and placement. Ad sets are also the best units to use for Facebook A/B testing – remember to always place all the variations inside different ad sets.</a:t>
            </a:r>
          </a:p>
          <a:p>
            <a:r>
              <a:rPr lang="en-US" sz="2400" dirty="0"/>
              <a:t>The </a:t>
            </a:r>
            <a:r>
              <a:rPr lang="en-US" sz="2400" b="1" dirty="0"/>
              <a:t>Facebook ad</a:t>
            </a:r>
            <a:r>
              <a:rPr lang="en-US" sz="2400" dirty="0"/>
              <a:t> (basically what we’ve been creating so far in this guide), is the smallest unit of your campaign. Ads can have different URLs, ad image, and ad copy.</a:t>
            </a:r>
          </a:p>
        </p:txBody>
      </p:sp>
    </p:spTree>
    <p:extLst>
      <p:ext uri="{BB962C8B-B14F-4D97-AF65-F5344CB8AC3E}">
        <p14:creationId xmlns:p14="http://schemas.microsoft.com/office/powerpoint/2010/main" val="4960570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Campaign Structure</a:t>
            </a:r>
          </a:p>
        </p:txBody>
      </p:sp>
      <p:pic>
        <p:nvPicPr>
          <p:cNvPr id="7" name="Picture 6" descr="A screenshot of a cell phone&#10;&#10;Description automatically generated">
            <a:extLst>
              <a:ext uri="{FF2B5EF4-FFF2-40B4-BE49-F238E27FC236}">
                <a16:creationId xmlns:a16="http://schemas.microsoft.com/office/drawing/2014/main" id="{BAC04BCC-2658-4E7C-AB5F-D8DE4BA493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6612" y="1462262"/>
            <a:ext cx="5438775" cy="4352925"/>
          </a:xfrm>
          <a:prstGeom prst="rect">
            <a:avLst/>
          </a:prstGeom>
        </p:spPr>
      </p:pic>
    </p:spTree>
    <p:extLst>
      <p:ext uri="{BB962C8B-B14F-4D97-AF65-F5344CB8AC3E}">
        <p14:creationId xmlns:p14="http://schemas.microsoft.com/office/powerpoint/2010/main" val="15910203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Creating a Campaign</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a:xfrm>
            <a:off x="838200" y="1484852"/>
            <a:ext cx="10515600" cy="4692112"/>
          </a:xfrm>
        </p:spPr>
        <p:txBody>
          <a:bodyPr/>
          <a:lstStyle/>
          <a:p>
            <a:pPr marL="0" indent="0">
              <a:buNone/>
            </a:pPr>
            <a:r>
              <a:rPr lang="en-US" dirty="0"/>
              <a:t>Give your campaign a name</a:t>
            </a:r>
          </a:p>
          <a:p>
            <a:pPr marL="0" indent="0">
              <a:buNone/>
            </a:pPr>
            <a:endParaRPr lang="en-US" sz="2400" dirty="0"/>
          </a:p>
          <a:p>
            <a:pPr marL="0" indent="0">
              <a:buNone/>
            </a:pPr>
            <a:r>
              <a:rPr lang="en-US" sz="2400" dirty="0"/>
              <a:t>It is actually very important to adopt useful naming conventions for your campaigns when you start with Facebook advertising so you can easily organize your campaigns as you scale and run more of them. It also sets you up for hyper-efficient reporting later on when it comes time to analyze your results.</a:t>
            </a:r>
          </a:p>
        </p:txBody>
      </p:sp>
    </p:spTree>
    <p:extLst>
      <p:ext uri="{BB962C8B-B14F-4D97-AF65-F5344CB8AC3E}">
        <p14:creationId xmlns:p14="http://schemas.microsoft.com/office/powerpoint/2010/main" val="25189039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Budget &amp; Schedule</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a:xfrm>
            <a:off x="838199" y="1825625"/>
            <a:ext cx="6133051" cy="4351338"/>
          </a:xfrm>
        </p:spPr>
        <p:txBody>
          <a:bodyPr/>
          <a:lstStyle/>
          <a:p>
            <a:pPr marL="0" indent="0">
              <a:buNone/>
            </a:pPr>
            <a:r>
              <a:rPr lang="en-US" dirty="0"/>
              <a:t>Facebook gives you two budgeting options</a:t>
            </a:r>
            <a:br>
              <a:rPr lang="en-US" dirty="0"/>
            </a:br>
            <a:endParaRPr lang="en-US" dirty="0"/>
          </a:p>
          <a:p>
            <a:r>
              <a:rPr lang="en-US" sz="2400" b="1" dirty="0"/>
              <a:t>1. Daily budget</a:t>
            </a:r>
            <a:r>
              <a:rPr lang="en-US" sz="2400" dirty="0"/>
              <a:t> –  Facebook will spend this sum on delivering your ads every day during your campaign. When you set your daily budget, you’re telling Facebook to get you roughly your daily budget’s worth of the results every day.</a:t>
            </a:r>
          </a:p>
        </p:txBody>
      </p:sp>
      <p:pic>
        <p:nvPicPr>
          <p:cNvPr id="7" name="Picture 6" descr="A screenshot of a cell phone&#10;&#10;Description automatically generated">
            <a:extLst>
              <a:ext uri="{FF2B5EF4-FFF2-40B4-BE49-F238E27FC236}">
                <a16:creationId xmlns:a16="http://schemas.microsoft.com/office/drawing/2014/main" id="{D902F5CF-D896-4E15-AC54-D52DF7879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2587" y="1825625"/>
            <a:ext cx="4457352" cy="2616664"/>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279375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Budget &amp; Schedule</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a:xfrm>
            <a:off x="838199" y="1825625"/>
            <a:ext cx="6133051" cy="4351338"/>
          </a:xfrm>
        </p:spPr>
        <p:txBody>
          <a:bodyPr/>
          <a:lstStyle/>
          <a:p>
            <a:pPr marL="0" indent="0">
              <a:buNone/>
            </a:pPr>
            <a:r>
              <a:rPr lang="en-US" dirty="0"/>
              <a:t>Facebook gives you two budgeting options</a:t>
            </a:r>
            <a:br>
              <a:rPr lang="en-US" dirty="0"/>
            </a:br>
            <a:endParaRPr lang="en-US" dirty="0"/>
          </a:p>
          <a:p>
            <a:r>
              <a:rPr lang="en-US" sz="2400" b="1" dirty="0"/>
              <a:t>2. Lifetime budget</a:t>
            </a:r>
            <a:r>
              <a:rPr lang="en-US" sz="2400" dirty="0"/>
              <a:t> – Facebook will divide the total campaign budget more or less evenly across the campaign dates. If you set a lifetime budget, Facebook will ask you for the campaign dates, so that it can calculate the average spend for each day.</a:t>
            </a:r>
          </a:p>
        </p:txBody>
      </p:sp>
      <p:pic>
        <p:nvPicPr>
          <p:cNvPr id="7" name="Picture 6" descr="A screenshot of a cell phone&#10;&#10;Description automatically generated">
            <a:extLst>
              <a:ext uri="{FF2B5EF4-FFF2-40B4-BE49-F238E27FC236}">
                <a16:creationId xmlns:a16="http://schemas.microsoft.com/office/drawing/2014/main" id="{D902F5CF-D896-4E15-AC54-D52DF7879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2587" y="1825625"/>
            <a:ext cx="4457352" cy="2616664"/>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55710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9622-1EFA-4231-B164-CD29E79F0AC9}"/>
              </a:ext>
            </a:extLst>
          </p:cNvPr>
          <p:cNvSpPr>
            <a:spLocks noGrp="1"/>
          </p:cNvSpPr>
          <p:nvPr>
            <p:ph type="title"/>
          </p:nvPr>
        </p:nvSpPr>
        <p:spPr/>
        <p:txBody>
          <a:bodyPr/>
          <a:lstStyle/>
          <a:p>
            <a:r>
              <a:rPr lang="en-US" dirty="0"/>
              <a:t>Why Facebook Is Important To Club Growth</a:t>
            </a:r>
          </a:p>
        </p:txBody>
      </p:sp>
      <p:sp>
        <p:nvSpPr>
          <p:cNvPr id="3" name="Content Placeholder 2">
            <a:extLst>
              <a:ext uri="{FF2B5EF4-FFF2-40B4-BE49-F238E27FC236}">
                <a16:creationId xmlns:a16="http://schemas.microsoft.com/office/drawing/2014/main" id="{85890643-8BC4-4F5A-9B64-D7C4EE011D55}"/>
              </a:ext>
            </a:extLst>
          </p:cNvPr>
          <p:cNvSpPr>
            <a:spLocks noGrp="1"/>
          </p:cNvSpPr>
          <p:nvPr>
            <p:ph idx="1"/>
          </p:nvPr>
        </p:nvSpPr>
        <p:spPr>
          <a:xfrm>
            <a:off x="838200" y="1825625"/>
            <a:ext cx="10515600" cy="4351338"/>
          </a:xfrm>
        </p:spPr>
        <p:txBody>
          <a:bodyPr/>
          <a:lstStyle/>
          <a:p>
            <a:r>
              <a:rPr lang="en-US" dirty="0"/>
              <a:t>Our greatest challenge – increasing membership</a:t>
            </a:r>
          </a:p>
          <a:p>
            <a:pPr lvl="1"/>
            <a:r>
              <a:rPr lang="en-US" dirty="0"/>
              <a:t>Low awareness of who we are and what we do</a:t>
            </a:r>
            <a:br>
              <a:rPr lang="en-US" dirty="0"/>
            </a:br>
            <a:endParaRPr lang="en-US" dirty="0"/>
          </a:p>
          <a:p>
            <a:pPr marL="0" indent="0">
              <a:buNone/>
            </a:pPr>
            <a:endParaRPr lang="en-US" dirty="0"/>
          </a:p>
        </p:txBody>
      </p:sp>
      <p:pic>
        <p:nvPicPr>
          <p:cNvPr id="5" name="Picture 4" descr="A group of people looking at a teddy bear&#10;&#10;Description automatically generated">
            <a:extLst>
              <a:ext uri="{FF2B5EF4-FFF2-40B4-BE49-F238E27FC236}">
                <a16:creationId xmlns:a16="http://schemas.microsoft.com/office/drawing/2014/main" id="{A775CB5C-B433-4864-87CC-CD4914A1C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0548" y="2907577"/>
            <a:ext cx="4490904" cy="2989092"/>
          </a:xfrm>
          <a:prstGeom prst="rect">
            <a:avLst/>
          </a:prstGeom>
        </p:spPr>
      </p:pic>
    </p:spTree>
    <p:extLst>
      <p:ext uri="{BB962C8B-B14F-4D97-AF65-F5344CB8AC3E}">
        <p14:creationId xmlns:p14="http://schemas.microsoft.com/office/powerpoint/2010/main" val="349479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Budget &amp; Schedule</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a:xfrm>
            <a:off x="838199" y="1825625"/>
            <a:ext cx="6133051" cy="4351338"/>
          </a:xfrm>
        </p:spPr>
        <p:txBody>
          <a:bodyPr/>
          <a:lstStyle/>
          <a:p>
            <a:pPr marL="0" indent="0">
              <a:buNone/>
            </a:pPr>
            <a:r>
              <a:rPr lang="en-US" dirty="0"/>
              <a:t>If you select Lifetime Budget, Facebook gives you the ability to schedule when your ads run.</a:t>
            </a:r>
            <a:endParaRPr lang="en-US" sz="2400" dirty="0"/>
          </a:p>
        </p:txBody>
      </p:sp>
      <p:pic>
        <p:nvPicPr>
          <p:cNvPr id="7" name="Picture 6">
            <a:extLst>
              <a:ext uri="{FF2B5EF4-FFF2-40B4-BE49-F238E27FC236}">
                <a16:creationId xmlns:a16="http://schemas.microsoft.com/office/drawing/2014/main" id="{D902F5CF-D896-4E15-AC54-D52DF787984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91154" y="1511356"/>
            <a:ext cx="4220218" cy="324520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4259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Choosing Your Audience</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a:xfrm>
            <a:off x="838200" y="1825625"/>
            <a:ext cx="5562600" cy="4351338"/>
          </a:xfrm>
        </p:spPr>
        <p:txBody>
          <a:bodyPr/>
          <a:lstStyle/>
          <a:p>
            <a:r>
              <a:rPr lang="en-US" dirty="0"/>
              <a:t>Look Familiar?</a:t>
            </a:r>
            <a:br>
              <a:rPr lang="en-US" dirty="0"/>
            </a:br>
            <a:endParaRPr lang="en-US" dirty="0"/>
          </a:p>
          <a:p>
            <a:r>
              <a:rPr lang="en-US" sz="2400" dirty="0"/>
              <a:t>As you build your audience, Facebook will display your estimated daily reach and tell you if your audience is too big, too small or if it’s just right using the meter. You can target “likes” or interests on Facebook, behaviors or demographics, and create very specific audiences to target in your campaign.</a:t>
            </a:r>
          </a:p>
        </p:txBody>
      </p:sp>
      <p:pic>
        <p:nvPicPr>
          <p:cNvPr id="5" name="Picture 4" descr="A screenshot of a cell phone&#10;&#10;Description automatically generated">
            <a:extLst>
              <a:ext uri="{FF2B5EF4-FFF2-40B4-BE49-F238E27FC236}">
                <a16:creationId xmlns:a16="http://schemas.microsoft.com/office/drawing/2014/main" id="{5D681DB8-176A-47BF-B4EE-39316B5DEE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092" y="1263061"/>
            <a:ext cx="4822708" cy="4546206"/>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550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Ad Placement</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a:xfrm>
            <a:off x="838200" y="1825625"/>
            <a:ext cx="5562600" cy="3300048"/>
          </a:xfrm>
        </p:spPr>
        <p:txBody>
          <a:bodyPr>
            <a:normAutofit/>
          </a:bodyPr>
          <a:lstStyle/>
          <a:p>
            <a:r>
              <a:rPr lang="en-US" sz="2400" dirty="0"/>
              <a:t>By default, Facebook will have “Automatic Placements” selected which can include Facebook, Instagram and Audience Network, but generally will use the placements optimized to give you best results. You can also choose to edit your placements if you have some data on what placement works best for you.</a:t>
            </a:r>
            <a:endParaRPr lang="en-US" sz="2000" dirty="0"/>
          </a:p>
        </p:txBody>
      </p:sp>
      <p:pic>
        <p:nvPicPr>
          <p:cNvPr id="5" name="Picture 4">
            <a:extLst>
              <a:ext uri="{FF2B5EF4-FFF2-40B4-BE49-F238E27FC236}">
                <a16:creationId xmlns:a16="http://schemas.microsoft.com/office/drawing/2014/main" id="{5D681DB8-176A-47BF-B4EE-39316B5DEE1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193645" y="1263061"/>
            <a:ext cx="3497601" cy="4546206"/>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4558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Ad Placement</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a:xfrm>
            <a:off x="838199" y="1825625"/>
            <a:ext cx="10906388" cy="4180892"/>
          </a:xfrm>
        </p:spPr>
        <p:txBody>
          <a:bodyPr>
            <a:normAutofit/>
          </a:bodyPr>
          <a:lstStyle/>
          <a:p>
            <a:pPr marL="0" indent="0">
              <a:buNone/>
            </a:pPr>
            <a:r>
              <a:rPr lang="en-US" sz="2400" dirty="0"/>
              <a:t>Here are the ad placements recommended by Facebook for every campaign objective:</a:t>
            </a:r>
          </a:p>
          <a:p>
            <a:r>
              <a:rPr lang="en-US" sz="2400" b="1" dirty="0"/>
              <a:t>Brand awareness</a:t>
            </a:r>
            <a:r>
              <a:rPr lang="en-US" sz="2400" dirty="0"/>
              <a:t>: Facebook and Instagram</a:t>
            </a:r>
          </a:p>
          <a:p>
            <a:r>
              <a:rPr lang="en-US" sz="2400" b="1" dirty="0"/>
              <a:t>Engagement:</a:t>
            </a:r>
            <a:r>
              <a:rPr lang="en-US" sz="2400" dirty="0"/>
              <a:t> Facebook and Instagram</a:t>
            </a:r>
          </a:p>
          <a:p>
            <a:r>
              <a:rPr lang="en-US" sz="2400" b="1" dirty="0"/>
              <a:t>Video views</a:t>
            </a:r>
            <a:r>
              <a:rPr lang="en-US" sz="2400" dirty="0"/>
              <a:t>: Facebook, Instagram and Audience Network</a:t>
            </a:r>
          </a:p>
          <a:p>
            <a:r>
              <a:rPr lang="en-US" sz="2400" b="1" dirty="0"/>
              <a:t>App installs</a:t>
            </a:r>
            <a:r>
              <a:rPr lang="en-US" sz="2400" dirty="0"/>
              <a:t>: Facebook, Instagram and Audience Network</a:t>
            </a:r>
          </a:p>
          <a:p>
            <a:r>
              <a:rPr lang="en-US" sz="2400" b="1" dirty="0"/>
              <a:t>Traffic</a:t>
            </a:r>
            <a:r>
              <a:rPr lang="en-US" sz="2400" dirty="0"/>
              <a:t> (for website clicks and app engagement): Facebook and Audience Network</a:t>
            </a:r>
          </a:p>
          <a:p>
            <a:r>
              <a:rPr lang="en-US" sz="2400" b="1" dirty="0"/>
              <a:t>Product catalog sales</a:t>
            </a:r>
            <a:r>
              <a:rPr lang="en-US" sz="2400" dirty="0"/>
              <a:t>: Facebook and Audience Network</a:t>
            </a:r>
          </a:p>
          <a:p>
            <a:r>
              <a:rPr lang="en-US" sz="2400" b="1" dirty="0"/>
              <a:t>Conversions</a:t>
            </a:r>
            <a:r>
              <a:rPr lang="en-US" sz="2400" dirty="0"/>
              <a:t>: Facebook and Audience Network</a:t>
            </a:r>
          </a:p>
        </p:txBody>
      </p:sp>
    </p:spTree>
    <p:extLst>
      <p:ext uri="{BB962C8B-B14F-4D97-AF65-F5344CB8AC3E}">
        <p14:creationId xmlns:p14="http://schemas.microsoft.com/office/powerpoint/2010/main" val="102867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Creating Ads</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a:xfrm>
            <a:off x="838200" y="1825625"/>
            <a:ext cx="5856215" cy="4351338"/>
          </a:xfrm>
        </p:spPr>
        <p:txBody>
          <a:bodyPr/>
          <a:lstStyle/>
          <a:p>
            <a:r>
              <a:rPr lang="en-US" dirty="0"/>
              <a:t>Name each ad – unique to identify performance</a:t>
            </a:r>
          </a:p>
          <a:p>
            <a:r>
              <a:rPr lang="en-US" dirty="0"/>
              <a:t>Select Facebook Page</a:t>
            </a:r>
          </a:p>
          <a:p>
            <a:r>
              <a:rPr lang="en-US" dirty="0"/>
              <a:t>Select Format</a:t>
            </a:r>
          </a:p>
        </p:txBody>
      </p:sp>
      <p:pic>
        <p:nvPicPr>
          <p:cNvPr id="5" name="Picture 4" descr="A screenshot of a cell phone&#10;&#10;Description automatically generated">
            <a:extLst>
              <a:ext uri="{FF2B5EF4-FFF2-40B4-BE49-F238E27FC236}">
                <a16:creationId xmlns:a16="http://schemas.microsoft.com/office/drawing/2014/main" id="{F339D72A-9A3D-4734-8925-5DE2888FE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204" y="3882006"/>
            <a:ext cx="4581525" cy="2028825"/>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descr="A screenshot of a cell phone&#10;&#10;Description automatically generated">
            <a:extLst>
              <a:ext uri="{FF2B5EF4-FFF2-40B4-BE49-F238E27FC236}">
                <a16:creationId xmlns:a16="http://schemas.microsoft.com/office/drawing/2014/main" id="{63F1E89D-0BC1-4007-9218-BB10F5BA41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0245" y="681037"/>
            <a:ext cx="4848225" cy="491490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888288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Creating Ads</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p:txBody>
          <a:bodyPr/>
          <a:lstStyle/>
          <a:p>
            <a:pPr marL="0" indent="0">
              <a:buNone/>
            </a:pPr>
            <a:r>
              <a:rPr lang="en-US" dirty="0"/>
              <a:t>Imagery</a:t>
            </a:r>
          </a:p>
          <a:p>
            <a:pPr marL="0" indent="0">
              <a:buNone/>
            </a:pPr>
            <a:endParaRPr lang="en-US" dirty="0"/>
          </a:p>
          <a:p>
            <a:r>
              <a:rPr lang="en-US" sz="2400" dirty="0"/>
              <a:t>Different placements (news feed, Instagram Stories, etc.) require different sized images.</a:t>
            </a:r>
          </a:p>
          <a:p>
            <a:pPr marL="0" indent="0">
              <a:buNone/>
            </a:pPr>
            <a:endParaRPr lang="en-US" sz="2400" dirty="0"/>
          </a:p>
          <a:p>
            <a:r>
              <a:rPr lang="en-US" sz="2400" dirty="0"/>
              <a:t>To get the latest information, utilize Facebook’s Ad Guide</a:t>
            </a:r>
          </a:p>
          <a:p>
            <a:pPr marL="0" indent="0">
              <a:buNone/>
            </a:pPr>
            <a:endParaRPr lang="en-US" sz="2400" dirty="0"/>
          </a:p>
          <a:p>
            <a:r>
              <a:rPr lang="en-US" sz="2400" dirty="0">
                <a:hlinkClick r:id="rId2"/>
              </a:rPr>
              <a:t>https://business.facebook.com/business/ads-guide</a:t>
            </a:r>
            <a:endParaRPr lang="en-US" sz="2400" dirty="0"/>
          </a:p>
        </p:txBody>
      </p:sp>
    </p:spTree>
    <p:extLst>
      <p:ext uri="{BB962C8B-B14F-4D97-AF65-F5344CB8AC3E}">
        <p14:creationId xmlns:p14="http://schemas.microsoft.com/office/powerpoint/2010/main" val="12239220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Creating Ads</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a:xfrm>
            <a:off x="838200" y="1825625"/>
            <a:ext cx="6979638" cy="4351338"/>
          </a:xfrm>
        </p:spPr>
        <p:txBody>
          <a:bodyPr/>
          <a:lstStyle/>
          <a:p>
            <a:pPr marL="0" indent="0">
              <a:buNone/>
            </a:pPr>
            <a:r>
              <a:rPr lang="en-US" dirty="0"/>
              <a:t>Primary Text</a:t>
            </a:r>
          </a:p>
          <a:p>
            <a:pPr marL="0" indent="0">
              <a:buNone/>
            </a:pPr>
            <a:r>
              <a:rPr lang="en-US" sz="2400" dirty="0"/>
              <a:t>This is the primary text for your ad that will appear in most placements. Keep it to 125 characters or less. The position of this text varies by placement.</a:t>
            </a:r>
            <a:br>
              <a:rPr lang="en-US" sz="2400" dirty="0"/>
            </a:br>
            <a:endParaRPr lang="en-US" sz="2400" dirty="0"/>
          </a:p>
          <a:p>
            <a:pPr marL="0" indent="0">
              <a:buNone/>
            </a:pPr>
            <a:r>
              <a:rPr lang="en-US" dirty="0"/>
              <a:t>Headline (Optional)</a:t>
            </a:r>
          </a:p>
          <a:p>
            <a:pPr marL="0" indent="0">
              <a:buNone/>
            </a:pPr>
            <a:r>
              <a:rPr lang="en-US" sz="2400" dirty="0"/>
              <a:t>The headline will appear in most placements, but its position will vary by placement. Headlines over 40 characters may be cut off.</a:t>
            </a:r>
          </a:p>
        </p:txBody>
      </p:sp>
      <p:pic>
        <p:nvPicPr>
          <p:cNvPr id="5" name="Picture 4">
            <a:extLst>
              <a:ext uri="{FF2B5EF4-FFF2-40B4-BE49-F238E27FC236}">
                <a16:creationId xmlns:a16="http://schemas.microsoft.com/office/drawing/2014/main" id="{F339D72A-9A3D-4734-8925-5DE2888FE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96835" y="1096737"/>
            <a:ext cx="3377968" cy="439477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726557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Creating Ads</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a:xfrm>
            <a:off x="838200" y="1825625"/>
            <a:ext cx="6979638" cy="4351338"/>
          </a:xfrm>
        </p:spPr>
        <p:txBody>
          <a:bodyPr/>
          <a:lstStyle/>
          <a:p>
            <a:pPr marL="0" indent="0">
              <a:buNone/>
            </a:pPr>
            <a:r>
              <a:rPr lang="en-US" dirty="0"/>
              <a:t>Description (Optional)</a:t>
            </a:r>
          </a:p>
          <a:p>
            <a:pPr marL="0" indent="0">
              <a:buNone/>
            </a:pPr>
            <a:r>
              <a:rPr lang="en-US" sz="2400" dirty="0"/>
              <a:t>The description will show in your ad if it's likely to resonate with the person seeing it. It will only appear in some placements, and its position will vary.</a:t>
            </a:r>
            <a:br>
              <a:rPr lang="en-US" sz="2400" dirty="0"/>
            </a:br>
            <a:endParaRPr lang="en-US" sz="2400" dirty="0"/>
          </a:p>
          <a:p>
            <a:pPr marL="0" indent="0">
              <a:buNone/>
            </a:pPr>
            <a:r>
              <a:rPr lang="en-US" dirty="0"/>
              <a:t>Destination</a:t>
            </a:r>
            <a:endParaRPr lang="en-US" sz="2400" dirty="0"/>
          </a:p>
          <a:p>
            <a:pPr marL="0" indent="0">
              <a:buNone/>
            </a:pPr>
            <a:r>
              <a:rPr lang="en-US" sz="2400" dirty="0"/>
              <a:t>Enter the URL for the web page you want people to visit.</a:t>
            </a:r>
          </a:p>
        </p:txBody>
      </p:sp>
      <p:pic>
        <p:nvPicPr>
          <p:cNvPr id="5" name="Picture 4">
            <a:extLst>
              <a:ext uri="{FF2B5EF4-FFF2-40B4-BE49-F238E27FC236}">
                <a16:creationId xmlns:a16="http://schemas.microsoft.com/office/drawing/2014/main" id="{F339D72A-9A3D-4734-8925-5DE2888FE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96835" y="1096737"/>
            <a:ext cx="3377968" cy="439477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795735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Creating Ads</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a:xfrm>
            <a:off x="838200" y="1825625"/>
            <a:ext cx="6979638" cy="4351338"/>
          </a:xfrm>
        </p:spPr>
        <p:txBody>
          <a:bodyPr/>
          <a:lstStyle/>
          <a:p>
            <a:pPr marL="0" indent="0">
              <a:buNone/>
            </a:pPr>
            <a:r>
              <a:rPr lang="en-US" dirty="0"/>
              <a:t>Display Link (Optional)</a:t>
            </a:r>
          </a:p>
          <a:p>
            <a:pPr marL="0" indent="0">
              <a:buNone/>
            </a:pPr>
            <a:r>
              <a:rPr lang="en-US" sz="2400" dirty="0"/>
              <a:t>The description will show in your ad if it's likely to resonate with the person seeing it. It will only appear in some placements, and its position will vary.</a:t>
            </a:r>
            <a:br>
              <a:rPr lang="en-US" sz="2400" dirty="0"/>
            </a:br>
            <a:endParaRPr lang="en-US" sz="2400" dirty="0"/>
          </a:p>
          <a:p>
            <a:pPr marL="0" indent="0">
              <a:buNone/>
            </a:pPr>
            <a:r>
              <a:rPr lang="en-US" dirty="0"/>
              <a:t>Call to Action</a:t>
            </a:r>
          </a:p>
          <a:p>
            <a:pPr marL="0" indent="0">
              <a:buNone/>
            </a:pPr>
            <a:r>
              <a:rPr lang="en-US" sz="2400" dirty="0"/>
              <a:t>Show a button or link on your ad that represents the action you want people to take.</a:t>
            </a:r>
          </a:p>
        </p:txBody>
      </p:sp>
      <p:pic>
        <p:nvPicPr>
          <p:cNvPr id="5" name="Picture 4">
            <a:extLst>
              <a:ext uri="{FF2B5EF4-FFF2-40B4-BE49-F238E27FC236}">
                <a16:creationId xmlns:a16="http://schemas.microsoft.com/office/drawing/2014/main" id="{F339D72A-9A3D-4734-8925-5DE2888FE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33980" y="1027906"/>
            <a:ext cx="3377968" cy="2947174"/>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descr="A screenshot of a cell phone&#10;&#10;Description automatically generated">
            <a:extLst>
              <a:ext uri="{FF2B5EF4-FFF2-40B4-BE49-F238E27FC236}">
                <a16:creationId xmlns:a16="http://schemas.microsoft.com/office/drawing/2014/main" id="{A4306CAB-064B-41A4-A557-FFBA8683C1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9448" y="2365652"/>
            <a:ext cx="1905000" cy="355282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837352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Creating Ads</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a:xfrm>
            <a:off x="838200" y="1825625"/>
            <a:ext cx="5671657" cy="4351338"/>
          </a:xfrm>
        </p:spPr>
        <p:txBody>
          <a:bodyPr/>
          <a:lstStyle/>
          <a:p>
            <a:pPr marL="0" indent="0">
              <a:buNone/>
            </a:pPr>
            <a:r>
              <a:rPr lang="en-US" dirty="0"/>
              <a:t>Placement Edits</a:t>
            </a:r>
          </a:p>
          <a:p>
            <a:pPr marL="0" indent="0">
              <a:buNone/>
            </a:pPr>
            <a:r>
              <a:rPr lang="en-US" sz="2400" dirty="0"/>
              <a:t>Allows you to make edits to variations based on placement.</a:t>
            </a:r>
          </a:p>
          <a:p>
            <a:r>
              <a:rPr lang="en-US" sz="2400" dirty="0"/>
              <a:t>Mobile News Feed</a:t>
            </a:r>
          </a:p>
          <a:p>
            <a:r>
              <a:rPr lang="en-US" sz="2400" dirty="0"/>
              <a:t>Desktop News Feed</a:t>
            </a:r>
          </a:p>
          <a:p>
            <a:r>
              <a:rPr lang="en-US" sz="2400" dirty="0"/>
              <a:t>Messenger</a:t>
            </a:r>
          </a:p>
          <a:p>
            <a:r>
              <a:rPr lang="en-US" sz="2400" dirty="0"/>
              <a:t>Instagram</a:t>
            </a:r>
          </a:p>
          <a:p>
            <a:r>
              <a:rPr lang="en-US" sz="2400" dirty="0"/>
              <a:t>Many more</a:t>
            </a:r>
          </a:p>
        </p:txBody>
      </p:sp>
      <p:pic>
        <p:nvPicPr>
          <p:cNvPr id="7" name="Picture 6" descr="A screenshot of a social media post&#10;&#10;Description automatically generated">
            <a:extLst>
              <a:ext uri="{FF2B5EF4-FFF2-40B4-BE49-F238E27FC236}">
                <a16:creationId xmlns:a16="http://schemas.microsoft.com/office/drawing/2014/main" id="{AFA461ED-5208-4780-9FB3-6B87C7A193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7428" y="906012"/>
            <a:ext cx="4911440" cy="4687174"/>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02815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9622-1EFA-4231-B164-CD29E79F0AC9}"/>
              </a:ext>
            </a:extLst>
          </p:cNvPr>
          <p:cNvSpPr>
            <a:spLocks noGrp="1"/>
          </p:cNvSpPr>
          <p:nvPr>
            <p:ph type="title"/>
          </p:nvPr>
        </p:nvSpPr>
        <p:spPr/>
        <p:txBody>
          <a:bodyPr/>
          <a:lstStyle/>
          <a:p>
            <a:r>
              <a:rPr lang="en-US" dirty="0"/>
              <a:t>Why Facebook Is Important To Club Growth</a:t>
            </a:r>
          </a:p>
        </p:txBody>
      </p:sp>
      <p:sp>
        <p:nvSpPr>
          <p:cNvPr id="3" name="Content Placeholder 2">
            <a:extLst>
              <a:ext uri="{FF2B5EF4-FFF2-40B4-BE49-F238E27FC236}">
                <a16:creationId xmlns:a16="http://schemas.microsoft.com/office/drawing/2014/main" id="{85890643-8BC4-4F5A-9B64-D7C4EE011D55}"/>
              </a:ext>
            </a:extLst>
          </p:cNvPr>
          <p:cNvSpPr>
            <a:spLocks noGrp="1"/>
          </p:cNvSpPr>
          <p:nvPr>
            <p:ph idx="1"/>
          </p:nvPr>
        </p:nvSpPr>
        <p:spPr/>
        <p:txBody>
          <a:bodyPr/>
          <a:lstStyle/>
          <a:p>
            <a:r>
              <a:rPr lang="en-US" dirty="0"/>
              <a:t>Social Media is a great way to increase awareness of Rotary</a:t>
            </a:r>
          </a:p>
          <a:p>
            <a:pPr lvl="1"/>
            <a:r>
              <a:rPr lang="en-US" dirty="0"/>
              <a:t>Visual</a:t>
            </a:r>
          </a:p>
          <a:p>
            <a:pPr lvl="1"/>
            <a:r>
              <a:rPr lang="en-US" dirty="0"/>
              <a:t>Used by prime demographic groups</a:t>
            </a:r>
            <a:br>
              <a:rPr lang="en-US" dirty="0"/>
            </a:br>
            <a:endParaRPr lang="en-US" dirty="0"/>
          </a:p>
          <a:p>
            <a:r>
              <a:rPr lang="en-US" dirty="0"/>
              <a:t>A powerful tool to stay in front of your target audience</a:t>
            </a:r>
          </a:p>
          <a:p>
            <a:r>
              <a:rPr lang="en-US" dirty="0"/>
              <a:t>Great way to promote events</a:t>
            </a:r>
          </a:p>
          <a:p>
            <a:r>
              <a:rPr lang="en-US" dirty="0"/>
              <a:t>Share the good we do</a:t>
            </a:r>
          </a:p>
          <a:p>
            <a:r>
              <a:rPr lang="en-US" dirty="0"/>
              <a:t>No large investment needed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884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EE5-A5B1-4EBE-BAC1-585C22CA5AF1}"/>
              </a:ext>
            </a:extLst>
          </p:cNvPr>
          <p:cNvSpPr>
            <a:spLocks noGrp="1"/>
          </p:cNvSpPr>
          <p:nvPr>
            <p:ph type="title"/>
          </p:nvPr>
        </p:nvSpPr>
        <p:spPr/>
        <p:txBody>
          <a:bodyPr/>
          <a:lstStyle/>
          <a:p>
            <a:r>
              <a:rPr lang="en-US" dirty="0"/>
              <a:t>Creating Ads</a:t>
            </a:r>
          </a:p>
        </p:txBody>
      </p:sp>
      <p:sp>
        <p:nvSpPr>
          <p:cNvPr id="3" name="Content Placeholder 2">
            <a:extLst>
              <a:ext uri="{FF2B5EF4-FFF2-40B4-BE49-F238E27FC236}">
                <a16:creationId xmlns:a16="http://schemas.microsoft.com/office/drawing/2014/main" id="{F0937ED8-A0C1-40B0-93C0-7ACE5CBBE5C5}"/>
              </a:ext>
            </a:extLst>
          </p:cNvPr>
          <p:cNvSpPr>
            <a:spLocks noGrp="1"/>
          </p:cNvSpPr>
          <p:nvPr>
            <p:ph idx="1"/>
          </p:nvPr>
        </p:nvSpPr>
        <p:spPr>
          <a:xfrm>
            <a:off x="838201" y="1825625"/>
            <a:ext cx="5257800" cy="4351338"/>
          </a:xfrm>
        </p:spPr>
        <p:txBody>
          <a:bodyPr/>
          <a:lstStyle/>
          <a:p>
            <a:pPr marL="0" indent="0">
              <a:buNone/>
            </a:pPr>
            <a:r>
              <a:rPr lang="en-US" dirty="0"/>
              <a:t>Publish</a:t>
            </a:r>
          </a:p>
          <a:p>
            <a:pPr marL="0" indent="0">
              <a:buNone/>
            </a:pPr>
            <a:r>
              <a:rPr lang="en-US" sz="2400" dirty="0"/>
              <a:t>Once your Campaign, Ad Set and Ads are ready, press the green “Publish” button.</a:t>
            </a:r>
          </a:p>
          <a:p>
            <a:pPr marL="0" indent="0">
              <a:buNone/>
            </a:pPr>
            <a:endParaRPr lang="en-US" sz="2400" dirty="0"/>
          </a:p>
          <a:p>
            <a:pPr marL="0" indent="0">
              <a:buNone/>
            </a:pPr>
            <a:r>
              <a:rPr lang="en-US" sz="2400" dirty="0"/>
              <a:t>Ads will be reviewed by Facebook to ensure they meet advertising guidelines and standards.</a:t>
            </a:r>
            <a:br>
              <a:rPr lang="en-US" sz="2400" dirty="0"/>
            </a:br>
            <a:endParaRPr lang="en-US" sz="2400" dirty="0"/>
          </a:p>
          <a:p>
            <a:pPr marL="0" indent="0">
              <a:buNone/>
            </a:pPr>
            <a:r>
              <a:rPr lang="en-US" sz="2400" dirty="0"/>
              <a:t>You’ll be notified once they are approved or denied.</a:t>
            </a:r>
          </a:p>
        </p:txBody>
      </p:sp>
      <p:pic>
        <p:nvPicPr>
          <p:cNvPr id="7" name="Picture 6">
            <a:extLst>
              <a:ext uri="{FF2B5EF4-FFF2-40B4-BE49-F238E27FC236}">
                <a16:creationId xmlns:a16="http://schemas.microsoft.com/office/drawing/2014/main" id="{AFA461ED-5208-4780-9FB3-6B87C7A1935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27428" y="2992943"/>
            <a:ext cx="4911440" cy="1570324"/>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491642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1370B-3B63-4344-9920-339F3A79A77C}"/>
              </a:ext>
            </a:extLst>
          </p:cNvPr>
          <p:cNvSpPr>
            <a:spLocks noGrp="1"/>
          </p:cNvSpPr>
          <p:nvPr>
            <p:ph type="title"/>
          </p:nvPr>
        </p:nvSpPr>
        <p:spPr/>
        <p:txBody>
          <a:bodyPr/>
          <a:lstStyle/>
          <a:p>
            <a:r>
              <a:rPr lang="en-US" dirty="0"/>
              <a:t>Building Your Fan Base</a:t>
            </a:r>
          </a:p>
        </p:txBody>
      </p:sp>
      <p:sp>
        <p:nvSpPr>
          <p:cNvPr id="3" name="Content Placeholder 2">
            <a:extLst>
              <a:ext uri="{FF2B5EF4-FFF2-40B4-BE49-F238E27FC236}">
                <a16:creationId xmlns:a16="http://schemas.microsoft.com/office/drawing/2014/main" id="{AF0F395B-1B61-49A7-A521-10BBAC10938E}"/>
              </a:ext>
            </a:extLst>
          </p:cNvPr>
          <p:cNvSpPr>
            <a:spLocks noGrp="1"/>
          </p:cNvSpPr>
          <p:nvPr>
            <p:ph idx="1"/>
          </p:nvPr>
        </p:nvSpPr>
        <p:spPr/>
        <p:txBody>
          <a:bodyPr/>
          <a:lstStyle/>
          <a:p>
            <a:r>
              <a:rPr lang="en-US" dirty="0"/>
              <a:t>Great Content</a:t>
            </a:r>
            <a:br>
              <a:rPr lang="en-US" dirty="0"/>
            </a:br>
            <a:endParaRPr lang="en-US" dirty="0"/>
          </a:p>
          <a:p>
            <a:r>
              <a:rPr lang="en-US" dirty="0"/>
              <a:t>Great Imagery</a:t>
            </a:r>
            <a:br>
              <a:rPr lang="en-US" dirty="0"/>
            </a:br>
            <a:endParaRPr lang="en-US" dirty="0"/>
          </a:p>
          <a:p>
            <a:r>
              <a:rPr lang="en-US" dirty="0"/>
              <a:t>The Human Factor</a:t>
            </a:r>
            <a:br>
              <a:rPr lang="en-US" dirty="0"/>
            </a:br>
            <a:endParaRPr lang="en-US" dirty="0"/>
          </a:p>
          <a:p>
            <a:r>
              <a:rPr lang="en-US" dirty="0"/>
              <a:t>Consistent Posting</a:t>
            </a:r>
            <a:br>
              <a:rPr lang="en-US" dirty="0"/>
            </a:br>
            <a:endParaRPr lang="en-US" dirty="0"/>
          </a:p>
          <a:p>
            <a:r>
              <a:rPr lang="en-US" dirty="0"/>
              <a:t>Respond Quickly to Comments and Messages</a:t>
            </a:r>
          </a:p>
          <a:p>
            <a:endParaRPr lang="en-US" dirty="0"/>
          </a:p>
        </p:txBody>
      </p:sp>
    </p:spTree>
    <p:extLst>
      <p:ext uri="{BB962C8B-B14F-4D97-AF65-F5344CB8AC3E}">
        <p14:creationId xmlns:p14="http://schemas.microsoft.com/office/powerpoint/2010/main" val="190257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1370B-3B63-4344-9920-339F3A79A77C}"/>
              </a:ext>
            </a:extLst>
          </p:cNvPr>
          <p:cNvSpPr>
            <a:spLocks noGrp="1"/>
          </p:cNvSpPr>
          <p:nvPr>
            <p:ph type="title"/>
          </p:nvPr>
        </p:nvSpPr>
        <p:spPr/>
        <p:txBody>
          <a:bodyPr/>
          <a:lstStyle/>
          <a:p>
            <a:r>
              <a:rPr lang="en-US" dirty="0"/>
              <a:t>Building Your Fan Base</a:t>
            </a:r>
          </a:p>
        </p:txBody>
      </p:sp>
      <p:sp>
        <p:nvSpPr>
          <p:cNvPr id="3" name="Content Placeholder 2">
            <a:extLst>
              <a:ext uri="{FF2B5EF4-FFF2-40B4-BE49-F238E27FC236}">
                <a16:creationId xmlns:a16="http://schemas.microsoft.com/office/drawing/2014/main" id="{AF0F395B-1B61-49A7-A521-10BBAC10938E}"/>
              </a:ext>
            </a:extLst>
          </p:cNvPr>
          <p:cNvSpPr>
            <a:spLocks noGrp="1"/>
          </p:cNvSpPr>
          <p:nvPr>
            <p:ph idx="1"/>
          </p:nvPr>
        </p:nvSpPr>
        <p:spPr/>
        <p:txBody>
          <a:bodyPr/>
          <a:lstStyle/>
          <a:p>
            <a:r>
              <a:rPr lang="en-US" dirty="0"/>
              <a:t>Post Boosts</a:t>
            </a:r>
            <a:br>
              <a:rPr lang="en-US" dirty="0"/>
            </a:br>
            <a:endParaRPr lang="en-US" dirty="0"/>
          </a:p>
          <a:p>
            <a:r>
              <a:rPr lang="en-US" dirty="0"/>
              <a:t>Facebook Ads – Develop a small marketing budget</a:t>
            </a:r>
            <a:br>
              <a:rPr lang="en-US" dirty="0"/>
            </a:br>
            <a:endParaRPr lang="en-US" dirty="0"/>
          </a:p>
          <a:p>
            <a:r>
              <a:rPr lang="en-US" dirty="0"/>
              <a:t>Ask friends to like your club’s page</a:t>
            </a:r>
            <a:br>
              <a:rPr lang="en-US" dirty="0"/>
            </a:br>
            <a:endParaRPr lang="en-US" dirty="0"/>
          </a:p>
          <a:p>
            <a:r>
              <a:rPr lang="en-US" dirty="0"/>
              <a:t>The Social Factor – Get Club Members to Like, Comment and Share</a:t>
            </a:r>
          </a:p>
          <a:p>
            <a:endParaRPr lang="en-US" dirty="0"/>
          </a:p>
        </p:txBody>
      </p:sp>
    </p:spTree>
    <p:extLst>
      <p:ext uri="{BB962C8B-B14F-4D97-AF65-F5344CB8AC3E}">
        <p14:creationId xmlns:p14="http://schemas.microsoft.com/office/powerpoint/2010/main" val="216332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610BD634-A961-4249-86D0-9678A821A3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5101"/>
            <a:ext cx="12192000" cy="7473101"/>
          </a:xfrm>
          <a:prstGeom prst="rect">
            <a:avLst/>
          </a:prstGeom>
        </p:spPr>
      </p:pic>
      <p:sp>
        <p:nvSpPr>
          <p:cNvPr id="2" name="Title 1">
            <a:extLst>
              <a:ext uri="{FF2B5EF4-FFF2-40B4-BE49-F238E27FC236}">
                <a16:creationId xmlns:a16="http://schemas.microsoft.com/office/drawing/2014/main" id="{49E5B4CF-CD8D-4FD3-B614-92B9D77D9BB1}"/>
              </a:ext>
            </a:extLst>
          </p:cNvPr>
          <p:cNvSpPr>
            <a:spLocks noGrp="1"/>
          </p:cNvSpPr>
          <p:nvPr>
            <p:ph type="ctrTitle"/>
          </p:nvPr>
        </p:nvSpPr>
        <p:spPr>
          <a:xfrm>
            <a:off x="802547" y="1617313"/>
            <a:ext cx="4667075" cy="1234944"/>
          </a:xfrm>
        </p:spPr>
        <p:txBody>
          <a:bodyPr/>
          <a:lstStyle/>
          <a:p>
            <a:r>
              <a:rPr lang="en-US" b="1" dirty="0">
                <a:solidFill>
                  <a:schemeClr val="bg1"/>
                </a:solidFill>
                <a:latin typeface="Myriad Pro" panose="020B0503030403020204" pitchFamily="34" charset="0"/>
              </a:rPr>
              <a:t>Questions?</a:t>
            </a:r>
          </a:p>
        </p:txBody>
      </p:sp>
    </p:spTree>
    <p:extLst>
      <p:ext uri="{BB962C8B-B14F-4D97-AF65-F5344CB8AC3E}">
        <p14:creationId xmlns:p14="http://schemas.microsoft.com/office/powerpoint/2010/main" val="3530596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723</TotalTime>
  <Words>3711</Words>
  <Application>Microsoft Office PowerPoint</Application>
  <PresentationFormat>Widescreen</PresentationFormat>
  <Paragraphs>429</Paragraphs>
  <Slides>93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93</vt:i4>
      </vt:variant>
    </vt:vector>
  </HeadingPairs>
  <TitlesOfParts>
    <vt:vector size="98" baseType="lpstr">
      <vt:lpstr>Arial</vt:lpstr>
      <vt:lpstr>Calibri</vt:lpstr>
      <vt:lpstr>Calibri Light</vt:lpstr>
      <vt:lpstr>Myriad Pro</vt:lpstr>
      <vt:lpstr>Office Theme</vt:lpstr>
      <vt:lpstr>Rotary  Facebook  Training</vt:lpstr>
      <vt:lpstr>Welcome!</vt:lpstr>
      <vt:lpstr>First Steps</vt:lpstr>
      <vt:lpstr>Facebook Introduction</vt:lpstr>
      <vt:lpstr>Facebook Introduction</vt:lpstr>
      <vt:lpstr>Facebook Introduction</vt:lpstr>
      <vt:lpstr>Facebook Introduction</vt:lpstr>
      <vt:lpstr>Why Facebook Is Important To Club Growth</vt:lpstr>
      <vt:lpstr>Why Facebook Is Important To Club Growth</vt:lpstr>
      <vt:lpstr>Facebook Business Pages</vt:lpstr>
      <vt:lpstr>PowerPoint Presentation</vt:lpstr>
      <vt:lpstr>Facebook Business Pages</vt:lpstr>
      <vt:lpstr>How Businesses Are Using Facebook</vt:lpstr>
      <vt:lpstr>How News Feeds Work</vt:lpstr>
      <vt:lpstr>How News Feeds Work</vt:lpstr>
      <vt:lpstr>How News Feeds Work</vt:lpstr>
      <vt:lpstr>How The Public Engages With Your Page</vt:lpstr>
      <vt:lpstr>Messenger</vt:lpstr>
      <vt:lpstr>Inbox</vt:lpstr>
      <vt:lpstr>Page Roles</vt:lpstr>
      <vt:lpstr>Page Roles</vt:lpstr>
      <vt:lpstr>Page Roles</vt:lpstr>
      <vt:lpstr>Understanding Page Roles</vt:lpstr>
      <vt:lpstr>Understanding Page Roles</vt:lpstr>
      <vt:lpstr>Understanding Page Roles</vt:lpstr>
      <vt:lpstr>Optimizing Your Page</vt:lpstr>
      <vt:lpstr>Optimizing Your Page</vt:lpstr>
      <vt:lpstr>Optimizing Your Page</vt:lpstr>
      <vt:lpstr>Creating Posts</vt:lpstr>
      <vt:lpstr>Publishing Tools</vt:lpstr>
      <vt:lpstr>Creating Posts</vt:lpstr>
      <vt:lpstr>Creating Posts</vt:lpstr>
      <vt:lpstr>Creating Posts</vt:lpstr>
      <vt:lpstr>Creating Posts</vt:lpstr>
      <vt:lpstr>Posting Best Practices</vt:lpstr>
      <vt:lpstr>Posting Best Practices</vt:lpstr>
      <vt:lpstr>Posting Best Practices</vt:lpstr>
      <vt:lpstr>Notifications</vt:lpstr>
      <vt:lpstr>Notifications</vt:lpstr>
      <vt:lpstr>Notifications</vt:lpstr>
      <vt:lpstr>Notifications</vt:lpstr>
      <vt:lpstr>Notifications</vt:lpstr>
      <vt:lpstr>Facebook Insights</vt:lpstr>
      <vt:lpstr>Facebook Insights</vt:lpstr>
      <vt:lpstr>Facebook Insights</vt:lpstr>
      <vt:lpstr>People and Other Pages</vt:lpstr>
      <vt:lpstr>Events</vt:lpstr>
      <vt:lpstr>Post Boosts</vt:lpstr>
      <vt:lpstr>Boosting a Post</vt:lpstr>
      <vt:lpstr>Boosting a Post</vt:lpstr>
      <vt:lpstr>Boosting a Post</vt:lpstr>
      <vt:lpstr>Boosting a Post</vt:lpstr>
      <vt:lpstr>Boosting a Post</vt:lpstr>
      <vt:lpstr>Boosting a Post</vt:lpstr>
      <vt:lpstr>Boosting a Post</vt:lpstr>
      <vt:lpstr>Boosting a Post</vt:lpstr>
      <vt:lpstr>Boosting a Post</vt:lpstr>
      <vt:lpstr>Boosting a Post</vt:lpstr>
      <vt:lpstr>Boosting a Post</vt:lpstr>
      <vt:lpstr>Boosting a Post</vt:lpstr>
      <vt:lpstr>Boosting a Post</vt:lpstr>
      <vt:lpstr>Boosting a Post</vt:lpstr>
      <vt:lpstr>Boosting a Post</vt:lpstr>
      <vt:lpstr>Boosting a Post</vt:lpstr>
      <vt:lpstr>Boosting a Post</vt:lpstr>
      <vt:lpstr>Boosting a Post</vt:lpstr>
      <vt:lpstr>Facebook Ads</vt:lpstr>
      <vt:lpstr>Facebook Ad Features</vt:lpstr>
      <vt:lpstr>Facebook Ad Features</vt:lpstr>
      <vt:lpstr>Facebook Ads Manager</vt:lpstr>
      <vt:lpstr>PowerPoint Presentation</vt:lpstr>
      <vt:lpstr>Creating a Campaign</vt:lpstr>
      <vt:lpstr>Creating a Campaign</vt:lpstr>
      <vt:lpstr>Campaign Objectives</vt:lpstr>
      <vt:lpstr>Campaign Structure</vt:lpstr>
      <vt:lpstr>Campaign Structure</vt:lpstr>
      <vt:lpstr>Creating a Campaign</vt:lpstr>
      <vt:lpstr>Budget &amp; Schedule</vt:lpstr>
      <vt:lpstr>Budget &amp; Schedule</vt:lpstr>
      <vt:lpstr>Budget &amp; Schedule</vt:lpstr>
      <vt:lpstr>Choosing Your Audience</vt:lpstr>
      <vt:lpstr>Ad Placement</vt:lpstr>
      <vt:lpstr>Ad Placement</vt:lpstr>
      <vt:lpstr>Creating Ads</vt:lpstr>
      <vt:lpstr>Creating Ads</vt:lpstr>
      <vt:lpstr>Creating Ads</vt:lpstr>
      <vt:lpstr>Creating Ads</vt:lpstr>
      <vt:lpstr>Creating Ads</vt:lpstr>
      <vt:lpstr>Creating Ads</vt:lpstr>
      <vt:lpstr>Creating Ads</vt:lpstr>
      <vt:lpstr>Building Your Fan Base</vt:lpstr>
      <vt:lpstr>Building Your Fan Base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David's Laptop</dc:creator>
  <cp:lastModifiedBy>David's Laptop</cp:lastModifiedBy>
  <cp:revision>76</cp:revision>
  <dcterms:created xsi:type="dcterms:W3CDTF">2019-11-09T19:58:43Z</dcterms:created>
  <dcterms:modified xsi:type="dcterms:W3CDTF">2019-11-17T15:08:21Z</dcterms:modified>
</cp:coreProperties>
</file>