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84" r:id="rId6"/>
  </p:sldMasterIdLst>
  <p:notesMasterIdLst>
    <p:notesMasterId r:id="rId36"/>
  </p:notesMasterIdLst>
  <p:sldIdLst>
    <p:sldId id="419" r:id="rId7"/>
    <p:sldId id="357" r:id="rId8"/>
    <p:sldId id="417" r:id="rId9"/>
    <p:sldId id="406" r:id="rId10"/>
    <p:sldId id="338" r:id="rId11"/>
    <p:sldId id="416" r:id="rId12"/>
    <p:sldId id="408" r:id="rId13"/>
    <p:sldId id="420" r:id="rId14"/>
    <p:sldId id="363" r:id="rId15"/>
    <p:sldId id="407" r:id="rId16"/>
    <p:sldId id="364" r:id="rId17"/>
    <p:sldId id="384" r:id="rId18"/>
    <p:sldId id="418" r:id="rId19"/>
    <p:sldId id="365" r:id="rId20"/>
    <p:sldId id="415" r:id="rId21"/>
    <p:sldId id="358" r:id="rId22"/>
    <p:sldId id="361" r:id="rId23"/>
    <p:sldId id="381" r:id="rId24"/>
    <p:sldId id="256" r:id="rId25"/>
    <p:sldId id="257" r:id="rId26"/>
    <p:sldId id="258" r:id="rId27"/>
    <p:sldId id="259" r:id="rId28"/>
    <p:sldId id="260" r:id="rId29"/>
    <p:sldId id="261" r:id="rId30"/>
    <p:sldId id="262" r:id="rId31"/>
    <p:sldId id="414" r:id="rId32"/>
    <p:sldId id="421" r:id="rId33"/>
    <p:sldId id="413" r:id="rId34"/>
    <p:sldId id="264"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D0FA2-765E-43A8-AEBF-5EBC8C35DBF7}" v="118" dt="2020-08-24T17:20:3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763"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Smith" userId="067569da-af12-48cb-b91f-ae115b22bec4" providerId="ADAL" clId="{1AED0FA2-765E-43A8-AEBF-5EBC8C35DBF7}"/>
    <pc:docChg chg="custSel modSld">
      <pc:chgData name="Ron Smith" userId="067569da-af12-48cb-b91f-ae115b22bec4" providerId="ADAL" clId="{1AED0FA2-765E-43A8-AEBF-5EBC8C35DBF7}" dt="2020-08-25T15:31:41.139" v="285" actId="20577"/>
      <pc:docMkLst>
        <pc:docMk/>
      </pc:docMkLst>
      <pc:sldChg chg="modSp mod">
        <pc:chgData name="Ron Smith" userId="067569da-af12-48cb-b91f-ae115b22bec4" providerId="ADAL" clId="{1AED0FA2-765E-43A8-AEBF-5EBC8C35DBF7}" dt="2020-08-25T15:31:41.139" v="285" actId="20577"/>
        <pc:sldMkLst>
          <pc:docMk/>
          <pc:sldMk cId="3627827518" sldId="260"/>
        </pc:sldMkLst>
        <pc:spChg chg="mod">
          <ac:chgData name="Ron Smith" userId="067569da-af12-48cb-b91f-ae115b22bec4" providerId="ADAL" clId="{1AED0FA2-765E-43A8-AEBF-5EBC8C35DBF7}" dt="2020-08-25T15:31:41.139" v="285" actId="20577"/>
          <ac:spMkLst>
            <pc:docMk/>
            <pc:sldMk cId="3627827518" sldId="260"/>
            <ac:spMk id="4" creationId="{B94BA9DC-49ED-42AB-B951-1A8BED5516FF}"/>
          </ac:spMkLst>
        </pc:spChg>
      </pc:sldChg>
      <pc:sldChg chg="addSp delSp mod">
        <pc:chgData name="Ron Smith" userId="067569da-af12-48cb-b91f-ae115b22bec4" providerId="ADAL" clId="{1AED0FA2-765E-43A8-AEBF-5EBC8C35DBF7}" dt="2020-08-24T21:33:30.058" v="1" actId="22"/>
        <pc:sldMkLst>
          <pc:docMk/>
          <pc:sldMk cId="930803467" sldId="264"/>
        </pc:sldMkLst>
        <pc:spChg chg="add">
          <ac:chgData name="Ron Smith" userId="067569da-af12-48cb-b91f-ae115b22bec4" providerId="ADAL" clId="{1AED0FA2-765E-43A8-AEBF-5EBC8C35DBF7}" dt="2020-08-24T21:33:30.058" v="1" actId="22"/>
          <ac:spMkLst>
            <pc:docMk/>
            <pc:sldMk cId="930803467" sldId="264"/>
            <ac:spMk id="4" creationId="{8246D2B3-4EBE-498A-B1DE-F775F9863455}"/>
          </ac:spMkLst>
        </pc:spChg>
        <pc:spChg chg="del">
          <ac:chgData name="Ron Smith" userId="067569da-af12-48cb-b91f-ae115b22bec4" providerId="ADAL" clId="{1AED0FA2-765E-43A8-AEBF-5EBC8C35DBF7}" dt="2020-08-24T21:33:28.921" v="0" actId="478"/>
          <ac:spMkLst>
            <pc:docMk/>
            <pc:sldMk cId="930803467" sldId="264"/>
            <ac:spMk id="6" creationId="{CD094631-9357-41BA-8F38-948D13869727}"/>
          </ac:spMkLst>
        </pc:spChg>
      </pc:sldChg>
      <pc:sldChg chg="modSp mod">
        <pc:chgData name="Ron Smith" userId="067569da-af12-48cb-b91f-ae115b22bec4" providerId="ADAL" clId="{1AED0FA2-765E-43A8-AEBF-5EBC8C35DBF7}" dt="2020-08-24T21:43:45.794" v="281" actId="20577"/>
        <pc:sldMkLst>
          <pc:docMk/>
          <pc:sldMk cId="0" sldId="357"/>
        </pc:sldMkLst>
        <pc:spChg chg="mod">
          <ac:chgData name="Ron Smith" userId="067569da-af12-48cb-b91f-ae115b22bec4" providerId="ADAL" clId="{1AED0FA2-765E-43A8-AEBF-5EBC8C35DBF7}" dt="2020-08-24T21:42:53.877" v="246" actId="113"/>
          <ac:spMkLst>
            <pc:docMk/>
            <pc:sldMk cId="0" sldId="357"/>
            <ac:spMk id="10" creationId="{44325744-97E3-426F-A8A1-3B9124713ACF}"/>
          </ac:spMkLst>
        </pc:spChg>
        <pc:spChg chg="mod">
          <ac:chgData name="Ron Smith" userId="067569da-af12-48cb-b91f-ae115b22bec4" providerId="ADAL" clId="{1AED0FA2-765E-43A8-AEBF-5EBC8C35DBF7}" dt="2020-08-24T21:43:45.794" v="281" actId="20577"/>
          <ac:spMkLst>
            <pc:docMk/>
            <pc:sldMk cId="0" sldId="357"/>
            <ac:spMk id="11" creationId="{1C20BE67-63AE-42B5-86FF-2D5AB48BF4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0498D3D-5E80-4726-A774-089B5FDCBEC5}" type="datetimeFigureOut">
              <a:rPr lang="en-US" smtClean="0"/>
              <a:t>8/25/2020</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D19A60E-A989-4A1E-80A3-2979FB7D3FAA}" type="slidenum">
              <a:rPr lang="en-US" smtClean="0"/>
              <a:t>‹#›</a:t>
            </a:fld>
            <a:endParaRPr lang="en-US" dirty="0"/>
          </a:p>
        </p:txBody>
      </p:sp>
    </p:spTree>
    <p:extLst>
      <p:ext uri="{BB962C8B-B14F-4D97-AF65-F5344CB8AC3E}">
        <p14:creationId xmlns:p14="http://schemas.microsoft.com/office/powerpoint/2010/main" val="23310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6D567F6-D45D-4C90-A9A0-2F8AB1DC1685}"/>
              </a:ext>
            </a:extLst>
          </p:cNvPr>
          <p:cNvSpPr>
            <a:spLocks noGrp="1" noRot="1" noChangeAspect="1" noChangeArrowheads="1" noTextEdit="1"/>
          </p:cNvSpPr>
          <p:nvPr>
            <p:ph type="sldImg"/>
          </p:nvPr>
        </p:nvSpPr>
        <p:spPr>
          <a:xfrm>
            <a:off x="1438275" y="1173163"/>
            <a:ext cx="4225925" cy="3168650"/>
          </a:xfrm>
          <a:ln/>
        </p:spPr>
      </p:sp>
      <p:sp>
        <p:nvSpPr>
          <p:cNvPr id="21507" name="Notes Placeholder 2">
            <a:extLst>
              <a:ext uri="{FF2B5EF4-FFF2-40B4-BE49-F238E27FC236}">
                <a16:creationId xmlns:a16="http://schemas.microsoft.com/office/drawing/2014/main" id="{E1A2564F-179B-4256-9213-83072A4109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a:cs typeface="ヒラギノ角ゴ Pro W3"/>
            </a:endParaRPr>
          </a:p>
        </p:txBody>
      </p:sp>
      <p:sp>
        <p:nvSpPr>
          <p:cNvPr id="21508" name="Slide Number Placeholder 3">
            <a:extLst>
              <a:ext uri="{FF2B5EF4-FFF2-40B4-BE49-F238E27FC236}">
                <a16:creationId xmlns:a16="http://schemas.microsoft.com/office/drawing/2014/main" id="{4AC465A5-D2F3-47E3-BE8C-0306EC55E1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5">
              <a:spcBef>
                <a:spcPct val="30000"/>
              </a:spcBef>
              <a:defRPr sz="1200">
                <a:solidFill>
                  <a:schemeClr val="tx1"/>
                </a:solidFill>
                <a:latin typeface="Arial" panose="020B0604020202020204" pitchFamily="34" charset="0"/>
                <a:ea typeface="ヒラギノ角ゴ Pro W3"/>
                <a:cs typeface="ヒラギノ角ゴ Pro W3"/>
              </a:defRPr>
            </a:lvl1pPr>
            <a:lvl2pPr marL="765610" indent="-294465" defTabSz="960285">
              <a:spcBef>
                <a:spcPct val="30000"/>
              </a:spcBef>
              <a:defRPr sz="1200">
                <a:solidFill>
                  <a:schemeClr val="tx1"/>
                </a:solidFill>
                <a:latin typeface="Arial" panose="020B0604020202020204" pitchFamily="34" charset="0"/>
                <a:ea typeface="ヒラギノ角ゴ Pro W3"/>
                <a:cs typeface="ヒラギノ角ゴ Pro W3"/>
              </a:defRPr>
            </a:lvl2pPr>
            <a:lvl3pPr marL="1177862" indent="-235572" defTabSz="960285">
              <a:spcBef>
                <a:spcPct val="30000"/>
              </a:spcBef>
              <a:defRPr sz="1200">
                <a:solidFill>
                  <a:schemeClr val="tx1"/>
                </a:solidFill>
                <a:latin typeface="Arial" panose="020B0604020202020204" pitchFamily="34" charset="0"/>
                <a:ea typeface="ヒラギノ角ゴ Pro W3"/>
                <a:cs typeface="ヒラギノ角ゴ Pro W3"/>
              </a:defRPr>
            </a:lvl3pPr>
            <a:lvl4pPr marL="1649006" indent="-235572" defTabSz="960285">
              <a:spcBef>
                <a:spcPct val="30000"/>
              </a:spcBef>
              <a:defRPr sz="1200">
                <a:solidFill>
                  <a:schemeClr val="tx1"/>
                </a:solidFill>
                <a:latin typeface="Arial" panose="020B0604020202020204" pitchFamily="34" charset="0"/>
                <a:ea typeface="ヒラギノ角ゴ Pro W3"/>
                <a:cs typeface="ヒラギノ角ゴ Pro W3"/>
              </a:defRPr>
            </a:lvl4pPr>
            <a:lvl5pPr marL="2120151" indent="-235572" defTabSz="960285">
              <a:spcBef>
                <a:spcPct val="30000"/>
              </a:spcBef>
              <a:defRPr sz="1200">
                <a:solidFill>
                  <a:schemeClr val="tx1"/>
                </a:solidFill>
                <a:latin typeface="Arial" panose="020B0604020202020204" pitchFamily="34" charset="0"/>
                <a:ea typeface="ヒラギノ角ゴ Pro W3"/>
                <a:cs typeface="ヒラギノ角ゴ Pro W3"/>
              </a:defRPr>
            </a:lvl5pPr>
            <a:lvl6pPr marL="259129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3062440"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53358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4004729"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defRPr/>
            </a:pPr>
            <a:fld id="{7BFA2AC9-FCCF-434F-8615-009D37F238F5}" type="slidenum">
              <a:rPr lang="en-US" altLang="en-US">
                <a:solidFill>
                  <a:srgbClr val="000000"/>
                </a:solidFill>
              </a:rPr>
              <a:pPr eaLnBrk="0" fontAlgn="base" hangingPunct="0">
                <a:spcBef>
                  <a:spcPct val="0"/>
                </a:spcBef>
                <a:spcAft>
                  <a:spcPct val="0"/>
                </a:spcAft>
                <a:defRPr/>
              </a:pPr>
              <a:t>2</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F7C0F8B-C1A2-4C4E-B516-76A6CF695BAE}"/>
              </a:ext>
            </a:extLst>
          </p:cNvPr>
          <p:cNvSpPr>
            <a:spLocks noGrp="1" noRot="1" noChangeAspect="1" noChangeArrowheads="1" noTextEdit="1"/>
          </p:cNvSpPr>
          <p:nvPr>
            <p:ph type="sldImg"/>
          </p:nvPr>
        </p:nvSpPr>
        <p:spPr>
          <a:xfrm>
            <a:off x="1438275" y="1173163"/>
            <a:ext cx="4225925" cy="3168650"/>
          </a:xfrm>
          <a:ln/>
        </p:spPr>
      </p:sp>
      <p:sp>
        <p:nvSpPr>
          <p:cNvPr id="23555" name="Notes Placeholder 2">
            <a:extLst>
              <a:ext uri="{FF2B5EF4-FFF2-40B4-BE49-F238E27FC236}">
                <a16:creationId xmlns:a16="http://schemas.microsoft.com/office/drawing/2014/main" id="{0F6FC294-CE54-4FEF-8407-83BB294CD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a:cs typeface="ヒラギノ角ゴ Pro W3"/>
            </a:endParaRPr>
          </a:p>
        </p:txBody>
      </p:sp>
      <p:sp>
        <p:nvSpPr>
          <p:cNvPr id="23556" name="Slide Number Placeholder 3">
            <a:extLst>
              <a:ext uri="{FF2B5EF4-FFF2-40B4-BE49-F238E27FC236}">
                <a16:creationId xmlns:a16="http://schemas.microsoft.com/office/drawing/2014/main" id="{316A3FE4-AC86-4AE6-96BB-FFBAF50913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5">
              <a:spcBef>
                <a:spcPct val="30000"/>
              </a:spcBef>
              <a:defRPr sz="1200">
                <a:solidFill>
                  <a:schemeClr val="tx1"/>
                </a:solidFill>
                <a:latin typeface="Arial" panose="020B0604020202020204" pitchFamily="34" charset="0"/>
                <a:ea typeface="ヒラギノ角ゴ Pro W3"/>
                <a:cs typeface="ヒラギノ角ゴ Pro W3"/>
              </a:defRPr>
            </a:lvl1pPr>
            <a:lvl2pPr marL="765610" indent="-294465" defTabSz="960285">
              <a:spcBef>
                <a:spcPct val="30000"/>
              </a:spcBef>
              <a:defRPr sz="1200">
                <a:solidFill>
                  <a:schemeClr val="tx1"/>
                </a:solidFill>
                <a:latin typeface="Arial" panose="020B0604020202020204" pitchFamily="34" charset="0"/>
                <a:ea typeface="ヒラギノ角ゴ Pro W3"/>
                <a:cs typeface="ヒラギノ角ゴ Pro W3"/>
              </a:defRPr>
            </a:lvl2pPr>
            <a:lvl3pPr marL="1177862" indent="-235572" defTabSz="960285">
              <a:spcBef>
                <a:spcPct val="30000"/>
              </a:spcBef>
              <a:defRPr sz="1200">
                <a:solidFill>
                  <a:schemeClr val="tx1"/>
                </a:solidFill>
                <a:latin typeface="Arial" panose="020B0604020202020204" pitchFamily="34" charset="0"/>
                <a:ea typeface="ヒラギノ角ゴ Pro W3"/>
                <a:cs typeface="ヒラギノ角ゴ Pro W3"/>
              </a:defRPr>
            </a:lvl3pPr>
            <a:lvl4pPr marL="1649006" indent="-235572" defTabSz="960285">
              <a:spcBef>
                <a:spcPct val="30000"/>
              </a:spcBef>
              <a:defRPr sz="1200">
                <a:solidFill>
                  <a:schemeClr val="tx1"/>
                </a:solidFill>
                <a:latin typeface="Arial" panose="020B0604020202020204" pitchFamily="34" charset="0"/>
                <a:ea typeface="ヒラギノ角ゴ Pro W3"/>
                <a:cs typeface="ヒラギノ角ゴ Pro W3"/>
              </a:defRPr>
            </a:lvl4pPr>
            <a:lvl5pPr marL="2120151" indent="-235572" defTabSz="960285">
              <a:spcBef>
                <a:spcPct val="30000"/>
              </a:spcBef>
              <a:defRPr sz="1200">
                <a:solidFill>
                  <a:schemeClr val="tx1"/>
                </a:solidFill>
                <a:latin typeface="Arial" panose="020B0604020202020204" pitchFamily="34" charset="0"/>
                <a:ea typeface="ヒラギノ角ゴ Pro W3"/>
                <a:cs typeface="ヒラギノ角ゴ Pro W3"/>
              </a:defRPr>
            </a:lvl5pPr>
            <a:lvl6pPr marL="259129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3062440"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533585"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4004729" indent="-235572" defTabSz="960285"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defRPr/>
            </a:pPr>
            <a:fld id="{C3B61EE2-FDAF-4BA8-A538-9F3BAE653E76}" type="slidenum">
              <a:rPr lang="en-US" altLang="en-US">
                <a:solidFill>
                  <a:srgbClr val="000000"/>
                </a:solidFill>
              </a:rPr>
              <a:pPr eaLnBrk="0" fontAlgn="base" hangingPunct="0">
                <a:spcBef>
                  <a:spcPct val="0"/>
                </a:spcBef>
                <a:spcAft>
                  <a:spcPct val="0"/>
                </a:spcAft>
                <a:defRPr/>
              </a:pPr>
              <a:t>5</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452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8671-F4C0-4399-AE4E-18C38C27B32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3B1A66B5-2500-425F-9210-99BC47DCCA86}"/>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89E9A-ED8C-40D9-8C23-14CAC1A80FF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8D1B6E96-B4C6-4F00-A9F6-36E5BB284684}"/>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57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BDDC58-056E-49FC-A8D5-A222BC04BC6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20D6B007-81CC-4AE1-9610-534B3C8E4F4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94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04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22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9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724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55114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7551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3764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9004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4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4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889E-0D03-4247-B55E-250860FCDF7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CCB3B29-F095-4D80-B625-011B3CA01B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2A3D44F-0451-4366-BD9B-AA21CB7A6778}"/>
              </a:ext>
            </a:extLst>
          </p:cNvPr>
          <p:cNvSpPr>
            <a:spLocks noGrp="1"/>
          </p:cNvSpPr>
          <p:nvPr>
            <p:ph type="dt" sz="half" idx="10"/>
          </p:nvPr>
        </p:nvSpPr>
        <p:spPr/>
        <p:txBody>
          <a:bodyPr/>
          <a:lstStyle/>
          <a:p>
            <a:fld id="{7557161F-94ED-4C24-93D0-5BFF2097558A}" type="datetimeFigureOut">
              <a:rPr lang="en-US" smtClean="0"/>
              <a:t>8/25/2020</a:t>
            </a:fld>
            <a:endParaRPr lang="en-US" dirty="0"/>
          </a:p>
        </p:txBody>
      </p:sp>
      <p:sp>
        <p:nvSpPr>
          <p:cNvPr id="5" name="Footer Placeholder 4">
            <a:extLst>
              <a:ext uri="{FF2B5EF4-FFF2-40B4-BE49-F238E27FC236}">
                <a16:creationId xmlns:a16="http://schemas.microsoft.com/office/drawing/2014/main" id="{040DE56A-A6FE-4D0D-B900-0683B5EE2D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C6BE11-15E4-4D9A-8775-E0283B9D0D64}"/>
              </a:ext>
            </a:extLst>
          </p:cNvPr>
          <p:cNvSpPr>
            <a:spLocks noGrp="1"/>
          </p:cNvSpPr>
          <p:nvPr>
            <p:ph type="sldNum" sz="quarter" idx="12"/>
          </p:nvPr>
        </p:nvSpPr>
        <p:spPr/>
        <p:txBody>
          <a:bodyPr/>
          <a:lstStyle/>
          <a:p>
            <a:fld id="{D772AC5C-DEEB-42DD-A154-5F50291AF630}" type="slidenum">
              <a:rPr lang="en-US" smtClean="0"/>
              <a:t>‹#›</a:t>
            </a:fld>
            <a:endParaRPr lang="en-US" dirty="0"/>
          </a:p>
        </p:txBody>
      </p:sp>
    </p:spTree>
    <p:extLst>
      <p:ext uri="{BB962C8B-B14F-4D97-AF65-F5344CB8AC3E}">
        <p14:creationId xmlns:p14="http://schemas.microsoft.com/office/powerpoint/2010/main" val="211409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8406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C7CD7-ADBD-4B61-9402-66089208EDF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014BE875-4FFD-4E4D-8C8B-385EA31BB869}"/>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88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5DBE8-605D-4BC1-B292-5C8DDA36CDF5}"/>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E51D3AFE-A519-45BF-ACDA-E6331259BB92}"/>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0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8671-F4C0-4399-AE4E-18C38C27B32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3B1A66B5-2500-425F-9210-99BC47DCCA86}"/>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21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89E9A-ED8C-40D9-8C23-14CAC1A80FF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8D1B6E96-B4C6-4F00-A9F6-36E5BB284684}"/>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0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BDDC58-056E-49FC-A8D5-A222BC04BC6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20D6B007-81CC-4AE1-9610-534B3C8E4F4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65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6547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50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1367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01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17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0801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814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88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44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48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7314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1817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4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D416EF-B0DE-4AE1-BDB7-D671BA75C6FF}"/>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3F9D6093-8C77-488C-9C0D-71C6DBDB0864}"/>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0617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C7CD7-ADBD-4B61-9402-66089208EDF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014BE875-4FFD-4E4D-8C8B-385EA31BB869}"/>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684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5DBE8-605D-4BC1-B292-5C8DDA36CDF5}"/>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51D3AFE-A519-45BF-ACDA-E6331259BB92}"/>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33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66C369-2432-4111-9592-8468CFA67D03}"/>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CC362888-CC7F-49C4-BAC2-E383D28843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5DE9C20-5242-4DF3-89C7-4638C53376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017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a:extLst>
              <a:ext uri="{FF2B5EF4-FFF2-40B4-BE49-F238E27FC236}">
                <a16:creationId xmlns:a16="http://schemas.microsoft.com/office/drawing/2014/main" id="{6B480DB2-8C54-4CBF-B234-AC657985E1BE}"/>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3437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a:extLst>
              <a:ext uri="{FF2B5EF4-FFF2-40B4-BE49-F238E27FC236}">
                <a16:creationId xmlns:a16="http://schemas.microsoft.com/office/drawing/2014/main" id="{6B480DB2-8C54-4CBF-B234-AC657985E1BE}"/>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0750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rittenhousesharon@gmail.com"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Flag-map_of_Pennsylvania.svg" TargetMode="External"/><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hyperlink" Target="http://www.rotarydistrict7430.0rg/" TargetMode="External"/><Relationship Id="rId7" Type="http://schemas.openxmlformats.org/officeDocument/2006/relationships/hyperlink" Target="mailto:7430yechair@gmail.com" TargetMode="External"/><Relationship Id="rId2" Type="http://schemas.openxmlformats.org/officeDocument/2006/relationships/hyperlink" Target="https://my.rotary.org/en/document/rotary-youth-protection-guide" TargetMode="External"/><Relationship Id="rId1" Type="http://schemas.openxmlformats.org/officeDocument/2006/relationships/slideLayout" Target="../slideLayouts/slideLayout9.xml"/><Relationship Id="rId6" Type="http://schemas.openxmlformats.org/officeDocument/2006/relationships/hyperlink" Target="mailto:rotaryconnects@gmail.com" TargetMode="External"/><Relationship Id="rId5" Type="http://schemas.openxmlformats.org/officeDocument/2006/relationships/hyperlink" Target="mailto:rittenhousesharon@gmail.com" TargetMode="External"/><Relationship Id="rId4" Type="http://schemas.openxmlformats.org/officeDocument/2006/relationships/hyperlink" Target="mailto:rsmith.rotary@gmai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6.xml"/><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on the side of a building&#10;&#10;Description automatically generated">
            <a:extLst>
              <a:ext uri="{FF2B5EF4-FFF2-40B4-BE49-F238E27FC236}">
                <a16:creationId xmlns:a16="http://schemas.microsoft.com/office/drawing/2014/main" id="{54C943A8-F790-4EB7-9EEB-09B09B135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 y="146987"/>
            <a:ext cx="8963025" cy="6005226"/>
          </a:xfrm>
          <a:prstGeom prst="rect">
            <a:avLst/>
          </a:prstGeom>
          <a:noFill/>
        </p:spPr>
      </p:pic>
    </p:spTree>
    <p:extLst>
      <p:ext uri="{BB962C8B-B14F-4D97-AF65-F5344CB8AC3E}">
        <p14:creationId xmlns:p14="http://schemas.microsoft.com/office/powerpoint/2010/main" val="210949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730A-B38E-4FDF-A1C7-06A735442B14}"/>
              </a:ext>
            </a:extLst>
          </p:cNvPr>
          <p:cNvSpPr>
            <a:spLocks noGrp="1"/>
          </p:cNvSpPr>
          <p:nvPr>
            <p:ph type="title"/>
          </p:nvPr>
        </p:nvSpPr>
        <p:spPr>
          <a:xfrm>
            <a:off x="381000" y="470648"/>
            <a:ext cx="8763000" cy="533400"/>
          </a:xfrm>
        </p:spPr>
        <p:txBody>
          <a:bodyPr/>
          <a:lstStyle/>
          <a:p>
            <a:r>
              <a:rPr lang="en-US" sz="2800" b="1" dirty="0"/>
              <a:t>Core Elements of Youth Protection</a:t>
            </a:r>
            <a:endParaRPr lang="en-US" sz="2800" dirty="0"/>
          </a:p>
        </p:txBody>
      </p:sp>
      <p:sp>
        <p:nvSpPr>
          <p:cNvPr id="3" name="Content Placeholder 2">
            <a:extLst>
              <a:ext uri="{FF2B5EF4-FFF2-40B4-BE49-F238E27FC236}">
                <a16:creationId xmlns:a16="http://schemas.microsoft.com/office/drawing/2014/main" id="{9B8A567E-4ED3-4F2C-91C5-5890C6159444}"/>
              </a:ext>
            </a:extLst>
          </p:cNvPr>
          <p:cNvSpPr>
            <a:spLocks noGrp="1"/>
          </p:cNvSpPr>
          <p:nvPr>
            <p:ph idx="1"/>
          </p:nvPr>
        </p:nvSpPr>
        <p:spPr>
          <a:xfrm>
            <a:off x="381000" y="1313331"/>
            <a:ext cx="8229600" cy="4861046"/>
          </a:xfrm>
        </p:spPr>
        <p:txBody>
          <a:bodyPr/>
          <a:lstStyle/>
          <a:p>
            <a:pPr marL="0" indent="0">
              <a:buNone/>
            </a:pPr>
            <a:r>
              <a:rPr lang="en-US" sz="1600" dirty="0"/>
              <a:t> </a:t>
            </a:r>
          </a:p>
          <a:p>
            <a:pPr marL="0" lvl="0" indent="0">
              <a:buNone/>
            </a:pPr>
            <a:r>
              <a:rPr lang="en-US" sz="2000" b="1" u="sng" dirty="0"/>
              <a:t>No One-on-one contact between adults and participants …</a:t>
            </a:r>
            <a:br>
              <a:rPr lang="en-US" sz="2000" b="1" u="sng" dirty="0"/>
            </a:br>
            <a:r>
              <a:rPr lang="en-US" sz="2000" dirty="0"/>
              <a:t>except for two very specific circumstances, (with some exceptions Rotary Youth-Exchange program):</a:t>
            </a:r>
          </a:p>
          <a:p>
            <a:pPr marL="0" lvl="0" indent="0">
              <a:buNone/>
            </a:pPr>
            <a:endParaRPr lang="en-US" sz="2000" dirty="0"/>
          </a:p>
          <a:p>
            <a:pPr marL="457200" lvl="1" indent="0">
              <a:buNone/>
            </a:pPr>
            <a:r>
              <a:rPr lang="en-US" sz="2000" dirty="0"/>
              <a:t>1. When the adult are host family members…</a:t>
            </a:r>
            <a:br>
              <a:rPr lang="en-US" sz="1800" u="sng" dirty="0"/>
            </a:br>
            <a:br>
              <a:rPr lang="en-US" sz="800" u="sng" dirty="0"/>
            </a:br>
            <a:endParaRPr lang="en-US" sz="1600" dirty="0"/>
          </a:p>
          <a:p>
            <a:pPr marL="457200" lvl="1" indent="0">
              <a:buNone/>
            </a:pPr>
            <a:r>
              <a:rPr lang="en-US" sz="1600" dirty="0"/>
              <a:t>And / or </a:t>
            </a:r>
          </a:p>
          <a:p>
            <a:pPr marL="457200" lvl="1" indent="0">
              <a:buNone/>
            </a:pPr>
            <a:endParaRPr lang="en-US" sz="1600" dirty="0"/>
          </a:p>
          <a:p>
            <a:pPr marL="457200" lvl="1" indent="0">
              <a:buNone/>
            </a:pPr>
            <a:r>
              <a:rPr lang="en-US" sz="2000" dirty="0"/>
              <a:t>2. When the adult is a volunteer participant in the Rotary Youth Exchange program…</a:t>
            </a:r>
          </a:p>
        </p:txBody>
      </p:sp>
      <p:pic>
        <p:nvPicPr>
          <p:cNvPr id="18434" name="Picture 2" descr="Exchange Student welcome Ideas | Foriegn exchange student, Student ...">
            <a:extLst>
              <a:ext uri="{FF2B5EF4-FFF2-40B4-BE49-F238E27FC236}">
                <a16:creationId xmlns:a16="http://schemas.microsoft.com/office/drawing/2014/main" id="{A42EFDC7-C482-41FF-806F-938F42128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382" y="161365"/>
            <a:ext cx="1938617" cy="145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4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BC18-A7CF-4300-A9A8-895EBA937B42}"/>
              </a:ext>
            </a:extLst>
          </p:cNvPr>
          <p:cNvSpPr>
            <a:spLocks noGrp="1"/>
          </p:cNvSpPr>
          <p:nvPr>
            <p:ph type="title"/>
          </p:nvPr>
        </p:nvSpPr>
        <p:spPr>
          <a:xfrm>
            <a:off x="3003177" y="-1858967"/>
            <a:ext cx="8763000" cy="533400"/>
          </a:xfrm>
        </p:spPr>
        <p:txBody>
          <a:bodyPr/>
          <a:lstStyle/>
          <a:p>
            <a:endParaRPr lang="en-US" dirty="0"/>
          </a:p>
        </p:txBody>
      </p:sp>
      <p:sp>
        <p:nvSpPr>
          <p:cNvPr id="3" name="Content Placeholder 2">
            <a:extLst>
              <a:ext uri="{FF2B5EF4-FFF2-40B4-BE49-F238E27FC236}">
                <a16:creationId xmlns:a16="http://schemas.microsoft.com/office/drawing/2014/main" id="{DA785AF6-029A-49B3-B706-BEFDA807C734}"/>
              </a:ext>
            </a:extLst>
          </p:cNvPr>
          <p:cNvSpPr>
            <a:spLocks noGrp="1"/>
          </p:cNvSpPr>
          <p:nvPr>
            <p:ph idx="1"/>
          </p:nvPr>
        </p:nvSpPr>
        <p:spPr>
          <a:xfrm>
            <a:off x="393327" y="1320347"/>
            <a:ext cx="8229600" cy="4525963"/>
          </a:xfrm>
        </p:spPr>
        <p:txBody>
          <a:bodyPr/>
          <a:lstStyle/>
          <a:p>
            <a:pPr marL="0" indent="0">
              <a:buNone/>
            </a:pPr>
            <a:endParaRPr lang="en-US" sz="1800" dirty="0"/>
          </a:p>
          <a:p>
            <a:pPr lvl="0"/>
            <a:r>
              <a:rPr lang="en-US" sz="1800" b="1" u="sng" dirty="0"/>
              <a:t>Respect of privacy</a:t>
            </a:r>
            <a:r>
              <a:rPr lang="en-US" sz="1800" dirty="0"/>
              <a:t>. Adult leaders must respect the privacy of participants in situations such as changing into swimsuits or taking showers at activities and intrude only to the extent that health and safety require. They must also protect their own privacy in similar situations.</a:t>
            </a:r>
          </a:p>
          <a:p>
            <a:pPr marL="0" indent="0">
              <a:buNone/>
            </a:pPr>
            <a:endParaRPr lang="en-US" sz="800" dirty="0"/>
          </a:p>
          <a:p>
            <a:pPr lvl="0"/>
            <a:r>
              <a:rPr lang="en-US" sz="1800" b="1" u="sng" dirty="0"/>
              <a:t>Separate accommodations. </a:t>
            </a:r>
            <a:r>
              <a:rPr lang="en-US" sz="1800" dirty="0"/>
              <a:t>When attending overnight events, no youth is permitted to share a room with an adult other than their parents or guardians.</a:t>
            </a:r>
            <a:br>
              <a:rPr lang="en-US" sz="1800" dirty="0"/>
            </a:br>
            <a:endParaRPr lang="en-US" sz="800" dirty="0"/>
          </a:p>
          <a:p>
            <a:pPr lvl="0"/>
            <a:r>
              <a:rPr lang="en-US" sz="1800" b="1" u="sng" dirty="0"/>
              <a:t>Proper preparation for high-adventure activities</a:t>
            </a:r>
            <a:r>
              <a:rPr lang="en-US" sz="1800" b="1" dirty="0"/>
              <a:t>. </a:t>
            </a:r>
            <a:r>
              <a:rPr lang="en-US" sz="1800" dirty="0"/>
              <a:t>Activities with elements of risk should never be undertaken without proper preparation, equipment, supervision, and safety measures.</a:t>
            </a:r>
          </a:p>
          <a:p>
            <a:pPr marL="0" indent="0">
              <a:buNone/>
            </a:pPr>
            <a:endParaRPr lang="en-US" sz="900" dirty="0"/>
          </a:p>
          <a:p>
            <a:pPr lvl="0"/>
            <a:r>
              <a:rPr lang="en-US" sz="1800" b="1" u="sng" dirty="0"/>
              <a:t>No secret organizations</a:t>
            </a:r>
            <a:r>
              <a:rPr lang="en-US" sz="1800" dirty="0"/>
              <a:t>. There are no secret organizations recognized in Rotary. All aspects of Rotarian programs are open to observation by parents and leaders.</a:t>
            </a:r>
          </a:p>
        </p:txBody>
      </p:sp>
      <p:pic>
        <p:nvPicPr>
          <p:cNvPr id="19458" name="Picture 2" descr="Jacksonville Rotary Club – Youth Exchange">
            <a:extLst>
              <a:ext uri="{FF2B5EF4-FFF2-40B4-BE49-F238E27FC236}">
                <a16:creationId xmlns:a16="http://schemas.microsoft.com/office/drawing/2014/main" id="{7D0ED4DA-A286-46F1-A2E8-4017C9ADA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629" y="160333"/>
            <a:ext cx="2242298" cy="14948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4428D7-DC50-430D-BA68-10258773FB78}"/>
              </a:ext>
            </a:extLst>
          </p:cNvPr>
          <p:cNvSpPr/>
          <p:nvPr/>
        </p:nvSpPr>
        <p:spPr>
          <a:xfrm>
            <a:off x="393327" y="471194"/>
            <a:ext cx="5296515" cy="523220"/>
          </a:xfrm>
          <a:prstGeom prst="rect">
            <a:avLst/>
          </a:prstGeom>
        </p:spPr>
        <p:txBody>
          <a:bodyPr wrap="none">
            <a:spAutoFit/>
          </a:bodyPr>
          <a:lstStyle/>
          <a:p>
            <a:r>
              <a:rPr lang="en-US" sz="2800" b="1" dirty="0">
                <a:solidFill>
                  <a:schemeClr val="bg1"/>
                </a:solidFill>
              </a:rPr>
              <a:t>Core Elements of Youth Protection</a:t>
            </a:r>
            <a:endParaRPr lang="en-US" sz="2800" dirty="0">
              <a:solidFill>
                <a:schemeClr val="bg1"/>
              </a:solidFill>
            </a:endParaRPr>
          </a:p>
        </p:txBody>
      </p:sp>
    </p:spTree>
    <p:extLst>
      <p:ext uri="{BB962C8B-B14F-4D97-AF65-F5344CB8AC3E}">
        <p14:creationId xmlns:p14="http://schemas.microsoft.com/office/powerpoint/2010/main" val="90806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BC18-A7CF-4300-A9A8-895EBA937B42}"/>
              </a:ext>
            </a:extLst>
          </p:cNvPr>
          <p:cNvSpPr>
            <a:spLocks noGrp="1"/>
          </p:cNvSpPr>
          <p:nvPr>
            <p:ph type="title"/>
          </p:nvPr>
        </p:nvSpPr>
        <p:spPr>
          <a:xfrm>
            <a:off x="3003177" y="-1858967"/>
            <a:ext cx="8763000" cy="533400"/>
          </a:xfrm>
        </p:spPr>
        <p:txBody>
          <a:bodyPr/>
          <a:lstStyle/>
          <a:p>
            <a:endParaRPr lang="en-US" dirty="0"/>
          </a:p>
        </p:txBody>
      </p:sp>
      <p:sp>
        <p:nvSpPr>
          <p:cNvPr id="3" name="Content Placeholder 2">
            <a:extLst>
              <a:ext uri="{FF2B5EF4-FFF2-40B4-BE49-F238E27FC236}">
                <a16:creationId xmlns:a16="http://schemas.microsoft.com/office/drawing/2014/main" id="{DA785AF6-029A-49B3-B706-BEFDA807C734}"/>
              </a:ext>
            </a:extLst>
          </p:cNvPr>
          <p:cNvSpPr>
            <a:spLocks noGrp="1"/>
          </p:cNvSpPr>
          <p:nvPr>
            <p:ph idx="1"/>
          </p:nvPr>
        </p:nvSpPr>
        <p:spPr>
          <a:xfrm>
            <a:off x="457200" y="1582275"/>
            <a:ext cx="8229600" cy="4525963"/>
          </a:xfrm>
        </p:spPr>
        <p:txBody>
          <a:bodyPr/>
          <a:lstStyle/>
          <a:p>
            <a:pPr marL="0" indent="0">
              <a:buNone/>
            </a:pPr>
            <a:endParaRPr lang="en-US" sz="1600" dirty="0"/>
          </a:p>
          <a:p>
            <a:pPr marL="0" indent="0">
              <a:buNone/>
            </a:pPr>
            <a:endParaRPr lang="en-US" sz="1800" b="1" dirty="0"/>
          </a:p>
          <a:p>
            <a:pPr lvl="0"/>
            <a:r>
              <a:rPr lang="en-US" sz="1800" b="1" u="sng" dirty="0"/>
              <a:t>Constructive discipline</a:t>
            </a:r>
            <a:r>
              <a:rPr lang="en-US" sz="1800" b="1" dirty="0"/>
              <a:t>. </a:t>
            </a:r>
            <a:r>
              <a:rPr lang="en-US" sz="1800" dirty="0"/>
              <a:t>Discipline should be constructive and reflect the program’s underlying values.</a:t>
            </a:r>
          </a:p>
          <a:p>
            <a:pPr marL="0" indent="0">
              <a:buNone/>
            </a:pPr>
            <a:endParaRPr lang="en-US" sz="800" dirty="0"/>
          </a:p>
          <a:p>
            <a:pPr lvl="0"/>
            <a:r>
              <a:rPr lang="en-US" sz="1800" b="1" u="sng" dirty="0"/>
              <a:t>Corporal punishment is never permitted</a:t>
            </a:r>
            <a:r>
              <a:rPr lang="en-US" sz="1800" u="sng" dirty="0"/>
              <a:t>.</a:t>
            </a:r>
          </a:p>
          <a:p>
            <a:pPr marL="0" indent="0">
              <a:buNone/>
            </a:pPr>
            <a:endParaRPr lang="en-US" sz="800" dirty="0"/>
          </a:p>
          <a:p>
            <a:pPr lvl="0"/>
            <a:r>
              <a:rPr lang="en-US" sz="1800" b="1" u="sng" dirty="0"/>
              <a:t>Hazing is prohibited</a:t>
            </a:r>
            <a:r>
              <a:rPr lang="en-US" sz="1800" dirty="0"/>
              <a:t>. Physical hazing and initiations are prohibited and may not be included as part of any Rotary activity.</a:t>
            </a:r>
          </a:p>
          <a:p>
            <a:pPr marL="0" indent="0">
              <a:buNone/>
            </a:pPr>
            <a:endParaRPr lang="en-US" sz="800" dirty="0"/>
          </a:p>
          <a:p>
            <a:pPr lvl="0"/>
            <a:r>
              <a:rPr lang="en-US" sz="1800" b="1" u="sng" dirty="0"/>
              <a:t>Youth leader training and supervision. </a:t>
            </a:r>
            <a:r>
              <a:rPr lang="en-US" sz="1800" dirty="0"/>
              <a:t>Adult leaders must monitor and guide the leadership techniques used by youth leaders, e.g. Rotex…</a:t>
            </a:r>
          </a:p>
          <a:p>
            <a:pPr marL="0" indent="0">
              <a:buNone/>
            </a:pPr>
            <a:endParaRPr lang="en-US" sz="1800" dirty="0"/>
          </a:p>
          <a:p>
            <a:endParaRPr lang="en-US" dirty="0"/>
          </a:p>
        </p:txBody>
      </p:sp>
      <p:pic>
        <p:nvPicPr>
          <p:cNvPr id="19458" name="Picture 2" descr="Jacksonville Rotary Club – Youth Exchange">
            <a:extLst>
              <a:ext uri="{FF2B5EF4-FFF2-40B4-BE49-F238E27FC236}">
                <a16:creationId xmlns:a16="http://schemas.microsoft.com/office/drawing/2014/main" id="{7D0ED4DA-A286-46F1-A2E8-4017C9ADA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427" y="160333"/>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CE2AA6-0954-483E-9D84-61991B8CFD7F}"/>
              </a:ext>
            </a:extLst>
          </p:cNvPr>
          <p:cNvSpPr/>
          <p:nvPr/>
        </p:nvSpPr>
        <p:spPr>
          <a:xfrm>
            <a:off x="393327" y="471194"/>
            <a:ext cx="5296515" cy="523220"/>
          </a:xfrm>
          <a:prstGeom prst="rect">
            <a:avLst/>
          </a:prstGeom>
        </p:spPr>
        <p:txBody>
          <a:bodyPr wrap="none">
            <a:spAutoFit/>
          </a:bodyPr>
          <a:lstStyle/>
          <a:p>
            <a:r>
              <a:rPr lang="en-US" sz="2800" b="1" dirty="0">
                <a:solidFill>
                  <a:schemeClr val="bg1"/>
                </a:solidFill>
              </a:rPr>
              <a:t>Core Elements of Youth Protection</a:t>
            </a:r>
            <a:endParaRPr lang="en-US" sz="2800" dirty="0">
              <a:solidFill>
                <a:schemeClr val="bg1"/>
              </a:solidFill>
            </a:endParaRPr>
          </a:p>
        </p:txBody>
      </p:sp>
    </p:spTree>
    <p:extLst>
      <p:ext uri="{BB962C8B-B14F-4D97-AF65-F5344CB8AC3E}">
        <p14:creationId xmlns:p14="http://schemas.microsoft.com/office/powerpoint/2010/main" val="295098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896F-1561-41D2-89C7-FCCA440ADAC9}"/>
              </a:ext>
            </a:extLst>
          </p:cNvPr>
          <p:cNvSpPr>
            <a:spLocks noGrp="1"/>
          </p:cNvSpPr>
          <p:nvPr>
            <p:ph type="ctrTitle"/>
          </p:nvPr>
        </p:nvSpPr>
        <p:spPr/>
        <p:txBody>
          <a:bodyPr/>
          <a:lstStyle/>
          <a:p>
            <a:r>
              <a:rPr lang="en-US" dirty="0"/>
              <a:t>The How… </a:t>
            </a:r>
          </a:p>
        </p:txBody>
      </p:sp>
      <p:sp>
        <p:nvSpPr>
          <p:cNvPr id="3" name="Subtitle 2">
            <a:extLst>
              <a:ext uri="{FF2B5EF4-FFF2-40B4-BE49-F238E27FC236}">
                <a16:creationId xmlns:a16="http://schemas.microsoft.com/office/drawing/2014/main" id="{B053FB79-1C84-4DBF-83BC-2C529FC0BFEB}"/>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11D7DA22-6EA3-4A72-9928-5AC6822C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pic>
        <p:nvPicPr>
          <p:cNvPr id="3074" name="Picture 2" descr="2014 Rotary Youth Leadership Awards Camp Participants | Bemidji ...">
            <a:extLst>
              <a:ext uri="{FF2B5EF4-FFF2-40B4-BE49-F238E27FC236}">
                <a16:creationId xmlns:a16="http://schemas.microsoft.com/office/drawing/2014/main" id="{8A318A44-B746-4B5D-85CF-E52511F04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424" y="2284252"/>
            <a:ext cx="5252530" cy="328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9FA-8C5F-4017-9F9B-044200974C00}"/>
              </a:ext>
            </a:extLst>
          </p:cNvPr>
          <p:cNvSpPr>
            <a:spLocks noGrp="1"/>
          </p:cNvSpPr>
          <p:nvPr>
            <p:ph type="title"/>
          </p:nvPr>
        </p:nvSpPr>
        <p:spPr>
          <a:xfrm>
            <a:off x="190500" y="435925"/>
            <a:ext cx="8763000" cy="533400"/>
          </a:xfrm>
        </p:spPr>
        <p:txBody>
          <a:bodyPr/>
          <a:lstStyle/>
          <a:p>
            <a:r>
              <a:rPr lang="en-US" sz="2800" b="1" dirty="0"/>
              <a:t>District Youth Protection Officer…</a:t>
            </a:r>
          </a:p>
        </p:txBody>
      </p:sp>
      <p:sp>
        <p:nvSpPr>
          <p:cNvPr id="5" name="Content Placeholder 2">
            <a:extLst>
              <a:ext uri="{FF2B5EF4-FFF2-40B4-BE49-F238E27FC236}">
                <a16:creationId xmlns:a16="http://schemas.microsoft.com/office/drawing/2014/main" id="{374EBB66-5736-49A0-B2A2-B90B30D36C79}"/>
              </a:ext>
            </a:extLst>
          </p:cNvPr>
          <p:cNvSpPr>
            <a:spLocks noGrp="1"/>
          </p:cNvSpPr>
          <p:nvPr>
            <p:ph idx="1"/>
          </p:nvPr>
        </p:nvSpPr>
        <p:spPr>
          <a:xfrm>
            <a:off x="645016" y="683306"/>
            <a:ext cx="5942527" cy="5584065"/>
          </a:xfrm>
        </p:spPr>
        <p:txBody>
          <a:bodyPr/>
          <a:lstStyle/>
          <a:p>
            <a:pPr marL="0" lvl="0" indent="0" defTabSz="914400">
              <a:spcBef>
                <a:spcPct val="0"/>
              </a:spcBef>
              <a:buNone/>
              <a:tabLst>
                <a:tab pos="822325" algn="l"/>
              </a:tabLst>
            </a:pPr>
            <a:endParaRPr lang="en-US" altLang="en-US" sz="1800" dirty="0">
              <a:solidFill>
                <a:srgbClr val="00246C"/>
              </a:solidFill>
              <a:latin typeface="Georgia" panose="02040502050405020303" pitchFamily="18" charset="0"/>
              <a:ea typeface="Times New Roman" panose="02020603050405020304"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Develop/Maintains Policies &amp; Procedures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Supports Students &amp; Clubs</a:t>
            </a:r>
            <a:endParaRPr lang="en-US" altLang="en-US" sz="1800" dirty="0">
              <a:solidFill>
                <a:srgbClr val="00246C"/>
              </a:solidFill>
              <a:latin typeface="Georgia" panose="02040502050405020303"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 Provides for Training</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Students &amp; Families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Clubs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District Volunteers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Communicates with …</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Families  &amp; Clubs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District Leaders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RI as directed</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Report Incidents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Maintains “tight chain of communications” </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Collaborates with Counselors / Emergency contacts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Reports Authorities and RI</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Arranges Referrals as needed</a:t>
            </a:r>
          </a:p>
          <a:p>
            <a:pPr defTabSz="914400">
              <a:lnSpc>
                <a:spcPct val="150000"/>
              </a:lnSpc>
              <a:spcBef>
                <a:spcPct val="0"/>
              </a:spcBef>
              <a:buFont typeface="Wingdings" panose="05000000000000000000" pitchFamily="2" charset="2"/>
              <a:buChar char="q"/>
              <a:tabLst>
                <a:tab pos="822325" algn="l"/>
              </a:tabLst>
            </a:pPr>
            <a:endParaRPr lang="en-US" altLang="en-US" sz="1800" dirty="0">
              <a:solidFill>
                <a:srgbClr val="00246C"/>
              </a:solidFill>
              <a:latin typeface="Georgia" panose="02040502050405020303" pitchFamily="18" charset="0"/>
            </a:endParaRPr>
          </a:p>
          <a:p>
            <a:pPr>
              <a:lnSpc>
                <a:spcPct val="150000"/>
              </a:lnSpc>
              <a:buFont typeface="Wingdings" panose="05000000000000000000" pitchFamily="2" charset="2"/>
              <a:buChar char="q"/>
            </a:pPr>
            <a:endParaRPr lang="en-US" dirty="0"/>
          </a:p>
          <a:p>
            <a:endParaRPr lang="en-US" dirty="0"/>
          </a:p>
        </p:txBody>
      </p:sp>
      <p:pic>
        <p:nvPicPr>
          <p:cNvPr id="1030" name="Picture 6" descr="What is Interact? | Rotary District 5890">
            <a:extLst>
              <a:ext uri="{FF2B5EF4-FFF2-40B4-BE49-F238E27FC236}">
                <a16:creationId xmlns:a16="http://schemas.microsoft.com/office/drawing/2014/main" id="{55CB58B0-1DE6-4C3B-8D74-F654F2569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679" y="131569"/>
            <a:ext cx="2342334" cy="257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9FA-8C5F-4017-9F9B-044200974C00}"/>
              </a:ext>
            </a:extLst>
          </p:cNvPr>
          <p:cNvSpPr>
            <a:spLocks noGrp="1"/>
          </p:cNvSpPr>
          <p:nvPr>
            <p:ph type="title"/>
          </p:nvPr>
        </p:nvSpPr>
        <p:spPr>
          <a:xfrm>
            <a:off x="190500" y="435925"/>
            <a:ext cx="8763000" cy="533400"/>
          </a:xfrm>
        </p:spPr>
        <p:txBody>
          <a:bodyPr/>
          <a:lstStyle/>
          <a:p>
            <a:r>
              <a:rPr lang="en-US" sz="2800" b="1" dirty="0"/>
              <a:t>District Youth Protection Administrator</a:t>
            </a:r>
          </a:p>
        </p:txBody>
      </p:sp>
      <p:sp>
        <p:nvSpPr>
          <p:cNvPr id="5" name="Content Placeholder 2">
            <a:extLst>
              <a:ext uri="{FF2B5EF4-FFF2-40B4-BE49-F238E27FC236}">
                <a16:creationId xmlns:a16="http://schemas.microsoft.com/office/drawing/2014/main" id="{374EBB66-5736-49A0-B2A2-B90B30D36C79}"/>
              </a:ext>
            </a:extLst>
          </p:cNvPr>
          <p:cNvSpPr>
            <a:spLocks noGrp="1"/>
          </p:cNvSpPr>
          <p:nvPr>
            <p:ph idx="1"/>
          </p:nvPr>
        </p:nvSpPr>
        <p:spPr>
          <a:xfrm>
            <a:off x="471151" y="1327250"/>
            <a:ext cx="5942527" cy="3322024"/>
          </a:xfrm>
        </p:spPr>
        <p:txBody>
          <a:bodyPr/>
          <a:lstStyle/>
          <a:p>
            <a:pPr marL="0" lvl="0" indent="0" defTabSz="914400">
              <a:spcBef>
                <a:spcPct val="0"/>
              </a:spcBef>
              <a:buNone/>
              <a:tabLst>
                <a:tab pos="822325" algn="l"/>
              </a:tabLst>
            </a:pPr>
            <a:endParaRPr lang="en-US" altLang="en-US" sz="1800" dirty="0">
              <a:solidFill>
                <a:srgbClr val="00246C"/>
              </a:solidFill>
              <a:latin typeface="Georgia" panose="02040502050405020303" pitchFamily="18" charset="0"/>
              <a:ea typeface="Times New Roman" panose="02020603050405020304"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Implements Processes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Supports Clubs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Volunteer Registration &amp; Approval</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Training</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Maintains records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Tracks Compliance</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Communicates with YPO / District Leaders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Assists in Reporting Incidents</a:t>
            </a:r>
          </a:p>
          <a:p>
            <a:pPr>
              <a:lnSpc>
                <a:spcPct val="150000"/>
              </a:lnSpc>
              <a:buFont typeface="Wingdings" panose="05000000000000000000" pitchFamily="2" charset="2"/>
              <a:buChar char="q"/>
            </a:pPr>
            <a:endParaRPr lang="en-US" dirty="0"/>
          </a:p>
          <a:p>
            <a:endParaRPr lang="en-US" dirty="0"/>
          </a:p>
        </p:txBody>
      </p:sp>
      <p:pic>
        <p:nvPicPr>
          <p:cNvPr id="4098" name="Picture 2" descr="Network administrator System Administrator Computer Icons Computer ...">
            <a:extLst>
              <a:ext uri="{FF2B5EF4-FFF2-40B4-BE49-F238E27FC236}">
                <a16:creationId xmlns:a16="http://schemas.microsoft.com/office/drawing/2014/main" id="{E704DD83-21AE-440D-B8BA-52E91DD78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757" y="291746"/>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28699A-5894-4788-82CC-A26F6E841FC9}"/>
              </a:ext>
            </a:extLst>
          </p:cNvPr>
          <p:cNvSpPr>
            <a:spLocks noGrp="1"/>
          </p:cNvSpPr>
          <p:nvPr>
            <p:ph idx="1"/>
          </p:nvPr>
        </p:nvSpPr>
        <p:spPr>
          <a:xfrm>
            <a:off x="231820" y="1816401"/>
            <a:ext cx="8229600" cy="4525963"/>
          </a:xfrm>
        </p:spPr>
        <p:txBody>
          <a:bodyPr/>
          <a:lstStyle/>
          <a:p>
            <a:pPr lvl="0">
              <a:spcAft>
                <a:spcPts val="2400"/>
              </a:spcAft>
              <a:buFont typeface="Wingdings" panose="05000000000000000000" pitchFamily="2" charset="2"/>
              <a:buChar char="q"/>
            </a:pPr>
            <a:r>
              <a:rPr lang="en-US" sz="1800" dirty="0"/>
              <a:t>Understands policies and procedures, </a:t>
            </a:r>
            <a:br>
              <a:rPr lang="en-US" sz="1800" dirty="0"/>
            </a:br>
            <a:r>
              <a:rPr lang="en-US" sz="1800" dirty="0"/>
              <a:t>procedures for reporting, investigating, and proper </a:t>
            </a:r>
            <a:br>
              <a:rPr lang="en-US" sz="1800" dirty="0"/>
            </a:br>
            <a:r>
              <a:rPr lang="en-US" sz="1800" dirty="0"/>
              <a:t>handling of non-criminal offenses or historic cases that</a:t>
            </a:r>
            <a:br>
              <a:rPr lang="en-US" sz="1800" dirty="0"/>
            </a:br>
            <a:r>
              <a:rPr lang="en-US" sz="1800" dirty="0"/>
              <a:t> law enforcement will not investigate. </a:t>
            </a:r>
          </a:p>
          <a:p>
            <a:pPr lvl="0">
              <a:buFont typeface="Wingdings" panose="05000000000000000000" pitchFamily="2" charset="2"/>
              <a:buChar char="q"/>
            </a:pPr>
            <a:r>
              <a:rPr lang="en-US" sz="1800" dirty="0"/>
              <a:t>Ensures Club Volunteers have completed all requirements…</a:t>
            </a:r>
          </a:p>
          <a:p>
            <a:pPr lvl="0">
              <a:buFont typeface="Wingdings" panose="05000000000000000000" pitchFamily="2" charset="2"/>
              <a:buChar char="q"/>
            </a:pPr>
            <a:r>
              <a:rPr lang="en-US" sz="1800" dirty="0"/>
              <a:t>Ensures that club volunteers are trained in responding to any problems or concerns that may arise during the exchange, including the prevention of physical, sexual, and emotional abuse or harassment.</a:t>
            </a:r>
          </a:p>
          <a:p>
            <a:pPr lvl="0">
              <a:buFont typeface="Wingdings" panose="05000000000000000000" pitchFamily="2" charset="2"/>
              <a:buChar char="q"/>
            </a:pPr>
            <a:r>
              <a:rPr lang="en-US" sz="1800" dirty="0"/>
              <a:t>Works with District to retain required student documentation.</a:t>
            </a:r>
          </a:p>
          <a:p>
            <a:pPr lvl="0">
              <a:buFont typeface="Wingdings" panose="05000000000000000000" pitchFamily="2" charset="2"/>
              <a:buChar char="q"/>
            </a:pPr>
            <a:r>
              <a:rPr lang="en-US" sz="1800" dirty="0"/>
              <a:t>Ensures each student get a list of local services  / emergency contacts.</a:t>
            </a:r>
          </a:p>
          <a:p>
            <a:pPr marL="0" lvl="0" indent="0">
              <a:buNone/>
            </a:pPr>
            <a:endParaRPr lang="en-US" sz="1800" dirty="0"/>
          </a:p>
        </p:txBody>
      </p:sp>
      <p:sp>
        <p:nvSpPr>
          <p:cNvPr id="4" name="Rectangle 3">
            <a:extLst>
              <a:ext uri="{FF2B5EF4-FFF2-40B4-BE49-F238E27FC236}">
                <a16:creationId xmlns:a16="http://schemas.microsoft.com/office/drawing/2014/main" id="{93332C02-5C57-44CD-B073-CAE79B3B9843}"/>
              </a:ext>
            </a:extLst>
          </p:cNvPr>
          <p:cNvSpPr/>
          <p:nvPr/>
        </p:nvSpPr>
        <p:spPr>
          <a:xfrm>
            <a:off x="557769" y="420575"/>
            <a:ext cx="4606710" cy="584775"/>
          </a:xfrm>
          <a:prstGeom prst="rect">
            <a:avLst/>
          </a:prstGeom>
        </p:spPr>
        <p:txBody>
          <a:bodyPr wrap="none">
            <a:spAutoFit/>
          </a:bodyPr>
          <a:lstStyle/>
          <a:p>
            <a:r>
              <a:rPr lang="en-US" sz="3200" b="1" dirty="0">
                <a:solidFill>
                  <a:schemeClr val="bg1"/>
                </a:solidFill>
              </a:rPr>
              <a:t>Club Youth Service Chair…</a:t>
            </a:r>
            <a:endParaRPr lang="en-US" sz="3200" dirty="0">
              <a:solidFill>
                <a:schemeClr val="bg1"/>
              </a:solidFill>
            </a:endParaRPr>
          </a:p>
        </p:txBody>
      </p:sp>
      <p:pic>
        <p:nvPicPr>
          <p:cNvPr id="2050" name="Picture 2" descr="Rotary Youth Exchange brings the world to Wilsonville and back ...">
            <a:extLst>
              <a:ext uri="{FF2B5EF4-FFF2-40B4-BE49-F238E27FC236}">
                <a16:creationId xmlns:a16="http://schemas.microsoft.com/office/drawing/2014/main" id="{E0E6A549-0A35-4C38-8903-131FBE892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035" y="154586"/>
            <a:ext cx="2697151" cy="202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9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A60-F43F-4C29-9C7D-C28671D60713}"/>
              </a:ext>
            </a:extLst>
          </p:cNvPr>
          <p:cNvSpPr>
            <a:spLocks noGrp="1"/>
          </p:cNvSpPr>
          <p:nvPr>
            <p:ph type="title"/>
          </p:nvPr>
        </p:nvSpPr>
        <p:spPr/>
        <p:txBody>
          <a:bodyPr/>
          <a:lstStyle/>
          <a:p>
            <a:r>
              <a:rPr lang="en-US" sz="3200" b="1" dirty="0"/>
              <a:t>Reporting Incidents</a:t>
            </a:r>
            <a:endParaRPr lang="en-US" sz="3200" dirty="0"/>
          </a:p>
        </p:txBody>
      </p:sp>
      <p:sp>
        <p:nvSpPr>
          <p:cNvPr id="3" name="Content Placeholder 2">
            <a:extLst>
              <a:ext uri="{FF2B5EF4-FFF2-40B4-BE49-F238E27FC236}">
                <a16:creationId xmlns:a16="http://schemas.microsoft.com/office/drawing/2014/main" id="{3F507E6E-26A3-4A5E-983A-9ADB886871E1}"/>
              </a:ext>
            </a:extLst>
          </p:cNvPr>
          <p:cNvSpPr>
            <a:spLocks noGrp="1"/>
          </p:cNvSpPr>
          <p:nvPr>
            <p:ph idx="1"/>
          </p:nvPr>
        </p:nvSpPr>
        <p:spPr>
          <a:xfrm>
            <a:off x="457200" y="2982561"/>
            <a:ext cx="8229600" cy="3650200"/>
          </a:xfrm>
        </p:spPr>
        <p:txBody>
          <a:bodyPr/>
          <a:lstStyle/>
          <a:p>
            <a:pPr lvl="0"/>
            <a:r>
              <a:rPr lang="en-US" sz="1800" u="sng" dirty="0"/>
              <a:t>Listen attentively and stay calm.</a:t>
            </a:r>
            <a:r>
              <a:rPr lang="en-US" sz="1800" dirty="0"/>
              <a:t> Acknowledge that it takes a lot of courage to report abuse. It is appropriate to listen and be encouraging. Do not express shock, horror, or disbelief.</a:t>
            </a:r>
          </a:p>
          <a:p>
            <a:pPr marL="0" indent="0">
              <a:buNone/>
            </a:pPr>
            <a:endParaRPr lang="en-US" sz="800" dirty="0"/>
          </a:p>
          <a:p>
            <a:pPr lvl="0"/>
            <a:r>
              <a:rPr lang="en-US" sz="1800" u="sng" dirty="0"/>
              <a:t>Assure privacy but not confidentiality.</a:t>
            </a:r>
            <a:r>
              <a:rPr lang="en-US" sz="1800" dirty="0"/>
              <a:t> Explain that you will have to tell someone about the abuse/harassment to make it stop and to ensure that it doesn’t happen to others.</a:t>
            </a:r>
          </a:p>
          <a:p>
            <a:pPr marL="0" indent="0">
              <a:buNone/>
            </a:pPr>
            <a:endParaRPr lang="en-US" sz="800" dirty="0"/>
          </a:p>
          <a:p>
            <a:pPr lvl="0"/>
            <a:r>
              <a:rPr lang="en-US" sz="1800" u="sng" dirty="0"/>
              <a:t>Get the facts, but don’t interrogate.</a:t>
            </a:r>
            <a:r>
              <a:rPr lang="en-US" sz="1800" dirty="0"/>
              <a:t> Ask questions that establish what was done and who did it. Reassure the young person that he or she did the right thing in telling you. Avoid asking “why” questions. Remember your responsibility is to present the story to the proper authorities.</a:t>
            </a:r>
          </a:p>
          <a:p>
            <a:pPr marL="0" indent="0">
              <a:buNone/>
            </a:pPr>
            <a:endParaRPr lang="en-US" sz="1800" dirty="0"/>
          </a:p>
          <a:p>
            <a:endParaRPr lang="en-US" dirty="0"/>
          </a:p>
        </p:txBody>
      </p:sp>
      <p:pic>
        <p:nvPicPr>
          <p:cNvPr id="16386" name="Picture 2" descr="Travel BELGIUM - Rotary Youth Exchange - YouTube">
            <a:extLst>
              <a:ext uri="{FF2B5EF4-FFF2-40B4-BE49-F238E27FC236}">
                <a16:creationId xmlns:a16="http://schemas.microsoft.com/office/drawing/2014/main" id="{B1966E7C-547B-401C-80DF-33FC20663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841" y="225239"/>
            <a:ext cx="2456329" cy="1381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0DED69-D862-4A32-A118-C7DD47EAEA71}"/>
              </a:ext>
            </a:extLst>
          </p:cNvPr>
          <p:cNvSpPr txBox="1"/>
          <p:nvPr/>
        </p:nvSpPr>
        <p:spPr>
          <a:xfrm>
            <a:off x="669701" y="1196407"/>
            <a:ext cx="6697750" cy="1631216"/>
          </a:xfrm>
          <a:prstGeom prst="rect">
            <a:avLst/>
          </a:prstGeom>
          <a:noFill/>
        </p:spPr>
        <p:txBody>
          <a:bodyPr wrap="square" rtlCol="0">
            <a:spAutoFit/>
          </a:bodyPr>
          <a:lstStyle/>
          <a:p>
            <a:r>
              <a:rPr lang="en-US" sz="2000" b="1" dirty="0">
                <a:solidFill>
                  <a:schemeClr val="tx2">
                    <a:lumMod val="75000"/>
                  </a:schemeClr>
                </a:solidFill>
              </a:rPr>
              <a:t>If You receive a report of abuse or harassment…</a:t>
            </a:r>
            <a:br>
              <a:rPr lang="en-US" sz="2000" dirty="0">
                <a:solidFill>
                  <a:schemeClr val="tx2">
                    <a:lumMod val="75000"/>
                  </a:schemeClr>
                </a:solidFill>
              </a:rPr>
            </a:br>
            <a:br>
              <a:rPr lang="en-US" sz="800" dirty="0">
                <a:solidFill>
                  <a:schemeClr val="tx2">
                    <a:lumMod val="75000"/>
                  </a:schemeClr>
                </a:solidFill>
              </a:rPr>
            </a:br>
            <a:r>
              <a:rPr lang="en-US" sz="2400" dirty="0">
                <a:solidFill>
                  <a:schemeClr val="tx2">
                    <a:lumMod val="75000"/>
                  </a:schemeClr>
                </a:solidFill>
              </a:rPr>
              <a:t>Key words from Student to act on…</a:t>
            </a:r>
            <a:br>
              <a:rPr lang="en-US" sz="2400" dirty="0">
                <a:solidFill>
                  <a:schemeClr val="tx2">
                    <a:lumMod val="75000"/>
                  </a:schemeClr>
                </a:solidFill>
              </a:rPr>
            </a:br>
            <a:r>
              <a:rPr lang="en-US" sz="2400" i="1" dirty="0">
                <a:solidFill>
                  <a:schemeClr val="tx2">
                    <a:lumMod val="75000"/>
                  </a:schemeClr>
                </a:solidFill>
              </a:rPr>
              <a:t>… I don’t feel safe or I don’t feel comfortable…</a:t>
            </a:r>
          </a:p>
          <a:p>
            <a:r>
              <a:rPr lang="en-US" sz="2400" i="1" dirty="0">
                <a:solidFill>
                  <a:schemeClr val="tx2">
                    <a:lumMod val="75000"/>
                  </a:schemeClr>
                </a:solidFill>
              </a:rPr>
              <a:t>… I have been abused / harassed  / hurt </a:t>
            </a:r>
          </a:p>
        </p:txBody>
      </p:sp>
    </p:spTree>
    <p:extLst>
      <p:ext uri="{BB962C8B-B14F-4D97-AF65-F5344CB8AC3E}">
        <p14:creationId xmlns:p14="http://schemas.microsoft.com/office/powerpoint/2010/main" val="12228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A60-F43F-4C29-9C7D-C28671D60713}"/>
              </a:ext>
            </a:extLst>
          </p:cNvPr>
          <p:cNvSpPr>
            <a:spLocks noGrp="1"/>
          </p:cNvSpPr>
          <p:nvPr>
            <p:ph type="title"/>
          </p:nvPr>
        </p:nvSpPr>
        <p:spPr/>
        <p:txBody>
          <a:bodyPr/>
          <a:lstStyle/>
          <a:p>
            <a:r>
              <a:rPr lang="en-US" sz="2800" b="1" dirty="0"/>
              <a:t>Reporting…</a:t>
            </a:r>
          </a:p>
        </p:txBody>
      </p:sp>
      <p:sp>
        <p:nvSpPr>
          <p:cNvPr id="3" name="Content Placeholder 2">
            <a:extLst>
              <a:ext uri="{FF2B5EF4-FFF2-40B4-BE49-F238E27FC236}">
                <a16:creationId xmlns:a16="http://schemas.microsoft.com/office/drawing/2014/main" id="{3F507E6E-26A3-4A5E-983A-9ADB886871E1}"/>
              </a:ext>
            </a:extLst>
          </p:cNvPr>
          <p:cNvSpPr>
            <a:spLocks noGrp="1"/>
          </p:cNvSpPr>
          <p:nvPr>
            <p:ph idx="1"/>
          </p:nvPr>
        </p:nvSpPr>
        <p:spPr>
          <a:xfrm>
            <a:off x="457200" y="1166018"/>
            <a:ext cx="8229600" cy="5144630"/>
          </a:xfrm>
        </p:spPr>
        <p:txBody>
          <a:bodyPr/>
          <a:lstStyle/>
          <a:p>
            <a:pPr lvl="0"/>
            <a:r>
              <a:rPr lang="en-US" sz="2000" u="sng" dirty="0"/>
              <a:t>Be non-judgmental and reassure the youth </a:t>
            </a:r>
            <a:br>
              <a:rPr lang="en-US" sz="2000" u="sng" dirty="0"/>
            </a:br>
            <a:r>
              <a:rPr lang="en-US" sz="2000" u="sng" dirty="0"/>
              <a:t>participant</a:t>
            </a:r>
            <a:r>
              <a:rPr lang="en-US" sz="2000" dirty="0"/>
              <a:t>. </a:t>
            </a:r>
          </a:p>
          <a:p>
            <a:pPr marL="0" indent="0">
              <a:buNone/>
            </a:pPr>
            <a:endParaRPr lang="en-US" sz="800" dirty="0"/>
          </a:p>
          <a:p>
            <a:pPr lvl="0"/>
            <a:r>
              <a:rPr lang="en-US" sz="2000" u="sng" dirty="0"/>
              <a:t>Record</a:t>
            </a:r>
            <a:r>
              <a:rPr lang="en-US" sz="2000" dirty="0"/>
              <a:t>. Keep a written record of the conversation</a:t>
            </a:r>
            <a:br>
              <a:rPr lang="en-US" sz="2000" dirty="0"/>
            </a:br>
            <a:endParaRPr lang="en-US" sz="800" dirty="0"/>
          </a:p>
          <a:p>
            <a:pPr lvl="0"/>
            <a:r>
              <a:rPr lang="en-US" sz="2000" u="sng" dirty="0"/>
              <a:t>Contact youth protection officers and contact legal authorities when abuse is alleged</a:t>
            </a:r>
            <a:r>
              <a:rPr lang="en-US" sz="2000" dirty="0"/>
              <a:t>. </a:t>
            </a:r>
          </a:p>
          <a:p>
            <a:pPr lvl="0"/>
            <a:r>
              <a:rPr lang="en-US" sz="2000" u="sng" dirty="0"/>
              <a:t>Communicate</a:t>
            </a:r>
            <a:r>
              <a:rPr lang="en-US" sz="2000" dirty="0"/>
              <a:t> to students / families  / District leaders</a:t>
            </a:r>
            <a:br>
              <a:rPr lang="en-US" sz="2000" dirty="0"/>
            </a:br>
            <a:br>
              <a:rPr lang="en-US" sz="1800" dirty="0"/>
            </a:br>
            <a:r>
              <a:rPr lang="en-US" sz="1800" u="sng" dirty="0"/>
              <a:t>Report to Rotary contact(s)</a:t>
            </a:r>
            <a:r>
              <a:rPr lang="en-US" sz="1800" dirty="0"/>
              <a:t>. </a:t>
            </a:r>
            <a:br>
              <a:rPr lang="en-US" sz="1800" dirty="0"/>
            </a:br>
            <a:r>
              <a:rPr lang="en-US" sz="1800" dirty="0"/>
              <a:t>Inform your Rotary contact — </a:t>
            </a:r>
          </a:p>
          <a:p>
            <a:pPr lvl="0">
              <a:buFont typeface="Wingdings" panose="05000000000000000000" pitchFamily="2" charset="2"/>
              <a:buChar char="ü"/>
            </a:pPr>
            <a:r>
              <a:rPr lang="en-US" sz="1800" dirty="0"/>
              <a:t>District Youth Programs Chair</a:t>
            </a:r>
          </a:p>
          <a:p>
            <a:pPr lvl="0">
              <a:buFont typeface="Wingdings" panose="05000000000000000000" pitchFamily="2" charset="2"/>
              <a:buChar char="ü"/>
            </a:pPr>
            <a:r>
              <a:rPr lang="en-US" sz="1800" dirty="0"/>
              <a:t>District YEP Chair (if applicable)</a:t>
            </a:r>
          </a:p>
          <a:p>
            <a:pPr lvl="0">
              <a:buFont typeface="Wingdings" panose="05000000000000000000" pitchFamily="2" charset="2"/>
              <a:buChar char="ü"/>
            </a:pPr>
            <a:r>
              <a:rPr lang="en-US" sz="1800" dirty="0"/>
              <a:t>District Governor — who then will then contact and </a:t>
            </a:r>
            <a:br>
              <a:rPr lang="en-US" sz="1800" dirty="0"/>
            </a:br>
            <a:br>
              <a:rPr lang="en-US" sz="1800" dirty="0"/>
            </a:br>
            <a:r>
              <a:rPr lang="en-US" sz="1800" u="sng" dirty="0"/>
              <a:t>File an Incident Report RI within 24 / 72 hours</a:t>
            </a:r>
            <a:r>
              <a:rPr lang="en-US" sz="1800" dirty="0"/>
              <a:t>.</a:t>
            </a:r>
            <a:br>
              <a:rPr lang="en-US" sz="1800" dirty="0"/>
            </a:br>
            <a:r>
              <a:rPr lang="en-US" sz="1800" dirty="0"/>
              <a:t>(from District Administrator)</a:t>
            </a:r>
          </a:p>
        </p:txBody>
      </p:sp>
      <p:pic>
        <p:nvPicPr>
          <p:cNvPr id="16386" name="Picture 2" descr="Travel BELGIUM - Rotary Youth Exchange - YouTube">
            <a:extLst>
              <a:ext uri="{FF2B5EF4-FFF2-40B4-BE49-F238E27FC236}">
                <a16:creationId xmlns:a16="http://schemas.microsoft.com/office/drawing/2014/main" id="{B1966E7C-547B-401C-80DF-33FC20663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328" y="225239"/>
            <a:ext cx="2496671" cy="140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6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E97C-B695-42D7-A631-9EA97857A404}"/>
              </a:ext>
            </a:extLst>
          </p:cNvPr>
          <p:cNvSpPr>
            <a:spLocks noGrp="1"/>
          </p:cNvSpPr>
          <p:nvPr>
            <p:ph type="ctrTitle"/>
          </p:nvPr>
        </p:nvSpPr>
        <p:spPr/>
        <p:txBody>
          <a:bodyPr/>
          <a:lstStyle/>
          <a:p>
            <a:r>
              <a:rPr lang="en-US" dirty="0">
                <a:solidFill>
                  <a:schemeClr val="tx2"/>
                </a:solidFill>
                <a:latin typeface="Arial" panose="020B0604020202020204" pitchFamily="34" charset="0"/>
                <a:cs typeface="Arial" panose="020B0604020202020204" pitchFamily="34" charset="0"/>
              </a:rPr>
              <a:t>Youth Service Volunteer  </a:t>
            </a:r>
          </a:p>
        </p:txBody>
      </p:sp>
      <p:sp>
        <p:nvSpPr>
          <p:cNvPr id="3" name="Subtitle 2">
            <a:extLst>
              <a:ext uri="{FF2B5EF4-FFF2-40B4-BE49-F238E27FC236}">
                <a16:creationId xmlns:a16="http://schemas.microsoft.com/office/drawing/2014/main" id="{B29965D6-7A25-41D8-BBFE-4D72A89728F8}"/>
              </a:ext>
            </a:extLst>
          </p:cNvPr>
          <p:cNvSpPr>
            <a:spLocks noGrp="1"/>
          </p:cNvSpPr>
          <p:nvPr>
            <p:ph type="subTitle" idx="1"/>
          </p:nvPr>
        </p:nvSpPr>
        <p:spPr/>
        <p:txBody>
          <a:bodyPr/>
          <a:lstStyle/>
          <a:p>
            <a:r>
              <a:rPr lang="en-US" sz="3600" b="1" dirty="0">
                <a:solidFill>
                  <a:schemeClr val="tx2"/>
                </a:solidFill>
                <a:latin typeface="Arial" panose="020B0604020202020204" pitchFamily="34" charset="0"/>
                <a:cs typeface="Arial" panose="020B0604020202020204" pitchFamily="34" charset="0"/>
              </a:rPr>
              <a:t>The Process for </a:t>
            </a:r>
          </a:p>
          <a:p>
            <a:r>
              <a:rPr lang="en-US" sz="3600" b="1" dirty="0">
                <a:solidFill>
                  <a:schemeClr val="tx2"/>
                </a:solidFill>
                <a:latin typeface="Arial" panose="020B0604020202020204" pitchFamily="34" charset="0"/>
                <a:cs typeface="Arial" panose="020B0604020202020204" pitchFamily="34" charset="0"/>
              </a:rPr>
              <a:t>Youth Protection Compliance</a:t>
            </a:r>
          </a:p>
          <a:p>
            <a:endParaRPr lang="en-US" dirty="0">
              <a:solidFill>
                <a:schemeClr val="tx2"/>
              </a:solidFill>
            </a:endParaRPr>
          </a:p>
        </p:txBody>
      </p:sp>
      <p:pic>
        <p:nvPicPr>
          <p:cNvPr id="8" name="Picture 7" descr="A close up of a logo&#10;&#10;Description automatically generated">
            <a:extLst>
              <a:ext uri="{FF2B5EF4-FFF2-40B4-BE49-F238E27FC236}">
                <a16:creationId xmlns:a16="http://schemas.microsoft.com/office/drawing/2014/main" id="{57F97F8D-198F-44F0-B3CF-D849A0D71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20" y="513709"/>
            <a:ext cx="6091160" cy="2331959"/>
          </a:xfrm>
          <a:prstGeom prst="rect">
            <a:avLst/>
          </a:prstGeom>
        </p:spPr>
      </p:pic>
    </p:spTree>
    <p:extLst>
      <p:ext uri="{BB962C8B-B14F-4D97-AF65-F5344CB8AC3E}">
        <p14:creationId xmlns:p14="http://schemas.microsoft.com/office/powerpoint/2010/main" val="243058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B47E5025-DFAC-49D4-ABE8-6B8C2B8A4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sp>
        <p:nvSpPr>
          <p:cNvPr id="10" name="Title 9">
            <a:extLst>
              <a:ext uri="{FF2B5EF4-FFF2-40B4-BE49-F238E27FC236}">
                <a16:creationId xmlns:a16="http://schemas.microsoft.com/office/drawing/2014/main" id="{44325744-97E3-426F-A8A1-3B9124713ACF}"/>
              </a:ext>
            </a:extLst>
          </p:cNvPr>
          <p:cNvSpPr>
            <a:spLocks noGrp="1"/>
          </p:cNvSpPr>
          <p:nvPr>
            <p:ph type="ctrTitle"/>
          </p:nvPr>
        </p:nvSpPr>
        <p:spPr/>
        <p:txBody>
          <a:bodyPr/>
          <a:lstStyle/>
          <a:p>
            <a:r>
              <a:rPr lang="en-US" sz="3600" b="1" dirty="0"/>
              <a:t>Youth Protection in Rotary Youth Programs</a:t>
            </a:r>
          </a:p>
        </p:txBody>
      </p:sp>
      <p:sp>
        <p:nvSpPr>
          <p:cNvPr id="11" name="TextBox 10">
            <a:extLst>
              <a:ext uri="{FF2B5EF4-FFF2-40B4-BE49-F238E27FC236}">
                <a16:creationId xmlns:a16="http://schemas.microsoft.com/office/drawing/2014/main" id="{1C20BE67-63AE-42B5-86FF-2D5AB48BF4D9}"/>
              </a:ext>
            </a:extLst>
          </p:cNvPr>
          <p:cNvSpPr txBox="1"/>
          <p:nvPr/>
        </p:nvSpPr>
        <p:spPr>
          <a:xfrm>
            <a:off x="407606" y="4496306"/>
            <a:ext cx="9026169" cy="1785104"/>
          </a:xfrm>
          <a:prstGeom prst="rect">
            <a:avLst/>
          </a:prstGeom>
          <a:noFill/>
        </p:spPr>
        <p:txBody>
          <a:bodyPr wrap="square" rtlCol="0">
            <a:spAutoFit/>
          </a:bodyPr>
          <a:lstStyle/>
          <a:p>
            <a:r>
              <a:rPr lang="en-US" sz="2000" b="1" dirty="0">
                <a:solidFill>
                  <a:schemeClr val="tx2"/>
                </a:solidFill>
              </a:rPr>
              <a:t>Ron Smith, PDG				Sharon Rittenhouse </a:t>
            </a:r>
            <a:br>
              <a:rPr lang="en-US" sz="2800" dirty="0">
                <a:solidFill>
                  <a:schemeClr val="tx2"/>
                </a:solidFill>
              </a:rPr>
            </a:br>
            <a:r>
              <a:rPr lang="en-US" dirty="0">
                <a:solidFill>
                  <a:schemeClr val="tx2"/>
                </a:solidFill>
              </a:rPr>
              <a:t>Youth Protection Officer (Blue Bell)	      District Administrator (W. Reading Wyomissing)</a:t>
            </a:r>
          </a:p>
          <a:p>
            <a:r>
              <a:rPr lang="en-US" dirty="0">
                <a:solidFill>
                  <a:schemeClr val="tx2"/>
                </a:solidFill>
              </a:rPr>
              <a:t>		</a:t>
            </a:r>
          </a:p>
          <a:p>
            <a:r>
              <a:rPr lang="en-US" b="1" dirty="0">
                <a:solidFill>
                  <a:schemeClr val="tx2"/>
                </a:solidFill>
              </a:rPr>
              <a:t>Darlene Scott 				Janet Kolepp</a:t>
            </a:r>
          </a:p>
          <a:p>
            <a:r>
              <a:rPr lang="en-US" dirty="0">
                <a:solidFill>
                  <a:schemeClr val="tx2"/>
                </a:solidFill>
              </a:rPr>
              <a:t>Youth Service Chair	(Upper Perkiomen)		District Governor (Bethlehem MS)</a:t>
            </a:r>
          </a:p>
          <a:p>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DAC0C81-2FE2-466B-A7DD-4AD3508A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715" y="1909355"/>
            <a:ext cx="1962112" cy="1702964"/>
          </a:xfrm>
          <a:prstGeom prst="rect">
            <a:avLst/>
          </a:prstGeom>
        </p:spPr>
      </p:pic>
      <p:pic>
        <p:nvPicPr>
          <p:cNvPr id="1026" name="Picture 2" descr="Interact | Rotary Club of Marblehead">
            <a:extLst>
              <a:ext uri="{FF2B5EF4-FFF2-40B4-BE49-F238E27FC236}">
                <a16:creationId xmlns:a16="http://schemas.microsoft.com/office/drawing/2014/main" id="{BB73D6B9-D79B-43DF-ACBE-D4B29F829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235" y="3987642"/>
            <a:ext cx="232682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table&#10;&#10;Description automatically generated">
            <a:extLst>
              <a:ext uri="{FF2B5EF4-FFF2-40B4-BE49-F238E27FC236}">
                <a16:creationId xmlns:a16="http://schemas.microsoft.com/office/drawing/2014/main" id="{C1689041-B01C-4B01-87B2-69A703A7BD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12" t="21777" b="9270"/>
          <a:stretch/>
        </p:blipFill>
        <p:spPr bwMode="auto">
          <a:xfrm>
            <a:off x="4629151" y="3987642"/>
            <a:ext cx="3250406" cy="962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094631-9357-41BA-8F38-948D13869727}"/>
              </a:ext>
            </a:extLst>
          </p:cNvPr>
          <p:cNvSpPr txBox="1"/>
          <p:nvPr/>
        </p:nvSpPr>
        <p:spPr>
          <a:xfrm>
            <a:off x="1376039" y="3049059"/>
            <a:ext cx="2943225" cy="300082"/>
          </a:xfrm>
          <a:prstGeom prst="rect">
            <a:avLst/>
          </a:prstGeom>
          <a:noFill/>
        </p:spPr>
        <p:txBody>
          <a:bodyPr wrap="square" rtlCol="0">
            <a:spAutoFit/>
          </a:bodyPr>
          <a:lstStyle/>
          <a:p>
            <a:r>
              <a:rPr lang="en-US" sz="1350" dirty="0">
                <a:solidFill>
                  <a:schemeClr val="accent1">
                    <a:lumMod val="75000"/>
                  </a:schemeClr>
                </a:solidFill>
                <a:latin typeface="Arial" panose="020B0604020202020204" pitchFamily="34" charset="0"/>
                <a:cs typeface="Arial" panose="020B0604020202020204" pitchFamily="34" charset="0"/>
              </a:rPr>
              <a:t>Club Youth Service Chair</a:t>
            </a:r>
          </a:p>
        </p:txBody>
      </p:sp>
      <p:pic>
        <p:nvPicPr>
          <p:cNvPr id="8" name="Picture 7" descr="A close up of a logo&#10;&#10;Description automatically generated">
            <a:extLst>
              <a:ext uri="{FF2B5EF4-FFF2-40B4-BE49-F238E27FC236}">
                <a16:creationId xmlns:a16="http://schemas.microsoft.com/office/drawing/2014/main" id="{6FB52508-C5F0-4D24-A344-53C77BDB1EBA}"/>
              </a:ext>
            </a:extLst>
          </p:cNvPr>
          <p:cNvPicPr>
            <a:picLocks noChangeAspect="1"/>
          </p:cNvPicPr>
          <p:nvPr/>
        </p:nvPicPr>
        <p:blipFill rotWithShape="1">
          <a:blip r:embed="rId5">
            <a:extLst>
              <a:ext uri="{28A0092B-C50C-407E-A947-70E740481C1C}">
                <a14:useLocalDpi xmlns:a14="http://schemas.microsoft.com/office/drawing/2010/main" val="0"/>
              </a:ext>
            </a:extLst>
          </a:blip>
          <a:srcRect t="9871" r="11245" b="28683"/>
          <a:stretch/>
        </p:blipFill>
        <p:spPr>
          <a:xfrm>
            <a:off x="1552234" y="2284678"/>
            <a:ext cx="2255378" cy="764381"/>
          </a:xfrm>
          <a:prstGeom prst="rect">
            <a:avLst/>
          </a:prstGeom>
        </p:spPr>
      </p:pic>
      <p:sp>
        <p:nvSpPr>
          <p:cNvPr id="2" name="Title 1">
            <a:extLst>
              <a:ext uri="{FF2B5EF4-FFF2-40B4-BE49-F238E27FC236}">
                <a16:creationId xmlns:a16="http://schemas.microsoft.com/office/drawing/2014/main" id="{8C129F2E-2864-4917-B6C8-30FF56EBAA1B}"/>
              </a:ext>
            </a:extLst>
          </p:cNvPr>
          <p:cNvSpPr>
            <a:spLocks noGrp="1"/>
          </p:cNvSpPr>
          <p:nvPr>
            <p:ph type="title"/>
          </p:nvPr>
        </p:nvSpPr>
        <p:spPr>
          <a:xfrm>
            <a:off x="316605" y="757282"/>
            <a:ext cx="8763000" cy="354169"/>
          </a:xfrm>
        </p:spPr>
        <p:txBody>
          <a:bodyPr/>
          <a:lstStyle/>
          <a:p>
            <a:r>
              <a:rPr lang="en-US" sz="3200" dirty="0">
                <a:latin typeface="Arial" panose="020B0604020202020204" pitchFamily="34" charset="0"/>
                <a:cs typeface="Arial" panose="020B0604020202020204" pitchFamily="34" charset="0"/>
              </a:rPr>
              <a:t>1. </a:t>
            </a:r>
            <a:r>
              <a:rPr lang="en-US" sz="3600" dirty="0">
                <a:latin typeface="Arial" panose="020B0604020202020204" pitchFamily="34" charset="0"/>
                <a:cs typeface="Arial" panose="020B0604020202020204" pitchFamily="34" charset="0"/>
              </a:rPr>
              <a:t>Identify the Volunteer</a:t>
            </a:r>
            <a:br>
              <a:rPr lang="en-US" sz="3600" dirty="0">
                <a:latin typeface="Arial" panose="020B0604020202020204" pitchFamily="34" charset="0"/>
                <a:cs typeface="Arial" panose="020B0604020202020204" pitchFamily="34" charset="0"/>
              </a:rPr>
            </a:br>
            <a:endParaRPr lang="en-US" sz="3600" dirty="0"/>
          </a:p>
        </p:txBody>
      </p:sp>
      <p:sp>
        <p:nvSpPr>
          <p:cNvPr id="3" name="TextBox 2">
            <a:extLst>
              <a:ext uri="{FF2B5EF4-FFF2-40B4-BE49-F238E27FC236}">
                <a16:creationId xmlns:a16="http://schemas.microsoft.com/office/drawing/2014/main" id="{2B9BFF50-31DB-43D5-82BF-4A71F3C0A411}"/>
              </a:ext>
            </a:extLst>
          </p:cNvPr>
          <p:cNvSpPr txBox="1"/>
          <p:nvPr/>
        </p:nvSpPr>
        <p:spPr>
          <a:xfrm>
            <a:off x="2302692" y="5549927"/>
            <a:ext cx="4538615" cy="461665"/>
          </a:xfrm>
          <a:prstGeom prst="rect">
            <a:avLst/>
          </a:prstGeom>
          <a:noFill/>
        </p:spPr>
        <p:txBody>
          <a:bodyPr wrap="none" rtlCol="0">
            <a:spAutoFit/>
          </a:bodyPr>
          <a:lstStyle/>
          <a:p>
            <a:r>
              <a:rPr lang="en-US" sz="2400" b="1" u="sng" dirty="0">
                <a:solidFill>
                  <a:schemeClr val="tx2"/>
                </a:solidFill>
              </a:rPr>
              <a:t>Other</a:t>
            </a:r>
            <a:r>
              <a:rPr lang="en-US" sz="2400" b="1" dirty="0">
                <a:solidFill>
                  <a:schemeClr val="tx2"/>
                </a:solidFill>
              </a:rPr>
              <a:t> Rotary Club Youth Activities</a:t>
            </a:r>
          </a:p>
        </p:txBody>
      </p:sp>
    </p:spTree>
    <p:extLst>
      <p:ext uri="{BB962C8B-B14F-4D97-AF65-F5344CB8AC3E}">
        <p14:creationId xmlns:p14="http://schemas.microsoft.com/office/powerpoint/2010/main" val="88852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2CC3B0-35BD-44FC-84A7-DFADD6C681F6}"/>
              </a:ext>
            </a:extLst>
          </p:cNvPr>
          <p:cNvSpPr txBox="1"/>
          <p:nvPr/>
        </p:nvSpPr>
        <p:spPr>
          <a:xfrm>
            <a:off x="636700" y="1115534"/>
            <a:ext cx="5832630" cy="1446550"/>
          </a:xfrm>
          <a:prstGeom prst="rect">
            <a:avLst/>
          </a:prstGeom>
          <a:noFill/>
        </p:spPr>
        <p:txBody>
          <a:bodyPr wrap="square" rtlCol="0">
            <a:spAutoFit/>
          </a:bodyPr>
          <a:lstStyle/>
          <a:p>
            <a:r>
              <a:rPr lang="en-US" sz="2000" dirty="0">
                <a:solidFill>
                  <a:schemeClr val="tx2">
                    <a:lumMod val="75000"/>
                  </a:schemeClr>
                </a:solidFill>
                <a:latin typeface="Arial" panose="020B0604020202020204" pitchFamily="34" charset="0"/>
                <a:cs typeface="Arial" panose="020B0604020202020204" pitchFamily="34" charset="0"/>
              </a:rPr>
              <a:t>Email Sharon Rittenhouse </a:t>
            </a:r>
          </a:p>
          <a:p>
            <a:r>
              <a:rPr lang="en-US" sz="2000" dirty="0">
                <a:latin typeface="Arial" panose="020B0604020202020204" pitchFamily="34" charset="0"/>
                <a:cs typeface="Arial" panose="020B0604020202020204" pitchFamily="34" charset="0"/>
                <a:hlinkClick r:id="rId2"/>
              </a:rPr>
              <a:t>rittenhousesharon@gmail.com</a:t>
            </a:r>
            <a:r>
              <a:rPr lang="en-US" sz="20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solidFill>
                  <a:schemeClr val="tx2">
                    <a:lumMod val="75000"/>
                  </a:schemeClr>
                </a:solidFill>
                <a:latin typeface="Arial" panose="020B0604020202020204" pitchFamily="34" charset="0"/>
                <a:cs typeface="Arial" panose="020B0604020202020204" pitchFamily="34" charset="0"/>
              </a:rPr>
              <a:t>Provide the following:</a:t>
            </a:r>
            <a:r>
              <a:rPr lang="en-US" sz="24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F36BBECF-EFE0-4ABE-9EB2-52F02A992DA1}"/>
              </a:ext>
            </a:extLst>
          </p:cNvPr>
          <p:cNvSpPr txBox="1"/>
          <p:nvPr/>
        </p:nvSpPr>
        <p:spPr>
          <a:xfrm>
            <a:off x="1322242" y="2562084"/>
            <a:ext cx="6012402" cy="1477328"/>
          </a:xfrm>
          <a:prstGeom prst="rect">
            <a:avLst/>
          </a:prstGeom>
          <a:noFill/>
        </p:spPr>
        <p:txBody>
          <a:bodyPr wrap="square" rtlCol="0">
            <a:spAutoFit/>
          </a:bodyPr>
          <a:lstStyle/>
          <a:p>
            <a:pPr marL="214313" indent="-214313">
              <a:buFont typeface="Arial" panose="020B0604020202020204" pitchFamily="34" charset="0"/>
              <a:buChar char="•"/>
            </a:pPr>
            <a:r>
              <a:rPr lang="en-US" sz="3000" dirty="0">
                <a:solidFill>
                  <a:schemeClr val="tx2">
                    <a:lumMod val="75000"/>
                  </a:schemeClr>
                </a:solidFill>
                <a:latin typeface="Arial" panose="020B0604020202020204" pitchFamily="34" charset="0"/>
                <a:cs typeface="Arial" panose="020B0604020202020204" pitchFamily="34" charset="0"/>
              </a:rPr>
              <a:t>Volunteer Name</a:t>
            </a:r>
          </a:p>
          <a:p>
            <a:pPr marL="214313" indent="-214313">
              <a:buFont typeface="Arial" panose="020B0604020202020204" pitchFamily="34" charset="0"/>
              <a:buChar char="•"/>
            </a:pPr>
            <a:r>
              <a:rPr lang="en-US" sz="3000" dirty="0">
                <a:solidFill>
                  <a:schemeClr val="tx2">
                    <a:lumMod val="75000"/>
                  </a:schemeClr>
                </a:solidFill>
                <a:latin typeface="Arial" panose="020B0604020202020204" pitchFamily="34" charset="0"/>
                <a:cs typeface="Arial" panose="020B0604020202020204" pitchFamily="34" charset="0"/>
              </a:rPr>
              <a:t>Email Address</a:t>
            </a:r>
          </a:p>
          <a:p>
            <a:pPr marL="214313" indent="-214313">
              <a:buFont typeface="Arial" panose="020B0604020202020204" pitchFamily="34" charset="0"/>
              <a:buChar char="•"/>
            </a:pPr>
            <a:r>
              <a:rPr lang="en-US" sz="3000" dirty="0">
                <a:solidFill>
                  <a:schemeClr val="tx2">
                    <a:lumMod val="75000"/>
                  </a:schemeClr>
                </a:solidFill>
                <a:latin typeface="Arial" panose="020B0604020202020204" pitchFamily="34" charset="0"/>
                <a:cs typeface="Arial" panose="020B0604020202020204" pitchFamily="34" charset="0"/>
              </a:rPr>
              <a:t>Role the volunteer will be serving</a:t>
            </a:r>
          </a:p>
        </p:txBody>
      </p:sp>
      <p:sp>
        <p:nvSpPr>
          <p:cNvPr id="7" name="TextBox 6">
            <a:extLst>
              <a:ext uri="{FF2B5EF4-FFF2-40B4-BE49-F238E27FC236}">
                <a16:creationId xmlns:a16="http://schemas.microsoft.com/office/drawing/2014/main" id="{1E16324D-F97D-4615-9FAC-939BAAE24C69}"/>
              </a:ext>
            </a:extLst>
          </p:cNvPr>
          <p:cNvSpPr txBox="1"/>
          <p:nvPr/>
        </p:nvSpPr>
        <p:spPr>
          <a:xfrm>
            <a:off x="692459" y="4603450"/>
            <a:ext cx="8036511" cy="692497"/>
          </a:xfrm>
          <a:prstGeom prst="rect">
            <a:avLst/>
          </a:prstGeom>
          <a:noFill/>
        </p:spPr>
        <p:txBody>
          <a:bodyPr wrap="square" rtlCol="0">
            <a:spAutoFit/>
          </a:bodyPr>
          <a:lstStyle/>
          <a:p>
            <a:r>
              <a:rPr lang="en-US" sz="1950" dirty="0">
                <a:solidFill>
                  <a:schemeClr val="tx2">
                    <a:lumMod val="75000"/>
                  </a:schemeClr>
                </a:solidFill>
                <a:latin typeface="Arial" panose="020B0604020202020204" pitchFamily="34" charset="0"/>
                <a:cs typeface="Arial" panose="020B0604020202020204" pitchFamily="34" charset="0"/>
              </a:rPr>
              <a:t>Detailed email will be sent to volunteer on how to complete the process.</a:t>
            </a:r>
          </a:p>
        </p:txBody>
      </p:sp>
      <p:pic>
        <p:nvPicPr>
          <p:cNvPr id="10" name="Picture 9">
            <a:extLst>
              <a:ext uri="{FF2B5EF4-FFF2-40B4-BE49-F238E27FC236}">
                <a16:creationId xmlns:a16="http://schemas.microsoft.com/office/drawing/2014/main" id="{5D360DB4-8E0A-477B-82B7-2C557D40FCD9}"/>
              </a:ext>
            </a:extLst>
          </p:cNvPr>
          <p:cNvPicPr>
            <a:picLocks noChangeAspect="1"/>
          </p:cNvPicPr>
          <p:nvPr/>
        </p:nvPicPr>
        <p:blipFill>
          <a:blip r:embed="rId3"/>
          <a:stretch>
            <a:fillRect/>
          </a:stretch>
        </p:blipFill>
        <p:spPr>
          <a:xfrm flipH="1">
            <a:off x="6725029" y="342133"/>
            <a:ext cx="2003941" cy="2188566"/>
          </a:xfrm>
          <a:prstGeom prst="rect">
            <a:avLst/>
          </a:prstGeom>
        </p:spPr>
      </p:pic>
      <p:sp>
        <p:nvSpPr>
          <p:cNvPr id="2" name="Title 1">
            <a:extLst>
              <a:ext uri="{FF2B5EF4-FFF2-40B4-BE49-F238E27FC236}">
                <a16:creationId xmlns:a16="http://schemas.microsoft.com/office/drawing/2014/main" id="{B394039F-FC48-4A93-BAB5-01FC3F9BE5AA}"/>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2. Contact District Administrator</a:t>
            </a:r>
            <a:endParaRPr lang="en-US" sz="3200" dirty="0"/>
          </a:p>
        </p:txBody>
      </p:sp>
    </p:spTree>
    <p:extLst>
      <p:ext uri="{BB962C8B-B14F-4D97-AF65-F5344CB8AC3E}">
        <p14:creationId xmlns:p14="http://schemas.microsoft.com/office/powerpoint/2010/main" val="16650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DF500A-1980-4863-A3ED-B785AC9D91FC}"/>
              </a:ext>
            </a:extLst>
          </p:cNvPr>
          <p:cNvPicPr>
            <a:picLocks noChangeAspect="1"/>
          </p:cNvPicPr>
          <p:nvPr/>
        </p:nvPicPr>
        <p:blipFill>
          <a:blip r:embed="rId2"/>
          <a:stretch>
            <a:fillRect/>
          </a:stretch>
        </p:blipFill>
        <p:spPr>
          <a:xfrm>
            <a:off x="2723883" y="1171978"/>
            <a:ext cx="6119506" cy="5364050"/>
          </a:xfrm>
          <a:prstGeom prst="rect">
            <a:avLst/>
          </a:prstGeom>
        </p:spPr>
      </p:pic>
      <p:sp>
        <p:nvSpPr>
          <p:cNvPr id="14" name="TextBox 13">
            <a:extLst>
              <a:ext uri="{FF2B5EF4-FFF2-40B4-BE49-F238E27FC236}">
                <a16:creationId xmlns:a16="http://schemas.microsoft.com/office/drawing/2014/main" id="{FA497829-7BD4-4F90-A34E-ADF339C630C3}"/>
              </a:ext>
            </a:extLst>
          </p:cNvPr>
          <p:cNvSpPr txBox="1"/>
          <p:nvPr/>
        </p:nvSpPr>
        <p:spPr>
          <a:xfrm>
            <a:off x="142741" y="1089637"/>
            <a:ext cx="2793642" cy="4893647"/>
          </a:xfrm>
          <a:prstGeom prst="rect">
            <a:avLst/>
          </a:prstGeom>
          <a:noFill/>
        </p:spPr>
        <p:txBody>
          <a:bodyPr wrap="square" rtlCol="0">
            <a:spAutoFit/>
          </a:bodyPr>
          <a:lstStyle/>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Application will be completed once every 3 years</a:t>
            </a:r>
          </a:p>
          <a:p>
            <a:pPr marL="214313" indent="-214313">
              <a:buFont typeface="Arial" panose="020B0604020202020204" pitchFamily="34" charset="0"/>
              <a:buChar char="•"/>
            </a:pPr>
            <a:endParaRPr lang="en-US" sz="2400" dirty="0">
              <a:solidFill>
                <a:schemeClr val="tx2">
                  <a:lumMod val="75000"/>
                </a:schemeClr>
              </a:solidFill>
              <a:latin typeface="Arial" panose="020B0604020202020204" pitchFamily="34" charset="0"/>
              <a:cs typeface="Arial" panose="020B0604020202020204" pitchFamily="34" charset="0"/>
            </a:endParaRPr>
          </a:p>
          <a:p>
            <a:endParaRPr lang="en-US" sz="24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Youth Exchange Volunteers will only need to complete </a:t>
            </a:r>
            <a:br>
              <a:rPr lang="en-US" sz="2400" dirty="0">
                <a:solidFill>
                  <a:schemeClr val="tx2">
                    <a:lumMod val="75000"/>
                  </a:schemeClr>
                </a:solidFill>
                <a:latin typeface="Arial" panose="020B0604020202020204" pitchFamily="34" charset="0"/>
                <a:cs typeface="Arial" panose="020B0604020202020204" pitchFamily="34" charset="0"/>
              </a:rPr>
            </a:br>
            <a:r>
              <a:rPr lang="en-US" sz="2400" dirty="0">
                <a:solidFill>
                  <a:schemeClr val="tx2">
                    <a:lumMod val="75000"/>
                  </a:schemeClr>
                </a:solidFill>
                <a:latin typeface="Arial" panose="020B0604020202020204" pitchFamily="34" charset="0"/>
                <a:cs typeface="Arial" panose="020B0604020202020204" pitchFamily="34" charset="0"/>
              </a:rPr>
              <a:t>the ESSEX </a:t>
            </a:r>
            <a:br>
              <a:rPr lang="en-US" sz="2400" dirty="0">
                <a:solidFill>
                  <a:schemeClr val="tx2">
                    <a:lumMod val="75000"/>
                  </a:schemeClr>
                </a:solidFill>
                <a:latin typeface="Arial" panose="020B0604020202020204" pitchFamily="34" charset="0"/>
                <a:cs typeface="Arial" panose="020B0604020202020204" pitchFamily="34" charset="0"/>
              </a:rPr>
            </a:br>
            <a:r>
              <a:rPr lang="en-US" sz="2400" dirty="0">
                <a:solidFill>
                  <a:schemeClr val="tx2">
                    <a:lumMod val="75000"/>
                  </a:schemeClr>
                </a:solidFill>
                <a:latin typeface="Arial" panose="020B0604020202020204" pitchFamily="34" charset="0"/>
                <a:cs typeface="Arial" panose="020B0604020202020204" pitchFamily="34" charset="0"/>
              </a:rPr>
              <a:t>volunteer application</a:t>
            </a:r>
          </a:p>
        </p:txBody>
      </p:sp>
      <p:sp>
        <p:nvSpPr>
          <p:cNvPr id="2" name="Title 1">
            <a:extLst>
              <a:ext uri="{FF2B5EF4-FFF2-40B4-BE49-F238E27FC236}">
                <a16:creationId xmlns:a16="http://schemas.microsoft.com/office/drawing/2014/main" id="{95F5EACB-321C-45C7-A19A-14749AF71656}"/>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3. Complete Volunteer Application</a:t>
            </a:r>
            <a:endParaRPr lang="en-US" sz="3200" dirty="0"/>
          </a:p>
        </p:txBody>
      </p:sp>
    </p:spTree>
    <p:extLst>
      <p:ext uri="{BB962C8B-B14F-4D97-AF65-F5344CB8AC3E}">
        <p14:creationId xmlns:p14="http://schemas.microsoft.com/office/powerpoint/2010/main" val="9594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4BA9DC-49ED-42AB-B951-1A8BED5516FF}"/>
              </a:ext>
            </a:extLst>
          </p:cNvPr>
          <p:cNvSpPr txBox="1"/>
          <p:nvPr/>
        </p:nvSpPr>
        <p:spPr>
          <a:xfrm>
            <a:off x="445104" y="1206381"/>
            <a:ext cx="7597751" cy="3170099"/>
          </a:xfrm>
          <a:prstGeom prst="rect">
            <a:avLst/>
          </a:prstGeom>
          <a:noFill/>
        </p:spPr>
        <p:txBody>
          <a:bodyPr wrap="square" rtlCol="0">
            <a:spAutoFit/>
          </a:bodyPr>
          <a:lstStyle/>
          <a:p>
            <a:r>
              <a:rPr lang="en-US" sz="2000" dirty="0">
                <a:solidFill>
                  <a:schemeClr val="tx2">
                    <a:lumMod val="75000"/>
                  </a:schemeClr>
                </a:solidFill>
                <a:latin typeface="Arial" panose="020B0604020202020204" pitchFamily="34" charset="0"/>
                <a:cs typeface="Arial" panose="020B0604020202020204" pitchFamily="34" charset="0"/>
              </a:rPr>
              <a:t>Required Pennsylvania Clearances-</a:t>
            </a:r>
            <a:br>
              <a:rPr lang="en-US" sz="2000" dirty="0">
                <a:solidFill>
                  <a:schemeClr val="tx2">
                    <a:lumMod val="75000"/>
                  </a:schemeClr>
                </a:solidFill>
                <a:latin typeface="Arial" panose="020B0604020202020204" pitchFamily="34" charset="0"/>
                <a:cs typeface="Arial" panose="020B0604020202020204" pitchFamily="34" charset="0"/>
              </a:rPr>
            </a:br>
            <a:r>
              <a:rPr lang="en-US" sz="2000" dirty="0">
                <a:solidFill>
                  <a:schemeClr val="tx2">
                    <a:lumMod val="75000"/>
                  </a:schemeClr>
                </a:solidFill>
                <a:latin typeface="Arial" panose="020B0604020202020204" pitchFamily="34" charset="0"/>
                <a:cs typeface="Arial" panose="020B0604020202020204" pitchFamily="34" charset="0"/>
              </a:rPr>
              <a:t>Completed every 5 years</a:t>
            </a:r>
          </a:p>
          <a:p>
            <a:endParaRPr lang="en-US" sz="20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PA Criminal State Check</a:t>
            </a: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PA Child Abuse Clearance</a:t>
            </a: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PA Swear and Affirm Disclosure Statement </a:t>
            </a:r>
            <a:br>
              <a:rPr lang="en-US" sz="2000" dirty="0">
                <a:solidFill>
                  <a:schemeClr val="tx2">
                    <a:lumMod val="75000"/>
                  </a:schemeClr>
                </a:solidFill>
                <a:latin typeface="Arial" panose="020B0604020202020204" pitchFamily="34" charset="0"/>
                <a:cs typeface="Arial" panose="020B0604020202020204" pitchFamily="34" charset="0"/>
              </a:rPr>
            </a:br>
            <a:r>
              <a:rPr lang="en-US" sz="2000" i="1" dirty="0">
                <a:solidFill>
                  <a:schemeClr val="tx2">
                    <a:lumMod val="75000"/>
                  </a:schemeClr>
                </a:solidFill>
                <a:latin typeface="Arial" panose="020B0604020202020204" pitchFamily="34" charset="0"/>
                <a:cs typeface="Arial" panose="020B0604020202020204" pitchFamily="34" charset="0"/>
              </a:rPr>
              <a:t>NOTE: if you </a:t>
            </a:r>
            <a:r>
              <a:rPr lang="en-US" sz="2000" i="1">
                <a:solidFill>
                  <a:schemeClr val="tx2">
                    <a:lumMod val="75000"/>
                  </a:schemeClr>
                </a:solidFill>
                <a:latin typeface="Arial" panose="020B0604020202020204" pitchFamily="34" charset="0"/>
                <a:cs typeface="Arial" panose="020B0604020202020204" pitchFamily="34" charset="0"/>
              </a:rPr>
              <a:t>have not resided </a:t>
            </a:r>
            <a:r>
              <a:rPr lang="en-US" sz="2000" i="1" dirty="0">
                <a:solidFill>
                  <a:schemeClr val="tx2">
                    <a:lumMod val="75000"/>
                  </a:schemeClr>
                </a:solidFill>
                <a:latin typeface="Arial" panose="020B0604020202020204" pitchFamily="34" charset="0"/>
                <a:cs typeface="Arial" panose="020B0604020202020204" pitchFamily="34" charset="0"/>
              </a:rPr>
              <a:t>in PA for the last 10 years</a:t>
            </a:r>
            <a:br>
              <a:rPr lang="en-US" sz="2000" i="1" dirty="0">
                <a:solidFill>
                  <a:schemeClr val="tx2">
                    <a:lumMod val="75000"/>
                  </a:schemeClr>
                </a:solidFill>
                <a:latin typeface="Arial" panose="020B0604020202020204" pitchFamily="34" charset="0"/>
                <a:cs typeface="Arial" panose="020B0604020202020204" pitchFamily="34" charset="0"/>
              </a:rPr>
            </a:br>
            <a:r>
              <a:rPr lang="en-US" sz="2000" i="1" dirty="0">
                <a:solidFill>
                  <a:schemeClr val="tx2">
                    <a:lumMod val="75000"/>
                  </a:schemeClr>
                </a:solidFill>
                <a:latin typeface="Arial" panose="020B0604020202020204" pitchFamily="34" charset="0"/>
                <a:cs typeface="Arial" panose="020B0604020202020204" pitchFamily="34" charset="0"/>
              </a:rPr>
              <a:t>You must obtain FBI Digital Fingerprinting</a:t>
            </a:r>
            <a:br>
              <a:rPr lang="en-US" sz="2000" i="1" dirty="0">
                <a:solidFill>
                  <a:schemeClr val="tx2">
                    <a:lumMod val="75000"/>
                  </a:schemeClr>
                </a:solidFill>
                <a:latin typeface="Arial" panose="020B0604020202020204" pitchFamily="34" charset="0"/>
                <a:cs typeface="Arial" panose="020B0604020202020204" pitchFamily="34" charset="0"/>
              </a:rPr>
            </a:br>
            <a:br>
              <a:rPr lang="en-US" sz="2000" i="1" dirty="0">
                <a:solidFill>
                  <a:schemeClr val="tx2">
                    <a:lumMod val="75000"/>
                  </a:schemeClr>
                </a:solidFill>
                <a:latin typeface="Arial" panose="020B0604020202020204" pitchFamily="34" charset="0"/>
                <a:cs typeface="Arial" panose="020B0604020202020204" pitchFamily="34" charset="0"/>
              </a:rPr>
            </a:br>
            <a:r>
              <a:rPr lang="en-US" sz="2000" i="1" u="sng" dirty="0">
                <a:solidFill>
                  <a:schemeClr val="tx2">
                    <a:lumMod val="75000"/>
                  </a:schemeClr>
                </a:solidFill>
                <a:latin typeface="Arial" panose="020B0604020202020204" pitchFamily="34" charset="0"/>
                <a:cs typeface="Arial" panose="020B0604020202020204" pitchFamily="34" charset="0"/>
              </a:rPr>
              <a:t>If you have this done already, please provide copies to District</a:t>
            </a:r>
          </a:p>
        </p:txBody>
      </p:sp>
      <p:sp>
        <p:nvSpPr>
          <p:cNvPr id="5" name="TextBox 4">
            <a:extLst>
              <a:ext uri="{FF2B5EF4-FFF2-40B4-BE49-F238E27FC236}">
                <a16:creationId xmlns:a16="http://schemas.microsoft.com/office/drawing/2014/main" id="{E57DED46-A38C-4D6C-928D-A02CF69042CC}"/>
              </a:ext>
            </a:extLst>
          </p:cNvPr>
          <p:cNvSpPr txBox="1"/>
          <p:nvPr/>
        </p:nvSpPr>
        <p:spPr>
          <a:xfrm>
            <a:off x="509500" y="4562620"/>
            <a:ext cx="7373109" cy="400110"/>
          </a:xfrm>
          <a:prstGeom prst="rect">
            <a:avLst/>
          </a:prstGeom>
          <a:noFill/>
        </p:spPr>
        <p:txBody>
          <a:bodyPr wrap="none" rtlCol="0">
            <a:spAutoFit/>
          </a:bodyPr>
          <a:lstStyle/>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ESSEX/One Source Background Check- Completed Annually</a:t>
            </a:r>
          </a:p>
        </p:txBody>
      </p:sp>
      <p:pic>
        <p:nvPicPr>
          <p:cNvPr id="7" name="Picture 6" descr="A picture containing text&#10;&#10;Description automatically generated">
            <a:extLst>
              <a:ext uri="{FF2B5EF4-FFF2-40B4-BE49-F238E27FC236}">
                <a16:creationId xmlns:a16="http://schemas.microsoft.com/office/drawing/2014/main" id="{71F33497-E889-4C6F-8AC1-C6668DE660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1936" y="1206381"/>
            <a:ext cx="2206959" cy="1253484"/>
          </a:xfrm>
          <a:prstGeom prst="rect">
            <a:avLst/>
          </a:prstGeom>
        </p:spPr>
      </p:pic>
      <p:sp>
        <p:nvSpPr>
          <p:cNvPr id="8" name="TextBox 7">
            <a:extLst>
              <a:ext uri="{FF2B5EF4-FFF2-40B4-BE49-F238E27FC236}">
                <a16:creationId xmlns:a16="http://schemas.microsoft.com/office/drawing/2014/main" id="{C99A7746-C193-4FD9-88A9-034E00357DA0}"/>
              </a:ext>
            </a:extLst>
          </p:cNvPr>
          <p:cNvSpPr txBox="1"/>
          <p:nvPr/>
        </p:nvSpPr>
        <p:spPr>
          <a:xfrm>
            <a:off x="8901112" y="6989286"/>
            <a:ext cx="198866" cy="4870564"/>
          </a:xfrm>
          <a:prstGeom prst="rect">
            <a:avLst/>
          </a:prstGeom>
          <a:noFill/>
        </p:spPr>
        <p:txBody>
          <a:bodyPr wrap="square" rtlCol="0">
            <a:spAutoFit/>
          </a:bodyPr>
          <a:lstStyle/>
          <a:p>
            <a:r>
              <a:rPr lang="en-US" sz="675" dirty="0">
                <a:hlinkClick r:id="rId3" tooltip="https://commons.wikimedia.org/wiki/File:Flag-map_of_Pennsylvania.svg"/>
              </a:rPr>
              <a:t>This Photo</a:t>
            </a:r>
            <a:r>
              <a:rPr lang="en-US" sz="675" dirty="0"/>
              <a:t> by Unknown Author is licensed under </a:t>
            </a:r>
            <a:r>
              <a:rPr lang="en-US" sz="675" dirty="0">
                <a:hlinkClick r:id="rId4" tooltip="https://creativecommons.org/licenses/by-sa/3.0/"/>
              </a:rPr>
              <a:t>CC BY-SA</a:t>
            </a:r>
            <a:endParaRPr lang="en-US" sz="675" dirty="0"/>
          </a:p>
        </p:txBody>
      </p:sp>
      <p:sp>
        <p:nvSpPr>
          <p:cNvPr id="2" name="Title 1">
            <a:extLst>
              <a:ext uri="{FF2B5EF4-FFF2-40B4-BE49-F238E27FC236}">
                <a16:creationId xmlns:a16="http://schemas.microsoft.com/office/drawing/2014/main" id="{AB904913-234F-4168-B1E8-DBC5FBEBCE6D}"/>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4. Complete Background Checks</a:t>
            </a:r>
            <a:endParaRPr lang="en-US" sz="3200" dirty="0"/>
          </a:p>
        </p:txBody>
      </p:sp>
    </p:spTree>
    <p:extLst>
      <p:ext uri="{BB962C8B-B14F-4D97-AF65-F5344CB8AC3E}">
        <p14:creationId xmlns:p14="http://schemas.microsoft.com/office/powerpoint/2010/main" val="362782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41E765-7046-4F3A-B78A-A545E5516B05}"/>
              </a:ext>
            </a:extLst>
          </p:cNvPr>
          <p:cNvSpPr txBox="1"/>
          <p:nvPr/>
        </p:nvSpPr>
        <p:spPr>
          <a:xfrm>
            <a:off x="1085067" y="1413480"/>
            <a:ext cx="6257162" cy="1200329"/>
          </a:xfrm>
          <a:prstGeom prst="rect">
            <a:avLst/>
          </a:prstGeom>
          <a:noFill/>
        </p:spPr>
        <p:txBody>
          <a:bodyPr wrap="none" rtlCol="0">
            <a:spAutoFit/>
          </a:bodyPr>
          <a:lstStyle/>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Completed online</a:t>
            </a:r>
          </a:p>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Evaluation when completed for certification</a:t>
            </a:r>
          </a:p>
          <a:p>
            <a:pPr marL="214313" indent="-214313">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To be completed every three years</a:t>
            </a:r>
          </a:p>
        </p:txBody>
      </p:sp>
      <p:pic>
        <p:nvPicPr>
          <p:cNvPr id="8" name="Picture 7">
            <a:extLst>
              <a:ext uri="{FF2B5EF4-FFF2-40B4-BE49-F238E27FC236}">
                <a16:creationId xmlns:a16="http://schemas.microsoft.com/office/drawing/2014/main" id="{9F652E2A-0A28-45EB-88B6-259873BB86A7}"/>
              </a:ext>
            </a:extLst>
          </p:cNvPr>
          <p:cNvPicPr>
            <a:picLocks noChangeAspect="1"/>
          </p:cNvPicPr>
          <p:nvPr/>
        </p:nvPicPr>
        <p:blipFill>
          <a:blip r:embed="rId2"/>
          <a:stretch>
            <a:fillRect/>
          </a:stretch>
        </p:blipFill>
        <p:spPr>
          <a:xfrm>
            <a:off x="790968" y="3235645"/>
            <a:ext cx="6196903" cy="2378197"/>
          </a:xfrm>
          <a:prstGeom prst="rect">
            <a:avLst/>
          </a:prstGeom>
        </p:spPr>
      </p:pic>
      <p:sp>
        <p:nvSpPr>
          <p:cNvPr id="2" name="Title 1">
            <a:extLst>
              <a:ext uri="{FF2B5EF4-FFF2-40B4-BE49-F238E27FC236}">
                <a16:creationId xmlns:a16="http://schemas.microsoft.com/office/drawing/2014/main" id="{DB9B323D-8AFD-4B06-942B-E7A048A61405}"/>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5. Youth Protection Awareness Training</a:t>
            </a:r>
            <a:endParaRPr lang="en-US" sz="3200" dirty="0"/>
          </a:p>
        </p:txBody>
      </p:sp>
      <p:pic>
        <p:nvPicPr>
          <p:cNvPr id="6" name="Picture 5">
            <a:extLst>
              <a:ext uri="{FF2B5EF4-FFF2-40B4-BE49-F238E27FC236}">
                <a16:creationId xmlns:a16="http://schemas.microsoft.com/office/drawing/2014/main" id="{BFCB0932-FDBA-4725-AD89-0057FC3F2661}"/>
              </a:ext>
            </a:extLst>
          </p:cNvPr>
          <p:cNvPicPr>
            <a:picLocks noChangeAspect="1"/>
          </p:cNvPicPr>
          <p:nvPr/>
        </p:nvPicPr>
        <p:blipFill>
          <a:blip r:embed="rId3"/>
          <a:stretch>
            <a:fillRect/>
          </a:stretch>
        </p:blipFill>
        <p:spPr>
          <a:xfrm>
            <a:off x="2960964" y="3294198"/>
            <a:ext cx="3004016" cy="1068095"/>
          </a:xfrm>
          <a:prstGeom prst="rect">
            <a:avLst/>
          </a:prstGeom>
        </p:spPr>
      </p:pic>
    </p:spTree>
    <p:extLst>
      <p:ext uri="{BB962C8B-B14F-4D97-AF65-F5344CB8AC3E}">
        <p14:creationId xmlns:p14="http://schemas.microsoft.com/office/powerpoint/2010/main" val="7340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an signing contract">
            <a:extLst>
              <a:ext uri="{FF2B5EF4-FFF2-40B4-BE49-F238E27FC236}">
                <a16:creationId xmlns:a16="http://schemas.microsoft.com/office/drawing/2014/main" id="{FFB00FB4-CBA8-47A9-B963-5691EF5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975" y="1562366"/>
            <a:ext cx="3172600" cy="2114550"/>
          </a:xfrm>
          <a:prstGeom prst="rect">
            <a:avLst/>
          </a:prstGeom>
        </p:spPr>
      </p:pic>
      <p:sp>
        <p:nvSpPr>
          <p:cNvPr id="6" name="TextBox 5">
            <a:extLst>
              <a:ext uri="{FF2B5EF4-FFF2-40B4-BE49-F238E27FC236}">
                <a16:creationId xmlns:a16="http://schemas.microsoft.com/office/drawing/2014/main" id="{3D44838E-DFBF-4116-B8EC-5490C10E450C}"/>
              </a:ext>
            </a:extLst>
          </p:cNvPr>
          <p:cNvSpPr txBox="1"/>
          <p:nvPr/>
        </p:nvSpPr>
        <p:spPr>
          <a:xfrm>
            <a:off x="210087" y="1188480"/>
            <a:ext cx="4843463" cy="3170099"/>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Once the volunteer has completed the Youth Service Volunteer process, Club President and the Youth Service Chair or Club Youth Volunteer must sign and return </a:t>
            </a:r>
            <a:r>
              <a:rPr lang="en-US" sz="2000" u="sng" dirty="0">
                <a:solidFill>
                  <a:schemeClr val="tx2">
                    <a:lumMod val="75000"/>
                  </a:schemeClr>
                </a:solidFill>
                <a:latin typeface="Arial" panose="020B0604020202020204" pitchFamily="34" charset="0"/>
                <a:cs typeface="Arial" panose="020B0604020202020204" pitchFamily="34" charset="0"/>
              </a:rPr>
              <a:t>The Youth Protection Compliance Agreement </a:t>
            </a:r>
            <a:r>
              <a:rPr lang="en-US" sz="2000" dirty="0">
                <a:solidFill>
                  <a:schemeClr val="tx2">
                    <a:lumMod val="75000"/>
                  </a:schemeClr>
                </a:solidFill>
                <a:latin typeface="Arial" panose="020B0604020202020204" pitchFamily="34" charset="0"/>
                <a:cs typeface="Arial" panose="020B0604020202020204" pitchFamily="34" charset="0"/>
              </a:rPr>
              <a:t>and all necessary documents to District Administrator.</a:t>
            </a:r>
          </a:p>
          <a:p>
            <a:endParaRPr lang="en-US" sz="2000" dirty="0">
              <a:solidFill>
                <a:schemeClr val="tx2">
                  <a:lumMod val="7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Form must be completed annually.</a:t>
            </a:r>
          </a:p>
        </p:txBody>
      </p:sp>
      <p:sp>
        <p:nvSpPr>
          <p:cNvPr id="2" name="Title 1">
            <a:extLst>
              <a:ext uri="{FF2B5EF4-FFF2-40B4-BE49-F238E27FC236}">
                <a16:creationId xmlns:a16="http://schemas.microsoft.com/office/drawing/2014/main" id="{A3D9DF0D-02D3-4B43-8BE5-C839147F7E44}"/>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5. Complete Club Compliance Agreement</a:t>
            </a:r>
            <a:endParaRPr lang="en-US" sz="3200" dirty="0"/>
          </a:p>
        </p:txBody>
      </p:sp>
    </p:spTree>
    <p:extLst>
      <p:ext uri="{BB962C8B-B14F-4D97-AF65-F5344CB8AC3E}">
        <p14:creationId xmlns:p14="http://schemas.microsoft.com/office/powerpoint/2010/main" val="30835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BC18-A7CF-4300-A9A8-895EBA937B42}"/>
              </a:ext>
            </a:extLst>
          </p:cNvPr>
          <p:cNvSpPr>
            <a:spLocks noGrp="1"/>
          </p:cNvSpPr>
          <p:nvPr>
            <p:ph type="title"/>
          </p:nvPr>
        </p:nvSpPr>
        <p:spPr>
          <a:xfrm>
            <a:off x="3003177" y="-1858967"/>
            <a:ext cx="8763000" cy="533400"/>
          </a:xfrm>
        </p:spPr>
        <p:txBody>
          <a:bodyPr/>
          <a:lstStyle/>
          <a:p>
            <a:endParaRPr lang="en-US" dirty="0"/>
          </a:p>
        </p:txBody>
      </p:sp>
      <p:sp>
        <p:nvSpPr>
          <p:cNvPr id="3" name="Content Placeholder 2">
            <a:extLst>
              <a:ext uri="{FF2B5EF4-FFF2-40B4-BE49-F238E27FC236}">
                <a16:creationId xmlns:a16="http://schemas.microsoft.com/office/drawing/2014/main" id="{DA785AF6-029A-49B3-B706-BEFDA807C734}"/>
              </a:ext>
            </a:extLst>
          </p:cNvPr>
          <p:cNvSpPr>
            <a:spLocks noGrp="1"/>
          </p:cNvSpPr>
          <p:nvPr>
            <p:ph idx="1"/>
          </p:nvPr>
        </p:nvSpPr>
        <p:spPr>
          <a:xfrm>
            <a:off x="146925" y="1275964"/>
            <a:ext cx="9028090" cy="4815103"/>
          </a:xfrm>
        </p:spPr>
        <p:txBody>
          <a:bodyPr/>
          <a:lstStyle/>
          <a:p>
            <a:pPr marL="0" indent="0">
              <a:buNone/>
            </a:pPr>
            <a:endParaRPr lang="en-US" sz="1800" b="1" dirty="0"/>
          </a:p>
          <a:p>
            <a:pPr lvl="0"/>
            <a:r>
              <a:rPr lang="en-US" sz="1800" b="1" u="sng" dirty="0"/>
              <a:t>RI Student Protection Guide (</a:t>
            </a:r>
            <a:r>
              <a:rPr lang="en-US" sz="1800" dirty="0"/>
              <a:t>775-EN—(816)) </a:t>
            </a:r>
            <a:br>
              <a:rPr lang="en-US" sz="1800" b="1" u="sng" dirty="0"/>
            </a:br>
            <a:r>
              <a:rPr lang="en-US" sz="1800" u="sng" dirty="0">
                <a:hlinkClick r:id="rId2"/>
              </a:rPr>
              <a:t>https://my.rotary.org/en/document/rotary-youth-protection-guide</a:t>
            </a:r>
            <a:r>
              <a:rPr lang="en-US" sz="1800" u="sng" dirty="0"/>
              <a:t> </a:t>
            </a:r>
            <a:endParaRPr lang="en-US" sz="1800" dirty="0"/>
          </a:p>
          <a:p>
            <a:pPr marL="0" indent="0">
              <a:buNone/>
            </a:pPr>
            <a:endParaRPr lang="en-US" sz="800" dirty="0"/>
          </a:p>
          <a:p>
            <a:pPr marL="0" indent="0">
              <a:buNone/>
            </a:pPr>
            <a:endParaRPr lang="en-US" sz="800" dirty="0"/>
          </a:p>
          <a:p>
            <a:pPr lvl="0"/>
            <a:r>
              <a:rPr lang="en-US" sz="1800" b="1" u="sng" dirty="0"/>
              <a:t>District Website</a:t>
            </a:r>
            <a:br>
              <a:rPr lang="en-US" sz="1800" b="1" u="sng" dirty="0"/>
            </a:br>
            <a:r>
              <a:rPr lang="en-US" sz="1800" dirty="0">
                <a:hlinkClick r:id="rId3"/>
              </a:rPr>
              <a:t>www.rotarydistrict7430.0rg</a:t>
            </a:r>
            <a:r>
              <a:rPr lang="en-US" sz="1800" dirty="0"/>
              <a:t> </a:t>
            </a:r>
            <a:br>
              <a:rPr lang="en-US" sz="1800" dirty="0"/>
            </a:br>
            <a:endParaRPr lang="en-US" sz="1800" b="1" u="sng" dirty="0"/>
          </a:p>
          <a:p>
            <a:pPr marL="0" indent="0">
              <a:buNone/>
            </a:pPr>
            <a:endParaRPr lang="en-US" sz="800" dirty="0"/>
          </a:p>
          <a:p>
            <a:pPr lvl="0"/>
            <a:r>
              <a:rPr lang="en-US" sz="1800" b="1" u="sng" dirty="0"/>
              <a:t>District Youth Protection Officer	</a:t>
            </a:r>
            <a:r>
              <a:rPr lang="en-US" sz="1800" b="1" dirty="0"/>
              <a:t>	</a:t>
            </a:r>
            <a:r>
              <a:rPr lang="en-US" sz="1800" b="1" u="sng" dirty="0"/>
              <a:t>Youth Protection Administrator</a:t>
            </a:r>
          </a:p>
          <a:p>
            <a:pPr marL="0" lvl="0" indent="0">
              <a:buNone/>
            </a:pPr>
            <a:r>
              <a:rPr lang="en-US" sz="1800" b="1" dirty="0"/>
              <a:t>	Ron Smith								Sharon Rittenhouse</a:t>
            </a:r>
          </a:p>
          <a:p>
            <a:pPr marL="0" indent="0" algn="l">
              <a:buNone/>
            </a:pPr>
            <a:r>
              <a:rPr lang="en-US" sz="1800" b="1" dirty="0">
                <a:hlinkClick r:id="rId4"/>
              </a:rPr>
              <a:t>        </a:t>
            </a:r>
            <a:r>
              <a:rPr lang="en-US" sz="1800" dirty="0">
                <a:hlinkClick r:id="rId4"/>
              </a:rPr>
              <a:t>rsmith.rotary@gmail.com</a:t>
            </a:r>
            <a:r>
              <a:rPr lang="en-US" sz="1800" dirty="0"/>
              <a:t> </a:t>
            </a:r>
            <a:r>
              <a:rPr lang="en-US" sz="1800" b="1" dirty="0"/>
              <a:t>					</a:t>
            </a:r>
            <a:r>
              <a:rPr lang="en-US" sz="1800" i="0" dirty="0">
                <a:solidFill>
                  <a:srgbClr val="1155CC"/>
                </a:solidFill>
                <a:effectLst/>
                <a:latin typeface="Georgia" panose="02040502050405020303" pitchFamily="18" charset="0"/>
                <a:hlinkClick r:id="rId5"/>
              </a:rPr>
              <a:t>rittenhousesharon@gmail.com</a:t>
            </a:r>
            <a:br>
              <a:rPr lang="en-US" sz="1800" b="1" dirty="0"/>
            </a:br>
            <a:r>
              <a:rPr lang="en-US" sz="1800" b="1" dirty="0"/>
              <a:t>  	(215)-896-6870							(484) 671-2122</a:t>
            </a:r>
          </a:p>
          <a:p>
            <a:pPr marL="0" lvl="0" indent="0">
              <a:buNone/>
            </a:pPr>
            <a:endParaRPr lang="en-US" sz="1800" dirty="0"/>
          </a:p>
          <a:p>
            <a:pPr marL="0" indent="0">
              <a:buNone/>
            </a:pPr>
            <a:r>
              <a:rPr lang="en-US" sz="1800" dirty="0"/>
              <a:t>	</a:t>
            </a:r>
            <a:r>
              <a:rPr lang="en-US" sz="1800" b="1" dirty="0"/>
              <a:t>Jane Kolepp								Darlene Scott</a:t>
            </a:r>
          </a:p>
          <a:p>
            <a:pPr marL="0" indent="0">
              <a:buNone/>
            </a:pPr>
            <a:r>
              <a:rPr lang="en-US" sz="1800" b="1" dirty="0"/>
              <a:t>	District Governor							Youth Services Chair</a:t>
            </a:r>
          </a:p>
          <a:p>
            <a:pPr marL="0" indent="0">
              <a:buNone/>
            </a:pPr>
            <a:r>
              <a:rPr lang="en-US" sz="1800" dirty="0"/>
              <a:t>	</a:t>
            </a:r>
            <a:r>
              <a:rPr lang="en-US" sz="1800" dirty="0">
                <a:hlinkClick r:id="rId6"/>
              </a:rPr>
              <a:t>rotaryconnects@gmail.com</a:t>
            </a:r>
            <a:r>
              <a:rPr lang="en-US" sz="1800" dirty="0"/>
              <a:t>  				</a:t>
            </a:r>
            <a:r>
              <a:rPr lang="en-US" sz="1100" b="0" i="0" u="none" strike="noStrike" dirty="0">
                <a:solidFill>
                  <a:srgbClr val="3C4043"/>
                </a:solidFill>
                <a:effectLst/>
                <a:latin typeface="Roboto"/>
                <a:hlinkClick r:id="rId7"/>
              </a:rPr>
              <a:t> </a:t>
            </a:r>
            <a:r>
              <a:rPr lang="en-US" sz="1800" b="0" i="0" u="none" strike="noStrike" dirty="0">
                <a:solidFill>
                  <a:srgbClr val="3C4043"/>
                </a:solidFill>
                <a:effectLst/>
                <a:latin typeface="Georgia" panose="02040502050405020303" pitchFamily="18" charset="0"/>
                <a:hlinkClick r:id="rId7"/>
              </a:rPr>
              <a:t>7430yechair@gmail.com</a:t>
            </a:r>
            <a:r>
              <a:rPr lang="en-US" sz="1800" b="0" i="0" u="none" strike="noStrike" dirty="0">
                <a:solidFill>
                  <a:srgbClr val="3C4043"/>
                </a:solidFill>
                <a:effectLst/>
                <a:latin typeface="Georgia" panose="02040502050405020303" pitchFamily="18" charset="0"/>
              </a:rPr>
              <a:t> </a:t>
            </a:r>
            <a:endParaRPr lang="en-US" sz="1800" dirty="0">
              <a:latin typeface="Georgia" panose="02040502050405020303" pitchFamily="18" charset="0"/>
            </a:endParaRPr>
          </a:p>
          <a:p>
            <a:endParaRPr lang="en-US" dirty="0"/>
          </a:p>
        </p:txBody>
      </p:sp>
      <p:sp>
        <p:nvSpPr>
          <p:cNvPr id="5" name="Rectangle 4">
            <a:extLst>
              <a:ext uri="{FF2B5EF4-FFF2-40B4-BE49-F238E27FC236}">
                <a16:creationId xmlns:a16="http://schemas.microsoft.com/office/drawing/2014/main" id="{3ACE2AA6-0954-483E-9D84-61991B8CFD7F}"/>
              </a:ext>
            </a:extLst>
          </p:cNvPr>
          <p:cNvSpPr/>
          <p:nvPr/>
        </p:nvSpPr>
        <p:spPr>
          <a:xfrm>
            <a:off x="393327" y="471194"/>
            <a:ext cx="4267643" cy="523220"/>
          </a:xfrm>
          <a:prstGeom prst="rect">
            <a:avLst/>
          </a:prstGeom>
        </p:spPr>
        <p:txBody>
          <a:bodyPr wrap="none">
            <a:spAutoFit/>
          </a:bodyPr>
          <a:lstStyle/>
          <a:p>
            <a:r>
              <a:rPr lang="en-US" sz="2800" b="1" dirty="0">
                <a:solidFill>
                  <a:schemeClr val="bg1"/>
                </a:solidFill>
              </a:rPr>
              <a:t>Youth Protection Resources</a:t>
            </a:r>
            <a:endParaRPr lang="en-US" sz="2800" dirty="0">
              <a:solidFill>
                <a:schemeClr val="bg1"/>
              </a:solidFill>
            </a:endParaRPr>
          </a:p>
        </p:txBody>
      </p:sp>
      <p:pic>
        <p:nvPicPr>
          <p:cNvPr id="7" name="Picture 6">
            <a:extLst>
              <a:ext uri="{FF2B5EF4-FFF2-40B4-BE49-F238E27FC236}">
                <a16:creationId xmlns:a16="http://schemas.microsoft.com/office/drawing/2014/main" id="{E768E0E3-54E0-4C77-9050-99BE23BA200E}"/>
              </a:ext>
            </a:extLst>
          </p:cNvPr>
          <p:cNvPicPr>
            <a:picLocks noChangeAspect="1"/>
          </p:cNvPicPr>
          <p:nvPr/>
        </p:nvPicPr>
        <p:blipFill>
          <a:blip r:embed="rId8"/>
          <a:stretch>
            <a:fillRect/>
          </a:stretch>
        </p:blipFill>
        <p:spPr>
          <a:xfrm>
            <a:off x="6945484" y="332272"/>
            <a:ext cx="1456593" cy="1554483"/>
          </a:xfrm>
          <a:prstGeom prst="rect">
            <a:avLst/>
          </a:prstGeom>
        </p:spPr>
      </p:pic>
    </p:spTree>
    <p:extLst>
      <p:ext uri="{BB962C8B-B14F-4D97-AF65-F5344CB8AC3E}">
        <p14:creationId xmlns:p14="http://schemas.microsoft.com/office/powerpoint/2010/main" val="423852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3B11-5759-4E58-9BFE-999DC2C29D54}"/>
              </a:ext>
            </a:extLst>
          </p:cNvPr>
          <p:cNvSpPr>
            <a:spLocks noGrp="1"/>
          </p:cNvSpPr>
          <p:nvPr>
            <p:ph type="title"/>
          </p:nvPr>
        </p:nvSpPr>
        <p:spPr/>
        <p:txBody>
          <a:bodyPr/>
          <a:lstStyle/>
          <a:p>
            <a:r>
              <a:rPr lang="en-US" sz="3200" b="1" dirty="0"/>
              <a:t>Our Promise</a:t>
            </a:r>
          </a:p>
        </p:txBody>
      </p:sp>
      <p:pic>
        <p:nvPicPr>
          <p:cNvPr id="78852" name="Picture 4" descr="Rotary Youth Exchange Austria 2016-17: Language Camp - YouTube">
            <a:extLst>
              <a:ext uri="{FF2B5EF4-FFF2-40B4-BE49-F238E27FC236}">
                <a16:creationId xmlns:a16="http://schemas.microsoft.com/office/drawing/2014/main" id="{98650BCB-7736-477B-A6FC-04734D3FA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00" y="1732151"/>
            <a:ext cx="257386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Rotary Youth Exchange | Rotary District 5910">
            <a:extLst>
              <a:ext uri="{FF2B5EF4-FFF2-40B4-BE49-F238E27FC236}">
                <a16:creationId xmlns:a16="http://schemas.microsoft.com/office/drawing/2014/main" id="{32715371-6B16-4634-A782-91C4E832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82" y="1593650"/>
            <a:ext cx="2986088" cy="17248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670815-5107-49FD-A2EF-4BF0434CB1F7}"/>
              </a:ext>
            </a:extLst>
          </p:cNvPr>
          <p:cNvSpPr/>
          <p:nvPr/>
        </p:nvSpPr>
        <p:spPr>
          <a:xfrm>
            <a:off x="491275" y="4861729"/>
            <a:ext cx="8107251" cy="1200329"/>
          </a:xfrm>
          <a:prstGeom prst="rect">
            <a:avLst/>
          </a:prstGeom>
        </p:spPr>
        <p:txBody>
          <a:bodyPr wrap="square">
            <a:spAutoFit/>
          </a:bodyPr>
          <a:lstStyle/>
          <a:p>
            <a:pPr algn="ctr">
              <a:defRPr/>
            </a:pPr>
            <a:r>
              <a:rPr lang="en-US" sz="7200" b="1" dirty="0">
                <a:solidFill>
                  <a:schemeClr val="tx2"/>
                </a:solidFill>
              </a:rPr>
              <a:t>THANK YOU !! </a:t>
            </a:r>
            <a:endParaRPr lang="en-US" sz="7200" dirty="0">
              <a:solidFill>
                <a:schemeClr val="tx2"/>
              </a:solidFill>
            </a:endParaRPr>
          </a:p>
        </p:txBody>
      </p:sp>
      <p:sp>
        <p:nvSpPr>
          <p:cNvPr id="7" name="TextBox 6">
            <a:extLst>
              <a:ext uri="{FF2B5EF4-FFF2-40B4-BE49-F238E27FC236}">
                <a16:creationId xmlns:a16="http://schemas.microsoft.com/office/drawing/2014/main" id="{6DF73537-D3EC-4A90-8381-997C0113B01C}"/>
              </a:ext>
            </a:extLst>
          </p:cNvPr>
          <p:cNvSpPr txBox="1"/>
          <p:nvPr/>
        </p:nvSpPr>
        <p:spPr>
          <a:xfrm>
            <a:off x="457200" y="3505863"/>
            <a:ext cx="8126569" cy="369332"/>
          </a:xfrm>
          <a:prstGeom prst="rect">
            <a:avLst/>
          </a:prstGeom>
          <a:noFill/>
        </p:spPr>
        <p:txBody>
          <a:bodyPr wrap="square" rtlCol="0">
            <a:spAutoFit/>
          </a:bodyPr>
          <a:lstStyle/>
          <a:p>
            <a:r>
              <a:rPr lang="en-US" dirty="0"/>
              <a:t>Our Students                             Our Committees                                       Safety  </a:t>
            </a:r>
          </a:p>
        </p:txBody>
      </p:sp>
      <p:sp>
        <p:nvSpPr>
          <p:cNvPr id="8" name="Arrow: Left-Right 7">
            <a:extLst>
              <a:ext uri="{FF2B5EF4-FFF2-40B4-BE49-F238E27FC236}">
                <a16:creationId xmlns:a16="http://schemas.microsoft.com/office/drawing/2014/main" id="{11853C4B-645B-4BD1-9C5C-DE110FE768E2}"/>
              </a:ext>
            </a:extLst>
          </p:cNvPr>
          <p:cNvSpPr/>
          <p:nvPr/>
        </p:nvSpPr>
        <p:spPr>
          <a:xfrm>
            <a:off x="5237136" y="3556491"/>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1EAA324B-2156-4C4B-8F64-C5E51B8AFD24}"/>
              </a:ext>
            </a:extLst>
          </p:cNvPr>
          <p:cNvSpPr/>
          <p:nvPr/>
        </p:nvSpPr>
        <p:spPr>
          <a:xfrm>
            <a:off x="1862876" y="3569067"/>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AD02796-050D-454B-B085-3C7F90CE6FAB}"/>
              </a:ext>
            </a:extLst>
          </p:cNvPr>
          <p:cNvPicPr>
            <a:picLocks noChangeAspect="1"/>
          </p:cNvPicPr>
          <p:nvPr/>
        </p:nvPicPr>
        <p:blipFill>
          <a:blip r:embed="rId4"/>
          <a:stretch>
            <a:fillRect/>
          </a:stretch>
        </p:blipFill>
        <p:spPr>
          <a:xfrm>
            <a:off x="7022758" y="87573"/>
            <a:ext cx="1456593" cy="1554483"/>
          </a:xfrm>
          <a:prstGeom prst="rect">
            <a:avLst/>
          </a:prstGeom>
        </p:spPr>
      </p:pic>
      <p:sp>
        <p:nvSpPr>
          <p:cNvPr id="3" name="TextBox 2">
            <a:extLst>
              <a:ext uri="{FF2B5EF4-FFF2-40B4-BE49-F238E27FC236}">
                <a16:creationId xmlns:a16="http://schemas.microsoft.com/office/drawing/2014/main" id="{74B16803-965C-46AE-B6C6-A5A388ED1F6E}"/>
              </a:ext>
            </a:extLst>
          </p:cNvPr>
          <p:cNvSpPr txBox="1"/>
          <p:nvPr/>
        </p:nvSpPr>
        <p:spPr>
          <a:xfrm>
            <a:off x="933717" y="4108361"/>
            <a:ext cx="6870879" cy="707886"/>
          </a:xfrm>
          <a:prstGeom prst="rect">
            <a:avLst/>
          </a:prstGeom>
          <a:noFill/>
        </p:spPr>
        <p:txBody>
          <a:bodyPr wrap="square" rtlCol="0">
            <a:spAutoFit/>
          </a:bodyPr>
          <a:lstStyle/>
          <a:p>
            <a:pPr algn="ctr"/>
            <a:r>
              <a:rPr lang="en-US" sz="2000" b="1" dirty="0">
                <a:solidFill>
                  <a:schemeClr val="tx2"/>
                </a:solidFill>
              </a:rPr>
              <a:t>Your Time and Dedication enables a safe, nurturing environment for our Rotary engaged Youth …</a:t>
            </a:r>
          </a:p>
        </p:txBody>
      </p:sp>
      <p:pic>
        <p:nvPicPr>
          <p:cNvPr id="4" name="Picture 3" descr="Why Being Part of a Host Family Can Benefit Your Teen (and ...">
            <a:extLst>
              <a:ext uri="{FF2B5EF4-FFF2-40B4-BE49-F238E27FC236}">
                <a16:creationId xmlns:a16="http://schemas.microsoft.com/office/drawing/2014/main" id="{EC8A71D6-961B-408F-BC40-05F1C5409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18" y="1702859"/>
            <a:ext cx="2175657"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0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3B11-5759-4E58-9BFE-999DC2C29D54}"/>
              </a:ext>
            </a:extLst>
          </p:cNvPr>
          <p:cNvSpPr>
            <a:spLocks noGrp="1"/>
          </p:cNvSpPr>
          <p:nvPr>
            <p:ph type="title"/>
          </p:nvPr>
        </p:nvSpPr>
        <p:spPr/>
        <p:txBody>
          <a:bodyPr/>
          <a:lstStyle/>
          <a:p>
            <a:r>
              <a:rPr lang="en-US" sz="3200" b="1" dirty="0"/>
              <a:t>Our Promise</a:t>
            </a:r>
          </a:p>
        </p:txBody>
      </p:sp>
      <p:pic>
        <p:nvPicPr>
          <p:cNvPr id="78852" name="Picture 4" descr="Rotary Youth Exchange Austria 2016-17: Language Camp - YouTube">
            <a:extLst>
              <a:ext uri="{FF2B5EF4-FFF2-40B4-BE49-F238E27FC236}">
                <a16:creationId xmlns:a16="http://schemas.microsoft.com/office/drawing/2014/main" id="{98650BCB-7736-477B-A6FC-04734D3FA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00" y="1732151"/>
            <a:ext cx="257386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Rotary Youth Exchange | Rotary District 5910">
            <a:extLst>
              <a:ext uri="{FF2B5EF4-FFF2-40B4-BE49-F238E27FC236}">
                <a16:creationId xmlns:a16="http://schemas.microsoft.com/office/drawing/2014/main" id="{32715371-6B16-4634-A782-91C4E832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82" y="1593650"/>
            <a:ext cx="2986088" cy="17248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670815-5107-49FD-A2EF-4BF0434CB1F7}"/>
              </a:ext>
            </a:extLst>
          </p:cNvPr>
          <p:cNvSpPr/>
          <p:nvPr/>
        </p:nvSpPr>
        <p:spPr>
          <a:xfrm>
            <a:off x="466858" y="4342034"/>
            <a:ext cx="8107251" cy="1200329"/>
          </a:xfrm>
          <a:prstGeom prst="rect">
            <a:avLst/>
          </a:prstGeom>
        </p:spPr>
        <p:txBody>
          <a:bodyPr wrap="square">
            <a:spAutoFit/>
          </a:bodyPr>
          <a:lstStyle/>
          <a:p>
            <a:pPr algn="ctr">
              <a:defRPr/>
            </a:pPr>
            <a:r>
              <a:rPr lang="en-US" sz="7200" b="1" dirty="0">
                <a:solidFill>
                  <a:schemeClr val="tx2"/>
                </a:solidFill>
              </a:rPr>
              <a:t>? QUESTIONS ?</a:t>
            </a:r>
            <a:endParaRPr lang="en-US" sz="7200" dirty="0">
              <a:solidFill>
                <a:schemeClr val="tx2"/>
              </a:solidFill>
            </a:endParaRPr>
          </a:p>
        </p:txBody>
      </p:sp>
      <p:sp>
        <p:nvSpPr>
          <p:cNvPr id="7" name="TextBox 6">
            <a:extLst>
              <a:ext uri="{FF2B5EF4-FFF2-40B4-BE49-F238E27FC236}">
                <a16:creationId xmlns:a16="http://schemas.microsoft.com/office/drawing/2014/main" id="{6DF73537-D3EC-4A90-8381-997C0113B01C}"/>
              </a:ext>
            </a:extLst>
          </p:cNvPr>
          <p:cNvSpPr txBox="1"/>
          <p:nvPr/>
        </p:nvSpPr>
        <p:spPr>
          <a:xfrm>
            <a:off x="457200" y="3505863"/>
            <a:ext cx="8126569" cy="369332"/>
          </a:xfrm>
          <a:prstGeom prst="rect">
            <a:avLst/>
          </a:prstGeom>
          <a:noFill/>
        </p:spPr>
        <p:txBody>
          <a:bodyPr wrap="square" rtlCol="0">
            <a:spAutoFit/>
          </a:bodyPr>
          <a:lstStyle/>
          <a:p>
            <a:r>
              <a:rPr lang="en-US" dirty="0"/>
              <a:t>Our Students                             Our Committees                                       Safety  </a:t>
            </a:r>
          </a:p>
        </p:txBody>
      </p:sp>
      <p:sp>
        <p:nvSpPr>
          <p:cNvPr id="8" name="Arrow: Left-Right 7">
            <a:extLst>
              <a:ext uri="{FF2B5EF4-FFF2-40B4-BE49-F238E27FC236}">
                <a16:creationId xmlns:a16="http://schemas.microsoft.com/office/drawing/2014/main" id="{11853C4B-645B-4BD1-9C5C-DE110FE768E2}"/>
              </a:ext>
            </a:extLst>
          </p:cNvPr>
          <p:cNvSpPr/>
          <p:nvPr/>
        </p:nvSpPr>
        <p:spPr>
          <a:xfrm>
            <a:off x="5237136" y="3556491"/>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1EAA324B-2156-4C4B-8F64-C5E51B8AFD24}"/>
              </a:ext>
            </a:extLst>
          </p:cNvPr>
          <p:cNvSpPr/>
          <p:nvPr/>
        </p:nvSpPr>
        <p:spPr>
          <a:xfrm>
            <a:off x="1862876" y="3569067"/>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AD02796-050D-454B-B085-3C7F90CE6FAB}"/>
              </a:ext>
            </a:extLst>
          </p:cNvPr>
          <p:cNvPicPr>
            <a:picLocks noChangeAspect="1"/>
          </p:cNvPicPr>
          <p:nvPr/>
        </p:nvPicPr>
        <p:blipFill>
          <a:blip r:embed="rId4"/>
          <a:stretch>
            <a:fillRect/>
          </a:stretch>
        </p:blipFill>
        <p:spPr>
          <a:xfrm>
            <a:off x="7022758" y="87573"/>
            <a:ext cx="1456593" cy="1554483"/>
          </a:xfrm>
          <a:prstGeom prst="rect">
            <a:avLst/>
          </a:prstGeom>
        </p:spPr>
      </p:pic>
      <p:pic>
        <p:nvPicPr>
          <p:cNvPr id="4" name="Picture 3" descr="Why Being Part of a Host Family Can Benefit Your Teen (and ...">
            <a:extLst>
              <a:ext uri="{FF2B5EF4-FFF2-40B4-BE49-F238E27FC236}">
                <a16:creationId xmlns:a16="http://schemas.microsoft.com/office/drawing/2014/main" id="{EC8A71D6-961B-408F-BC40-05F1C5409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18" y="1702859"/>
            <a:ext cx="2175657"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8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167C654-BB6A-44E6-9B1C-1A27DE0DC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310" y="2868727"/>
            <a:ext cx="4022993" cy="1540175"/>
          </a:xfrm>
          <a:prstGeom prst="rect">
            <a:avLst/>
          </a:prstGeom>
        </p:spPr>
      </p:pic>
      <p:sp>
        <p:nvSpPr>
          <p:cNvPr id="3" name="TextBox 2">
            <a:extLst>
              <a:ext uri="{FF2B5EF4-FFF2-40B4-BE49-F238E27FC236}">
                <a16:creationId xmlns:a16="http://schemas.microsoft.com/office/drawing/2014/main" id="{D0398689-9DBB-4128-9E5D-7148CAF30A9E}"/>
              </a:ext>
            </a:extLst>
          </p:cNvPr>
          <p:cNvSpPr txBox="1"/>
          <p:nvPr/>
        </p:nvSpPr>
        <p:spPr>
          <a:xfrm>
            <a:off x="1897923" y="1121470"/>
            <a:ext cx="5243513" cy="553998"/>
          </a:xfrm>
          <a:prstGeom prst="rect">
            <a:avLst/>
          </a:prstGeom>
          <a:noFill/>
        </p:spPr>
        <p:txBody>
          <a:bodyPr wrap="square" rtlCol="0">
            <a:spAutoFit/>
          </a:bodyPr>
          <a:lstStyle/>
          <a:p>
            <a:r>
              <a:rPr lang="en-US" sz="3000" b="1" dirty="0">
                <a:solidFill>
                  <a:schemeClr val="tx2">
                    <a:lumMod val="75000"/>
                  </a:schemeClr>
                </a:solidFill>
                <a:latin typeface="Arial" panose="020B0604020202020204" pitchFamily="34" charset="0"/>
                <a:cs typeface="Arial" panose="020B0604020202020204" pitchFamily="34" charset="0"/>
              </a:rPr>
              <a:t>You are now ready to serve!</a:t>
            </a:r>
          </a:p>
        </p:txBody>
      </p:sp>
      <p:pic>
        <p:nvPicPr>
          <p:cNvPr id="5" name="Picture 4" descr="A screenshot of a cell phone&#10;&#10;Description automatically generated">
            <a:extLst>
              <a:ext uri="{FF2B5EF4-FFF2-40B4-BE49-F238E27FC236}">
                <a16:creationId xmlns:a16="http://schemas.microsoft.com/office/drawing/2014/main" id="{BDAC0C81-2FE2-466B-A7DD-4AD3508A2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155" y="2102539"/>
            <a:ext cx="1962112" cy="1702964"/>
          </a:xfrm>
          <a:prstGeom prst="rect">
            <a:avLst/>
          </a:prstGeom>
        </p:spPr>
      </p:pic>
      <p:pic>
        <p:nvPicPr>
          <p:cNvPr id="1026" name="Picture 2" descr="Interact | Rotary Club of Marblehead">
            <a:extLst>
              <a:ext uri="{FF2B5EF4-FFF2-40B4-BE49-F238E27FC236}">
                <a16:creationId xmlns:a16="http://schemas.microsoft.com/office/drawing/2014/main" id="{BB73D6B9-D79B-43DF-ACBE-D4B29F829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235" y="3987642"/>
            <a:ext cx="232682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table&#10;&#10;Description automatically generated">
            <a:extLst>
              <a:ext uri="{FF2B5EF4-FFF2-40B4-BE49-F238E27FC236}">
                <a16:creationId xmlns:a16="http://schemas.microsoft.com/office/drawing/2014/main" id="{C1689041-B01C-4B01-87B2-69A703A7BD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12" t="21777" b="9270"/>
          <a:stretch/>
        </p:blipFill>
        <p:spPr bwMode="auto">
          <a:xfrm>
            <a:off x="4629151" y="3987642"/>
            <a:ext cx="3250406" cy="962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6FB52508-C5F0-4D24-A344-53C77BDB1EBA}"/>
              </a:ext>
            </a:extLst>
          </p:cNvPr>
          <p:cNvPicPr>
            <a:picLocks noChangeAspect="1"/>
          </p:cNvPicPr>
          <p:nvPr/>
        </p:nvPicPr>
        <p:blipFill rotWithShape="1">
          <a:blip r:embed="rId6">
            <a:extLst>
              <a:ext uri="{28A0092B-C50C-407E-A947-70E740481C1C}">
                <a14:useLocalDpi xmlns:a14="http://schemas.microsoft.com/office/drawing/2010/main" val="0"/>
              </a:ext>
            </a:extLst>
          </a:blip>
          <a:srcRect t="9871" r="11245" b="28683"/>
          <a:stretch/>
        </p:blipFill>
        <p:spPr>
          <a:xfrm>
            <a:off x="1552234" y="2284678"/>
            <a:ext cx="2255378" cy="764381"/>
          </a:xfrm>
          <a:prstGeom prst="rect">
            <a:avLst/>
          </a:prstGeom>
        </p:spPr>
      </p:pic>
      <p:sp>
        <p:nvSpPr>
          <p:cNvPr id="2" name="Title 1">
            <a:extLst>
              <a:ext uri="{FF2B5EF4-FFF2-40B4-BE49-F238E27FC236}">
                <a16:creationId xmlns:a16="http://schemas.microsoft.com/office/drawing/2014/main" id="{2A267993-EAC3-4C9F-9DCE-610081AFF12B}"/>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8246D2B3-4EBE-498A-B1DE-F775F9863455}"/>
              </a:ext>
            </a:extLst>
          </p:cNvPr>
          <p:cNvSpPr txBox="1"/>
          <p:nvPr/>
        </p:nvSpPr>
        <p:spPr>
          <a:xfrm>
            <a:off x="1376039" y="3049059"/>
            <a:ext cx="2943225" cy="300082"/>
          </a:xfrm>
          <a:prstGeom prst="rect">
            <a:avLst/>
          </a:prstGeom>
          <a:noFill/>
        </p:spPr>
        <p:txBody>
          <a:bodyPr wrap="square" rtlCol="0">
            <a:spAutoFit/>
          </a:bodyPr>
          <a:lstStyle/>
          <a:p>
            <a:r>
              <a:rPr lang="en-US" sz="1350" dirty="0">
                <a:solidFill>
                  <a:schemeClr val="accent1">
                    <a:lumMod val="75000"/>
                  </a:schemeClr>
                </a:solidFill>
                <a:latin typeface="Arial" panose="020B0604020202020204" pitchFamily="34" charset="0"/>
                <a:cs typeface="Arial" panose="020B0604020202020204" pitchFamily="34" charset="0"/>
              </a:rPr>
              <a:t>Club Youth Service Chair</a:t>
            </a:r>
          </a:p>
        </p:txBody>
      </p:sp>
    </p:spTree>
    <p:extLst>
      <p:ext uri="{BB962C8B-B14F-4D97-AF65-F5344CB8AC3E}">
        <p14:creationId xmlns:p14="http://schemas.microsoft.com/office/powerpoint/2010/main" val="93080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896F-1561-41D2-89C7-FCCA440ADAC9}"/>
              </a:ext>
            </a:extLst>
          </p:cNvPr>
          <p:cNvSpPr>
            <a:spLocks noGrp="1"/>
          </p:cNvSpPr>
          <p:nvPr>
            <p:ph type="ctrTitle"/>
          </p:nvPr>
        </p:nvSpPr>
        <p:spPr/>
        <p:txBody>
          <a:bodyPr/>
          <a:lstStyle/>
          <a:p>
            <a:r>
              <a:rPr lang="en-US" dirty="0"/>
              <a:t>The Why… </a:t>
            </a:r>
          </a:p>
        </p:txBody>
      </p:sp>
      <p:sp>
        <p:nvSpPr>
          <p:cNvPr id="3" name="Subtitle 2">
            <a:extLst>
              <a:ext uri="{FF2B5EF4-FFF2-40B4-BE49-F238E27FC236}">
                <a16:creationId xmlns:a16="http://schemas.microsoft.com/office/drawing/2014/main" id="{B053FB79-1C84-4DBF-83BC-2C529FC0BFEB}"/>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ED7B79A6-D9DE-4951-A299-44CBEE6FB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pic>
        <p:nvPicPr>
          <p:cNvPr id="6146" name="Picture 2" descr="Rotary Youth Exchange (YEP) | District 9640">
            <a:extLst>
              <a:ext uri="{FF2B5EF4-FFF2-40B4-BE49-F238E27FC236}">
                <a16:creationId xmlns:a16="http://schemas.microsoft.com/office/drawing/2014/main" id="{27CEAC6D-9E90-450C-B538-9A0F70D32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235" y="2822258"/>
            <a:ext cx="5625834" cy="271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3A751CA-E044-4847-8A44-7EFE406D0CFC}"/>
              </a:ext>
            </a:extLst>
          </p:cNvPr>
          <p:cNvSpPr/>
          <p:nvPr/>
        </p:nvSpPr>
        <p:spPr>
          <a:xfrm>
            <a:off x="3314235" y="4946970"/>
            <a:ext cx="5625834" cy="872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79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3B11-5759-4E58-9BFE-999DC2C29D54}"/>
              </a:ext>
            </a:extLst>
          </p:cNvPr>
          <p:cNvSpPr>
            <a:spLocks noGrp="1"/>
          </p:cNvSpPr>
          <p:nvPr>
            <p:ph type="title"/>
          </p:nvPr>
        </p:nvSpPr>
        <p:spPr/>
        <p:txBody>
          <a:bodyPr/>
          <a:lstStyle/>
          <a:p>
            <a:r>
              <a:rPr lang="en-US" sz="3200" b="1" dirty="0"/>
              <a:t>Our Promise</a:t>
            </a:r>
          </a:p>
        </p:txBody>
      </p:sp>
      <p:pic>
        <p:nvPicPr>
          <p:cNvPr id="78852" name="Picture 4" descr="Rotary Youth Exchange Austria 2016-17: Language Camp - YouTube">
            <a:extLst>
              <a:ext uri="{FF2B5EF4-FFF2-40B4-BE49-F238E27FC236}">
                <a16:creationId xmlns:a16="http://schemas.microsoft.com/office/drawing/2014/main" id="{98650BCB-7736-477B-A6FC-04734D3FA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00" y="1732151"/>
            <a:ext cx="257386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Rotary Youth Exchange | Rotary District 5910">
            <a:extLst>
              <a:ext uri="{FF2B5EF4-FFF2-40B4-BE49-F238E27FC236}">
                <a16:creationId xmlns:a16="http://schemas.microsoft.com/office/drawing/2014/main" id="{32715371-6B16-4634-A782-91C4E832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82" y="1593650"/>
            <a:ext cx="2986088" cy="17248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670815-5107-49FD-A2EF-4BF0434CB1F7}"/>
              </a:ext>
            </a:extLst>
          </p:cNvPr>
          <p:cNvSpPr/>
          <p:nvPr/>
        </p:nvSpPr>
        <p:spPr>
          <a:xfrm>
            <a:off x="721216" y="4417960"/>
            <a:ext cx="8107251" cy="1754326"/>
          </a:xfrm>
          <a:prstGeom prst="rect">
            <a:avLst/>
          </a:prstGeom>
        </p:spPr>
        <p:txBody>
          <a:bodyPr wrap="square">
            <a:spAutoFit/>
          </a:bodyPr>
          <a:lstStyle/>
          <a:p>
            <a:pPr>
              <a:defRPr/>
            </a:pPr>
            <a:r>
              <a:rPr lang="en-US" b="1" dirty="0">
                <a:solidFill>
                  <a:schemeClr val="tx2"/>
                </a:solidFill>
              </a:rPr>
              <a:t>“Rotary International strives to create and maintain a safe environment for all youth who participate in Rotary activities. To the best of their ability, Rotarians, Rotarians’ spouses, and partners, and other volunteers must safeguard the children and young people they come into contact with and protect them from physical, sexual, and emotional abuse.”       </a:t>
            </a:r>
            <a:br>
              <a:rPr lang="en-US" b="1" dirty="0">
                <a:solidFill>
                  <a:schemeClr val="tx2"/>
                </a:solidFill>
              </a:rPr>
            </a:br>
            <a:r>
              <a:rPr lang="en-US" i="1" dirty="0">
                <a:solidFill>
                  <a:schemeClr val="tx2"/>
                </a:solidFill>
              </a:rPr>
              <a:t>Rotary Code of Policies – Article 2.120</a:t>
            </a:r>
            <a:endParaRPr lang="en-US" sz="1600" dirty="0">
              <a:solidFill>
                <a:schemeClr val="tx2"/>
              </a:solidFill>
            </a:endParaRPr>
          </a:p>
        </p:txBody>
      </p:sp>
      <p:sp>
        <p:nvSpPr>
          <p:cNvPr id="7" name="TextBox 6">
            <a:extLst>
              <a:ext uri="{FF2B5EF4-FFF2-40B4-BE49-F238E27FC236}">
                <a16:creationId xmlns:a16="http://schemas.microsoft.com/office/drawing/2014/main" id="{6DF73537-D3EC-4A90-8381-997C0113B01C}"/>
              </a:ext>
            </a:extLst>
          </p:cNvPr>
          <p:cNvSpPr txBox="1"/>
          <p:nvPr/>
        </p:nvSpPr>
        <p:spPr>
          <a:xfrm>
            <a:off x="457200" y="3505863"/>
            <a:ext cx="8126569" cy="369332"/>
          </a:xfrm>
          <a:prstGeom prst="rect">
            <a:avLst/>
          </a:prstGeom>
          <a:noFill/>
        </p:spPr>
        <p:txBody>
          <a:bodyPr wrap="square" rtlCol="0">
            <a:spAutoFit/>
          </a:bodyPr>
          <a:lstStyle/>
          <a:p>
            <a:r>
              <a:rPr lang="en-US" dirty="0">
                <a:solidFill>
                  <a:schemeClr val="tx2"/>
                </a:solidFill>
              </a:rPr>
              <a:t>Our Students                             Our Committees                                       Safety  </a:t>
            </a:r>
          </a:p>
        </p:txBody>
      </p:sp>
      <p:sp>
        <p:nvSpPr>
          <p:cNvPr id="8" name="Arrow: Left-Right 7">
            <a:extLst>
              <a:ext uri="{FF2B5EF4-FFF2-40B4-BE49-F238E27FC236}">
                <a16:creationId xmlns:a16="http://schemas.microsoft.com/office/drawing/2014/main" id="{11853C4B-645B-4BD1-9C5C-DE110FE768E2}"/>
              </a:ext>
            </a:extLst>
          </p:cNvPr>
          <p:cNvSpPr/>
          <p:nvPr/>
        </p:nvSpPr>
        <p:spPr>
          <a:xfrm>
            <a:off x="5237136" y="3556491"/>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1EAA324B-2156-4C4B-8F64-C5E51B8AFD24}"/>
              </a:ext>
            </a:extLst>
          </p:cNvPr>
          <p:cNvSpPr/>
          <p:nvPr/>
        </p:nvSpPr>
        <p:spPr>
          <a:xfrm>
            <a:off x="1862876" y="3569067"/>
            <a:ext cx="1139780" cy="26622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AD02796-050D-454B-B085-3C7F90CE6FAB}"/>
              </a:ext>
            </a:extLst>
          </p:cNvPr>
          <p:cNvPicPr>
            <a:picLocks noChangeAspect="1"/>
          </p:cNvPicPr>
          <p:nvPr/>
        </p:nvPicPr>
        <p:blipFill>
          <a:blip r:embed="rId4"/>
          <a:stretch>
            <a:fillRect/>
          </a:stretch>
        </p:blipFill>
        <p:spPr>
          <a:xfrm>
            <a:off x="7022758" y="87573"/>
            <a:ext cx="1456593" cy="1554483"/>
          </a:xfrm>
          <a:prstGeom prst="rect">
            <a:avLst/>
          </a:prstGeom>
        </p:spPr>
      </p:pic>
      <p:pic>
        <p:nvPicPr>
          <p:cNvPr id="3" name="Picture 2" descr="Why Being Part of a Host Family Can Benefit Your Teen (and ...">
            <a:extLst>
              <a:ext uri="{FF2B5EF4-FFF2-40B4-BE49-F238E27FC236}">
                <a16:creationId xmlns:a16="http://schemas.microsoft.com/office/drawing/2014/main" id="{885F8C3F-38C0-47F9-B066-3C5A5C958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18" y="1702859"/>
            <a:ext cx="2175657"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7D20455-496C-485A-843D-63944280A26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anose="020B0606020202030204" pitchFamily="34" charset="0"/>
              </a:rPr>
              <a:t>Statement of Conduct for Working with Youth</a:t>
            </a:r>
            <a:endParaRPr lang="en-US" altLang="en-US" sz="32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9B5E2275-028F-43F6-9859-369A682AE75C}"/>
              </a:ext>
            </a:extLst>
          </p:cNvPr>
          <p:cNvSpPr>
            <a:spLocks noGrp="1"/>
          </p:cNvSpPr>
          <p:nvPr>
            <p:ph idx="1"/>
          </p:nvPr>
        </p:nvSpPr>
        <p:spPr>
          <a:xfrm>
            <a:off x="457200" y="1219200"/>
            <a:ext cx="8229600" cy="5181600"/>
          </a:xfrm>
        </p:spPr>
        <p:txBody>
          <a:bodyPr lIns="0" tIns="0" rIns="0" bIns="0"/>
          <a:lstStyle/>
          <a:p>
            <a:pPr marL="0" indent="0">
              <a:buNone/>
            </a:pPr>
            <a:r>
              <a:rPr lang="en-US" sz="2000" i="1" dirty="0"/>
              <a:t>Rotary District 7430 is committed to creating and maintaining the safest possible environment for all participants in Rotary activities. It is the duty of all Rotarians, Rotarians’ spouses, partners, and any other volunteers to safeguard to the best of their ability the welfare of and to prevent the physical, sexual, or emotional abuse of children and young people with whom they come into contact.</a:t>
            </a:r>
            <a:endParaRPr lang="en-US" sz="2000" dirty="0"/>
          </a:p>
          <a:p>
            <a:pPr marL="0" indent="0">
              <a:buNone/>
            </a:pPr>
            <a:endParaRPr lang="en-US" sz="2000" dirty="0"/>
          </a:p>
          <a:p>
            <a:pPr marL="0" indent="0">
              <a:buNone/>
            </a:pPr>
            <a:endParaRPr lang="en-US" sz="2000" dirty="0"/>
          </a:p>
          <a:p>
            <a:pPr marL="0" indent="0">
              <a:buNone/>
            </a:pPr>
            <a:r>
              <a:rPr lang="en-US" sz="2000" dirty="0"/>
              <a:t>In order to maintain Youth Programs, each Rotary Club must adopt the D-7430 student protection policies and procedures and implement them…</a:t>
            </a:r>
          </a:p>
          <a:p>
            <a:pPr marL="0" indent="0">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896F-1561-41D2-89C7-FCCA440ADAC9}"/>
              </a:ext>
            </a:extLst>
          </p:cNvPr>
          <p:cNvSpPr>
            <a:spLocks noGrp="1"/>
          </p:cNvSpPr>
          <p:nvPr>
            <p:ph type="ctrTitle"/>
          </p:nvPr>
        </p:nvSpPr>
        <p:spPr/>
        <p:txBody>
          <a:bodyPr/>
          <a:lstStyle/>
          <a:p>
            <a:r>
              <a:rPr lang="en-US" dirty="0"/>
              <a:t>The What… </a:t>
            </a:r>
          </a:p>
        </p:txBody>
      </p:sp>
      <p:sp>
        <p:nvSpPr>
          <p:cNvPr id="3" name="Subtitle 2">
            <a:extLst>
              <a:ext uri="{FF2B5EF4-FFF2-40B4-BE49-F238E27FC236}">
                <a16:creationId xmlns:a16="http://schemas.microsoft.com/office/drawing/2014/main" id="{B053FB79-1C84-4DBF-83BC-2C529FC0BFEB}"/>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7CB1F095-311B-44E0-9D0D-B08516A1A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464" y="53220"/>
            <a:ext cx="6091160" cy="2331959"/>
          </a:xfrm>
          <a:prstGeom prst="rect">
            <a:avLst/>
          </a:prstGeom>
        </p:spPr>
      </p:pic>
      <p:pic>
        <p:nvPicPr>
          <p:cNvPr id="5124" name="Picture 4" descr="Rotary youth attend leadership camp | Detroit Lakes Tribune">
            <a:extLst>
              <a:ext uri="{FF2B5EF4-FFF2-40B4-BE49-F238E27FC236}">
                <a16:creationId xmlns:a16="http://schemas.microsoft.com/office/drawing/2014/main" id="{1AB583AB-5B55-41AA-BC6F-413BD810C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503" y="2385179"/>
            <a:ext cx="4722633" cy="294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8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FF12-3628-4F2E-8E4F-0CF324AD738B}"/>
              </a:ext>
            </a:extLst>
          </p:cNvPr>
          <p:cNvSpPr>
            <a:spLocks noGrp="1"/>
          </p:cNvSpPr>
          <p:nvPr>
            <p:ph type="title"/>
          </p:nvPr>
        </p:nvSpPr>
        <p:spPr/>
        <p:txBody>
          <a:bodyPr/>
          <a:lstStyle/>
          <a:p>
            <a:r>
              <a:rPr lang="en-US" sz="2800" b="1" dirty="0"/>
              <a:t>Key Elements for Youth Protection</a:t>
            </a:r>
          </a:p>
        </p:txBody>
      </p:sp>
      <p:sp>
        <p:nvSpPr>
          <p:cNvPr id="3" name="Content Placeholder 2">
            <a:extLst>
              <a:ext uri="{FF2B5EF4-FFF2-40B4-BE49-F238E27FC236}">
                <a16:creationId xmlns:a16="http://schemas.microsoft.com/office/drawing/2014/main" id="{7B2F8B5C-9C68-4A2C-A5B1-140A5CD1AD4E}"/>
              </a:ext>
            </a:extLst>
          </p:cNvPr>
          <p:cNvSpPr>
            <a:spLocks noGrp="1"/>
          </p:cNvSpPr>
          <p:nvPr>
            <p:ph idx="1"/>
          </p:nvPr>
        </p:nvSpPr>
        <p:spPr>
          <a:xfrm>
            <a:off x="1005624" y="818755"/>
            <a:ext cx="5942527" cy="5220490"/>
          </a:xfrm>
        </p:spPr>
        <p:txBody>
          <a:bodyPr/>
          <a:lstStyle/>
          <a:p>
            <a:pPr marL="0" lvl="0" indent="0" defTabSz="914400">
              <a:spcBef>
                <a:spcPct val="0"/>
              </a:spcBef>
              <a:buNone/>
              <a:tabLst>
                <a:tab pos="822325" algn="l"/>
              </a:tabLst>
            </a:pPr>
            <a:endParaRPr lang="en-US" altLang="en-US" sz="1800" dirty="0">
              <a:solidFill>
                <a:srgbClr val="00246C"/>
              </a:solidFill>
              <a:latin typeface="Georgia" panose="02040502050405020303" pitchFamily="18" charset="0"/>
              <a:ea typeface="Times New Roman" panose="02020603050405020304"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 A Written Policy</a:t>
            </a:r>
            <a:endParaRPr lang="en-US" altLang="en-US" sz="1800" dirty="0">
              <a:solidFill>
                <a:srgbClr val="00246C"/>
              </a:solidFill>
              <a:latin typeface="Georgia" panose="02040502050405020303" pitchFamily="18" charset="0"/>
            </a:endParaRP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 A District Youth Protection Officer</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Training</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Enforcement </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Support &amp; Counsel</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Training</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ea typeface="Times New Roman" panose="02020603050405020304" pitchFamily="18" charset="0"/>
              </a:rPr>
              <a:t>Systems for meeting legal &amp; policy requirements…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Participant &amp; Volunteer Training</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Tracking Background Checks and Reference</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Reporting on Volunteer status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Reporting of incidents</a:t>
            </a:r>
          </a:p>
          <a:p>
            <a:pPr defTabSz="914400">
              <a:lnSpc>
                <a:spcPct val="150000"/>
              </a:lnSpc>
              <a:spcBef>
                <a:spcPct val="0"/>
              </a:spcBef>
              <a:buFont typeface="Wingdings" panose="05000000000000000000" pitchFamily="2" charset="2"/>
              <a:buChar char="q"/>
              <a:tabLst>
                <a:tab pos="822325" algn="l"/>
              </a:tabLst>
            </a:pPr>
            <a:r>
              <a:rPr lang="en-US" altLang="en-US" sz="1800" dirty="0">
                <a:solidFill>
                  <a:srgbClr val="00246C"/>
                </a:solidFill>
                <a:latin typeface="Georgia" panose="02040502050405020303" pitchFamily="18" charset="0"/>
              </a:rPr>
              <a:t>Club &amp; Support System</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Club Youth Officers training in YP Policies and Procedures</a:t>
            </a:r>
          </a:p>
          <a:p>
            <a:pPr lvl="1" defTabSz="914400">
              <a:lnSpc>
                <a:spcPct val="150000"/>
              </a:lnSpc>
              <a:spcBef>
                <a:spcPct val="0"/>
              </a:spcBef>
              <a:buFont typeface="Wingdings" panose="05000000000000000000" pitchFamily="2" charset="2"/>
              <a:buChar char="ü"/>
              <a:tabLst>
                <a:tab pos="822325" algn="l"/>
              </a:tabLst>
            </a:pPr>
            <a:r>
              <a:rPr lang="en-US" altLang="en-US" sz="1400" dirty="0">
                <a:solidFill>
                  <a:srgbClr val="00246C"/>
                </a:solidFill>
                <a:latin typeface="Georgia" panose="02040502050405020303" pitchFamily="18" charset="0"/>
              </a:rPr>
              <a:t>Counselors / Emergency contacts</a:t>
            </a:r>
            <a:endParaRPr lang="en-US" altLang="en-US" sz="1800" dirty="0">
              <a:solidFill>
                <a:srgbClr val="00246C"/>
              </a:solidFill>
              <a:latin typeface="Georgia" panose="02040502050405020303" pitchFamily="18" charset="0"/>
            </a:endParaRPr>
          </a:p>
          <a:p>
            <a:pPr>
              <a:lnSpc>
                <a:spcPct val="150000"/>
              </a:lnSpc>
              <a:buFont typeface="Wingdings" panose="05000000000000000000" pitchFamily="2" charset="2"/>
              <a:buChar char="q"/>
            </a:pPr>
            <a:endParaRPr lang="en-US" dirty="0"/>
          </a:p>
          <a:p>
            <a:endParaRPr lang="en-US" dirty="0"/>
          </a:p>
        </p:txBody>
      </p:sp>
      <p:pic>
        <p:nvPicPr>
          <p:cNvPr id="21506" name="Picture 2" descr="News | Westminster">
            <a:extLst>
              <a:ext uri="{FF2B5EF4-FFF2-40B4-BE49-F238E27FC236}">
                <a16:creationId xmlns:a16="http://schemas.microsoft.com/office/drawing/2014/main" id="{E93C4FBB-334F-4137-BD19-A3C77F70C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311" y="99732"/>
            <a:ext cx="1781735" cy="178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9B9DB5-7D21-4CDE-A676-848872BF081B}"/>
              </a:ext>
            </a:extLst>
          </p:cNvPr>
          <p:cNvSpPr/>
          <p:nvPr/>
        </p:nvSpPr>
        <p:spPr>
          <a:xfrm>
            <a:off x="381000" y="2749778"/>
            <a:ext cx="8624853" cy="11446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7FF12-3628-4F2E-8E4F-0CF324AD738B}"/>
              </a:ext>
            </a:extLst>
          </p:cNvPr>
          <p:cNvSpPr>
            <a:spLocks noGrp="1"/>
          </p:cNvSpPr>
          <p:nvPr>
            <p:ph type="title"/>
          </p:nvPr>
        </p:nvSpPr>
        <p:spPr/>
        <p:txBody>
          <a:bodyPr/>
          <a:lstStyle/>
          <a:p>
            <a:r>
              <a:rPr lang="en-US" sz="2800" b="1" dirty="0"/>
              <a:t>D-7430 Youth Protection Policy</a:t>
            </a:r>
          </a:p>
        </p:txBody>
      </p:sp>
      <p:sp>
        <p:nvSpPr>
          <p:cNvPr id="3" name="Content Placeholder 2">
            <a:extLst>
              <a:ext uri="{FF2B5EF4-FFF2-40B4-BE49-F238E27FC236}">
                <a16:creationId xmlns:a16="http://schemas.microsoft.com/office/drawing/2014/main" id="{7B2F8B5C-9C68-4A2C-A5B1-140A5CD1AD4E}"/>
              </a:ext>
            </a:extLst>
          </p:cNvPr>
          <p:cNvSpPr>
            <a:spLocks noGrp="1"/>
          </p:cNvSpPr>
          <p:nvPr>
            <p:ph idx="1"/>
          </p:nvPr>
        </p:nvSpPr>
        <p:spPr>
          <a:xfrm>
            <a:off x="381000" y="1348068"/>
            <a:ext cx="6855585" cy="5220490"/>
          </a:xfrm>
        </p:spPr>
        <p:txBody>
          <a:bodyPr/>
          <a:lstStyle/>
          <a:p>
            <a:pPr marL="457200" indent="-457200">
              <a:lnSpc>
                <a:spcPct val="150000"/>
              </a:lnSpc>
              <a:buFont typeface="+mj-lt"/>
              <a:buAutoNum type="arabicPeriod"/>
            </a:pPr>
            <a:r>
              <a:rPr lang="en-US" sz="2000" dirty="0">
                <a:solidFill>
                  <a:schemeClr val="tx2"/>
                </a:solidFill>
              </a:rPr>
              <a:t>Statement of Conduct for Working with Youth </a:t>
            </a:r>
          </a:p>
          <a:p>
            <a:pPr marL="457200" indent="-457200">
              <a:lnSpc>
                <a:spcPct val="150000"/>
              </a:lnSpc>
              <a:buFont typeface="+mj-lt"/>
              <a:buAutoNum type="arabicPeriod"/>
            </a:pPr>
            <a:r>
              <a:rPr lang="en-US" sz="2000" dirty="0">
                <a:solidFill>
                  <a:schemeClr val="tx2"/>
                </a:solidFill>
              </a:rPr>
              <a:t>Definitions </a:t>
            </a:r>
            <a:br>
              <a:rPr lang="en-US" sz="2000" dirty="0">
                <a:solidFill>
                  <a:schemeClr val="tx2"/>
                </a:solidFill>
              </a:rPr>
            </a:br>
            <a:r>
              <a:rPr lang="en-US" sz="1600" i="1" dirty="0">
                <a:solidFill>
                  <a:schemeClr val="tx2"/>
                </a:solidFill>
              </a:rPr>
              <a:t>Volunteer / Youth/  Sexual abuse / Sexual harassment </a:t>
            </a:r>
          </a:p>
          <a:p>
            <a:pPr marL="457200" indent="-457200">
              <a:lnSpc>
                <a:spcPct val="150000"/>
              </a:lnSpc>
              <a:buFont typeface="+mj-lt"/>
              <a:buAutoNum type="arabicPeriod"/>
            </a:pPr>
            <a:r>
              <a:rPr lang="en-US" sz="2000" dirty="0">
                <a:solidFill>
                  <a:schemeClr val="tx2"/>
                </a:solidFill>
              </a:rPr>
              <a:t>Volunteer Application Process </a:t>
            </a:r>
          </a:p>
          <a:p>
            <a:pPr marL="457200" indent="-457200">
              <a:lnSpc>
                <a:spcPct val="150000"/>
              </a:lnSpc>
              <a:buFont typeface="+mj-lt"/>
              <a:buAutoNum type="arabicPeriod"/>
            </a:pPr>
            <a:r>
              <a:rPr lang="en-US" sz="2000" dirty="0">
                <a:solidFill>
                  <a:schemeClr val="tx2"/>
                </a:solidFill>
              </a:rPr>
              <a:t>Youth Protection Training </a:t>
            </a:r>
          </a:p>
          <a:p>
            <a:pPr marL="457200" indent="-457200">
              <a:lnSpc>
                <a:spcPct val="150000"/>
              </a:lnSpc>
              <a:buFont typeface="+mj-lt"/>
              <a:buAutoNum type="arabicPeriod"/>
            </a:pPr>
            <a:r>
              <a:rPr lang="en-US" sz="2000" dirty="0">
                <a:solidFill>
                  <a:schemeClr val="tx2"/>
                </a:solidFill>
              </a:rPr>
              <a:t>Core Elements of Youth Protection</a:t>
            </a:r>
          </a:p>
          <a:p>
            <a:pPr marL="457200" indent="-457200">
              <a:lnSpc>
                <a:spcPct val="150000"/>
              </a:lnSpc>
              <a:buFont typeface="+mj-lt"/>
              <a:buAutoNum type="arabicPeriod"/>
            </a:pPr>
            <a:r>
              <a:rPr lang="en-US" sz="2000" dirty="0">
                <a:solidFill>
                  <a:schemeClr val="tx2"/>
                </a:solidFill>
              </a:rPr>
              <a:t>Reporting </a:t>
            </a:r>
          </a:p>
          <a:p>
            <a:pPr marL="457200" indent="-457200">
              <a:lnSpc>
                <a:spcPct val="150000"/>
              </a:lnSpc>
              <a:buFont typeface="+mj-lt"/>
              <a:buAutoNum type="arabicPeriod"/>
            </a:pPr>
            <a:r>
              <a:rPr lang="en-US" sz="2000" dirty="0">
                <a:solidFill>
                  <a:schemeClr val="tx2"/>
                </a:solidFill>
              </a:rPr>
              <a:t>Other Responsibilities </a:t>
            </a:r>
          </a:p>
          <a:p>
            <a:pPr marL="457200" indent="-457200">
              <a:lnSpc>
                <a:spcPct val="150000"/>
              </a:lnSpc>
              <a:buFont typeface="+mj-lt"/>
              <a:buAutoNum type="arabicPeriod"/>
            </a:pPr>
            <a:r>
              <a:rPr lang="en-US" sz="2000" dirty="0">
                <a:solidFill>
                  <a:schemeClr val="tx2"/>
                </a:solidFill>
              </a:rPr>
              <a:t>Club Compliance </a:t>
            </a:r>
          </a:p>
          <a:p>
            <a:pPr marL="514350" indent="-514350">
              <a:lnSpc>
                <a:spcPct val="150000"/>
              </a:lnSpc>
              <a:buFont typeface="+mj-lt"/>
              <a:buAutoNum type="arabicPeriod"/>
            </a:pPr>
            <a:endParaRPr lang="en-US" dirty="0">
              <a:solidFill>
                <a:schemeClr val="tx2"/>
              </a:solidFill>
            </a:endParaRPr>
          </a:p>
          <a:p>
            <a:pPr marL="514350" indent="-514350">
              <a:buFont typeface="+mj-lt"/>
              <a:buAutoNum type="arabicPeriod"/>
            </a:pPr>
            <a:endParaRPr lang="en-US" dirty="0">
              <a:solidFill>
                <a:schemeClr val="tx2"/>
              </a:solidFill>
            </a:endParaRPr>
          </a:p>
        </p:txBody>
      </p:sp>
      <p:pic>
        <p:nvPicPr>
          <p:cNvPr id="5" name="Picture 2" descr="Celebrating Youth with RYLA | Rotary Club of Parker">
            <a:extLst>
              <a:ext uri="{FF2B5EF4-FFF2-40B4-BE49-F238E27FC236}">
                <a16:creationId xmlns:a16="http://schemas.microsoft.com/office/drawing/2014/main" id="{72E4858A-4150-4CC6-B4FF-53BAEF313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52" y="283337"/>
            <a:ext cx="2705147" cy="180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8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730A-B38E-4FDF-A1C7-06A735442B14}"/>
              </a:ext>
            </a:extLst>
          </p:cNvPr>
          <p:cNvSpPr>
            <a:spLocks noGrp="1"/>
          </p:cNvSpPr>
          <p:nvPr>
            <p:ph type="title"/>
          </p:nvPr>
        </p:nvSpPr>
        <p:spPr>
          <a:xfrm>
            <a:off x="381000" y="470648"/>
            <a:ext cx="8763000" cy="533400"/>
          </a:xfrm>
        </p:spPr>
        <p:txBody>
          <a:bodyPr/>
          <a:lstStyle/>
          <a:p>
            <a:r>
              <a:rPr lang="en-US" sz="2800" b="1" dirty="0"/>
              <a:t>Core Elements of Youth Protection</a:t>
            </a:r>
            <a:endParaRPr lang="en-US" sz="2800" dirty="0"/>
          </a:p>
        </p:txBody>
      </p:sp>
      <p:sp>
        <p:nvSpPr>
          <p:cNvPr id="3" name="Content Placeholder 2">
            <a:extLst>
              <a:ext uri="{FF2B5EF4-FFF2-40B4-BE49-F238E27FC236}">
                <a16:creationId xmlns:a16="http://schemas.microsoft.com/office/drawing/2014/main" id="{9B8A567E-4ED3-4F2C-91C5-5890C6159444}"/>
              </a:ext>
            </a:extLst>
          </p:cNvPr>
          <p:cNvSpPr>
            <a:spLocks noGrp="1"/>
          </p:cNvSpPr>
          <p:nvPr>
            <p:ph idx="1"/>
          </p:nvPr>
        </p:nvSpPr>
        <p:spPr>
          <a:xfrm>
            <a:off x="457200" y="1568827"/>
            <a:ext cx="8229600" cy="4525963"/>
          </a:xfrm>
        </p:spPr>
        <p:txBody>
          <a:bodyPr/>
          <a:lstStyle/>
          <a:p>
            <a:pPr marL="0" indent="0">
              <a:buNone/>
            </a:pPr>
            <a:r>
              <a:rPr lang="en-US" sz="2800" dirty="0"/>
              <a:t> </a:t>
            </a:r>
          </a:p>
          <a:p>
            <a:pPr marL="0" lvl="0" indent="0">
              <a:buNone/>
            </a:pPr>
            <a:r>
              <a:rPr lang="en-US" sz="2800" b="1" dirty="0"/>
              <a:t>Two-deep leadership </a:t>
            </a:r>
          </a:p>
          <a:p>
            <a:pPr marL="0" lvl="0" indent="0">
              <a:buNone/>
            </a:pPr>
            <a:endParaRPr lang="en-US" sz="1600" b="1" dirty="0"/>
          </a:p>
          <a:p>
            <a:pPr lvl="1"/>
            <a:r>
              <a:rPr lang="en-US" sz="2400" dirty="0"/>
              <a:t>Two Rotarian adult leaders/volunteers or one Rotarian volunteer, a teacher or a parent-both of whom are 21 years of age or older-are required on all trips and outings. If the activity is co-educational, leaders of both sexes must be present. The participating organization is responsible for ensuring that sufficient leadership is provided for all activities.</a:t>
            </a:r>
          </a:p>
          <a:p>
            <a:pPr marL="0" indent="0">
              <a:buNone/>
            </a:pPr>
            <a:endParaRPr lang="en-US" sz="1600" dirty="0"/>
          </a:p>
        </p:txBody>
      </p:sp>
      <p:pic>
        <p:nvPicPr>
          <p:cNvPr id="18434" name="Picture 2" descr="Exchange Student welcome Ideas | Foriegn exchange student, Student ...">
            <a:extLst>
              <a:ext uri="{FF2B5EF4-FFF2-40B4-BE49-F238E27FC236}">
                <a16:creationId xmlns:a16="http://schemas.microsoft.com/office/drawing/2014/main" id="{A42EFDC7-C482-41FF-806F-938F42128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570" y="161365"/>
            <a:ext cx="2113429" cy="158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7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0E63C6DAD3F24C942BC1630D80F167" ma:contentTypeVersion="10" ma:contentTypeDescription="Create a new document." ma:contentTypeScope="" ma:versionID="de25e7acc35961755c4a3814c5fd5a10">
  <xsd:schema xmlns:xsd="http://www.w3.org/2001/XMLSchema" xmlns:xs="http://www.w3.org/2001/XMLSchema" xmlns:p="http://schemas.microsoft.com/office/2006/metadata/properties" xmlns:ns3="84724f44-6a1f-4791-87a7-0e531b6973b8" targetNamespace="http://schemas.microsoft.com/office/2006/metadata/properties" ma:root="true" ma:fieldsID="0710912bd32f4181e135b87d98b98656" ns3:_="">
    <xsd:import namespace="84724f44-6a1f-4791-87a7-0e531b6973b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24f44-6a1f-4791-87a7-0e531b697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6F01D5-6A55-48DD-AF53-3FC6D98F3E0E}">
  <ds:schemaRefs>
    <ds:schemaRef ds:uri="http://schemas.microsoft.com/sharepoint/v3/contenttype/forms"/>
  </ds:schemaRefs>
</ds:datastoreItem>
</file>

<file path=customXml/itemProps2.xml><?xml version="1.0" encoding="utf-8"?>
<ds:datastoreItem xmlns:ds="http://schemas.openxmlformats.org/officeDocument/2006/customXml" ds:itemID="{25BD705D-6818-4B98-ABC4-2C8AF32CC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24f44-6a1f-4791-87a7-0e531b697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AB3E1F-E460-49B3-B881-D42707AAC3AD}">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 ds:uri="84724f44-6a1f-4791-87a7-0e531b6973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236</TotalTime>
  <Words>1563</Words>
  <Application>Microsoft Office PowerPoint</Application>
  <PresentationFormat>On-screen Show (4:3)</PresentationFormat>
  <Paragraphs>184</Paragraphs>
  <Slides>29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Arial Narrow</vt:lpstr>
      <vt:lpstr>Calibri</vt:lpstr>
      <vt:lpstr>Georgia</vt:lpstr>
      <vt:lpstr>Roboto</vt:lpstr>
      <vt:lpstr>Wingdings</vt:lpstr>
      <vt:lpstr>Communications_white</vt:lpstr>
      <vt:lpstr>Custom Design</vt:lpstr>
      <vt:lpstr>1_Custom Design</vt:lpstr>
      <vt:lpstr>PowerPoint Presentation</vt:lpstr>
      <vt:lpstr>Youth Protection in Rotary Youth Programs</vt:lpstr>
      <vt:lpstr>The Why… </vt:lpstr>
      <vt:lpstr>Our Promise</vt:lpstr>
      <vt:lpstr>Statement of Conduct for Working with Youth</vt:lpstr>
      <vt:lpstr>The What… </vt:lpstr>
      <vt:lpstr>Key Elements for Youth Protection</vt:lpstr>
      <vt:lpstr>D-7430 Youth Protection Policy</vt:lpstr>
      <vt:lpstr>Core Elements of Youth Protection</vt:lpstr>
      <vt:lpstr>Core Elements of Youth Protection</vt:lpstr>
      <vt:lpstr>PowerPoint Presentation</vt:lpstr>
      <vt:lpstr>PowerPoint Presentation</vt:lpstr>
      <vt:lpstr>The How… </vt:lpstr>
      <vt:lpstr>District Youth Protection Officer…</vt:lpstr>
      <vt:lpstr>District Youth Protection Administrator</vt:lpstr>
      <vt:lpstr>PowerPoint Presentation</vt:lpstr>
      <vt:lpstr>Reporting Incidents</vt:lpstr>
      <vt:lpstr>Reporting…</vt:lpstr>
      <vt:lpstr>Youth Service Volunteer  </vt:lpstr>
      <vt:lpstr>1. Identify the Volunteer </vt:lpstr>
      <vt:lpstr>2. Contact District Administrator</vt:lpstr>
      <vt:lpstr>3. Complete Volunteer Application</vt:lpstr>
      <vt:lpstr>4. Complete Background Checks</vt:lpstr>
      <vt:lpstr>5. Youth Protection Awareness Training</vt:lpstr>
      <vt:lpstr>5. Complete Club Compliance Agreement</vt:lpstr>
      <vt:lpstr>PowerPoint Presentation</vt:lpstr>
      <vt:lpstr>Our Promise</vt:lpstr>
      <vt:lpstr>Our Promise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Smith</dc:creator>
  <cp:lastModifiedBy>Ron Smith</cp:lastModifiedBy>
  <cp:revision>9</cp:revision>
  <dcterms:created xsi:type="dcterms:W3CDTF">2020-08-24T16:15:13Z</dcterms:created>
  <dcterms:modified xsi:type="dcterms:W3CDTF">2020-08-25T15:31:45Z</dcterms:modified>
</cp:coreProperties>
</file>