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4"/>
    <p:sldMasterId id="2147483664" r:id="rId5"/>
    <p:sldMasterId id="2147483688" r:id="rId6"/>
  </p:sldMasterIdLst>
  <p:notesMasterIdLst>
    <p:notesMasterId r:id="rId17"/>
  </p:notesMasterIdLst>
  <p:handoutMasterIdLst>
    <p:handoutMasterId r:id="rId18"/>
  </p:handoutMasterIdLst>
  <p:sldIdLst>
    <p:sldId id="370" r:id="rId7"/>
    <p:sldId id="371" r:id="rId8"/>
    <p:sldId id="372" r:id="rId9"/>
    <p:sldId id="377" r:id="rId10"/>
    <p:sldId id="373" r:id="rId11"/>
    <p:sldId id="374" r:id="rId12"/>
    <p:sldId id="375" r:id="rId13"/>
    <p:sldId id="378" r:id="rId14"/>
    <p:sldId id="379" r:id="rId15"/>
    <p:sldId id="376"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Groble" initials="EG" lastIdx="0" clrIdx="0"/>
  <p:cmAuthor id="1" name="Jennifer Rotter" initials="JR" lastIdx="4" clrIdx="1">
    <p:extLst>
      <p:ext uri="{19B8F6BF-5375-455C-9EA6-DF929625EA0E}">
        <p15:presenceInfo xmlns:p15="http://schemas.microsoft.com/office/powerpoint/2012/main" userId="S-1-5-21-2052111302-1645522239-682003330-88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5" autoAdjust="0"/>
    <p:restoredTop sz="62330" autoAdjust="0"/>
  </p:normalViewPr>
  <p:slideViewPr>
    <p:cSldViewPr>
      <p:cViewPr varScale="1">
        <p:scale>
          <a:sx n="31" d="100"/>
          <a:sy n="31" d="100"/>
        </p:scale>
        <p:origin x="172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B9011CC6-2E17-42C6-BFF9-DB6DA06F87A3}" type="slidenum">
              <a:rPr lang="en-US" altLang="en-US"/>
              <a:pPr/>
              <a:t>‹#›</a:t>
            </a:fld>
            <a:endParaRPr lang="en-US" altLang="en-US"/>
          </a:p>
        </p:txBody>
      </p:sp>
    </p:spTree>
    <p:extLst>
      <p:ext uri="{BB962C8B-B14F-4D97-AF65-F5344CB8AC3E}">
        <p14:creationId xmlns:p14="http://schemas.microsoft.com/office/powerpoint/2010/main" val="180711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C13D6C33-FF74-488A-BEA7-50E8802CC93E}" type="slidenum">
              <a:rPr lang="en-US" altLang="en-US"/>
              <a:pPr/>
              <a:t>‹#›</a:t>
            </a:fld>
            <a:endParaRPr lang="en-US" altLang="en-US"/>
          </a:p>
        </p:txBody>
      </p:sp>
    </p:spTree>
    <p:extLst>
      <p:ext uri="{BB962C8B-B14F-4D97-AF65-F5344CB8AC3E}">
        <p14:creationId xmlns:p14="http://schemas.microsoft.com/office/powerpoint/2010/main" val="1766147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rotarysupportcenter@rotary.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annualfund@rotary.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1</a:t>
            </a:fld>
            <a:endParaRPr lang="en-US" altLang="en-US" sz="120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ea typeface="ＭＳ Ｐゴシック" pitchFamily="34" charset="-128"/>
                <a:cs typeface="ヒラギノ角ゴ Pro W3" charset="0"/>
              </a:rPr>
              <a:t>Rotary has a more than 100-year record of serving communities here at home and around the world. Your continued support of The Rotary Foundation brings lasting and positive change to communities in need and inspires others to join our efforts to do good in the world.</a:t>
            </a:r>
          </a:p>
          <a:p>
            <a:pPr eaLnBrk="1" hangingPunct="1"/>
            <a:endParaRPr lang="en-US" altLang="en-US" dirty="0">
              <a:latin typeface="Arial" pitchFamily="34" charset="0"/>
              <a:ea typeface="ＭＳ Ｐゴシック" pitchFamily="34" charset="-128"/>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Thank you for trusting Rotary to use your contributions to make a lasting difference.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10</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Named after Rotary’s founder, the Paul Harris Society (PHS) recognizes Rotary members and friends of The Rotary Foundation who </a:t>
            </a:r>
            <a:r>
              <a:rPr lang="en-US" altLang="en-US" b="0" dirty="0">
                <a:latin typeface="Arial" pitchFamily="34" charset="0"/>
                <a:ea typeface="ＭＳ Ｐゴシック" pitchFamily="34" charset="-128"/>
                <a:cs typeface="ヒラギノ角ゴ Pro W3" charset="0"/>
              </a:rPr>
              <a:t>elect to </a:t>
            </a:r>
            <a:r>
              <a:rPr lang="en-US" altLang="en-US" dirty="0">
                <a:latin typeface="Arial" pitchFamily="34" charset="0"/>
                <a:ea typeface="ＭＳ Ｐゴシック" pitchFamily="34" charset="-128"/>
                <a:cs typeface="ヒラギノ角ゴ Pro W3" charset="0"/>
              </a:rPr>
              <a:t>give individual contributions of $1,000 or more each year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Fund, or approved Foundation global grants. This recognition was administered by districts until the Paul Harris Society became an official Rotary Foundation recognition program in July 2013. Its purpose is to identify, engage, and recognize members who have the ability and desire to make substantial annual gifts to help communities around the world.</a:t>
            </a:r>
            <a:endParaRPr lang="en-US" altLang="en-US" b="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The Paul Harris Society was created in 1999 by Past District Governor Wayne </a:t>
            </a:r>
            <a:r>
              <a:rPr lang="en-US" altLang="en-US" dirty="0" err="1">
                <a:latin typeface="Arial" pitchFamily="34" charset="0"/>
                <a:ea typeface="ＭＳ Ｐゴシック" pitchFamily="34" charset="-128"/>
                <a:cs typeface="ヒラギノ角ゴ Pro W3" charset="0"/>
              </a:rPr>
              <a:t>Cusick</a:t>
            </a:r>
            <a:r>
              <a:rPr lang="en-US" altLang="en-US" dirty="0">
                <a:latin typeface="Arial" pitchFamily="34" charset="0"/>
                <a:ea typeface="ＭＳ Ｐゴシック" pitchFamily="34" charset="-128"/>
                <a:cs typeface="ヒラギノ角ゴ Pro W3" charset="0"/>
              </a:rPr>
              <a:t> from District 5340. </a:t>
            </a:r>
            <a:r>
              <a:rPr lang="en-US" altLang="en-US" dirty="0" err="1">
                <a:latin typeface="Arial" pitchFamily="34" charset="0"/>
                <a:ea typeface="ＭＳ Ｐゴシック" pitchFamily="34" charset="-128"/>
                <a:cs typeface="ヒラギノ角ゴ Pro W3" charset="0"/>
              </a:rPr>
              <a:t>Cusick</a:t>
            </a:r>
            <a:r>
              <a:rPr lang="en-US" altLang="en-US" dirty="0">
                <a:latin typeface="Arial" pitchFamily="34" charset="0"/>
                <a:ea typeface="ＭＳ Ｐゴシック" pitchFamily="34" charset="-128"/>
                <a:cs typeface="ヒラギノ角ゴ Pro W3" charset="0"/>
              </a:rPr>
              <a:t> realized that giving US$1,000 annually to the Foundation was not possible for every Rotarian, but many could be encouraged to contribute at this level or above. He introduced the Paul Harris Society program to encourage and recognize these donors. The idea gained momentum and quickly spread to other districts throughout the world.</a:t>
            </a: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a:t>
            </a:fld>
            <a:endParaRPr lang="en-US"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The Rotary Foundation works to improve communities by putting grassroots expertise to work and forging lifelong partnerships in the process. Donations at the Paul Harris Society level are crucial in order for us to continue making a positive impact — from local projects to our continued efforts to rid the world of polio. </a:t>
            </a:r>
          </a:p>
          <a:p>
            <a:endParaRPr lang="en-US" altLang="en-US" dirty="0">
              <a:latin typeface="Arial" pitchFamily="34" charset="0"/>
              <a:ea typeface="ＭＳ Ｐゴシック" pitchFamily="34" charset="-128"/>
              <a:cs typeface="ヒラギノ角ゴ Pro W3" charset="0"/>
            </a:endParaRPr>
          </a:p>
          <a:p>
            <a:pPr>
              <a:lnSpc>
                <a:spcPct val="115000"/>
              </a:lnSpc>
              <a:spcBef>
                <a:spcPct val="0"/>
              </a:spcBef>
              <a:spcAft>
                <a:spcPts val="1000"/>
              </a:spcAft>
            </a:pPr>
            <a:r>
              <a:rPr lang="en-US" altLang="en-US" dirty="0">
                <a:latin typeface="Arial" pitchFamily="34" charset="0"/>
                <a:ea typeface="SimSun" pitchFamily="2" charset="-122"/>
                <a:cs typeface="Times New Roman" pitchFamily="18" charset="0"/>
              </a:rPr>
              <a:t>When you join</a:t>
            </a:r>
            <a:r>
              <a:rPr lang="en-US" altLang="en-US" baseline="0" dirty="0">
                <a:latin typeface="Arial" pitchFamily="34" charset="0"/>
                <a:ea typeface="SimSun" pitchFamily="2" charset="-122"/>
                <a:cs typeface="Times New Roman" pitchFamily="18" charset="0"/>
              </a:rPr>
              <a:t> the Paul Harris Society,  you </a:t>
            </a:r>
            <a:r>
              <a:rPr lang="en-US" altLang="en-US" b="0" dirty="0">
                <a:latin typeface="Arial" pitchFamily="34" charset="0"/>
                <a:ea typeface="SimSun" pitchFamily="2" charset="-122"/>
                <a:cs typeface="Times New Roman" pitchFamily="18" charset="0"/>
              </a:rPr>
              <a:t>help support projects</a:t>
            </a:r>
            <a:r>
              <a:rPr lang="en-US" altLang="en-US" b="0" baseline="0" dirty="0">
                <a:latin typeface="Arial" pitchFamily="34" charset="0"/>
                <a:ea typeface="SimSun" pitchFamily="2" charset="-122"/>
                <a:cs typeface="Times New Roman" pitchFamily="18" charset="0"/>
              </a:rPr>
              <a:t> such as:</a:t>
            </a:r>
            <a:endParaRPr lang="en-US" altLang="en-US" b="0" dirty="0">
              <a:latin typeface="Arial" pitchFamily="34" charset="0"/>
              <a:ea typeface="SimSun" pitchFamily="2" charset="-122"/>
              <a:cs typeface="Times New Roman" pitchFamily="18" charset="0"/>
            </a:endParaRPr>
          </a:p>
          <a:p>
            <a:pPr>
              <a:lnSpc>
                <a:spcPct val="115000"/>
              </a:lnSpc>
              <a:spcBef>
                <a:spcPct val="0"/>
              </a:spcBef>
              <a:spcAft>
                <a:spcPts val="1000"/>
              </a:spcAft>
            </a:pPr>
            <a:endParaRPr lang="en-US" altLang="en-US" dirty="0">
              <a:latin typeface="Arial" pitchFamily="34" charset="0"/>
              <a:ea typeface="SimSun" pitchFamily="2" charset="-122"/>
              <a:cs typeface="Times New Roman" pitchFamily="18" charset="0"/>
            </a:endParaRPr>
          </a:p>
          <a:p>
            <a:pPr>
              <a:spcBef>
                <a:spcPct val="0"/>
              </a:spcBef>
              <a:spcAft>
                <a:spcPts val="1000"/>
              </a:spcAft>
            </a:pPr>
            <a:r>
              <a:rPr lang="en-US" altLang="en-US" dirty="0">
                <a:latin typeface="Arial" pitchFamily="34" charset="0"/>
                <a:ea typeface="SimSun" pitchFamily="2" charset="-122"/>
                <a:cs typeface="Times New Roman" pitchFamily="18" charset="0"/>
              </a:rPr>
              <a:t>• Providing vocational training for teachers who are establishing an early childhood education center in South Africa</a:t>
            </a:r>
          </a:p>
          <a:p>
            <a:pPr>
              <a:spcBef>
                <a:spcPct val="0"/>
              </a:spcBef>
              <a:spcAft>
                <a:spcPts val="1000"/>
              </a:spcAft>
            </a:pPr>
            <a:r>
              <a:rPr lang="en-US" altLang="en-US" dirty="0">
                <a:latin typeface="Arial" pitchFamily="34" charset="0"/>
                <a:ea typeface="SimSun" pitchFamily="2" charset="-122"/>
                <a:cs typeface="Times New Roman" pitchFamily="18" charset="0"/>
              </a:rPr>
              <a:t>• Supplying water filters, toilet blocks, and hygiene training to prevent fluorosis in a community in India</a:t>
            </a:r>
          </a:p>
          <a:p>
            <a:pPr>
              <a:spcBef>
                <a:spcPct val="0"/>
              </a:spcBef>
              <a:spcAft>
                <a:spcPts val="1000"/>
              </a:spcAft>
            </a:pPr>
            <a:r>
              <a:rPr lang="en-US" altLang="en-US" dirty="0">
                <a:latin typeface="Arial" pitchFamily="34" charset="0"/>
                <a:ea typeface="SimSun" pitchFamily="2" charset="-122"/>
                <a:cs typeface="Times New Roman" pitchFamily="18" charset="0"/>
              </a:rPr>
              <a:t>• Funding a scholarship for a medical professional in Italy to research treatments that minimize mortality rates among premature babies</a:t>
            </a:r>
          </a:p>
          <a:p>
            <a:pPr>
              <a:spcBef>
                <a:spcPct val="0"/>
              </a:spcBef>
              <a:spcAft>
                <a:spcPts val="1000"/>
              </a:spcAft>
            </a:pPr>
            <a:r>
              <a:rPr lang="en-US" altLang="en-US" dirty="0">
                <a:latin typeface="Arial" pitchFamily="34" charset="0"/>
                <a:ea typeface="SimSun" pitchFamily="2" charset="-122"/>
                <a:cs typeface="Times New Roman" pitchFamily="18" charset="0"/>
              </a:rPr>
              <a:t>• Offering peace-building seminars to 200 teachers and 1,300 students in Uganda</a:t>
            </a:r>
          </a:p>
          <a:p>
            <a:pPr>
              <a:spcBef>
                <a:spcPct val="0"/>
              </a:spcBef>
              <a:spcAft>
                <a:spcPts val="1000"/>
              </a:spcAft>
            </a:pPr>
            <a:r>
              <a:rPr lang="en-US" altLang="en-US" dirty="0">
                <a:latin typeface="Arial" pitchFamily="34" charset="0"/>
                <a:ea typeface="SimSun" pitchFamily="2" charset="-122"/>
                <a:cs typeface="Times New Roman" pitchFamily="18" charset="0"/>
              </a:rPr>
              <a:t>• Distributing treated mosquito nets and offering medical services that help prevent malaria in Mali</a:t>
            </a:r>
          </a:p>
          <a:p>
            <a:pPr>
              <a:spcBef>
                <a:spcPct val="0"/>
              </a:spcBef>
              <a:spcAft>
                <a:spcPts val="1000"/>
              </a:spcAft>
            </a:pPr>
            <a:endParaRPr lang="en-US" altLang="en-US" dirty="0">
              <a:solidFill>
                <a:srgbClr val="FF0000"/>
              </a:solidFill>
              <a:latin typeface="Arial" pitchFamily="34" charset="0"/>
              <a:ea typeface="SimSun" pitchFamily="2" charset="-122"/>
              <a:cs typeface="Times New Roman" pitchFamily="18" charset="0"/>
            </a:endParaRPr>
          </a:p>
          <a:p>
            <a:pPr>
              <a:spcBef>
                <a:spcPct val="0"/>
              </a:spcBef>
              <a:spcAft>
                <a:spcPts val="1000"/>
              </a:spcAft>
            </a:pPr>
            <a:r>
              <a:rPr lang="en-US" altLang="en-US" dirty="0">
                <a:solidFill>
                  <a:srgbClr val="FF0000"/>
                </a:solidFill>
                <a:latin typeface="Arial" pitchFamily="34" charset="0"/>
                <a:ea typeface="SimSun" pitchFamily="2" charset="-122"/>
                <a:cs typeface="Times New Roman" pitchFamily="18" charset="0"/>
              </a:rPr>
              <a:t>And do not forget Rotary’s No. 1 priority: eliminating polio from the world. </a:t>
            </a:r>
            <a:r>
              <a:rPr lang="en-US" altLang="en-US" b="0" strike="noStrike" dirty="0">
                <a:solidFill>
                  <a:srgbClr val="FF0000"/>
                </a:solidFill>
                <a:latin typeface="Arial" pitchFamily="34" charset="0"/>
                <a:ea typeface="SimSun" pitchFamily="2" charset="-122"/>
                <a:cs typeface="Times New Roman" pitchFamily="18" charset="0"/>
              </a:rPr>
              <a:t>It</a:t>
            </a:r>
            <a:r>
              <a:rPr lang="en-US" altLang="en-US" b="0" strike="noStrike" baseline="0" dirty="0">
                <a:solidFill>
                  <a:srgbClr val="FF0000"/>
                </a:solidFill>
                <a:latin typeface="Arial" pitchFamily="34" charset="0"/>
                <a:ea typeface="SimSun" pitchFamily="2" charset="-122"/>
                <a:cs typeface="Times New Roman" pitchFamily="18" charset="0"/>
              </a:rPr>
              <a:t> takes .60 cents to vaccinate a child from polio. A PHS level contribution helps immunize over 1,600 children from polio.</a:t>
            </a:r>
            <a:endParaRPr lang="en-US" altLang="en-US" b="0" strike="sngStrike" dirty="0">
              <a:solidFill>
                <a:srgbClr val="FF0000"/>
              </a:solidFill>
              <a:latin typeface="Arial" pitchFamily="34" charset="0"/>
              <a:ea typeface="SimSun" pitchFamily="2" charset="-122"/>
              <a:cs typeface="Times New Roman" pitchFamily="18" charset="0"/>
            </a:endParaRPr>
          </a:p>
          <a:p>
            <a:endParaRPr lang="en-US" altLang="en-US" dirty="0">
              <a:latin typeface="Arial" pitchFamily="34" charset="0"/>
              <a:ea typeface="SimSun" pitchFamily="2" charset="-122"/>
              <a:cs typeface="Times New Roman"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3</a:t>
            </a:fld>
            <a:endParaRPr lang="en-US" alt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t>Those who give at the Paul Harris Society level help provide the financial foundation for Rotary to fun projects where they are most needed.</a:t>
            </a:r>
          </a:p>
          <a:p>
            <a:endParaRPr lang="en-US" dirty="0">
              <a:latin typeface="Arial" charset="0"/>
              <a:cs typeface="Arial" charset="0"/>
            </a:endParaRPr>
          </a:p>
          <a:p>
            <a:r>
              <a:rPr lang="en-US" u="sng" dirty="0">
                <a:latin typeface="Arial" charset="0"/>
                <a:cs typeface="Arial" charset="0"/>
              </a:rPr>
              <a:t>Poll (audience shouts out answers</a:t>
            </a:r>
            <a:r>
              <a:rPr lang="en-US" u="sng" baseline="0" dirty="0">
                <a:latin typeface="Arial" charset="0"/>
                <a:cs typeface="Arial" charset="0"/>
              </a:rPr>
              <a:t> </a:t>
            </a:r>
            <a:r>
              <a:rPr lang="en-US" u="sng" dirty="0">
                <a:latin typeface="Arial" charset="0"/>
                <a:cs typeface="Arial" charset="0"/>
              </a:rPr>
              <a:t>call on participants):</a:t>
            </a:r>
          </a:p>
          <a:p>
            <a:pPr marL="174708" indent="-174708">
              <a:buFontTx/>
              <a:buChar char="-"/>
            </a:pPr>
            <a:r>
              <a:rPr lang="en-US" i="1" dirty="0">
                <a:latin typeface="Arial" charset="0"/>
                <a:cs typeface="Arial" charset="0"/>
              </a:rPr>
              <a:t>How many Rotarians do you think give $1,000 or more to the Annual Fund in </a:t>
            </a:r>
            <a:r>
              <a:rPr lang="en-US" b="1" i="1" dirty="0">
                <a:latin typeface="Arial" charset="0"/>
                <a:cs typeface="Arial" charset="0"/>
              </a:rPr>
              <a:t>2015-16</a:t>
            </a:r>
            <a:r>
              <a:rPr lang="en-US" i="1" dirty="0">
                <a:latin typeface="Arial" charset="0"/>
                <a:cs typeface="Arial" charset="0"/>
              </a:rPr>
              <a:t>?</a:t>
            </a:r>
          </a:p>
          <a:p>
            <a:pPr marL="640594" lvl="1" indent="-174708">
              <a:buFontTx/>
              <a:buChar char="-"/>
            </a:pPr>
            <a:r>
              <a:rPr lang="en-US" dirty="0">
                <a:latin typeface="Arial" charset="0"/>
                <a:cs typeface="Arial" charset="0"/>
              </a:rPr>
              <a:t>Click one to reveal </a:t>
            </a:r>
            <a:r>
              <a:rPr lang="en-US" b="1" dirty="0">
                <a:latin typeface="Arial" charset="0"/>
                <a:cs typeface="Arial" charset="0"/>
              </a:rPr>
              <a:t>7% </a:t>
            </a:r>
            <a:r>
              <a:rPr lang="en-US" dirty="0">
                <a:latin typeface="Arial" charset="0"/>
                <a:cs typeface="Arial" charset="0"/>
              </a:rPr>
              <a:t>of donors give $1,000 or more to the Annual Fund </a:t>
            </a:r>
          </a:p>
          <a:p>
            <a:pPr marL="174708" indent="-174708">
              <a:buFontTx/>
              <a:buChar char="-"/>
            </a:pPr>
            <a:r>
              <a:rPr lang="en-US" i="1" dirty="0">
                <a:latin typeface="Arial" charset="0"/>
                <a:cs typeface="Arial" charset="0"/>
              </a:rPr>
              <a:t>What percentage of giving to the Annual Fund do you think these donors represent?</a:t>
            </a:r>
          </a:p>
          <a:p>
            <a:pPr marL="640594" lvl="1" indent="-174708">
              <a:buFontTx/>
              <a:buChar char="-"/>
            </a:pPr>
            <a:r>
              <a:rPr lang="en-US" dirty="0">
                <a:latin typeface="Arial" charset="0"/>
                <a:cs typeface="Arial" charset="0"/>
              </a:rPr>
              <a:t>These donors represent about </a:t>
            </a:r>
            <a:r>
              <a:rPr lang="en-US" b="1" dirty="0">
                <a:latin typeface="Arial" charset="0"/>
                <a:cs typeface="Arial" charset="0"/>
              </a:rPr>
              <a:t>45% </a:t>
            </a:r>
            <a:r>
              <a:rPr lang="en-US" dirty="0">
                <a:latin typeface="Arial" charset="0"/>
                <a:cs typeface="Arial" charset="0"/>
              </a:rPr>
              <a:t>of giving to the Annual Fund. </a:t>
            </a:r>
            <a:r>
              <a:rPr lang="en-US" b="1" i="0" u="none" dirty="0">
                <a:latin typeface="Arial" charset="0"/>
                <a:cs typeface="Arial" charset="0"/>
              </a:rPr>
              <a:t>15%</a:t>
            </a:r>
            <a:r>
              <a:rPr lang="en-US" dirty="0">
                <a:latin typeface="Arial" charset="0"/>
                <a:cs typeface="Arial" charset="0"/>
              </a:rPr>
              <a:t> of all contributions come from PHS members. They have contributed over </a:t>
            </a:r>
            <a:r>
              <a:rPr lang="en-US" b="1" dirty="0">
                <a:latin typeface="Arial" charset="0"/>
                <a:cs typeface="Arial" charset="0"/>
              </a:rPr>
              <a:t>US$86</a:t>
            </a:r>
            <a:r>
              <a:rPr lang="en-US" dirty="0">
                <a:latin typeface="Arial" charset="0"/>
                <a:cs typeface="Arial" charset="0"/>
              </a:rPr>
              <a:t> million since Rotary adopted the program. </a:t>
            </a:r>
          </a:p>
          <a:p>
            <a:pPr marL="640594" lvl="1" indent="-174708">
              <a:buFontTx/>
              <a:buChar char="-"/>
            </a:pPr>
            <a:endParaRPr lang="en-US" dirty="0">
              <a:latin typeface="Arial" charset="0"/>
              <a:cs typeface="Arial" charset="0"/>
            </a:endParaRPr>
          </a:p>
          <a:p>
            <a:r>
              <a:rPr lang="en-US" dirty="0">
                <a:latin typeface="Arial" charset="0"/>
                <a:cs typeface="Arial" charset="0"/>
              </a:rPr>
              <a:t>These numbers show that donations at the PHS level provide vital momentum for the Foundation supported projects. It also shows that the PHS members are small, but a vibrant and growing community of donors. </a:t>
            </a:r>
          </a:p>
          <a:p>
            <a:endParaRPr lang="en-US" dirty="0">
              <a:latin typeface="Arial" charset="0"/>
              <a:cs typeface="Arial" charset="0"/>
            </a:endParaRPr>
          </a:p>
          <a:p>
            <a:r>
              <a:rPr lang="en-US" dirty="0">
                <a:latin typeface="Arial" charset="0"/>
                <a:cs typeface="Arial" charset="0"/>
              </a:rPr>
              <a:t>(Optional: Share</a:t>
            </a:r>
            <a:r>
              <a:rPr lang="en-US" baseline="0" dirty="0">
                <a:latin typeface="Arial" charset="0"/>
                <a:cs typeface="Arial" charset="0"/>
              </a:rPr>
              <a:t> example of PHS impact in own district)</a:t>
            </a:r>
            <a:endParaRPr lang="en-US" dirty="0">
              <a:latin typeface="Arial" charset="0"/>
              <a:cs typeface="Arial"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4</a:t>
            </a:fld>
            <a:endParaRPr lang="en-US" altLang="en-US" sz="1200">
              <a:solidFill>
                <a:prstClr val="black"/>
              </a:solidFill>
            </a:endParaRPr>
          </a:p>
        </p:txBody>
      </p:sp>
    </p:spTree>
    <p:extLst>
      <p:ext uri="{BB962C8B-B14F-4D97-AF65-F5344CB8AC3E}">
        <p14:creationId xmlns:p14="http://schemas.microsoft.com/office/powerpoint/2010/main" val="318548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By joining the Paul Harris Society, </a:t>
            </a:r>
            <a:r>
              <a:rPr lang="en-US" altLang="en-US" strike="noStrike" dirty="0">
                <a:latin typeface="Arial" pitchFamily="34" charset="0"/>
                <a:ea typeface="ＭＳ Ｐゴシック" pitchFamily="34" charset="-128"/>
                <a:cs typeface="ヒラギノ角ゴ Pro W3" charset="0"/>
              </a:rPr>
              <a:t>you are</a:t>
            </a:r>
            <a:r>
              <a:rPr lang="en-US" altLang="en-US" b="0" strike="noStrike" baseline="0" dirty="0">
                <a:latin typeface="Arial" pitchFamily="34" charset="0"/>
                <a:ea typeface="ＭＳ Ｐゴシック" pitchFamily="34" charset="-128"/>
                <a:cs typeface="ヒラギノ角ゴ Pro W3" charset="0"/>
              </a:rPr>
              <a:t> electing </a:t>
            </a:r>
            <a:r>
              <a:rPr lang="en-US" altLang="en-US" baseline="0" dirty="0">
                <a:latin typeface="Arial" pitchFamily="34" charset="0"/>
                <a:ea typeface="ＭＳ Ｐゴシック" pitchFamily="34" charset="-128"/>
                <a:cs typeface="ヒラギノ角ゴ Pro W3" charset="0"/>
              </a:rPr>
              <a:t>to contribute at least </a:t>
            </a:r>
            <a:r>
              <a:rPr lang="en-US" altLang="en-US" dirty="0">
                <a:latin typeface="Arial" pitchFamily="34" charset="0"/>
                <a:ea typeface="ＭＳ Ｐゴシック" pitchFamily="34" charset="-128"/>
                <a:cs typeface="ヒラギノ角ゴ Pro W3" charset="0"/>
              </a:rPr>
              <a:t>$1,000 or more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or an approved Foundation grant each year. You can join the Paul Harris Society without having any history of contributing US$1,000 or more to the approved funds and you do not need to make an immediate $1,000</a:t>
            </a:r>
            <a:r>
              <a:rPr lang="en-US" altLang="en-US" baseline="0" dirty="0">
                <a:latin typeface="Arial" pitchFamily="34" charset="0"/>
                <a:ea typeface="ＭＳ Ｐゴシック" pitchFamily="34" charset="-128"/>
                <a:cs typeface="ヒラギノ角ゴ Pro W3" charset="0"/>
              </a:rPr>
              <a:t> contribution when you enroll</a:t>
            </a:r>
            <a:r>
              <a:rPr lang="en-US" altLang="en-US" dirty="0">
                <a:latin typeface="Arial" pitchFamily="34" charset="0"/>
                <a:ea typeface="ＭＳ Ｐゴシック" pitchFamily="34" charset="-128"/>
                <a:cs typeface="ヒラギノ角ゴ Pro W3" charset="0"/>
              </a:rPr>
              <a:t>. </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You can fulfill your Paul Harris Society giving gradually over the Rotary year through any combination of giving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or an approved Foundation grant. For example, making a monthly contribution</a:t>
            </a:r>
            <a:r>
              <a:rPr lang="en-US" altLang="en-US" baseline="0" dirty="0">
                <a:latin typeface="Arial" pitchFamily="34" charset="0"/>
                <a:ea typeface="ＭＳ Ｐゴシック" pitchFamily="34" charset="-128"/>
                <a:cs typeface="ヒラギノ角ゴ Pro W3" charset="0"/>
              </a:rPr>
              <a:t> of $85 through Rotary Direct to </a:t>
            </a:r>
            <a:r>
              <a:rPr lang="en-US" altLang="en-US" baseline="0" dirty="0" err="1">
                <a:latin typeface="Arial" pitchFamily="34" charset="0"/>
                <a:ea typeface="ＭＳ Ｐゴシック" pitchFamily="34" charset="-128"/>
                <a:cs typeface="ヒラギノ角ゴ Pro W3" charset="0"/>
              </a:rPr>
              <a:t>PolioPlus</a:t>
            </a:r>
            <a:r>
              <a:rPr lang="en-US" altLang="en-US" baseline="0" dirty="0">
                <a:latin typeface="Arial" pitchFamily="34" charset="0"/>
                <a:ea typeface="ＭＳ Ｐゴシック" pitchFamily="34" charset="-128"/>
                <a:cs typeface="ヒラギノ角ゴ Pro W3" charset="0"/>
              </a:rPr>
              <a:t> and the Annual Fund </a:t>
            </a:r>
            <a:r>
              <a:rPr lang="en-US" altLang="en-US" dirty="0">
                <a:latin typeface="Arial" pitchFamily="34" charset="0"/>
                <a:ea typeface="ＭＳ Ｐゴシック" pitchFamily="34" charset="-128"/>
                <a:cs typeface="ヒラギノ角ゴ Pro W3" charset="0"/>
              </a:rPr>
              <a:t>would amount to $1,000</a:t>
            </a:r>
            <a:r>
              <a:rPr lang="en-US" altLang="en-US" baseline="0" dirty="0">
                <a:latin typeface="Arial" pitchFamily="34" charset="0"/>
                <a:ea typeface="ＭＳ Ｐゴシック" pitchFamily="34" charset="-128"/>
                <a:cs typeface="ヒラギノ角ゴ Pro W3" charset="0"/>
              </a:rPr>
              <a:t> in contributions in one year, and thus would </a:t>
            </a:r>
            <a:r>
              <a:rPr lang="en-US" altLang="en-US" dirty="0">
                <a:latin typeface="Arial" pitchFamily="34" charset="0"/>
                <a:ea typeface="ＭＳ Ｐゴシック" pitchFamily="34" charset="-128"/>
                <a:cs typeface="ヒラギノ角ゴ Pro W3" charset="0"/>
              </a:rPr>
              <a:t>honor your Paul</a:t>
            </a:r>
            <a:r>
              <a:rPr lang="en-US" altLang="en-US" baseline="0" dirty="0">
                <a:latin typeface="Arial" pitchFamily="34" charset="0"/>
                <a:ea typeface="ＭＳ Ｐゴシック" pitchFamily="34" charset="-128"/>
                <a:cs typeface="ヒラギノ角ゴ Pro W3" charset="0"/>
              </a:rPr>
              <a:t> Harris Society giving goal</a:t>
            </a:r>
            <a:r>
              <a:rPr lang="en-US" altLang="en-US" dirty="0">
                <a:latin typeface="Arial" pitchFamily="34" charset="0"/>
                <a:ea typeface="ＭＳ Ｐゴシック" pitchFamily="34" charset="-128"/>
                <a:cs typeface="ヒラギノ角ゴ Pro W3" charset="0"/>
              </a:rPr>
              <a:t>.</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To join, you can:</a:t>
            </a:r>
          </a:p>
          <a:p>
            <a:pPr marL="228600" indent="-228600">
              <a:buFont typeface="+mj-lt"/>
              <a:buAutoNum type="arabicPeriod"/>
            </a:pPr>
            <a:r>
              <a:rPr lang="en-US" altLang="en-US" dirty="0">
                <a:latin typeface="Arial" pitchFamily="34" charset="0"/>
                <a:ea typeface="ＭＳ Ｐゴシック" pitchFamily="34" charset="-128"/>
                <a:cs typeface="ヒラギノ角ゴ Pro W3" charset="0"/>
              </a:rPr>
              <a:t>Complete</a:t>
            </a:r>
            <a:r>
              <a:rPr lang="en-US" altLang="en-US" baseline="0" dirty="0">
                <a:latin typeface="Arial" pitchFamily="34" charset="0"/>
                <a:ea typeface="ＭＳ Ｐゴシック" pitchFamily="34" charset="-128"/>
                <a:cs typeface="ヒラギノ角ゴ Pro W3" charset="0"/>
              </a:rPr>
              <a:t> the online sign-up form found on the PHS page </a:t>
            </a:r>
            <a:r>
              <a:rPr lang="en-US" altLang="en-US" b="0" strike="noStrike" baseline="0" dirty="0">
                <a:latin typeface="Arial" pitchFamily="34" charset="0"/>
                <a:ea typeface="ＭＳ Ｐゴシック" pitchFamily="34" charset="-128"/>
                <a:cs typeface="ヒラギノ角ゴ Pro W3" charset="0"/>
              </a:rPr>
              <a:t>at rotary.org/</a:t>
            </a:r>
            <a:r>
              <a:rPr lang="en-US" altLang="en-US" b="0" strike="noStrike" baseline="0" dirty="0" err="1">
                <a:latin typeface="Arial" pitchFamily="34" charset="0"/>
                <a:ea typeface="ＭＳ Ｐゴシック" pitchFamily="34" charset="-128"/>
                <a:cs typeface="ヒラギノ角ゴ Pro W3" charset="0"/>
              </a:rPr>
              <a:t>paulharrissociety</a:t>
            </a:r>
            <a:r>
              <a:rPr lang="en-US" altLang="en-US" b="0" strike="noStrike" baseline="0" dirty="0">
                <a:latin typeface="Arial" pitchFamily="34" charset="0"/>
                <a:ea typeface="ＭＳ Ｐゴシック" pitchFamily="34" charset="-128"/>
                <a:cs typeface="ヒラギノ角ゴ Pro W3" charset="0"/>
              </a:rPr>
              <a:t>.</a:t>
            </a:r>
            <a:endParaRPr lang="en-US" altLang="en-US" b="0" dirty="0">
              <a:latin typeface="Arial" pitchFamily="34" charset="0"/>
              <a:ea typeface="ＭＳ Ｐゴシック" pitchFamily="34" charset="-128"/>
              <a:cs typeface="ヒラギノ角ゴ Pro W3" charset="0"/>
            </a:endParaRPr>
          </a:p>
          <a:p>
            <a:pPr marL="228600" lvl="0" indent="-228600">
              <a:buFont typeface="+mj-lt"/>
              <a:buAutoNum type="arabicPeriod"/>
            </a:pPr>
            <a:r>
              <a:rPr lang="en-US" sz="1200" kern="1200" dirty="0">
                <a:solidFill>
                  <a:schemeClr val="tx1"/>
                </a:solidFill>
                <a:effectLst/>
                <a:latin typeface="Arial" pitchFamily="-107" charset="0"/>
                <a:ea typeface="ＭＳ Ｐゴシック" charset="0"/>
                <a:cs typeface="ヒラギノ角ゴ Pro W3" pitchFamily="-107" charset="-128"/>
              </a:rPr>
              <a:t>Contact Rotary’s Support Center at </a:t>
            </a:r>
            <a:r>
              <a:rPr lang="en-US" sz="1200" i="0" kern="1200" dirty="0">
                <a:solidFill>
                  <a:schemeClr val="tx1"/>
                </a:solidFill>
                <a:effectLst/>
                <a:latin typeface="Arial" pitchFamily="-107" charset="0"/>
                <a:ea typeface="ＭＳ Ｐゴシック" charset="0"/>
                <a:cs typeface="ヒラギノ角ゴ Pro W3" pitchFamily="-107" charset="-128"/>
                <a:hlinkClick r:id="rId3"/>
              </a:rPr>
              <a:t>rotarysupportcenter</a:t>
            </a:r>
            <a:r>
              <a:rPr lang="en-US" sz="1200" kern="1200" dirty="0">
                <a:solidFill>
                  <a:schemeClr val="tx1"/>
                </a:solidFill>
                <a:effectLst/>
                <a:latin typeface="Arial" pitchFamily="-107" charset="0"/>
                <a:ea typeface="ＭＳ Ｐゴシック" charset="0"/>
                <a:cs typeface="ヒラギノ角ゴ Pro W3" pitchFamily="-107" charset="-128"/>
                <a:hlinkClick r:id="rId3"/>
              </a:rPr>
              <a:t>@rotary.org</a:t>
            </a:r>
            <a:r>
              <a:rPr lang="en-US" sz="1200" kern="1200" dirty="0">
                <a:solidFill>
                  <a:schemeClr val="tx1"/>
                </a:solidFill>
                <a:effectLst/>
                <a:latin typeface="Arial" pitchFamily="-107" charset="0"/>
                <a:ea typeface="ＭＳ Ｐゴシック" charset="0"/>
                <a:cs typeface="ヒラギノ角ゴ Pro W3" pitchFamily="-107" charset="-128"/>
              </a:rPr>
              <a:t> or call 1-866-9ROTARY</a:t>
            </a:r>
            <a:r>
              <a:rPr lang="en-US" sz="1200" kern="1200" baseline="0" dirty="0">
                <a:solidFill>
                  <a:schemeClr val="tx1"/>
                </a:solidFill>
                <a:effectLst/>
                <a:latin typeface="Arial" pitchFamily="-107" charset="0"/>
                <a:ea typeface="ＭＳ Ｐゴシック" charset="0"/>
                <a:cs typeface="ヒラギノ角ゴ Pro W3" pitchFamily="-107" charset="-128"/>
              </a:rPr>
              <a:t> (9</a:t>
            </a:r>
            <a:r>
              <a:rPr lang="en-US" sz="1200" kern="1200" dirty="0">
                <a:solidFill>
                  <a:schemeClr val="tx1"/>
                </a:solidFill>
                <a:effectLst/>
                <a:latin typeface="Arial" pitchFamily="-107" charset="0"/>
                <a:ea typeface="ＭＳ Ｐゴシック" charset="0"/>
                <a:cs typeface="ヒラギノ角ゴ Pro W3" pitchFamily="-107" charset="-128"/>
              </a:rPr>
              <a:t>76-8279).</a:t>
            </a:r>
          </a:p>
          <a:p>
            <a:pPr marL="228600" lvl="0" indent="-228600">
              <a:buFont typeface="+mj-lt"/>
              <a:buAutoNum type="arabicPeriod"/>
            </a:pPr>
            <a:r>
              <a:rPr lang="en-US" sz="1200" kern="1200" dirty="0">
                <a:solidFill>
                  <a:schemeClr val="tx1"/>
                </a:solidFill>
                <a:effectLst/>
                <a:latin typeface="Arial" pitchFamily="-107" charset="0"/>
                <a:ea typeface="ＭＳ Ｐゴシック" charset="0"/>
                <a:cs typeface="ヒラギノ角ゴ Pro W3" pitchFamily="-107" charset="-128"/>
              </a:rPr>
              <a:t>Fill out the Paul Harris Society form</a:t>
            </a:r>
            <a:r>
              <a:rPr lang="en-US" sz="1200" kern="1200" baseline="0" dirty="0">
                <a:solidFill>
                  <a:schemeClr val="tx1"/>
                </a:solidFill>
                <a:effectLst/>
                <a:latin typeface="Arial" pitchFamily="-107" charset="0"/>
                <a:ea typeface="ＭＳ Ｐゴシック" charset="0"/>
                <a:cs typeface="ヒラギノ角ゴ Pro W3" pitchFamily="-107" charset="-128"/>
              </a:rPr>
              <a:t> </a:t>
            </a:r>
            <a:r>
              <a:rPr lang="en-US" sz="1200" kern="1200" dirty="0">
                <a:solidFill>
                  <a:schemeClr val="tx1"/>
                </a:solidFill>
                <a:effectLst/>
                <a:latin typeface="Arial" pitchFamily="-107" charset="0"/>
                <a:ea typeface="ＭＳ Ｐゴシック" charset="0"/>
                <a:cs typeface="ヒラギノ角ゴ Pro W3" pitchFamily="-107" charset="-128"/>
              </a:rPr>
              <a:t>and mail it to </a:t>
            </a:r>
            <a:r>
              <a:rPr lang="en-US" sz="1200" i="0" kern="1200" dirty="0">
                <a:solidFill>
                  <a:schemeClr val="accent5"/>
                </a:solidFill>
                <a:effectLst/>
                <a:latin typeface="Arial" pitchFamily="-107" charset="0"/>
                <a:ea typeface="ＭＳ Ｐゴシック" charset="0"/>
                <a:cs typeface="ヒラギノ角ゴ Pro W3" pitchFamily="-107" charset="-128"/>
              </a:rPr>
              <a:t>One Rotary Center or </a:t>
            </a:r>
            <a:r>
              <a:rPr lang="en-US" sz="1200" kern="1200" dirty="0">
                <a:solidFill>
                  <a:schemeClr val="tx1"/>
                </a:solidFill>
                <a:effectLst/>
                <a:latin typeface="Arial" pitchFamily="-107" charset="0"/>
                <a:ea typeface="ＭＳ Ｐゴシック" charset="0"/>
                <a:cs typeface="ヒラギノ角ゴ Pro W3" pitchFamily="-107" charset="-128"/>
              </a:rPr>
              <a:t>your international office.</a:t>
            </a:r>
          </a:p>
          <a:p>
            <a:pPr>
              <a:buFontTx/>
              <a:buNone/>
            </a:pPr>
            <a:endParaRPr lang="en-US" altLang="en-US" sz="1200" kern="1200" dirty="0">
              <a:solidFill>
                <a:schemeClr val="tx1"/>
              </a:solidFill>
              <a:effectLst/>
              <a:latin typeface="Arial" pitchFamily="-107" charset="0"/>
              <a:ea typeface="ＭＳ Ｐゴシック" charset="0"/>
              <a:cs typeface="ヒラギノ角ゴ Pro W3" charset="0"/>
            </a:endParaRPr>
          </a:p>
          <a:p>
            <a:pPr>
              <a:buFontTx/>
              <a:buNone/>
            </a:pPr>
            <a:r>
              <a:rPr lang="en-US" altLang="en-US" dirty="0">
                <a:latin typeface="Arial" pitchFamily="34" charset="0"/>
                <a:ea typeface="ＭＳ Ｐゴシック" pitchFamily="34" charset="-128"/>
                <a:cs typeface="ヒラギノ角ゴ Pro W3" charset="0"/>
              </a:rPr>
              <a:t>Outside</a:t>
            </a:r>
            <a:r>
              <a:rPr lang="en-US" altLang="en-US" baseline="0" dirty="0">
                <a:latin typeface="Arial" pitchFamily="34" charset="0"/>
                <a:ea typeface="ＭＳ Ｐゴシック" pitchFamily="34" charset="-128"/>
                <a:cs typeface="ヒラギノ角ゴ Pro W3" charset="0"/>
              </a:rPr>
              <a:t> of North America, e</a:t>
            </a:r>
            <a:r>
              <a:rPr lang="en-US" altLang="en-US" dirty="0">
                <a:latin typeface="Arial" pitchFamily="34" charset="0"/>
                <a:ea typeface="ＭＳ Ｐゴシック" pitchFamily="34" charset="-128"/>
                <a:cs typeface="ヒラギノ角ゴ Pro W3" charset="0"/>
              </a:rPr>
              <a:t>mail or call the Rotary International office that serves your area, and ask to join.</a:t>
            </a:r>
            <a:endParaRPr lang="en-US" altLang="en-US" b="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5</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Rotary Direct, Rotary’s recurring giving program, provides a safe, secure, and easy way to join the Paul Harris Society. It allows the Foundation to process a recurring contribution by charging a credit or debit card at the amount and frequency that are most convenient for you.</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And you can enroll online, using any of </a:t>
            </a:r>
            <a:r>
              <a:rPr lang="en-US" altLang="en-US" b="0" i="0" dirty="0">
                <a:latin typeface="Arial" pitchFamily="34" charset="0"/>
                <a:ea typeface="ＭＳ Ｐゴシック" pitchFamily="34" charset="-128"/>
                <a:cs typeface="ヒラギノ角ゴ Pro W3" charset="0"/>
              </a:rPr>
              <a:t>14</a:t>
            </a:r>
            <a:r>
              <a:rPr lang="en-US" altLang="en-US" dirty="0">
                <a:latin typeface="Arial" pitchFamily="34" charset="0"/>
                <a:ea typeface="ＭＳ Ｐゴシック" pitchFamily="34" charset="-128"/>
                <a:cs typeface="ヒラギノ角ゴ Pro W3" charset="0"/>
              </a:rPr>
              <a:t> currencies, while preserving local tax benefits in most cases. For example, a Canadian Rotarian can donate via Rotary.org in Canadian dollars and receive a tax receipt from the Canadian Associate Foundation.</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With recurring contributions of $1,000</a:t>
            </a:r>
            <a:r>
              <a:rPr lang="en-US" altLang="en-US" baseline="0" dirty="0">
                <a:latin typeface="Arial" pitchFamily="34" charset="0"/>
                <a:ea typeface="ＭＳ Ｐゴシック" pitchFamily="34" charset="-128"/>
                <a:cs typeface="ヒラギノ角ゴ Pro W3" charset="0"/>
              </a:rPr>
              <a:t> annually, </a:t>
            </a:r>
            <a:r>
              <a:rPr lang="en-US" altLang="en-US" dirty="0">
                <a:latin typeface="Arial" pitchFamily="34" charset="0"/>
                <a:ea typeface="ＭＳ Ｐゴシック" pitchFamily="34" charset="-128"/>
                <a:cs typeface="ヒラギノ角ゴ Pro W3" charset="0"/>
              </a:rPr>
              <a:t>$85 per month, or $250 per quarter, Rotarians and friends can honor their Paul Harris Society membership easily and regularly.  </a:t>
            </a:r>
          </a:p>
          <a:p>
            <a:endParaRPr lang="en-US" altLang="en-US" dirty="0">
              <a:latin typeface="Arial" pitchFamily="34" charset="0"/>
              <a:ea typeface="ＭＳ Ｐゴシック" pitchFamily="34" charset="-128"/>
              <a:cs typeface="ヒラギノ角ゴ Pro W3" charset="0"/>
            </a:endParaRPr>
          </a:p>
          <a:p>
            <a:r>
              <a:rPr lang="en-US" altLang="en-US" i="1" dirty="0">
                <a:latin typeface="Arial" pitchFamily="34" charset="0"/>
                <a:ea typeface="ＭＳ Ｐゴシック" pitchFamily="34" charset="-128"/>
                <a:cs typeface="ヒラギノ角ゴ Pro W3" charset="0"/>
              </a:rPr>
              <a:t>Optional: Rotary’s website accepts online contributions in the following currencies: Argentine pesos (ARS), Australian dollars (AUD), British pounds (GBP), Canadian dollars (CAD), Danish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(DKK), euros (EUR), Japanese yen (JPY), New Zealand dollars (NZD), Norwegian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(NOK), South African rand (ZAR),  Swedish kronor (SEK), Swiss francs (CHF), </a:t>
            </a:r>
            <a:r>
              <a:rPr lang="en-US" altLang="en-US" b="0" i="0" dirty="0">
                <a:latin typeface="Arial" pitchFamily="34" charset="0"/>
                <a:ea typeface="ＭＳ Ｐゴシック" pitchFamily="34" charset="-128"/>
                <a:cs typeface="ヒラギノ角ゴ Pro W3" charset="0"/>
              </a:rPr>
              <a:t>Indian rupees (INR) </a:t>
            </a:r>
            <a:r>
              <a:rPr lang="en-US" altLang="en-US" i="1" dirty="0">
                <a:latin typeface="Arial" pitchFamily="34" charset="0"/>
                <a:ea typeface="ＭＳ Ｐゴシック" pitchFamily="34" charset="-128"/>
                <a:cs typeface="ヒラギノ角ゴ Pro W3" charset="0"/>
              </a:rPr>
              <a:t>and United States dollars (USD).  In most cases recurring giving can be set up in these currencies as well, check with the Support Center or the</a:t>
            </a:r>
            <a:r>
              <a:rPr lang="en-US" altLang="en-US" i="1" baseline="0" dirty="0">
                <a:latin typeface="Arial" pitchFamily="34" charset="0"/>
                <a:ea typeface="ＭＳ Ｐゴシック" pitchFamily="34" charset="-128"/>
                <a:cs typeface="ヒラギノ角ゴ Pro W3" charset="0"/>
              </a:rPr>
              <a:t> International Office that serves your area.  </a:t>
            </a:r>
            <a:endParaRPr lang="en-US" altLang="en-US" i="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6</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cs typeface="ヒラギノ角ゴ Pro W3" charset="0"/>
              </a:rPr>
              <a:t>Members of the Paul Harris Society are eligible to receive wearable recognition to show</a:t>
            </a:r>
            <a:r>
              <a:rPr lang="en-US" altLang="en-US" baseline="0" dirty="0">
                <a:latin typeface="Arial" pitchFamily="34" charset="0"/>
                <a:ea typeface="ＭＳ Ｐゴシック" pitchFamily="34" charset="-128"/>
                <a:cs typeface="ヒラギノ角ゴ Pro W3" charset="0"/>
              </a:rPr>
              <a:t> their </a:t>
            </a:r>
            <a:r>
              <a:rPr lang="en-US" altLang="en-US" dirty="0">
                <a:latin typeface="Arial" pitchFamily="34" charset="0"/>
                <a:ea typeface="ＭＳ Ｐゴシック" pitchFamily="34" charset="-128"/>
                <a:cs typeface="ヒラギノ角ゴ Pro W3" charset="0"/>
              </a:rPr>
              <a:t>yearly commitment to Doing Good in the World. The chevrons can be worn with other pins, including the Paul Harris Fellow pin, Major Donor pin, Bequest Society pin, and Arch </a:t>
            </a:r>
            <a:r>
              <a:rPr lang="en-US" altLang="en-US" dirty="0" err="1">
                <a:latin typeface="Arial" pitchFamily="34" charset="0"/>
                <a:ea typeface="ＭＳ Ｐゴシック" pitchFamily="34" charset="-128"/>
                <a:cs typeface="ヒラギノ角ゴ Pro W3" charset="0"/>
              </a:rPr>
              <a:t>Klumph</a:t>
            </a:r>
            <a:r>
              <a:rPr lang="en-US" altLang="en-US" dirty="0">
                <a:latin typeface="Arial" pitchFamily="34" charset="0"/>
                <a:ea typeface="ＭＳ Ｐゴシック" pitchFamily="34" charset="-128"/>
                <a:cs typeface="ヒラギノ角ゴ Pro W3" charset="0"/>
              </a:rPr>
              <a:t> Society pin.</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Rotary districts are encouraged</a:t>
            </a:r>
            <a:r>
              <a:rPr lang="en-US" altLang="en-US" baseline="0" dirty="0">
                <a:latin typeface="Arial" pitchFamily="34" charset="0"/>
                <a:ea typeface="ＭＳ Ｐゴシック" pitchFamily="34" charset="-128"/>
                <a:cs typeface="ヒラギノ角ゴ Pro W3" charset="0"/>
              </a:rPr>
              <a:t> to honor new members of the Paul Harris Society in a </a:t>
            </a:r>
            <a:r>
              <a:rPr lang="en-US" altLang="en-US" dirty="0">
                <a:latin typeface="Arial" pitchFamily="34" charset="0"/>
                <a:ea typeface="ＭＳ Ｐゴシック" pitchFamily="34" charset="-128"/>
                <a:cs typeface="ヒラギノ角ゴ Pro W3" charset="0"/>
              </a:rPr>
              <a:t>way that is appropriate in that culture and comfortable for each member. </a:t>
            </a:r>
            <a:r>
              <a:rPr lang="en-US" altLang="en-US" baseline="0" dirty="0">
                <a:latin typeface="Arial" pitchFamily="34" charset="0"/>
                <a:ea typeface="ＭＳ Ｐゴシック" pitchFamily="34" charset="-128"/>
                <a:cs typeface="ヒラギノ角ゴ Pro W3" charset="0"/>
              </a:rPr>
              <a:t> This can include presenting them with a certificate or insignia at a district or club event.  </a:t>
            </a:r>
            <a:r>
              <a:rPr lang="en-US" altLang="en-US" dirty="0">
                <a:latin typeface="Arial" pitchFamily="34" charset="0"/>
                <a:ea typeface="ＭＳ Ｐゴシック" pitchFamily="34" charset="-128"/>
                <a:cs typeface="ヒラギノ角ゴ Pro W3" charset="0"/>
              </a:rPr>
              <a:t>Paul Harris Society coordinators and district leaders can order Paul Harris Society chevrons from The Rotary Foundation at no cost by writing to </a:t>
            </a:r>
            <a:r>
              <a:rPr lang="en-US" altLang="en-US" u="sng" dirty="0">
                <a:latin typeface="Arial" pitchFamily="34" charset="0"/>
                <a:ea typeface="ＭＳ Ｐゴシック" pitchFamily="34" charset="-128"/>
                <a:cs typeface="ヒラギノ角ゴ Pro W3" charset="0"/>
                <a:hlinkClick r:id="rId3"/>
              </a:rPr>
              <a:t>annualfund@rotary.org</a:t>
            </a:r>
            <a:r>
              <a:rPr lang="en-US" altLang="en-US" u="sng" dirty="0">
                <a:latin typeface="Arial" pitchFamily="34" charset="0"/>
                <a:ea typeface="ＭＳ Ｐゴシック" pitchFamily="34" charset="-128"/>
                <a:cs typeface="ヒラギノ角ゴ Pro W3" charset="0"/>
              </a:rPr>
              <a:t> </a:t>
            </a:r>
            <a:r>
              <a:rPr lang="en-US" altLang="en-US" u="none" dirty="0">
                <a:latin typeface="Arial" pitchFamily="34" charset="0"/>
                <a:ea typeface="ＭＳ Ｐゴシック" pitchFamily="34" charset="-128"/>
                <a:cs typeface="ヒラギノ角ゴ Pro W3" charset="0"/>
              </a:rPr>
              <a:t>or contact the appropriate</a:t>
            </a:r>
            <a:r>
              <a:rPr lang="en-US" altLang="en-US" u="none" baseline="0" dirty="0">
                <a:latin typeface="Arial" pitchFamily="34" charset="0"/>
                <a:ea typeface="ＭＳ Ｐゴシック" pitchFamily="34" charset="-128"/>
                <a:cs typeface="ヒラギノ角ゴ Pro W3" charset="0"/>
              </a:rPr>
              <a:t> International Office that serves your area</a:t>
            </a:r>
            <a:r>
              <a:rPr lang="en-US" altLang="en-US" dirty="0">
                <a:latin typeface="Arial" pitchFamily="34" charset="0"/>
                <a:ea typeface="ＭＳ Ｐゴシック" pitchFamily="34" charset="-128"/>
                <a:cs typeface="ヒラギノ角ゴ Pro W3" charset="0"/>
              </a:rPr>
              <a:t>. </a:t>
            </a:r>
          </a:p>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7</a:t>
            </a:fld>
            <a:endParaRPr lang="en-US" alt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district is in the process of establishing a Paul Harris Society, consider</a:t>
            </a:r>
            <a:r>
              <a:rPr lang="en-US" baseline="0" dirty="0"/>
              <a:t> some of the following tactics:</a:t>
            </a:r>
          </a:p>
          <a:p>
            <a:endParaRPr lang="en-US" baseline="0" dirty="0"/>
          </a:p>
          <a:p>
            <a:pPr marL="171450" indent="-171450">
              <a:buFontTx/>
              <a:buChar char="-"/>
            </a:pPr>
            <a:r>
              <a:rPr lang="en-US" baseline="0" dirty="0"/>
              <a:t>Engage your district governor and other respected leaders, ask for their support </a:t>
            </a:r>
          </a:p>
          <a:p>
            <a:pPr marL="171450" indent="-171450">
              <a:buFontTx/>
              <a:buChar char="-"/>
            </a:pPr>
            <a:r>
              <a:rPr lang="en-US" baseline="0" dirty="0"/>
              <a:t>Identify a team of PHS advocates, perhaps Assistant Governors, and ask them to promote the Paul Harris Society during club visits</a:t>
            </a:r>
          </a:p>
          <a:p>
            <a:pPr marL="171450" indent="-171450">
              <a:buFontTx/>
              <a:buChar char="-"/>
            </a:pPr>
            <a:r>
              <a:rPr lang="en-US" baseline="0" dirty="0"/>
              <a:t>Schedule charter events to introduce members to the Paul Harris Society, use the PHS report to create your invite list</a:t>
            </a:r>
          </a:p>
          <a:p>
            <a:pPr marL="171450" indent="-171450">
              <a:buFontTx/>
              <a:buChar char="-"/>
            </a:pPr>
            <a:r>
              <a:rPr lang="en-US" baseline="0" dirty="0"/>
              <a:t>Have one-on-one conversations, or send personal letters, inviting members in your district to join the Paul Harris Society</a:t>
            </a:r>
            <a:endParaRPr lang="en-US" dirty="0"/>
          </a:p>
        </p:txBody>
      </p:sp>
      <p:sp>
        <p:nvSpPr>
          <p:cNvPr id="4" name="Slide Number Placeholder 3"/>
          <p:cNvSpPr>
            <a:spLocks noGrp="1"/>
          </p:cNvSpPr>
          <p:nvPr>
            <p:ph type="sldNum" sz="quarter" idx="10"/>
          </p:nvPr>
        </p:nvSpPr>
        <p:spPr/>
        <p:txBody>
          <a:bodyPr/>
          <a:lstStyle/>
          <a:p>
            <a:fld id="{C13D6C33-FF74-488A-BEA7-50E8802CC93E}" type="slidenum">
              <a:rPr lang="en-US" altLang="en-US" smtClean="0"/>
              <a:pPr/>
              <a:t>8</a:t>
            </a:fld>
            <a:endParaRPr lang="en-US" altLang="en-US"/>
          </a:p>
        </p:txBody>
      </p:sp>
    </p:spTree>
    <p:extLst>
      <p:ext uri="{BB962C8B-B14F-4D97-AF65-F5344CB8AC3E}">
        <p14:creationId xmlns:p14="http://schemas.microsoft.com/office/powerpoint/2010/main" val="174322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After you’ve established a Paul Harris Society it’s important to maintain it by engaging the donors through:</a:t>
            </a:r>
          </a:p>
          <a:p>
            <a:endParaRPr lang="en-US" b="0" baseline="0" dirty="0"/>
          </a:p>
          <a:p>
            <a:pPr marL="174708" indent="-174708">
              <a:buFontTx/>
              <a:buChar char="-"/>
            </a:pPr>
            <a:r>
              <a:rPr lang="en-US" b="0" baseline="0" dirty="0"/>
              <a:t>Timely recognition for new members</a:t>
            </a:r>
          </a:p>
          <a:p>
            <a:pPr marL="174708" indent="-174708">
              <a:buFontTx/>
              <a:buChar char="-"/>
            </a:pPr>
            <a:r>
              <a:rPr lang="en-US" b="0" baseline="0" dirty="0"/>
              <a:t>Ongoing stewardship to all members – make sure to say thank you often!</a:t>
            </a:r>
          </a:p>
          <a:p>
            <a:pPr marL="174708" marR="0" indent="-174708" algn="l" defTabSz="914400" rtl="0" eaLnBrk="0" fontAlgn="base" latinLnBrk="0" hangingPunct="0">
              <a:lnSpc>
                <a:spcPct val="100000"/>
              </a:lnSpc>
              <a:spcBef>
                <a:spcPct val="30000"/>
              </a:spcBef>
              <a:spcAft>
                <a:spcPct val="0"/>
              </a:spcAft>
              <a:buClrTx/>
              <a:buSzTx/>
              <a:buFontTx/>
              <a:buChar char="-"/>
              <a:tabLst/>
              <a:defRPr/>
            </a:pPr>
            <a:r>
              <a:rPr lang="en-US" b="0" baseline="0" dirty="0"/>
              <a:t>Continual promotion to attract new donors</a:t>
            </a:r>
          </a:p>
          <a:p>
            <a:pPr marL="174708" indent="-174708">
              <a:buFontTx/>
              <a:buChar char="-"/>
            </a:pPr>
            <a:r>
              <a:rPr lang="en-US" b="0" baseline="0" dirty="0"/>
              <a:t>Recommend donors use Rotary Direct to promote an easy, flexible way to give regularly</a:t>
            </a:r>
          </a:p>
          <a:p>
            <a:pPr marL="174708" indent="-174708">
              <a:buFontTx/>
              <a:buChar char="-"/>
            </a:pPr>
            <a:r>
              <a:rPr lang="en-US" b="0" baseline="0" dirty="0"/>
              <a:t>For those who have chosen to join but have not yet given $1,000 by the end of the Rotary year it’s also helpful to remind them – with busy lives people may forget to give $1,000 by 30 June. Even if they are unable to give $</a:t>
            </a:r>
            <a:r>
              <a:rPr lang="en-US" b="0" baseline="0"/>
              <a:t>1,000 that year</a:t>
            </a:r>
            <a:r>
              <a:rPr lang="en-US" b="0" baseline="0" dirty="0"/>
              <a:t>, it’s nice to show that you remember them and want to connect.</a:t>
            </a:r>
          </a:p>
          <a:p>
            <a:pPr marL="174708" indent="-174708">
              <a:buFontTx/>
              <a:buChar char="-"/>
            </a:pPr>
            <a:r>
              <a:rPr lang="en-US" b="0" baseline="0" dirty="0"/>
              <a:t>Identify PHS champions and encourage them to share their stories to promote the society.</a:t>
            </a:r>
          </a:p>
          <a:p>
            <a:endParaRPr lang="en-US" dirty="0"/>
          </a:p>
        </p:txBody>
      </p:sp>
      <p:sp>
        <p:nvSpPr>
          <p:cNvPr id="4" name="Slide Number Placeholder 3"/>
          <p:cNvSpPr>
            <a:spLocks noGrp="1"/>
          </p:cNvSpPr>
          <p:nvPr>
            <p:ph type="sldNum" sz="quarter" idx="10"/>
          </p:nvPr>
        </p:nvSpPr>
        <p:spPr/>
        <p:txBody>
          <a:bodyPr/>
          <a:lstStyle/>
          <a:p>
            <a:fld id="{C13D6C33-FF74-488A-BEA7-50E8802CC93E}" type="slidenum">
              <a:rPr lang="en-US" altLang="en-US" smtClean="0"/>
              <a:pPr/>
              <a:t>9</a:t>
            </a:fld>
            <a:endParaRPr lang="en-US" altLang="en-US"/>
          </a:p>
        </p:txBody>
      </p:sp>
    </p:spTree>
    <p:extLst>
      <p:ext uri="{BB962C8B-B14F-4D97-AF65-F5344CB8AC3E}">
        <p14:creationId xmlns:p14="http://schemas.microsoft.com/office/powerpoint/2010/main" val="133321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149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8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33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046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543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25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346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9287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12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0787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7529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49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3873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71464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0375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80274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579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145703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33746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4093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909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7114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808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26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9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260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37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514EB671-5A4E-420B-AE32-08F13A49AA11}"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30" r:id="rId14"/>
    <p:sldLayoutId id="214748443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6645EC6A-0C65-4B75-890A-3C53B2D66AA6}"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307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rotary.org/giv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a:solidFill>
                  <a:prstClr val="white"/>
                </a:solidFill>
                <a:latin typeface="Arial Narrow Bold" pitchFamily="-84" charset="0"/>
              </a:rPr>
              <a:t>PAUL HARRIS SOCIETY</a:t>
            </a:r>
          </a:p>
          <a:p>
            <a:pPr eaLnBrk="1" hangingPunct="1"/>
            <a:r>
              <a:rPr lang="en-US" altLang="en-US" sz="2600">
                <a:solidFill>
                  <a:srgbClr val="01B4E7"/>
                </a:solidFill>
                <a:latin typeface="Georgia" pitchFamily="18" charset="0"/>
              </a:rPr>
              <a:t>Bringing positive change to communities around the world</a:t>
            </a:r>
          </a:p>
        </p:txBody>
      </p:sp>
    </p:spTree>
    <p:extLst>
      <p:ext uri="{BB962C8B-B14F-4D97-AF65-F5344CB8AC3E}">
        <p14:creationId xmlns:p14="http://schemas.microsoft.com/office/powerpoint/2010/main" val="26387057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Georgia" pitchFamily="18" charset="0"/>
                <a:ea typeface="ＭＳ Ｐゴシック" pitchFamily="34" charset="-128"/>
              </a:rPr>
              <a:t>Thank you for your time, commitment, and support.</a:t>
            </a: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a:latin typeface="Arial Narrow" pitchFamily="34" charset="0"/>
                <a:ea typeface="ＭＳ Ｐゴシック" pitchFamily="34" charset="-128"/>
              </a:rPr>
              <a:t>QUESTIONS?</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170695"/>
      </p:ext>
    </p:extLst>
  </p:cSld>
  <p:clrMapOvr>
    <a:masterClrMapping/>
  </p:clrMapOvr>
  <p:transition spd="med"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WHAT IS THE PAUL HARRIS SOCIETY?</a:t>
            </a:r>
          </a:p>
        </p:txBody>
      </p:sp>
      <p:sp>
        <p:nvSpPr>
          <p:cNvPr id="18435" name="Content Placeholder 2"/>
          <p:cNvSpPr>
            <a:spLocks noGrp="1"/>
          </p:cNvSpPr>
          <p:nvPr>
            <p:ph idx="1"/>
          </p:nvPr>
        </p:nvSpPr>
        <p:spPr bwMode="auto">
          <a:xfrm>
            <a:off x="114300" y="1477963"/>
            <a:ext cx="457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Georgia" pitchFamily="18" charset="0"/>
                <a:ea typeface="ＭＳ Ｐゴシック" pitchFamily="34" charset="-128"/>
              </a:rPr>
              <a:t>Donors who elect to give US$1,000 every year</a:t>
            </a:r>
          </a:p>
        </p:txBody>
      </p:sp>
      <p:sp>
        <p:nvSpPr>
          <p:cNvPr id="18436" name="Content Placeholder 2"/>
          <p:cNvSpPr txBox="1">
            <a:spLocks/>
          </p:cNvSpPr>
          <p:nvPr/>
        </p:nvSpPr>
        <p:spPr bwMode="auto">
          <a:xfrm>
            <a:off x="457200" y="236220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Annual Fund</a:t>
            </a: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err="1">
                <a:solidFill>
                  <a:srgbClr val="58585A"/>
                </a:solidFill>
                <a:latin typeface="Georgia" pitchFamily="18" charset="0"/>
              </a:rPr>
              <a:t>PolioPlus</a:t>
            </a:r>
            <a:r>
              <a:rPr lang="en-US" altLang="en-US" dirty="0">
                <a:solidFill>
                  <a:srgbClr val="58585A"/>
                </a:solidFill>
                <a:latin typeface="Georgia" pitchFamily="18" charset="0"/>
              </a:rPr>
              <a:t> Fund</a:t>
            </a: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Approved Foundation grants</a:t>
            </a:r>
          </a:p>
        </p:txBody>
      </p:sp>
      <p:pic>
        <p:nvPicPr>
          <p:cNvPr id="1843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495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403658"/>
      </p:ext>
    </p:extLst>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WHY JOIN THE PAUL HARRIS SOCIETY?</a:t>
            </a:r>
          </a:p>
        </p:txBody>
      </p:sp>
      <p:sp>
        <p:nvSpPr>
          <p:cNvPr id="19459" name="Content Placeholder 2"/>
          <p:cNvSpPr>
            <a:spLocks noGrp="1"/>
          </p:cNvSpPr>
          <p:nvPr>
            <p:ph idx="1"/>
          </p:nvPr>
        </p:nvSpPr>
        <p:spPr bwMode="auto">
          <a:xfrm>
            <a:off x="304800" y="2514600"/>
            <a:ext cx="35052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lgn="ctr" eaLnBrk="1" hangingPunct="1">
              <a:buFont typeface="Arial" pitchFamily="34" charset="0"/>
              <a:buNone/>
            </a:pPr>
            <a:r>
              <a:rPr lang="en-US" altLang="en-US" sz="2800" b="1" dirty="0">
                <a:solidFill>
                  <a:schemeClr val="accent1"/>
                </a:solidFill>
                <a:latin typeface="Georgia" pitchFamily="18" charset="0"/>
                <a:ea typeface="ＭＳ Ｐゴシック" pitchFamily="34" charset="-128"/>
              </a:rPr>
              <a:t>Doing so helps ensure the continued good work of Rotary members.</a:t>
            </a:r>
          </a:p>
        </p:txBody>
      </p:sp>
      <p:pic>
        <p:nvPicPr>
          <p:cNvPr id="19460" name="Picture 2" descr="Collpatomaico children on finished bridge (2)"/>
          <p:cNvPicPr>
            <a:picLocks noChangeAspect="1" noChangeArrowheads="1"/>
          </p:cNvPicPr>
          <p:nvPr/>
        </p:nvPicPr>
        <p:blipFill>
          <a:blip r:embed="rId3">
            <a:extLst>
              <a:ext uri="{28A0092B-C50C-407E-A947-70E740481C1C}">
                <a14:useLocalDpi xmlns:a14="http://schemas.microsoft.com/office/drawing/2010/main" val="0"/>
              </a:ext>
            </a:extLst>
          </a:blip>
          <a:srcRect t="3334"/>
          <a:stretch>
            <a:fillRect/>
          </a:stretch>
        </p:blipFill>
        <p:spPr bwMode="auto">
          <a:xfrm>
            <a:off x="4800600" y="990600"/>
            <a:ext cx="4343400" cy="58674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634671"/>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Arial Narrow" pitchFamily="34" charset="0"/>
                <a:ea typeface="ＭＳ Ｐゴシック" pitchFamily="34" charset="-128"/>
              </a:rPr>
              <a:t>IMPORTANT SOURCE OF FUNDING</a:t>
            </a:r>
          </a:p>
        </p:txBody>
      </p:sp>
      <p:grpSp>
        <p:nvGrpSpPr>
          <p:cNvPr id="3" name="Group 2"/>
          <p:cNvGrpSpPr/>
          <p:nvPr/>
        </p:nvGrpSpPr>
        <p:grpSpPr>
          <a:xfrm>
            <a:off x="1083399" y="1143000"/>
            <a:ext cx="7029947" cy="4686631"/>
            <a:chOff x="1083399" y="1143000"/>
            <a:chExt cx="7029947" cy="4686631"/>
          </a:xfrm>
        </p:grpSpPr>
        <p:pic>
          <p:nvPicPr>
            <p:cNvPr id="6" name="Picture 2" descr="C:\Users\groblee\Downloads\20110222_HT_118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399" y="1143000"/>
              <a:ext cx="7029947" cy="468663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896946" y="1524000"/>
              <a:ext cx="4216400" cy="13379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900" b="0" i="0" u="none" strike="noStrike" kern="1200" cap="none" spc="0" normalizeH="0" baseline="0" noProof="0" dirty="0">
                <a:ln>
                  <a:noFill/>
                </a:ln>
                <a:solidFill>
                  <a:schemeClr val="tx2"/>
                </a:solidFill>
                <a:effectLst/>
                <a:uLnTx/>
                <a:uFillTx/>
                <a:latin typeface="Georgia"/>
                <a:ea typeface="+mn-ea"/>
              </a:endParaRPr>
            </a:p>
            <a:p>
              <a:pPr marL="0" marR="0" lvl="0" indent="0" algn="l" defTabSz="457200" rtl="0" eaLnBrk="1" fontAlgn="auto" latinLnBrk="0" hangingPunct="1">
                <a:lnSpc>
                  <a:spcPct val="100000"/>
                </a:lnSpc>
                <a:spcBef>
                  <a:spcPct val="20000"/>
                </a:spcBef>
                <a:spcAft>
                  <a:spcPts val="0"/>
                </a:spcAft>
                <a:buClrTx/>
                <a:buSzTx/>
                <a:buNone/>
                <a:tabLst/>
                <a:defRPr/>
              </a:pPr>
              <a:r>
                <a:rPr lang="en-US" sz="2400" b="1" dirty="0">
                  <a:solidFill>
                    <a:schemeClr val="tx2"/>
                  </a:solidFill>
                </a:rPr>
                <a:t>7</a:t>
              </a:r>
              <a:r>
                <a:rPr kumimoji="0" lang="en-US" sz="2400" b="1" i="0" u="none" strike="noStrike" kern="1200" cap="none" spc="0" normalizeH="0" baseline="0" noProof="0" dirty="0">
                  <a:ln>
                    <a:noFill/>
                  </a:ln>
                  <a:solidFill>
                    <a:schemeClr val="tx2"/>
                  </a:solidFill>
                  <a:effectLst/>
                  <a:uLnTx/>
                  <a:uFillTx/>
                </a:rPr>
                <a:t>% </a:t>
              </a:r>
              <a:r>
                <a:rPr kumimoji="0" lang="en-US" sz="2400" b="0" i="0" u="none" strike="noStrike" kern="1200" cap="none" spc="0" normalizeH="0" baseline="0" noProof="0" dirty="0">
                  <a:ln>
                    <a:noFill/>
                  </a:ln>
                  <a:solidFill>
                    <a:schemeClr val="tx2"/>
                  </a:solidFill>
                  <a:effectLst/>
                  <a:uLnTx/>
                  <a:uFillTx/>
                </a:rPr>
                <a:t>of Rotarians give $1,000 or more to the Annual Fund</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endParaRPr>
            </a:p>
          </p:txBody>
        </p:sp>
      </p:grpSp>
      <p:sp>
        <p:nvSpPr>
          <p:cNvPr id="7" name="Content Placeholder 2"/>
          <p:cNvSpPr txBox="1">
            <a:spLocks/>
          </p:cNvSpPr>
          <p:nvPr/>
        </p:nvSpPr>
        <p:spPr>
          <a:xfrm>
            <a:off x="3836621" y="2861993"/>
            <a:ext cx="4267200" cy="15198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chemeClr val="tx2"/>
                </a:solidFill>
                <a:effectLst/>
                <a:uLnTx/>
                <a:uFillTx/>
              </a:rPr>
              <a:t>These donors represent about </a:t>
            </a:r>
            <a:r>
              <a:rPr lang="en-US" sz="2400" b="1" dirty="0">
                <a:solidFill>
                  <a:schemeClr val="tx2"/>
                </a:solidFill>
              </a:rPr>
              <a:t>45</a:t>
            </a:r>
            <a:r>
              <a:rPr kumimoji="0" lang="en-US" sz="2400" b="1" i="0" u="none" strike="noStrike" kern="1200" cap="none" spc="0" normalizeH="0" baseline="0" noProof="0" dirty="0">
                <a:ln>
                  <a:noFill/>
                </a:ln>
                <a:solidFill>
                  <a:schemeClr val="tx2"/>
                </a:solidFill>
                <a:effectLst/>
                <a:uLnTx/>
                <a:uFillTx/>
              </a:rPr>
              <a:t>% </a:t>
            </a:r>
            <a:r>
              <a:rPr kumimoji="0" lang="en-US" sz="2400" b="0" i="0" u="none" strike="noStrike" kern="1200" cap="none" spc="0" normalizeH="0" baseline="0" noProof="0" dirty="0">
                <a:ln>
                  <a:noFill/>
                </a:ln>
                <a:solidFill>
                  <a:schemeClr val="tx2"/>
                </a:solidFill>
                <a:effectLst/>
                <a:uLnTx/>
                <a:uFillTx/>
              </a:rPr>
              <a:t>of all Annual Fund giving</a:t>
            </a:r>
          </a:p>
        </p:txBody>
      </p:sp>
    </p:spTree>
    <p:extLst>
      <p:ext uri="{BB962C8B-B14F-4D97-AF65-F5344CB8AC3E}">
        <p14:creationId xmlns:p14="http://schemas.microsoft.com/office/powerpoint/2010/main" val="29184750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JOINING THE PAUL HARRIS SOCIETY</a:t>
            </a:r>
          </a:p>
        </p:txBody>
      </p:sp>
      <p:sp>
        <p:nvSpPr>
          <p:cNvPr id="21507" name="Content Placeholder 2"/>
          <p:cNvSpPr>
            <a:spLocks noGrp="1"/>
          </p:cNvSpPr>
          <p:nvPr>
            <p:ph idx="1"/>
          </p:nvPr>
        </p:nvSpPr>
        <p:spPr bwMode="auto">
          <a:xfrm>
            <a:off x="228600" y="14478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a:solidFill>
                  <a:schemeClr val="accent1"/>
                </a:solidFill>
                <a:latin typeface="Georgia" pitchFamily="18" charset="0"/>
                <a:ea typeface="ＭＳ Ｐゴシック" pitchFamily="34" charset="-128"/>
              </a:rPr>
              <a:t>Become a member</a:t>
            </a:r>
          </a:p>
        </p:txBody>
      </p:sp>
      <p:sp>
        <p:nvSpPr>
          <p:cNvPr id="21508" name="Content Placeholder 2"/>
          <p:cNvSpPr txBox="1">
            <a:spLocks/>
          </p:cNvSpPr>
          <p:nvPr/>
        </p:nvSpPr>
        <p:spPr bwMode="auto">
          <a:xfrm>
            <a:off x="228600" y="22098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Join online.</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Complete the brochure</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Call the Rotary Support Center</a:t>
            </a:r>
          </a:p>
        </p:txBody>
      </p:sp>
      <p:pic>
        <p:nvPicPr>
          <p:cNvPr id="21509" name="Picture 2" descr="C:\Users\TarpyR\Desktop\Picture3.jpg"/>
          <p:cNvPicPr>
            <a:picLocks noChangeAspect="1" noChangeArrowheads="1"/>
          </p:cNvPicPr>
          <p:nvPr/>
        </p:nvPicPr>
        <p:blipFill>
          <a:blip r:embed="rId3">
            <a:extLst>
              <a:ext uri="{28A0092B-C50C-407E-A947-70E740481C1C}">
                <a14:useLocalDpi xmlns:a14="http://schemas.microsoft.com/office/drawing/2010/main" val="0"/>
              </a:ext>
            </a:extLst>
          </a:blip>
          <a:srcRect l="5421" r="11447"/>
          <a:stretch>
            <a:fillRect/>
          </a:stretch>
        </p:blipFill>
        <p:spPr bwMode="auto">
          <a:xfrm>
            <a:off x="4206875" y="990600"/>
            <a:ext cx="50133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639666"/>
      </p:ext>
    </p:extLst>
  </p:cSld>
  <p:clrMapOvr>
    <a:masterClrMapping/>
  </p:clrMapOvr>
  <p:transition spd="med"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ROTARY DIRECT</a:t>
            </a:r>
          </a:p>
        </p:txBody>
      </p:sp>
      <p:sp>
        <p:nvSpPr>
          <p:cNvPr id="22531"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a:solidFill>
                  <a:schemeClr val="accent1"/>
                </a:solidFill>
                <a:latin typeface="Georgia" pitchFamily="18" charset="0"/>
                <a:ea typeface="ＭＳ Ｐゴシック" pitchFamily="34" charset="-128"/>
              </a:rPr>
              <a:t>Recurring giving</a:t>
            </a:r>
          </a:p>
        </p:txBody>
      </p:sp>
      <p:sp>
        <p:nvSpPr>
          <p:cNvPr id="22532" name="Content Placeholder 2"/>
          <p:cNvSpPr txBox="1">
            <a:spLocks/>
          </p:cNvSpPr>
          <p:nvPr/>
        </p:nvSpPr>
        <p:spPr bwMode="auto">
          <a:xfrm>
            <a:off x="38100" y="22098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Choose your designation</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Set amount &amp; frequency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Monthly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Quarterly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Annually</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Enroll online: </a:t>
            </a:r>
            <a:r>
              <a:rPr lang="en-US" altLang="en-US" dirty="0">
                <a:solidFill>
                  <a:srgbClr val="58585A"/>
                </a:solidFill>
                <a:latin typeface="Georgia" pitchFamily="18" charset="0"/>
                <a:hlinkClick r:id="rId3"/>
              </a:rPr>
              <a:t>www.rotary.org/give</a:t>
            </a:r>
            <a:r>
              <a:rPr lang="en-US" altLang="en-US" dirty="0">
                <a:solidFill>
                  <a:srgbClr val="58585A"/>
                </a:solidFill>
                <a:latin typeface="Georgia" pitchFamily="18" charset="0"/>
              </a:rPr>
              <a:t> </a:t>
            </a:r>
          </a:p>
        </p:txBody>
      </p:sp>
      <p:pic>
        <p:nvPicPr>
          <p:cNvPr id="22533" name="Picture 2" descr="U:\Temporary\Travel\Presentations\pictures\rotary.direct.jpg"/>
          <p:cNvPicPr>
            <a:picLocks noChangeAspect="1" noChangeArrowheads="1"/>
          </p:cNvPicPr>
          <p:nvPr/>
        </p:nvPicPr>
        <p:blipFill>
          <a:blip r:embed="rId4">
            <a:extLst>
              <a:ext uri="{28A0092B-C50C-407E-A947-70E740481C1C}">
                <a14:useLocalDpi xmlns:a14="http://schemas.microsoft.com/office/drawing/2010/main" val="0"/>
              </a:ext>
            </a:extLst>
          </a:blip>
          <a:srcRect l="2048" r="4031" b="4416"/>
          <a:stretch>
            <a:fillRect/>
          </a:stretch>
        </p:blipFill>
        <p:spPr bwMode="auto">
          <a:xfrm>
            <a:off x="3810000" y="990600"/>
            <a:ext cx="53419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303779"/>
      </p:ext>
    </p:extLst>
  </p:cSld>
  <p:clrMapOvr>
    <a:masterClrMapping/>
  </p:clrMapOvr>
  <p:transition spd="med"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PAUL HARRIS SOCIETY RECOGNITION</a:t>
            </a:r>
          </a:p>
        </p:txBody>
      </p:sp>
      <p:pic>
        <p:nvPicPr>
          <p:cNvPr id="5" name="Picture 3" descr="C:\Users\TarpyR\Desktop\PHSpins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9225"/>
            <a:ext cx="32194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294187" y="1512478"/>
            <a:ext cx="5540250" cy="4294597"/>
          </a:xfrm>
          <a:prstGeom prst="rect">
            <a:avLst/>
          </a:prstGeom>
        </p:spPr>
      </p:pic>
    </p:spTree>
    <p:extLst>
      <p:ext uri="{BB962C8B-B14F-4D97-AF65-F5344CB8AC3E}">
        <p14:creationId xmlns:p14="http://schemas.microsoft.com/office/powerpoint/2010/main" val="3446078960"/>
      </p:ext>
    </p:extLst>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b="1" dirty="0">
                <a:latin typeface="Arial Narrow" pitchFamily="34" charset="0"/>
                <a:ea typeface="ＭＳ Ｐゴシック" pitchFamily="34" charset="-128"/>
              </a:rPr>
              <a:t>ESTABLISH A PAUL HARRIS SOCIETY</a:t>
            </a:r>
            <a:endParaRPr lang="en-US" sz="3200" dirty="0"/>
          </a:p>
        </p:txBody>
      </p:sp>
      <p:sp>
        <p:nvSpPr>
          <p:cNvPr id="5" name="Content Placeholder 3"/>
          <p:cNvSpPr txBox="1">
            <a:spLocks/>
          </p:cNvSpPr>
          <p:nvPr/>
        </p:nvSpPr>
        <p:spPr>
          <a:xfrm>
            <a:off x="385762" y="1676400"/>
            <a:ext cx="3962399" cy="39283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Get support from district leadership</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Organize a team of PHS promoters</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Schedule charter events</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Make a personal ask</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877" y="1558052"/>
            <a:ext cx="4438650" cy="4438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174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b="1" dirty="0">
                <a:latin typeface="Arial Narrow" pitchFamily="34" charset="0"/>
                <a:ea typeface="ＭＳ Ｐゴシック" pitchFamily="34" charset="-128"/>
              </a:rPr>
              <a:t>MAINTAIN A PAUL HARRIS SOCIETY</a:t>
            </a:r>
            <a:endParaRPr lang="en-US" sz="3200" dirty="0"/>
          </a:p>
        </p:txBody>
      </p:sp>
      <p:sp>
        <p:nvSpPr>
          <p:cNvPr id="6" name="Content Placeholder 1"/>
          <p:cNvSpPr txBox="1">
            <a:spLocks/>
          </p:cNvSpPr>
          <p:nvPr/>
        </p:nvSpPr>
        <p:spPr>
          <a:xfrm>
            <a:off x="228600" y="990600"/>
            <a:ext cx="3886200" cy="46481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marR="0" lvl="1" indent="-342900" eaLnBrk="0" hangingPunct="0">
              <a:lnSpc>
                <a:spcPct val="100000"/>
              </a:lnSpc>
              <a:buClr>
                <a:srgbClr val="01B4E7"/>
              </a:buClr>
              <a:buSzPct val="120000"/>
              <a:buFont typeface="Wingdings" panose="05000000000000000000" pitchFamily="2" charset="2"/>
              <a:buChar char="§"/>
              <a:tabLst/>
              <a:defRPr/>
            </a:pPr>
            <a:endParaRPr lang="en-US" sz="2400" dirty="0">
              <a:solidFill>
                <a:srgbClr val="58585A"/>
              </a:solidFill>
              <a:latin typeface="Georgia" pitchFamily="18" charset="0"/>
              <a:ea typeface="ＭＳ Ｐゴシック" pitchFamily="34" charset="-128"/>
              <a:cs typeface="+mn-cs"/>
            </a:endParaRP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Timely recognition</a:t>
            </a: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Say “thank you” </a:t>
            </a:r>
          </a:p>
          <a:p>
            <a:pPr marL="458788" lvl="1" indent="-342900" eaLnBrk="0" hangingPunct="0">
              <a:lnSpc>
                <a:spcPct val="150000"/>
              </a:lnSpc>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rPr>
              <a:t>Continual promotion at club and district events</a:t>
            </a:r>
            <a:endParaRPr lang="en-US" sz="2400" dirty="0">
              <a:solidFill>
                <a:srgbClr val="58585A"/>
              </a:solidFill>
              <a:latin typeface="Georgia" pitchFamily="18" charset="0"/>
              <a:ea typeface="ＭＳ Ｐゴシック" pitchFamily="34" charset="-128"/>
              <a:cs typeface="+mn-cs"/>
            </a:endParaRP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Annual reminders</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381890"/>
            <a:ext cx="46482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957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RF-PowerpointDesignE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2" ma:contentTypeDescription="Create a new document." ma:contentTypeScope="" ma:versionID="b2e6acf7db87b3f53ad2d6494d367027">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b0598f71a625b914348dec8ca29e0d91"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DCDBC92-304E-48EB-A8E2-787526D08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1BC5DC-8178-4B13-ADB3-6C83D453BEEF}">
  <ds:schemaRefs>
    <ds:schemaRef ds:uri="http://schemas.microsoft.com/sharepoint/v3/contenttype/forms"/>
  </ds:schemaRefs>
</ds:datastoreItem>
</file>

<file path=customXml/itemProps3.xml><?xml version="1.0" encoding="utf-8"?>
<ds:datastoreItem xmlns:ds="http://schemas.openxmlformats.org/officeDocument/2006/customXml" ds:itemID="{135241A8-BD8B-44FD-A08D-E4711EEA081C}">
  <ds:schemaRefs>
    <ds:schemaRef ds:uri="http://schemas.microsoft.com/office/2006/metadata/properties"/>
    <ds:schemaRef ds:uri="069370df-1b75-469d-a9d4-424b0b9f5a67"/>
    <ds:schemaRef ds:uri="41d4868e-e7c5-4a0f-bea8-40f63a832f7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TRF-PowerpointDesignEN_Light.pot</Template>
  <TotalTime>25738</TotalTime>
  <Words>1644</Words>
  <Application>Microsoft Office PowerPoint</Application>
  <PresentationFormat>On-screen Show (4:3)</PresentationFormat>
  <Paragraphs>119</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Arial Narrow</vt:lpstr>
      <vt:lpstr>Arial Narrow Bold</vt:lpstr>
      <vt:lpstr>Calibri</vt:lpstr>
      <vt:lpstr>Georgia</vt:lpstr>
      <vt:lpstr>Wingdings</vt:lpstr>
      <vt:lpstr>TRF-PowerpointDesignEN_Light</vt:lpstr>
      <vt:lpstr>Custom Design</vt:lpstr>
      <vt:lpstr>2_Custom Design</vt:lpstr>
      <vt:lpstr>PowerPoint Presentation</vt:lpstr>
      <vt:lpstr>WHAT IS THE PAUL HARRIS SOCIETY?</vt:lpstr>
      <vt:lpstr>WHY JOIN THE PAUL HARRIS SOCIETY?</vt:lpstr>
      <vt:lpstr>IMPORTANT SOURCE OF FUNDING</vt:lpstr>
      <vt:lpstr>JOINING THE PAUL HARRIS SOCIETY</vt:lpstr>
      <vt:lpstr>ROTARY DIRECT</vt:lpstr>
      <vt:lpstr>PAUL HARRIS SOCIETY RECOGNITION</vt:lpstr>
      <vt:lpstr>ESTABLISH A PAUL HARRIS SOCIETY</vt:lpstr>
      <vt:lpstr>MAINTAIN A PAUL HARRIS SOCIETY</vt:lpstr>
      <vt:lpstr>QUESTIONS?</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Chris Hornaman</cp:lastModifiedBy>
  <cp:revision>718</cp:revision>
  <cp:lastPrinted>2017-07-24T14:24:03Z</cp:lastPrinted>
  <dcterms:created xsi:type="dcterms:W3CDTF">2010-04-16T20:11:30Z</dcterms:created>
  <dcterms:modified xsi:type="dcterms:W3CDTF">2026-02-18T15:00:09Z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0x0101001C0041018965C148B8386E7CAFFFD3D7</vt:lpwstr>
  </property>
</Properties>
</file>