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6" r:id="rId19"/>
    <p:sldId id="277" r:id="rId20"/>
    <p:sldId id="278" r:id="rId21"/>
    <p:sldId id="284"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8904" autoAdjust="0"/>
  </p:normalViewPr>
  <p:slideViewPr>
    <p:cSldViewPr snapToGrid="0">
      <p:cViewPr varScale="1">
        <p:scale>
          <a:sx n="71" d="100"/>
          <a:sy n="71" d="100"/>
        </p:scale>
        <p:origin x="-194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B08C8F4-19E0-4EE8-96FB-D99A56CDC1A5}" type="datetimeFigureOut">
              <a:rPr lang="en-US" smtClean="0"/>
              <a:pPr/>
              <a:t>4/5/2013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E9C77E3-CF13-4B51-A943-38DF6B18C10A}" type="slidenum">
              <a:rPr lang="en-US" smtClean="0"/>
              <a:pPr/>
              <a:t>‹#›</a:t>
            </a:fld>
            <a:endParaRPr lang="en-US"/>
          </a:p>
        </p:txBody>
      </p:sp>
    </p:spTree>
    <p:extLst>
      <p:ext uri="{BB962C8B-B14F-4D97-AF65-F5344CB8AC3E}">
        <p14:creationId xmlns:p14="http://schemas.microsoft.com/office/powerpoint/2010/main" xmlns="" val="182571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happy to be here today to show you the features of the online goal-setting tool, Rotary </a:t>
            </a:r>
            <a:r>
              <a:rPr lang="en-US" dirty="0" smtClean="0"/>
              <a:t>Club Central. </a:t>
            </a:r>
          </a:p>
          <a:p>
            <a:endParaRPr lang="en-US" dirty="0" smtClean="0"/>
          </a:p>
          <a:p>
            <a:pPr defTabSz="907620">
              <a:defRPr/>
            </a:pPr>
            <a:r>
              <a:rPr lang="en-US" dirty="0" smtClean="0"/>
              <a:t>This new tool will</a:t>
            </a:r>
            <a:r>
              <a:rPr lang="en-US" baseline="0" dirty="0" smtClean="0"/>
              <a:t> help </a:t>
            </a:r>
            <a:r>
              <a:rPr lang="en-US" dirty="0" smtClean="0"/>
              <a:t>club and district leaders to monitor club progress and achievements in three key performance areas: membership initiatives, service activities, and Rotary Foundation giving. </a:t>
            </a:r>
          </a:p>
          <a:p>
            <a:endParaRPr lang="en-US" dirty="0" smtClean="0"/>
          </a:p>
          <a:p>
            <a:r>
              <a:rPr lang="en-US" dirty="0" smtClean="0"/>
              <a:t>Rotary</a:t>
            </a:r>
            <a:r>
              <a:rPr lang="en-US" baseline="0" dirty="0" smtClean="0"/>
              <a:t> Club Central is available to all Rotarians, but has additional features depending on your officer role.</a:t>
            </a:r>
          </a:p>
          <a:p>
            <a:endParaRPr lang="en-US" baseline="0" dirty="0" smtClean="0"/>
          </a:p>
          <a:p>
            <a:r>
              <a:rPr lang="en-US" baseline="0" dirty="0" smtClean="0"/>
              <a:t>Today, we will cover the following…</a:t>
            </a:r>
          </a:p>
          <a:p>
            <a:endParaRPr lang="en-US" baseline="0" dirty="0" smtClean="0"/>
          </a:p>
          <a:p>
            <a:r>
              <a:rPr lang="en-US" baseline="0" dirty="0" smtClean="0"/>
              <a:t>-We’ll start with a tour of what everyone can see in Rotary Club Central. (CLICK)</a:t>
            </a:r>
          </a:p>
          <a:p>
            <a:r>
              <a:rPr lang="en-US" baseline="0" dirty="0" smtClean="0"/>
              <a:t>-Then, we’ll go into who can enter goals, and how to enter them. (CLICK)</a:t>
            </a:r>
          </a:p>
          <a:p>
            <a:r>
              <a:rPr lang="en-US" baseline="0" dirty="0" smtClean="0"/>
              <a:t>-Next, we’ll explore the features available to district level officers. (CLICK)</a:t>
            </a:r>
          </a:p>
          <a:p>
            <a:r>
              <a:rPr lang="en-US" baseline="0" dirty="0" smtClean="0"/>
              <a:t>-Finally, you’ll have the chance to ask any questions that weren’t covered. (CLICK)</a:t>
            </a:r>
          </a:p>
          <a:p>
            <a:endParaRPr lang="en-US" dirty="0"/>
          </a:p>
        </p:txBody>
      </p:sp>
    </p:spTree>
    <p:extLst>
      <p:ext uri="{BB962C8B-B14F-4D97-AF65-F5344CB8AC3E}">
        <p14:creationId xmlns:p14="http://schemas.microsoft.com/office/powerpoint/2010/main" xmlns="" val="107450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741">
              <a:defRPr/>
            </a:pPr>
            <a:r>
              <a:rPr lang="en-US" dirty="0"/>
              <a:t>Each tab has a link to </a:t>
            </a:r>
            <a:r>
              <a:rPr lang="en-US" dirty="0" smtClean="0"/>
              <a:t>resources on the left hand navigation</a:t>
            </a:r>
            <a:r>
              <a:rPr lang="en-US" baseline="0" dirty="0" smtClean="0"/>
              <a:t> bar.</a:t>
            </a:r>
          </a:p>
          <a:p>
            <a:pPr defTabSz="913741">
              <a:defRPr/>
            </a:pPr>
            <a:r>
              <a:rPr lang="en-US" dirty="0" smtClean="0"/>
              <a:t/>
            </a:r>
            <a:br>
              <a:rPr lang="en-US" dirty="0" smtClean="0"/>
            </a:br>
            <a:r>
              <a:rPr lang="en-US" dirty="0" smtClean="0"/>
              <a:t>(CLICK)</a:t>
            </a:r>
            <a:br>
              <a:rPr lang="en-US" dirty="0" smtClean="0"/>
            </a:br>
            <a:r>
              <a:rPr lang="en-US" dirty="0" smtClean="0"/>
              <a:t/>
            </a:r>
            <a:br>
              <a:rPr lang="en-US" dirty="0" smtClean="0"/>
            </a:br>
            <a:r>
              <a:rPr lang="en-US" dirty="0" smtClean="0"/>
              <a:t>This will </a:t>
            </a:r>
            <a:r>
              <a:rPr lang="en-US" dirty="0"/>
              <a:t>give </a:t>
            </a:r>
            <a:r>
              <a:rPr lang="en-US" dirty="0" smtClean="0"/>
              <a:t>you access to publications,</a:t>
            </a:r>
            <a:r>
              <a:rPr lang="en-US" baseline="0" dirty="0" smtClean="0"/>
              <a:t> web pages, and even videos that can assist you in setting goals for your club.</a:t>
            </a:r>
            <a:endParaRPr lang="en-US" dirty="0"/>
          </a:p>
          <a:p>
            <a:endParaRPr lang="en-US" dirty="0" smtClean="0"/>
          </a:p>
        </p:txBody>
      </p:sp>
    </p:spTree>
    <p:extLst>
      <p:ext uri="{BB962C8B-B14F-4D97-AF65-F5344CB8AC3E}">
        <p14:creationId xmlns:p14="http://schemas.microsoft.com/office/powerpoint/2010/main" xmlns="" val="806726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side beneath Resources, we have Reports. </a:t>
            </a:r>
          </a:p>
          <a:p>
            <a:endParaRPr lang="en-US" dirty="0" smtClean="0"/>
          </a:p>
          <a:p>
            <a:r>
              <a:rPr lang="en-US" dirty="0" smtClean="0"/>
              <a:t>(CLICK)</a:t>
            </a:r>
          </a:p>
          <a:p>
            <a:endParaRPr lang="en-US" dirty="0" smtClean="0"/>
          </a:p>
          <a:p>
            <a:r>
              <a:rPr lang="en-US" dirty="0" smtClean="0"/>
              <a:t>From</a:t>
            </a:r>
            <a:r>
              <a:rPr lang="en-US" baseline="0" dirty="0" smtClean="0"/>
              <a:t> here, y</a:t>
            </a:r>
            <a:r>
              <a:rPr lang="en-US" dirty="0" smtClean="0"/>
              <a:t>ou can view and download</a:t>
            </a:r>
            <a:r>
              <a:rPr lang="en-US" baseline="0" dirty="0" smtClean="0"/>
              <a:t> </a:t>
            </a:r>
            <a:r>
              <a:rPr lang="en-US" dirty="0" smtClean="0"/>
              <a:t>reports that are</a:t>
            </a:r>
            <a:r>
              <a:rPr lang="en-US" baseline="0" dirty="0" smtClean="0"/>
              <a:t> related</a:t>
            </a:r>
            <a:r>
              <a:rPr lang="en-US" dirty="0" smtClean="0"/>
              <a:t> to each of the three tabs. The</a:t>
            </a:r>
            <a:r>
              <a:rPr lang="en-US" baseline="0" dirty="0" smtClean="0"/>
              <a:t> reports you see will vary depending on your role.</a:t>
            </a:r>
            <a:endParaRPr lang="en-US" dirty="0"/>
          </a:p>
        </p:txBody>
      </p:sp>
    </p:spTree>
    <p:extLst>
      <p:ext uri="{BB962C8B-B14F-4D97-AF65-F5344CB8AC3E}">
        <p14:creationId xmlns:p14="http://schemas.microsoft.com/office/powerpoint/2010/main" xmlns="" val="49161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baseline="0" dirty="0" smtClean="0"/>
              <a:t>So, now that we’ve covered the basics, let’s talk about entering goals.</a:t>
            </a:r>
          </a:p>
          <a:p>
            <a:endParaRPr lang="en-US" dirty="0"/>
          </a:p>
        </p:txBody>
      </p:sp>
    </p:spTree>
    <p:extLst>
      <p:ext uri="{BB962C8B-B14F-4D97-AF65-F5344CB8AC3E}">
        <p14:creationId xmlns:p14="http://schemas.microsoft.com/office/powerpoint/2010/main" xmlns="" val="1074501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in the club</a:t>
            </a:r>
            <a:r>
              <a:rPr lang="en-US" baseline="0" dirty="0" smtClean="0"/>
              <a:t> can view goals, but </a:t>
            </a:r>
            <a:r>
              <a:rPr lang="en-US" dirty="0" smtClean="0"/>
              <a:t>who specifically can enter</a:t>
            </a:r>
            <a:r>
              <a:rPr lang="en-US" baseline="0" dirty="0" smtClean="0"/>
              <a:t> and edit goals?</a:t>
            </a:r>
          </a:p>
          <a:p>
            <a:endParaRPr lang="en-US" baseline="0" dirty="0" smtClean="0"/>
          </a:p>
          <a:p>
            <a:r>
              <a:rPr lang="en-US" baseline="0" dirty="0" smtClean="0"/>
              <a:t>(CLICK)</a:t>
            </a:r>
          </a:p>
          <a:p>
            <a:endParaRPr lang="en-US" baseline="0" dirty="0" smtClean="0"/>
          </a:p>
          <a:p>
            <a:pPr defTabSz="907620">
              <a:defRPr/>
            </a:pPr>
            <a:r>
              <a:rPr lang="en-US" baseline="0" dirty="0" smtClean="0"/>
              <a:t>At the club level, the president, secretary, treasurer, Foundation chair, membership chair, and executive secretary can all enter goals for the year they are in office?</a:t>
            </a:r>
          </a:p>
          <a:p>
            <a:pPr defTabSz="907620">
              <a:defRPr/>
            </a:pPr>
            <a:r>
              <a:rPr lang="en-US" baseline="0" dirty="0" smtClean="0"/>
              <a:t/>
            </a:r>
            <a:br>
              <a:rPr lang="en-US" baseline="0" dirty="0" smtClean="0"/>
            </a:br>
            <a:r>
              <a:rPr lang="en-US" baseline="0" dirty="0" smtClean="0"/>
              <a:t>(CLICK)</a:t>
            </a:r>
            <a:br>
              <a:rPr lang="en-US" baseline="0" dirty="0" smtClean="0"/>
            </a:br>
            <a:endParaRPr lang="en-US" baseline="0" dirty="0" smtClean="0"/>
          </a:p>
          <a:p>
            <a:pPr defTabSz="907620">
              <a:defRPr/>
            </a:pPr>
            <a:r>
              <a:rPr lang="en-US" baseline="0" dirty="0" smtClean="0"/>
              <a:t>At the district level, the district governor, committee chairs, and district executive secretary can view and edit the goals for all clubs in the district for their year. The assistant governors may view all goals but only edit the goals for the clubs in their club group. This is so district officers can assist a club with reporting its goals in case the club is unable to do so. When goals are set on behalf of a club, an automated email is generated and sent to the club president listing the goal change and who made the change. </a:t>
            </a:r>
          </a:p>
          <a:p>
            <a:endParaRPr lang="en-US" baseline="0" dirty="0" smtClean="0"/>
          </a:p>
          <a:p>
            <a:r>
              <a:rPr lang="en-US" baseline="0" dirty="0" smtClean="0"/>
              <a:t>Ideally, club officers will enter their club’s goals during their elect year. </a:t>
            </a:r>
          </a:p>
          <a:p>
            <a:endParaRPr lang="en-US" baseline="0" dirty="0" smtClean="0"/>
          </a:p>
          <a:p>
            <a:r>
              <a:rPr lang="en-US" baseline="0" dirty="0" smtClean="0"/>
              <a:t>(CLICK)</a:t>
            </a:r>
          </a:p>
          <a:p>
            <a:endParaRPr lang="en-US" baseline="0" dirty="0" smtClean="0"/>
          </a:p>
          <a:p>
            <a:r>
              <a:rPr lang="en-US" baseline="0" dirty="0" smtClean="0"/>
              <a:t>However, current, incoming, and immediate past officers can view all year tabs, and edit goals and achievements for their own year at any time (even after their year is over).</a:t>
            </a:r>
            <a:endParaRPr lang="en-US" dirty="0" smtClean="0"/>
          </a:p>
          <a:p>
            <a:endParaRPr lang="en-US" dirty="0" smtClean="0"/>
          </a:p>
          <a:p>
            <a:r>
              <a:rPr lang="en-US" dirty="0" smtClean="0"/>
              <a:t>So, let’s take a look at two examples</a:t>
            </a:r>
            <a:r>
              <a:rPr lang="en-US" baseline="0" dirty="0" smtClean="0"/>
              <a:t> of a club entering a goal.</a:t>
            </a:r>
            <a:endParaRPr lang="en-US" dirty="0"/>
          </a:p>
        </p:txBody>
      </p:sp>
    </p:spTree>
    <p:extLst>
      <p:ext uri="{BB962C8B-B14F-4D97-AF65-F5344CB8AC3E}">
        <p14:creationId xmlns:p14="http://schemas.microsoft.com/office/powerpoint/2010/main" xmlns="" val="324633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example we’ll be entering a goal for Annual Fund, on the Foundation Giving tab.</a:t>
            </a:r>
            <a:br>
              <a:rPr lang="en-US" baseline="0" dirty="0" smtClean="0"/>
            </a:br>
            <a:r>
              <a:rPr lang="en-US" baseline="0" dirty="0" smtClean="0"/>
              <a:t/>
            </a:r>
            <a:br>
              <a:rPr lang="en-US" baseline="0" dirty="0" smtClean="0"/>
            </a:br>
            <a:r>
              <a:rPr lang="en-US" baseline="0" dirty="0" smtClean="0"/>
              <a:t>Anyone who can edit goals in that particular year will see an “EDIT” button. </a:t>
            </a:r>
          </a:p>
          <a:p>
            <a:endParaRPr lang="en-US" baseline="0" dirty="0" smtClean="0"/>
          </a:p>
          <a:p>
            <a:r>
              <a:rPr lang="en-US" baseline="0" dirty="0" smtClean="0"/>
              <a:t>(CLICK)</a:t>
            </a:r>
          </a:p>
          <a:p>
            <a:endParaRPr lang="en-US" baseline="0" dirty="0" smtClean="0"/>
          </a:p>
          <a:p>
            <a:r>
              <a:rPr lang="en-US" baseline="0" dirty="0" smtClean="0"/>
              <a:t>Everyone else will see “VIEW” which allows them to see the goals in more detail, but not add or change goals and achievements.</a:t>
            </a:r>
            <a:br>
              <a:rPr lang="en-US" baseline="0" dirty="0" smtClean="0"/>
            </a:br>
            <a:r>
              <a:rPr lang="en-US" baseline="0" dirty="0" smtClean="0"/>
              <a:t/>
            </a:r>
            <a:br>
              <a:rPr lang="en-US" baseline="0" dirty="0" smtClean="0"/>
            </a:br>
            <a:r>
              <a:rPr lang="en-US" baseline="0" dirty="0" smtClean="0"/>
              <a:t>So, let’s click “EDIT”</a:t>
            </a:r>
          </a:p>
        </p:txBody>
      </p:sp>
      <p:sp>
        <p:nvSpPr>
          <p:cNvPr id="4" name="Slide Number Placeholder 3"/>
          <p:cNvSpPr>
            <a:spLocks noGrp="1"/>
          </p:cNvSpPr>
          <p:nvPr>
            <p:ph type="sldNum" sz="quarter" idx="10"/>
          </p:nvPr>
        </p:nvSpPr>
        <p:spPr/>
        <p:txBody>
          <a:bodyPr/>
          <a:lstStyle/>
          <a:p>
            <a:fld id="{1A6779E3-77AA-43D1-AE3E-9CD46D23C01B}" type="slidenum">
              <a:rPr lang="en-US" smtClean="0"/>
              <a:pPr/>
              <a:t>14</a:t>
            </a:fld>
            <a:endParaRPr lang="en-US"/>
          </a:p>
        </p:txBody>
      </p:sp>
    </p:spTree>
    <p:extLst>
      <p:ext uri="{BB962C8B-B14F-4D97-AF65-F5344CB8AC3E}">
        <p14:creationId xmlns:p14="http://schemas.microsoft.com/office/powerpoint/2010/main" xmlns="" val="1214667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edit page, you have instructions to help you fill out the supporting goals. For even more information you can click the question mark next to Annual Fund.</a:t>
            </a:r>
          </a:p>
          <a:p>
            <a:endParaRPr lang="en-US" baseline="0" dirty="0" smtClean="0"/>
          </a:p>
          <a:p>
            <a:r>
              <a:rPr lang="en-US" baseline="0" dirty="0" smtClean="0"/>
              <a:t>So, for this goal you will have to estimate a number of individual donors and then the average contribution amount for each goal level. As you fill in these sub-totals, you will see them automatically added to reflect your club’s total Annual Fund goal.</a:t>
            </a:r>
          </a:p>
          <a:p>
            <a:endParaRPr lang="en-US" baseline="0" dirty="0" smtClean="0"/>
          </a:p>
          <a:p>
            <a:r>
              <a:rPr lang="en-US" baseline="0" dirty="0" smtClean="0"/>
              <a:t>(CLICK)</a:t>
            </a:r>
          </a:p>
          <a:p>
            <a:endParaRPr lang="en-US" baseline="0" dirty="0" smtClean="0"/>
          </a:p>
          <a:p>
            <a:r>
              <a:rPr lang="en-US" baseline="0" dirty="0" smtClean="0"/>
              <a:t>Underneath each sub-goal is the club’s achievement towards that goal. You’ll notice this achievement information is automatically populated from Rotary International’s database and does not need to be entered by the user. This is updated daily.</a:t>
            </a:r>
            <a:endParaRPr lang="en-US" dirty="0"/>
          </a:p>
        </p:txBody>
      </p:sp>
    </p:spTree>
    <p:extLst>
      <p:ext uri="{BB962C8B-B14F-4D97-AF65-F5344CB8AC3E}">
        <p14:creationId xmlns:p14="http://schemas.microsoft.com/office/powerpoint/2010/main" xmlns="" val="334996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second example we use the Club Communication goal, found on the Your Club tab.</a:t>
            </a:r>
          </a:p>
          <a:p>
            <a:endParaRPr lang="en-US" baseline="0" dirty="0" smtClean="0"/>
          </a:p>
          <a:p>
            <a:r>
              <a:rPr lang="en-US" baseline="0" dirty="0" smtClean="0"/>
              <a:t>Some of these goals will require a value of YES or NO (such as “Our club has a strategic plan”), while others require a specific number goal (such as “the number of club assemblies conducted per year”)</a:t>
            </a:r>
          </a:p>
          <a:p>
            <a:endParaRPr lang="en-US" baseline="0" dirty="0" smtClean="0"/>
          </a:p>
          <a:p>
            <a:r>
              <a:rPr lang="en-US" baseline="0" dirty="0" smtClean="0"/>
              <a:t>(CLICK)</a:t>
            </a:r>
          </a:p>
          <a:p>
            <a:endParaRPr lang="en-US" baseline="0" dirty="0" smtClean="0"/>
          </a:p>
          <a:p>
            <a:r>
              <a:rPr lang="en-US" baseline="0" dirty="0" smtClean="0"/>
              <a:t>Unlike the previous example, these types of goals have self-reported achievements. Since RI does not collect this information, it is up to the officers to report their club’s achievement at the end of the Rotary year (or they may choose to update achievements periodically throughout the year).</a:t>
            </a:r>
          </a:p>
          <a:p>
            <a:endParaRPr lang="en-US" baseline="0" dirty="0" smtClean="0"/>
          </a:p>
          <a:p>
            <a:r>
              <a:rPr lang="en-US" baseline="0" dirty="0" smtClean="0"/>
              <a:t>Most of the goals in Rotary Club Central are entered in one of four ways. (CLICK)</a:t>
            </a:r>
            <a:br>
              <a:rPr lang="en-US" baseline="0" dirty="0" smtClean="0"/>
            </a:br>
            <a:r>
              <a:rPr lang="en-US" baseline="0" dirty="0" smtClean="0"/>
              <a:t/>
            </a:r>
            <a:br>
              <a:rPr lang="en-US" baseline="0" dirty="0" smtClean="0"/>
            </a:br>
            <a:r>
              <a:rPr lang="en-US" baseline="0" dirty="0" smtClean="0"/>
              <a:t>-There are numeric goals (for example, number of new members retained)</a:t>
            </a:r>
          </a:p>
          <a:p>
            <a:r>
              <a:rPr lang="en-US" baseline="0" dirty="0" smtClean="0"/>
              <a:t>-Monetary goals (these are always in USD)</a:t>
            </a:r>
          </a:p>
          <a:p>
            <a:r>
              <a:rPr lang="en-US" baseline="0" dirty="0" smtClean="0"/>
              <a:t>-Percentage goals (some goals provide the option of entering a percentage or numeric value)</a:t>
            </a:r>
          </a:p>
          <a:p>
            <a:r>
              <a:rPr lang="en-US" baseline="0" dirty="0" smtClean="0"/>
              <a:t>-and Yes or No goals</a:t>
            </a:r>
          </a:p>
          <a:p>
            <a:endParaRPr lang="en-US" baseline="0" dirty="0" smtClean="0"/>
          </a:p>
          <a:p>
            <a:endParaRPr lang="en-US" baseline="0" dirty="0" smtClean="0"/>
          </a:p>
        </p:txBody>
      </p:sp>
    </p:spTree>
    <p:extLst>
      <p:ext uri="{BB962C8B-B14F-4D97-AF65-F5344CB8AC3E}">
        <p14:creationId xmlns:p14="http://schemas.microsoft.com/office/powerpoint/2010/main" xmlns="" val="4160521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its heart,</a:t>
            </a:r>
            <a:r>
              <a:rPr lang="en-US" baseline="0" dirty="0" smtClean="0"/>
              <a:t> Rotary Club Central is a club-focused tool, however, there are some district-level features to help district officers assist clubs with their goals.</a:t>
            </a:r>
            <a:endParaRPr lang="en-US" dirty="0"/>
          </a:p>
        </p:txBody>
      </p:sp>
    </p:spTree>
    <p:extLst>
      <p:ext uri="{BB962C8B-B14F-4D97-AF65-F5344CB8AC3E}">
        <p14:creationId xmlns:p14="http://schemas.microsoft.com/office/powerpoint/2010/main" xmlns="" val="1074501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741">
              <a:defRPr/>
            </a:pPr>
            <a:r>
              <a:rPr lang="en-US" dirty="0" smtClean="0"/>
              <a:t>The District View</a:t>
            </a:r>
            <a:r>
              <a:rPr lang="en-US" baseline="0" dirty="0" smtClean="0"/>
              <a:t> offers a summary of all goal and progress information for the district. </a:t>
            </a:r>
            <a:br>
              <a:rPr lang="en-US" baseline="0" dirty="0" smtClean="0"/>
            </a:br>
            <a:r>
              <a:rPr lang="en-US" baseline="0" dirty="0" smtClean="0"/>
              <a:t/>
            </a:r>
            <a:br>
              <a:rPr lang="en-US" baseline="0" dirty="0" smtClean="0"/>
            </a:br>
            <a:r>
              <a:rPr lang="en-US" baseline="0" dirty="0" smtClean="0"/>
              <a:t>(CLICK)</a:t>
            </a:r>
            <a:endParaRPr lang="en-US" dirty="0" smtClean="0"/>
          </a:p>
          <a:p>
            <a:pPr defTabSz="913741">
              <a:defRPr/>
            </a:pPr>
            <a:endParaRPr lang="en-US" dirty="0" smtClean="0"/>
          </a:p>
          <a:p>
            <a:pPr defTabSz="913741">
              <a:defRPr/>
            </a:pPr>
            <a:r>
              <a:rPr lang="en-US" dirty="0" smtClean="0"/>
              <a:t>From this summary</a:t>
            </a:r>
            <a:r>
              <a:rPr lang="en-US" baseline="0" dirty="0" smtClean="0"/>
              <a:t> view</a:t>
            </a:r>
            <a:r>
              <a:rPr lang="en-US" dirty="0" smtClean="0"/>
              <a:t>, anyone</a:t>
            </a:r>
            <a:r>
              <a:rPr lang="en-US" baseline="0" dirty="0" smtClean="0"/>
              <a:t> can see the total % of clubs who have set a particular goal, the total goal for the district (based on clubs reporting), the percentage of clubs working towards achievement of that goal, and the total progress to date (for example, the total amount given to the Annual Fund from all clubs in the district). This can give the average club member or club leader an idea of how much their club is contributing to the total achievement of the district. </a:t>
            </a:r>
          </a:p>
          <a:p>
            <a:pPr defTabSz="913741">
              <a:defRPr/>
            </a:pPr>
            <a:endParaRPr lang="en-US" baseline="0" dirty="0" smtClean="0"/>
          </a:p>
          <a:p>
            <a:pPr defTabSz="913741">
              <a:defRPr/>
            </a:pPr>
            <a:r>
              <a:rPr lang="en-US" baseline="0" dirty="0" smtClean="0"/>
              <a:t>While all members can see the District Summary, district officers can go one step further by clicking “VIEW.” (CLICK)</a:t>
            </a:r>
          </a:p>
          <a:p>
            <a:pPr defTabSz="913741">
              <a:defRPr/>
            </a:pPr>
            <a:endParaRPr lang="en-US" baseline="0" dirty="0" smtClean="0"/>
          </a:p>
        </p:txBody>
      </p:sp>
    </p:spTree>
    <p:extLst>
      <p:ext uri="{BB962C8B-B14F-4D97-AF65-F5344CB8AC3E}">
        <p14:creationId xmlns:p14="http://schemas.microsoft.com/office/powerpoint/2010/main" xmlns="" val="3203165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741">
              <a:defRPr/>
            </a:pPr>
            <a:r>
              <a:rPr lang="en-US" dirty="0" smtClean="0"/>
              <a:t>From here</a:t>
            </a:r>
            <a:r>
              <a:rPr lang="en-US" baseline="0" dirty="0" smtClean="0"/>
              <a:t>, a</a:t>
            </a:r>
            <a:r>
              <a:rPr lang="en-US" dirty="0" smtClean="0"/>
              <a:t> district officer can see the progress </a:t>
            </a:r>
            <a:r>
              <a:rPr lang="en-US" dirty="0"/>
              <a:t>of all the </a:t>
            </a:r>
            <a:r>
              <a:rPr lang="en-US" dirty="0" smtClean="0"/>
              <a:t>clubs </a:t>
            </a:r>
            <a:r>
              <a:rPr lang="en-US" dirty="0"/>
              <a:t>in the district or choose a particular club to view their goals and achievements. </a:t>
            </a:r>
          </a:p>
          <a:p>
            <a:pPr defTabSz="913741">
              <a:defRPr/>
            </a:pPr>
            <a:endParaRPr lang="en-US" dirty="0"/>
          </a:p>
          <a:p>
            <a:pPr defTabSz="913741">
              <a:defRPr/>
            </a:pPr>
            <a:r>
              <a:rPr lang="en-US" dirty="0"/>
              <a:t>This </a:t>
            </a:r>
            <a:r>
              <a:rPr lang="en-US" dirty="0" smtClean="0"/>
              <a:t>helps you identify </a:t>
            </a:r>
            <a:r>
              <a:rPr lang="en-US" dirty="0"/>
              <a:t>which clubs need more support and which </a:t>
            </a:r>
            <a:r>
              <a:rPr lang="en-US" dirty="0" smtClean="0"/>
              <a:t>are </a:t>
            </a:r>
            <a:r>
              <a:rPr lang="en-US" dirty="0"/>
              <a:t>achieving their goals. </a:t>
            </a:r>
            <a:endParaRPr lang="en-US" dirty="0" smtClean="0"/>
          </a:p>
          <a:p>
            <a:pPr defTabSz="913741">
              <a:defRPr/>
            </a:pPr>
            <a:endParaRPr lang="en-US" dirty="0" smtClean="0"/>
          </a:p>
          <a:p>
            <a:pPr defTabSz="913741">
              <a:defRPr/>
            </a:pPr>
            <a:r>
              <a:rPr lang="en-US" dirty="0" smtClean="0"/>
              <a:t>(CLICK)</a:t>
            </a:r>
          </a:p>
          <a:p>
            <a:pPr defTabSz="913741">
              <a:defRPr/>
            </a:pPr>
            <a:r>
              <a:rPr lang="en-US" dirty="0" smtClean="0"/>
              <a:t>You can use the two drop down menus to select a different major goal, and choose one</a:t>
            </a:r>
            <a:r>
              <a:rPr lang="en-US" baseline="0" dirty="0" smtClean="0"/>
              <a:t> of</a:t>
            </a:r>
            <a:r>
              <a:rPr lang="en-US" dirty="0" smtClean="0"/>
              <a:t> its supporting</a:t>
            </a:r>
            <a:r>
              <a:rPr lang="en-US" baseline="0" dirty="0" smtClean="0"/>
              <a:t> </a:t>
            </a:r>
            <a:r>
              <a:rPr lang="en-US" dirty="0" smtClean="0"/>
              <a:t>goals.</a:t>
            </a:r>
          </a:p>
          <a:p>
            <a:pPr defTabSz="913741">
              <a:defRPr/>
            </a:pPr>
            <a:endParaRPr lang="en-US" dirty="0" smtClean="0"/>
          </a:p>
          <a:p>
            <a:pPr defTabSz="913741">
              <a:defRPr/>
            </a:pPr>
            <a:r>
              <a:rPr lang="en-US" dirty="0" smtClean="0"/>
              <a:t>(CLICK)</a:t>
            </a:r>
          </a:p>
          <a:p>
            <a:pPr defTabSz="913741">
              <a:defRPr/>
            </a:pPr>
            <a:r>
              <a:rPr lang="en-US" dirty="0" smtClean="0"/>
              <a:t>Clicking “VIEW” will take you into the club view of that club</a:t>
            </a:r>
            <a:r>
              <a:rPr lang="en-US" baseline="0" dirty="0" smtClean="0"/>
              <a:t> where you can now view or edit that club’s goals.</a:t>
            </a:r>
            <a:endParaRPr lang="en-US" dirty="0"/>
          </a:p>
          <a:p>
            <a:endParaRPr lang="en-US" dirty="0" smtClean="0"/>
          </a:p>
          <a:p>
            <a:endParaRPr lang="en-US" dirty="0"/>
          </a:p>
        </p:txBody>
      </p:sp>
    </p:spTree>
    <p:extLst>
      <p:ext uri="{BB962C8B-B14F-4D97-AF65-F5344CB8AC3E}">
        <p14:creationId xmlns:p14="http://schemas.microsoft.com/office/powerpoint/2010/main" xmlns="" val="118457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r>
              <a:rPr lang="en-US" baseline="0" dirty="0" smtClean="0"/>
              <a:t>Rotary Club Central is accessible from the Member Access homepage at rotary.org. </a:t>
            </a:r>
            <a:br>
              <a:rPr lang="en-US" baseline="0" dirty="0" smtClean="0"/>
            </a:br>
            <a:r>
              <a:rPr lang="en-US" baseline="0" dirty="0" smtClean="0"/>
              <a:t/>
            </a:r>
            <a:br>
              <a:rPr lang="en-US" baseline="0" dirty="0" smtClean="0"/>
            </a:br>
            <a:r>
              <a:rPr lang="en-US" baseline="0" dirty="0" smtClean="0"/>
              <a:t>(CLICK) </a:t>
            </a:r>
          </a:p>
          <a:p>
            <a:r>
              <a:rPr lang="en-US" baseline="0" dirty="0" smtClean="0"/>
              <a:t/>
            </a:r>
            <a:br>
              <a:rPr lang="en-US" baseline="0" dirty="0" smtClean="0"/>
            </a:br>
            <a:r>
              <a:rPr lang="en-US" baseline="0" dirty="0" smtClean="0"/>
              <a:t>You can click on Rotary Club Central under the Club Activity link. You can also click on the picture or link in the “Featured” list.</a:t>
            </a:r>
          </a:p>
          <a:p>
            <a:endParaRPr lang="en-US" baseline="0" dirty="0" smtClean="0"/>
          </a:p>
          <a:p>
            <a:endParaRPr lang="en-US"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have time to answer any questions you may have. (CLICK)</a:t>
            </a:r>
            <a:endParaRPr lang="en-US" dirty="0"/>
          </a:p>
        </p:txBody>
      </p:sp>
    </p:spTree>
    <p:extLst>
      <p:ext uri="{BB962C8B-B14F-4D97-AF65-F5344CB8AC3E}">
        <p14:creationId xmlns:p14="http://schemas.microsoft.com/office/powerpoint/2010/main" xmlns="" val="107450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a:t>
            </a:r>
            <a:r>
              <a:rPr lang="en-US" baseline="0" dirty="0" smtClean="0"/>
              <a:t> </a:t>
            </a:r>
            <a:r>
              <a:rPr lang="en-US" dirty="0" smtClean="0"/>
              <a:t>take you</a:t>
            </a:r>
            <a:r>
              <a:rPr lang="en-US" baseline="0" dirty="0" smtClean="0"/>
              <a:t> to the Club Snapshot.</a:t>
            </a:r>
          </a:p>
          <a:p>
            <a:endParaRPr lang="en-US" baseline="0" dirty="0" smtClean="0"/>
          </a:p>
          <a:p>
            <a:r>
              <a:rPr lang="en-US" baseline="0" dirty="0" smtClean="0"/>
              <a:t>From here, you can see some of your club’s details (such as meeting location, website, charter date, members, etc.)</a:t>
            </a:r>
          </a:p>
          <a:p>
            <a:endParaRPr lang="en-US" baseline="0" dirty="0" smtClean="0"/>
          </a:p>
          <a:p>
            <a:r>
              <a:rPr lang="en-US" baseline="0" dirty="0" smtClean="0"/>
              <a:t>You can also see a summary of how many goals your club has set and achieved in each section of Rotary Club Central. </a:t>
            </a:r>
          </a:p>
          <a:p>
            <a:endParaRPr lang="en-US" baseline="0" dirty="0" smtClean="0"/>
          </a:p>
          <a:p>
            <a:r>
              <a:rPr lang="en-US" baseline="0" dirty="0" smtClean="0"/>
              <a:t>(CLICK)</a:t>
            </a:r>
          </a:p>
          <a:p>
            <a:r>
              <a:rPr lang="en-US" baseline="0" dirty="0" smtClean="0"/>
              <a:t>To view or edit these goals, you can either click “Rotary Club Central” up by the Club Details or “View Details” next to Goals and Progress.</a:t>
            </a:r>
          </a:p>
          <a:p>
            <a:endParaRPr lang="en-US" baseline="0" dirty="0" smtClean="0"/>
          </a:p>
        </p:txBody>
      </p:sp>
      <p:sp>
        <p:nvSpPr>
          <p:cNvPr id="4" name="Slide Number Placeholder 3"/>
          <p:cNvSpPr>
            <a:spLocks noGrp="1"/>
          </p:cNvSpPr>
          <p:nvPr>
            <p:ph type="sldNum" sz="quarter" idx="10"/>
          </p:nvPr>
        </p:nvSpPr>
        <p:spPr/>
        <p:txBody>
          <a:bodyPr/>
          <a:lstStyle/>
          <a:p>
            <a:pPr>
              <a:defRPr/>
            </a:pPr>
            <a:fld id="{9C381EF4-BB24-435C-A1EF-9669D42F0A35}" type="slidenum">
              <a:rPr lang="en-US" smtClean="0"/>
              <a:pPr>
                <a:defRPr/>
              </a:pPr>
              <a:t>3</a:t>
            </a:fld>
            <a:endParaRPr lang="en-US"/>
          </a:p>
        </p:txBody>
      </p:sp>
    </p:spTree>
    <p:extLst>
      <p:ext uri="{BB962C8B-B14F-4D97-AF65-F5344CB8AC3E}">
        <p14:creationId xmlns:p14="http://schemas.microsoft.com/office/powerpoint/2010/main" xmlns="" val="47830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always begin</a:t>
            </a:r>
            <a:r>
              <a:rPr lang="en-US" baseline="0" dirty="0" smtClean="0"/>
              <a:t> at the Your Club tab. </a:t>
            </a:r>
          </a:p>
          <a:p>
            <a:endParaRPr lang="en-US" baseline="0" dirty="0" smtClean="0"/>
          </a:p>
          <a:p>
            <a:r>
              <a:rPr lang="en-US" baseline="0" dirty="0" smtClean="0"/>
              <a:t>(CLICK)</a:t>
            </a:r>
          </a:p>
          <a:p>
            <a:endParaRPr lang="en-US" baseline="0" dirty="0" smtClean="0"/>
          </a:p>
          <a:p>
            <a:r>
              <a:rPr lang="en-US" baseline="0" dirty="0" smtClean="0"/>
              <a:t>You can see that in addition to Your Club, there are tabs for Service and Foundation Giving</a:t>
            </a:r>
          </a:p>
          <a:p>
            <a:endParaRPr lang="en-US" dirty="0" smtClean="0"/>
          </a:p>
          <a:p>
            <a:r>
              <a:rPr lang="en-US" dirty="0" smtClean="0"/>
              <a:t>For</a:t>
            </a:r>
            <a:r>
              <a:rPr lang="en-US" baseline="0" dirty="0" smtClean="0"/>
              <a:t> Your Club, we start with the Trends section depicting your club’s membership r</a:t>
            </a:r>
            <a:r>
              <a:rPr lang="en-US" dirty="0" smtClean="0"/>
              <a:t>etention </a:t>
            </a:r>
            <a:r>
              <a:rPr lang="en-US" dirty="0"/>
              <a:t>over the last </a:t>
            </a:r>
            <a:r>
              <a:rPr lang="en-US" dirty="0" smtClean="0"/>
              <a:t>five </a:t>
            </a:r>
            <a:r>
              <a:rPr lang="en-US" dirty="0"/>
              <a:t>years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C381EF4-BB24-435C-A1EF-9669D42F0A35}" type="slidenum">
              <a:rPr lang="en-US" smtClean="0"/>
              <a:pPr>
                <a:defRPr/>
              </a:pPr>
              <a:t>4</a:t>
            </a:fld>
            <a:endParaRPr lang="en-US"/>
          </a:p>
        </p:txBody>
      </p:sp>
    </p:spTree>
    <p:extLst>
      <p:ext uri="{BB962C8B-B14F-4D97-AF65-F5344CB8AC3E}">
        <p14:creationId xmlns:p14="http://schemas.microsoft.com/office/powerpoint/2010/main" xmlns="" val="47830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scroll down, clubs can set</a:t>
            </a:r>
            <a:r>
              <a:rPr lang="en-US" baseline="0" dirty="0" smtClean="0"/>
              <a:t> four main goals in this section: </a:t>
            </a:r>
          </a:p>
          <a:p>
            <a:endParaRPr lang="en-US" baseline="0" dirty="0" smtClean="0"/>
          </a:p>
          <a:p>
            <a:r>
              <a:rPr lang="en-US" baseline="0" dirty="0" smtClean="0"/>
              <a:t>(CLICK) </a:t>
            </a:r>
            <a:br>
              <a:rPr lang="en-US" baseline="0" dirty="0" smtClean="0"/>
            </a:br>
            <a:r>
              <a:rPr lang="en-US" baseline="0" dirty="0" smtClean="0"/>
              <a:t>-</a:t>
            </a:r>
            <a:r>
              <a:rPr lang="en-US" dirty="0" smtClean="0"/>
              <a:t>Membership Retention</a:t>
            </a:r>
            <a:br>
              <a:rPr lang="en-US" dirty="0" smtClean="0"/>
            </a:br>
            <a:r>
              <a:rPr lang="en-US" dirty="0" smtClean="0"/>
              <a:t>-Rotarian Engagement</a:t>
            </a:r>
          </a:p>
          <a:p>
            <a:r>
              <a:rPr lang="en-US" dirty="0" smtClean="0"/>
              <a:t>-Club Communication</a:t>
            </a:r>
          </a:p>
          <a:p>
            <a:r>
              <a:rPr lang="en-US" dirty="0" smtClean="0"/>
              <a:t>-and Public Relations. </a:t>
            </a:r>
            <a:br>
              <a:rPr lang="en-US" dirty="0" smtClean="0"/>
            </a:br>
            <a:r>
              <a:rPr lang="en-US" dirty="0" smtClean="0"/>
              <a:t/>
            </a:r>
            <a:br>
              <a:rPr lang="en-US" dirty="0" smtClean="0"/>
            </a:br>
            <a:r>
              <a:rPr lang="en-US" dirty="0" smtClean="0"/>
              <a:t>(speaker may wish to give examples for each major goal)</a:t>
            </a:r>
          </a:p>
          <a:p>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pPr/>
              <a:t>5</a:t>
            </a:fld>
            <a:endParaRPr lang="en-US"/>
          </a:p>
        </p:txBody>
      </p:sp>
    </p:spTree>
    <p:extLst>
      <p:ext uri="{BB962C8B-B14F-4D97-AF65-F5344CB8AC3E}">
        <p14:creationId xmlns:p14="http://schemas.microsoft.com/office/powerpoint/2010/main" xmlns="" val="3827144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t</a:t>
            </a:r>
            <a:r>
              <a:rPr lang="en-US" baseline="0" dirty="0" smtClean="0"/>
              <a:t>he Service tab, you’re presented with a trend graph displaying a breakdown of the impact achieved from your club’s service projects and activities over the last three years. The four impact measures are number of volunteers, total volunteer hours, cash donations, and in-kind donations.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pPr/>
              <a:t>6</a:t>
            </a:fld>
            <a:endParaRPr lang="en-US"/>
          </a:p>
        </p:txBody>
      </p:sp>
    </p:spTree>
    <p:extLst>
      <p:ext uri="{BB962C8B-B14F-4D97-AF65-F5344CB8AC3E}">
        <p14:creationId xmlns:p14="http://schemas.microsoft.com/office/powerpoint/2010/main" xmlns="" val="199500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Scrolling down, there are three main goals here, which are;</a:t>
            </a:r>
          </a:p>
          <a:p>
            <a:r>
              <a:rPr lang="en-US" baseline="0" dirty="0" smtClean="0"/>
              <a:t>(CLICK)</a:t>
            </a:r>
          </a:p>
          <a:p>
            <a:endParaRPr lang="en-US" baseline="0" dirty="0" smtClean="0"/>
          </a:p>
          <a:p>
            <a:r>
              <a:rPr lang="en-US" baseline="0" dirty="0" smtClean="0"/>
              <a:t>-Service Projects and Activities </a:t>
            </a:r>
          </a:p>
          <a:p>
            <a:r>
              <a:rPr lang="en-US" dirty="0" smtClean="0"/>
              <a:t>-New Generations</a:t>
            </a:r>
            <a:r>
              <a:rPr lang="en-US" baseline="0" dirty="0" smtClean="0"/>
              <a:t> Clubs (which includes sponsoring </a:t>
            </a:r>
            <a:r>
              <a:rPr lang="en-US" baseline="0" dirty="0" err="1" smtClean="0"/>
              <a:t>Rotaract</a:t>
            </a:r>
            <a:r>
              <a:rPr lang="en-US" baseline="0" dirty="0" smtClean="0"/>
              <a:t> and Interact clubs), </a:t>
            </a:r>
          </a:p>
          <a:p>
            <a:r>
              <a:rPr lang="en-US" baseline="0" dirty="0" smtClean="0"/>
              <a:t>-and New Generations Participants (which covers Youth Exchange and RYLA).</a:t>
            </a:r>
          </a:p>
          <a:p>
            <a:endParaRPr lang="en-US" baseline="0" dirty="0" smtClean="0"/>
          </a:p>
          <a:p>
            <a:pPr defTabSz="907620"/>
            <a:r>
              <a:rPr lang="en-US" dirty="0" smtClean="0"/>
              <a:t>(speaker may wish to give examples for each major goal)</a:t>
            </a:r>
          </a:p>
          <a:p>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pPr/>
              <a:t>7</a:t>
            </a:fld>
            <a:endParaRPr lang="en-US"/>
          </a:p>
        </p:txBody>
      </p:sp>
    </p:spTree>
    <p:extLst>
      <p:ext uri="{BB962C8B-B14F-4D97-AF65-F5344CB8AC3E}">
        <p14:creationId xmlns:p14="http://schemas.microsoft.com/office/powerpoint/2010/main" xmlns="" val="199500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on the Foundation Giving</a:t>
            </a:r>
            <a:r>
              <a:rPr lang="en-US" baseline="0" dirty="0" smtClean="0"/>
              <a:t> tab, this trend graph s</a:t>
            </a:r>
            <a:r>
              <a:rPr lang="en-US" dirty="0" smtClean="0"/>
              <a:t>hows</a:t>
            </a:r>
            <a:r>
              <a:rPr lang="en-US" baseline="0" dirty="0" smtClean="0"/>
              <a:t> your club’s Annual Fund goals and giving over the last 5 years. </a:t>
            </a:r>
          </a:p>
          <a:p>
            <a:endParaRPr lang="en-US" baseline="0" dirty="0" smtClean="0"/>
          </a:p>
          <a:p>
            <a:r>
              <a:rPr lang="en-US" baseline="0" dirty="0" smtClean="0"/>
              <a:t>On all three tabs, you can view each trend graph in table form under each respective graph. These tables can be expanded out to show the numerical values for the last 5 years.</a:t>
            </a:r>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pPr/>
              <a:t>8</a:t>
            </a:fld>
            <a:endParaRPr lang="en-US"/>
          </a:p>
        </p:txBody>
      </p:sp>
    </p:spTree>
    <p:extLst>
      <p:ext uri="{BB962C8B-B14F-4D97-AF65-F5344CB8AC3E}">
        <p14:creationId xmlns:p14="http://schemas.microsoft.com/office/powerpoint/2010/main" xmlns="" val="428077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Below</a:t>
            </a:r>
            <a:r>
              <a:rPr lang="en-US" baseline="0" dirty="0" smtClean="0"/>
              <a:t> the Annual Fund trends are the three main goals for Foundation giving: </a:t>
            </a:r>
          </a:p>
          <a:p>
            <a:r>
              <a:rPr lang="en-US" baseline="0" dirty="0" smtClean="0"/>
              <a:t/>
            </a:r>
            <a:br>
              <a:rPr lang="en-US" baseline="0" dirty="0" smtClean="0"/>
            </a:br>
            <a:r>
              <a:rPr lang="en-US" baseline="0" dirty="0" smtClean="0"/>
              <a:t>(CLICK)</a:t>
            </a:r>
          </a:p>
          <a:p>
            <a:endParaRPr lang="en-US" baseline="0" dirty="0" smtClean="0"/>
          </a:p>
          <a:p>
            <a:r>
              <a:rPr lang="en-US" baseline="0" dirty="0" smtClean="0"/>
              <a:t>-The Annual Fund is broken out by Paul Harris Society, Sustaining Members, EREY, and other contributions. </a:t>
            </a:r>
          </a:p>
          <a:p>
            <a:r>
              <a:rPr lang="en-US" baseline="0" dirty="0" smtClean="0"/>
              <a:t>-Then we have </a:t>
            </a:r>
            <a:r>
              <a:rPr lang="en-US" baseline="0" dirty="0" err="1" smtClean="0"/>
              <a:t>PolioPlus</a:t>
            </a:r>
            <a:r>
              <a:rPr lang="en-US" baseline="0" dirty="0" smtClean="0"/>
              <a:t>.</a:t>
            </a:r>
          </a:p>
          <a:p>
            <a:r>
              <a:rPr lang="en-US" baseline="0" dirty="0" smtClean="0"/>
              <a:t>-And last we have Major Gifts and Endowment Fund, which includes Major Gifts, Bequest Society, and Benefactors. </a:t>
            </a:r>
          </a:p>
          <a:p>
            <a:endParaRPr lang="en-US" baseline="0" dirty="0" smtClean="0"/>
          </a:p>
        </p:txBody>
      </p:sp>
      <p:sp>
        <p:nvSpPr>
          <p:cNvPr id="4" name="Slide Number Placeholder 3"/>
          <p:cNvSpPr>
            <a:spLocks noGrp="1"/>
          </p:cNvSpPr>
          <p:nvPr>
            <p:ph type="sldNum" sz="quarter" idx="10"/>
          </p:nvPr>
        </p:nvSpPr>
        <p:spPr/>
        <p:txBody>
          <a:bodyPr/>
          <a:lstStyle/>
          <a:p>
            <a:fld id="{1A6779E3-77AA-43D1-AE3E-9CD46D23C01B}" type="slidenum">
              <a:rPr lang="en-US" smtClean="0"/>
              <a:pPr/>
              <a:t>9</a:t>
            </a:fld>
            <a:endParaRPr lang="en-US"/>
          </a:p>
        </p:txBody>
      </p:sp>
    </p:spTree>
    <p:extLst>
      <p:ext uri="{BB962C8B-B14F-4D97-AF65-F5344CB8AC3E}">
        <p14:creationId xmlns:p14="http://schemas.microsoft.com/office/powerpoint/2010/main" xmlns="" val="121466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333897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404704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3912077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AC9D689-1F65-4F9A-B3FF-B99B57FC02CA}" type="datetime1">
              <a:rPr lang="en-US">
                <a:solidFill>
                  <a:srgbClr val="000000"/>
                </a:solidFill>
              </a:rPr>
              <a:pPr>
                <a:defRPr/>
              </a:pPr>
              <a:t>4/5/2013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34451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1FDFFD16-8FFB-472B-BF6C-0F240E3277BD}" type="datetime1">
              <a:rPr lang="en-US">
                <a:solidFill>
                  <a:srgbClr val="000000"/>
                </a:solidFill>
              </a:rPr>
              <a:pPr>
                <a:defRPr/>
              </a:pPr>
              <a:t>4/5/2013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55935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A11EC939-C0CA-4A54-B8D2-A152B68CC0BC}" type="datetime1">
              <a:rPr lang="en-US">
                <a:solidFill>
                  <a:srgbClr val="000000"/>
                </a:solidFill>
              </a:rPr>
              <a:pPr>
                <a:defRPr/>
              </a:pPr>
              <a:t>4/5/2013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861546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875" y="1084263"/>
            <a:ext cx="4360863"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084263"/>
            <a:ext cx="4360862"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B21000DB-4D72-44E0-8173-2B175FC4E6CD}" type="datetime1">
              <a:rPr lang="en-US">
                <a:solidFill>
                  <a:srgbClr val="000000"/>
                </a:solidFill>
              </a:rPr>
              <a:pPr>
                <a:defRPr/>
              </a:pPr>
              <a:t>4/5/2013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282730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AB6B28F8-CE64-49CE-A88A-28A00B108AD4}" type="datetime1">
              <a:rPr lang="en-US">
                <a:solidFill>
                  <a:srgbClr val="000000"/>
                </a:solidFill>
              </a:rPr>
              <a:pPr>
                <a:defRPr/>
              </a:pPr>
              <a:t>4/5/2013</a:t>
            </a:fld>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113514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07733247-F9A6-4185-9757-41990CFAFF72}" type="datetime1">
              <a:rPr lang="en-US">
                <a:solidFill>
                  <a:srgbClr val="000000"/>
                </a:solidFill>
              </a:rPr>
              <a:pPr>
                <a:defRPr/>
              </a:pPr>
              <a:t>4/5/2013</a:t>
            </a:fld>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626220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DFDCCC34-2B85-453D-BF25-CC84916DF432}" type="datetime1">
              <a:rPr lang="en-US">
                <a:solidFill>
                  <a:srgbClr val="000000"/>
                </a:solidFill>
              </a:rPr>
              <a:pPr>
                <a:defRPr/>
              </a:pPr>
              <a:t>4/5/2013</a:t>
            </a:fld>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721328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8B13BCCE-4D9A-44A5-B4AC-70ED04637F60}" type="datetime1">
              <a:rPr lang="en-US">
                <a:solidFill>
                  <a:srgbClr val="000000"/>
                </a:solidFill>
              </a:rPr>
              <a:pPr>
                <a:defRPr/>
              </a:pPr>
              <a:t>4/5/2013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770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2270740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780528F-5B02-49D8-AE41-3A79B39487A5}" type="datetime1">
              <a:rPr lang="en-US">
                <a:solidFill>
                  <a:srgbClr val="000000"/>
                </a:solidFill>
              </a:rPr>
              <a:pPr>
                <a:defRPr/>
              </a:pPr>
              <a:t>4/5/2013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141819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A946802-66FF-41F5-82A8-BFBCBDE7F79B}" type="datetime1">
              <a:rPr lang="en-US">
                <a:solidFill>
                  <a:srgbClr val="000000"/>
                </a:solidFill>
              </a:rPr>
              <a:pPr>
                <a:defRPr/>
              </a:pPr>
              <a:t>4/5/2013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847727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6263" y="0"/>
            <a:ext cx="2217737" cy="6245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875" y="0"/>
            <a:ext cx="6503988" cy="624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F34D6FE4-FB9D-40F9-A7DB-F068880A7873}" type="datetime1">
              <a:rPr lang="en-US">
                <a:solidFill>
                  <a:srgbClr val="000000"/>
                </a:solidFill>
              </a:rPr>
              <a:pPr>
                <a:defRPr/>
              </a:pPr>
              <a:t>4/5/2013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014821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875" y="0"/>
            <a:ext cx="8229600" cy="969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9875" y="1084263"/>
            <a:ext cx="4360863" cy="516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084263"/>
            <a:ext cx="4360862" cy="516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1F8046E1-389E-4216-97CE-638D3CCE6D6C}" type="datetime1">
              <a:rPr lang="en-US">
                <a:solidFill>
                  <a:srgbClr val="000000"/>
                </a:solidFill>
              </a:rPr>
              <a:pPr>
                <a:defRPr/>
              </a:pPr>
              <a:t>4/5/2013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05045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6616DD-B007-4FC5-877A-CAE37F7D6E84}"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160097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616DD-B007-4FC5-877A-CAE37F7D6E84}" type="datetimeFigureOut">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210200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616DD-B007-4FC5-877A-CAE37F7D6E84}" type="datetimeFigureOut">
              <a:rPr lang="en-US" smtClean="0"/>
              <a:pPr/>
              <a:t>4/5/2013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40180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616DD-B007-4FC5-877A-CAE37F7D6E84}" type="datetimeFigureOut">
              <a:rPr lang="en-US" smtClean="0"/>
              <a:pPr/>
              <a:t>4/5/2013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400973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616DD-B007-4FC5-877A-CAE37F7D6E84}" type="datetimeFigureOut">
              <a:rPr lang="en-US" smtClean="0"/>
              <a:pPr/>
              <a:t>4/5/2013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216688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616DD-B007-4FC5-877A-CAE37F7D6E84}" type="datetimeFigureOut">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84976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616DD-B007-4FC5-877A-CAE37F7D6E84}" type="datetimeFigureOut">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65468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616DD-B007-4FC5-877A-CAE37F7D6E84}" type="datetimeFigureOut">
              <a:rPr lang="en-US" smtClean="0"/>
              <a:pPr/>
              <a:t>4/5/2013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870906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086" name="Rectangle 6"/>
          <p:cNvSpPr>
            <a:spLocks noGrp="1" noChangeArrowheads="1"/>
          </p:cNvSpPr>
          <p:nvPr>
            <p:ph type="title"/>
          </p:nvPr>
        </p:nvSpPr>
        <p:spPr bwMode="auto">
          <a:xfrm>
            <a:off x="269875" y="0"/>
            <a:ext cx="8229600" cy="969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087" name="Rectangle 7"/>
          <p:cNvSpPr>
            <a:spLocks noGrp="1" noChangeArrowheads="1"/>
          </p:cNvSpPr>
          <p:nvPr>
            <p:ph type="body" idx="1"/>
          </p:nvPr>
        </p:nvSpPr>
        <p:spPr bwMode="auto">
          <a:xfrm>
            <a:off x="269875" y="1084263"/>
            <a:ext cx="8874125" cy="5160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2"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latin typeface="Calibri" pitchFamily="34" charset="0"/>
              </a:defRPr>
            </a:lvl1pPr>
          </a:lstStyle>
          <a:p>
            <a:pPr defTabSz="457200" fontAlgn="base">
              <a:spcBef>
                <a:spcPct val="0"/>
              </a:spcBef>
              <a:spcAft>
                <a:spcPct val="0"/>
              </a:spcAft>
              <a:defRPr/>
            </a:pPr>
            <a:fld id="{D55E5D1C-B5EF-4CD9-8C69-7BA86FF91DE5}" type="datetime1">
              <a:rPr lang="en-US">
                <a:solidFill>
                  <a:srgbClr val="000000"/>
                </a:solidFill>
              </a:rPr>
              <a:pPr defTabSz="457200" fontAlgn="base">
                <a:spcBef>
                  <a:spcPct val="0"/>
                </a:spcBef>
                <a:spcAft>
                  <a:spcPct val="0"/>
                </a:spcAft>
                <a:defRPr/>
              </a:pPr>
              <a:t>4/5/2013</a:t>
            </a:fld>
            <a:endParaRPr lang="en-US">
              <a:solidFill>
                <a:srgbClr val="000000"/>
              </a:solidFill>
            </a:endParaRPr>
          </a:p>
        </p:txBody>
      </p:sp>
      <p:sp>
        <p:nvSpPr>
          <p:cNvPr id="174083"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pPr defTabSz="457200" fontAlgn="base">
              <a:spcBef>
                <a:spcPct val="0"/>
              </a:spcBef>
              <a:spcAft>
                <a:spcPct val="0"/>
              </a:spcAft>
              <a:defRPr/>
            </a:pPr>
            <a:endParaRPr lang="en-US">
              <a:solidFill>
                <a:srgbClr val="000000"/>
              </a:solidFill>
            </a:endParaRPr>
          </a:p>
        </p:txBody>
      </p:sp>
      <p:pic>
        <p:nvPicPr>
          <p:cNvPr id="1031" name="Picture 1"/>
          <p:cNvPicPr>
            <a:picLocks noChangeAspect="1"/>
          </p:cNvPicPr>
          <p:nvPr userDrawn="1"/>
        </p:nvPicPr>
        <p:blipFill>
          <a:blip r:embed="rId15">
            <a:extLst>
              <a:ext uri="{28A0092B-C50C-407E-A947-70E740481C1C}">
                <a14:useLocalDpi xmlns:a14="http://schemas.microsoft.com/office/drawing/2010/main" xmlns="" val="0"/>
              </a:ext>
            </a:extLst>
          </a:blip>
          <a:srcRect/>
          <a:stretch>
            <a:fillRect/>
          </a:stretch>
        </p:blipFill>
        <p:spPr bwMode="auto">
          <a:xfrm>
            <a:off x="7442200" y="6451600"/>
            <a:ext cx="1544638"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0345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a:solidFill>
            <a:schemeClr val="bg1"/>
          </a:solidFill>
          <a:latin typeface="+mj-lt"/>
          <a:ea typeface="MS PGothic" pitchFamily="34" charset="-128"/>
          <a:cs typeface="+mj-cs"/>
        </a:defRPr>
      </a:lvl1pPr>
      <a:lvl2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5pPr>
      <a:lvl6pPr marL="457200" algn="l" rtl="0" fontAlgn="base">
        <a:spcBef>
          <a:spcPct val="0"/>
        </a:spcBef>
        <a:spcAft>
          <a:spcPct val="0"/>
        </a:spcAft>
        <a:defRPr sz="4000">
          <a:solidFill>
            <a:schemeClr val="bg1"/>
          </a:solidFill>
          <a:latin typeface="Arial" charset="0"/>
          <a:ea typeface="ＭＳ Ｐゴシック" charset="0"/>
          <a:cs typeface="Arial" charset="0"/>
        </a:defRPr>
      </a:lvl6pPr>
      <a:lvl7pPr marL="914400" algn="l" rtl="0" fontAlgn="base">
        <a:spcBef>
          <a:spcPct val="0"/>
        </a:spcBef>
        <a:spcAft>
          <a:spcPct val="0"/>
        </a:spcAft>
        <a:defRPr sz="4000">
          <a:solidFill>
            <a:schemeClr val="bg1"/>
          </a:solidFill>
          <a:latin typeface="Arial" charset="0"/>
          <a:ea typeface="ＭＳ Ｐゴシック" charset="0"/>
          <a:cs typeface="Arial" charset="0"/>
        </a:defRPr>
      </a:lvl7pPr>
      <a:lvl8pPr marL="1371600" algn="l" rtl="0" fontAlgn="base">
        <a:spcBef>
          <a:spcPct val="0"/>
        </a:spcBef>
        <a:spcAft>
          <a:spcPct val="0"/>
        </a:spcAft>
        <a:defRPr sz="4000">
          <a:solidFill>
            <a:schemeClr val="bg1"/>
          </a:solidFill>
          <a:latin typeface="Arial" charset="0"/>
          <a:ea typeface="ＭＳ Ｐゴシック" charset="0"/>
          <a:cs typeface="Arial" charset="0"/>
        </a:defRPr>
      </a:lvl8pPr>
      <a:lvl9pPr marL="1828800" algn="l" rtl="0" fontAlgn="base">
        <a:spcBef>
          <a:spcPct val="0"/>
        </a:spcBef>
        <a:spcAft>
          <a:spcPct val="0"/>
        </a:spcAft>
        <a:defRPr sz="4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myrotaryclub.com/"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9" name="Group 8"/>
          <p:cNvGrpSpPr/>
          <p:nvPr/>
        </p:nvGrpSpPr>
        <p:grpSpPr>
          <a:xfrm>
            <a:off x="2568503" y="2918336"/>
            <a:ext cx="4763911" cy="522465"/>
            <a:chOff x="1915400" y="2918336"/>
            <a:chExt cx="4763911" cy="522465"/>
          </a:xfrm>
        </p:grpSpPr>
        <p:pic>
          <p:nvPicPr>
            <p:cNvPr id="1127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15400" y="2918336"/>
              <a:ext cx="4763911" cy="522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186333" y="2982025"/>
              <a:ext cx="3531351" cy="369332"/>
            </a:xfrm>
            <a:prstGeom prst="rect">
              <a:avLst/>
            </a:prstGeom>
            <a:noFill/>
          </p:spPr>
          <p:txBody>
            <a:bodyPr wrap="none" rtlCol="0">
              <a:spAutoFit/>
            </a:bodyPr>
            <a:lstStyle/>
            <a:p>
              <a:r>
                <a:rPr lang="en-US" b="1" dirty="0" smtClean="0">
                  <a:solidFill>
                    <a:schemeClr val="bg1"/>
                  </a:solidFill>
                </a:rPr>
                <a:t>Introduction to Rotary Club Central</a:t>
              </a:r>
              <a:endParaRPr lang="en-US" b="1" dirty="0">
                <a:solidFill>
                  <a:schemeClr val="bg1"/>
                </a:solidFill>
              </a:endParaRPr>
            </a:p>
          </p:txBody>
        </p:sp>
      </p:grpSp>
      <p:grpSp>
        <p:nvGrpSpPr>
          <p:cNvPr id="10" name="Group 9"/>
          <p:cNvGrpSpPr/>
          <p:nvPr/>
        </p:nvGrpSpPr>
        <p:grpSpPr>
          <a:xfrm>
            <a:off x="2568503" y="3815014"/>
            <a:ext cx="4763911" cy="522465"/>
            <a:chOff x="1915400" y="3815014"/>
            <a:chExt cx="4763911" cy="522465"/>
          </a:xfrm>
        </p:grpSpPr>
        <p:pic>
          <p:nvPicPr>
            <p:cNvPr id="15"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15400" y="3815014"/>
              <a:ext cx="4763911" cy="522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2186333" y="3878703"/>
              <a:ext cx="1566326" cy="369332"/>
            </a:xfrm>
            <a:prstGeom prst="rect">
              <a:avLst/>
            </a:prstGeom>
            <a:noFill/>
          </p:spPr>
          <p:txBody>
            <a:bodyPr wrap="none" rtlCol="0">
              <a:spAutoFit/>
            </a:bodyPr>
            <a:lstStyle/>
            <a:p>
              <a:r>
                <a:rPr lang="en-US" b="1" dirty="0" smtClean="0">
                  <a:solidFill>
                    <a:schemeClr val="bg1"/>
                  </a:solidFill>
                </a:rPr>
                <a:t>Entering Goals</a:t>
              </a:r>
              <a:endParaRPr lang="en-US" b="1" dirty="0">
                <a:solidFill>
                  <a:schemeClr val="bg1"/>
                </a:solidFill>
              </a:endParaRPr>
            </a:p>
          </p:txBody>
        </p:sp>
      </p:grpSp>
      <p:grpSp>
        <p:nvGrpSpPr>
          <p:cNvPr id="12" name="Group 11"/>
          <p:cNvGrpSpPr/>
          <p:nvPr/>
        </p:nvGrpSpPr>
        <p:grpSpPr>
          <a:xfrm>
            <a:off x="2591246" y="4658557"/>
            <a:ext cx="4732757" cy="522465"/>
            <a:chOff x="1938143" y="4658557"/>
            <a:chExt cx="4732757" cy="522465"/>
          </a:xfrm>
        </p:grpSpPr>
        <p:pic>
          <p:nvPicPr>
            <p:cNvPr id="17"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38143" y="4658557"/>
              <a:ext cx="4732757" cy="522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nvSpPr>
          <p:spPr>
            <a:xfrm>
              <a:off x="2209076" y="4722246"/>
              <a:ext cx="2261068" cy="369332"/>
            </a:xfrm>
            <a:prstGeom prst="rect">
              <a:avLst/>
            </a:prstGeom>
            <a:no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grpSp>
      <p:grpSp>
        <p:nvGrpSpPr>
          <p:cNvPr id="2" name="Group 1"/>
          <p:cNvGrpSpPr/>
          <p:nvPr/>
        </p:nvGrpSpPr>
        <p:grpSpPr>
          <a:xfrm>
            <a:off x="2557214" y="5565580"/>
            <a:ext cx="4763911" cy="522465"/>
            <a:chOff x="2557214" y="5565580"/>
            <a:chExt cx="4763911" cy="522465"/>
          </a:xfrm>
        </p:grpSpPr>
        <p:pic>
          <p:nvPicPr>
            <p:cNvPr id="19"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57214" y="5565580"/>
              <a:ext cx="4763911" cy="522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extBox 19"/>
            <p:cNvSpPr txBox="1"/>
            <p:nvPr/>
          </p:nvSpPr>
          <p:spPr>
            <a:xfrm>
              <a:off x="2828147" y="5629269"/>
              <a:ext cx="1145506" cy="369332"/>
            </a:xfrm>
            <a:prstGeom prst="rect">
              <a:avLst/>
            </a:prstGeom>
            <a:noFill/>
          </p:spPr>
          <p:txBody>
            <a:bodyPr wrap="none" rtlCol="0">
              <a:spAutoFit/>
            </a:bodyPr>
            <a:lstStyle/>
            <a:p>
              <a:r>
                <a:rPr lang="en-US" b="1" dirty="0" smtClean="0">
                  <a:solidFill>
                    <a:schemeClr val="bg1"/>
                  </a:solidFill>
                </a:rPr>
                <a:t>Questions</a:t>
              </a:r>
              <a:endParaRPr lang="en-US" b="1" dirty="0">
                <a:solidFill>
                  <a:schemeClr val="bg1"/>
                </a:solidFill>
              </a:endParaRPr>
            </a:p>
          </p:txBody>
        </p:sp>
      </p:grpSp>
    </p:spTree>
    <p:extLst>
      <p:ext uri="{BB962C8B-B14F-4D97-AF65-F5344CB8AC3E}">
        <p14:creationId xmlns:p14="http://schemas.microsoft.com/office/powerpoint/2010/main" xmlns="" val="56980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
                                        </p:tgtEl>
                                      </p:cBhvr>
                                    </p:animEffect>
                                    <p:animScale>
                                      <p:cBhvr>
                                        <p:cTn id="2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2783393" y="0"/>
            <a:chExt cx="9144000" cy="6858000"/>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7517"/>
            <a:stretch/>
          </p:blipFill>
          <p:spPr bwMode="auto">
            <a:xfrm>
              <a:off x="2783393"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bwMode="auto">
            <a:xfrm>
              <a:off x="3669853" y="1346835"/>
              <a:ext cx="1500693" cy="279400"/>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12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grpSp>
      <p:sp>
        <p:nvSpPr>
          <p:cNvPr id="7" name="Rectangle 6"/>
          <p:cNvSpPr/>
          <p:nvPr/>
        </p:nvSpPr>
        <p:spPr bwMode="auto">
          <a:xfrm>
            <a:off x="825500" y="39950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552126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787" t="-1" r="4666" b="1136"/>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bwMode="auto">
          <a:xfrm>
            <a:off x="1101725" y="1268095"/>
            <a:ext cx="1500693" cy="279400"/>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12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5" name="Rectangle 4"/>
          <p:cNvSpPr/>
          <p:nvPr/>
        </p:nvSpPr>
        <p:spPr bwMode="auto">
          <a:xfrm>
            <a:off x="1041400" y="40077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3429452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127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68503" y="2918336"/>
            <a:ext cx="4763911" cy="522465"/>
          </a:xfrm>
          <a:prstGeom prst="rect">
            <a:avLst/>
          </a:prstGeom>
          <a:solidFill>
            <a:schemeClr val="bg1">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bwMode="auto">
          <a:xfrm>
            <a:off x="2568503" y="2918336"/>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839436" y="2982025"/>
            <a:ext cx="3531351" cy="369332"/>
          </a:xfrm>
          <a:prstGeom prst="rect">
            <a:avLst/>
          </a:prstGeom>
          <a:solidFill>
            <a:schemeClr val="bg1">
              <a:lumMod val="50000"/>
            </a:schemeClr>
          </a:solidFill>
        </p:spPr>
        <p:txBody>
          <a:bodyPr wrap="none" rtlCol="0">
            <a:spAutoFit/>
          </a:bodyPr>
          <a:lstStyle/>
          <a:p>
            <a:r>
              <a:rPr lang="en-US" b="1" dirty="0" smtClean="0">
                <a:solidFill>
                  <a:schemeClr val="bg1"/>
                </a:solidFill>
              </a:rPr>
              <a:t>Introduction to Rotary Club Central</a:t>
            </a:r>
            <a:endParaRPr lang="en-US" b="1" dirty="0">
              <a:solidFill>
                <a:schemeClr val="bg1"/>
              </a:solidFill>
            </a:endParaRPr>
          </a:p>
        </p:txBody>
      </p:sp>
      <p:grpSp>
        <p:nvGrpSpPr>
          <p:cNvPr id="10" name="Group 9"/>
          <p:cNvGrpSpPr/>
          <p:nvPr/>
        </p:nvGrpSpPr>
        <p:grpSpPr>
          <a:xfrm>
            <a:off x="2568503" y="3815014"/>
            <a:ext cx="4763911" cy="522465"/>
            <a:chOff x="1915400" y="3815014"/>
            <a:chExt cx="4763911" cy="522465"/>
          </a:xfrm>
        </p:grpSpPr>
        <p:pic>
          <p:nvPicPr>
            <p:cNvPr id="15"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15400" y="3815014"/>
              <a:ext cx="4763911" cy="522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2186333" y="3878703"/>
              <a:ext cx="1566326" cy="369332"/>
            </a:xfrm>
            <a:prstGeom prst="rect">
              <a:avLst/>
            </a:prstGeom>
            <a:noFill/>
          </p:spPr>
          <p:txBody>
            <a:bodyPr wrap="none" rtlCol="0">
              <a:spAutoFit/>
            </a:bodyPr>
            <a:lstStyle/>
            <a:p>
              <a:r>
                <a:rPr lang="en-US" b="1" dirty="0" smtClean="0">
                  <a:solidFill>
                    <a:schemeClr val="bg1"/>
                  </a:solidFill>
                </a:rPr>
                <a:t>Entering Goals</a:t>
              </a:r>
              <a:endParaRPr lang="en-US" b="1" dirty="0">
                <a:solidFill>
                  <a:schemeClr val="bg1"/>
                </a:solidFill>
              </a:endParaRPr>
            </a:p>
          </p:txBody>
        </p:sp>
      </p:grpSp>
      <p:pic>
        <p:nvPicPr>
          <p:cNvPr id="17"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91246" y="4658557"/>
            <a:ext cx="4732757" cy="522465"/>
          </a:xfrm>
          <a:prstGeom prst="rect">
            <a:avLst/>
          </a:prstGeom>
          <a:solidFill>
            <a:schemeClr val="bg1">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20"/>
          <p:cNvSpPr/>
          <p:nvPr/>
        </p:nvSpPr>
        <p:spPr bwMode="auto">
          <a:xfrm>
            <a:off x="2581313" y="4645679"/>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8" name="TextBox 17"/>
          <p:cNvSpPr txBox="1"/>
          <p:nvPr/>
        </p:nvSpPr>
        <p:spPr>
          <a:xfrm>
            <a:off x="2862179" y="4722246"/>
            <a:ext cx="2261068" cy="369332"/>
          </a:xfrm>
          <a:prstGeom prst="rect">
            <a:avLst/>
          </a:prstGeom>
          <a:solidFill>
            <a:schemeClr val="bg1">
              <a:lumMod val="50000"/>
            </a:schemeClr>
          </a:solid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pic>
        <p:nvPicPr>
          <p:cNvPr id="19"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57214" y="5565580"/>
            <a:ext cx="4763911" cy="522465"/>
          </a:xfrm>
          <a:prstGeom prst="rect">
            <a:avLst/>
          </a:prstGeom>
          <a:solidFill>
            <a:schemeClr val="bg1">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Rectangle 21"/>
          <p:cNvSpPr/>
          <p:nvPr/>
        </p:nvSpPr>
        <p:spPr bwMode="auto">
          <a:xfrm>
            <a:off x="2562858" y="5565580"/>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0" name="TextBox 19"/>
          <p:cNvSpPr txBox="1"/>
          <p:nvPr/>
        </p:nvSpPr>
        <p:spPr>
          <a:xfrm>
            <a:off x="2828147" y="5629269"/>
            <a:ext cx="1145506" cy="369332"/>
          </a:xfrm>
          <a:prstGeom prst="rect">
            <a:avLst/>
          </a:prstGeom>
          <a:solidFill>
            <a:schemeClr val="bg1">
              <a:lumMod val="50000"/>
            </a:schemeClr>
          </a:solidFill>
        </p:spPr>
        <p:txBody>
          <a:bodyPr wrap="none" rtlCol="0">
            <a:spAutoFit/>
          </a:bodyPr>
          <a:lstStyle/>
          <a:p>
            <a:r>
              <a:rPr lang="en-US" b="1" dirty="0" smtClean="0">
                <a:solidFill>
                  <a:schemeClr val="bg1"/>
                </a:solidFill>
              </a:rPr>
              <a:t>Questions</a:t>
            </a:r>
            <a:endParaRPr lang="en-US" b="1" dirty="0">
              <a:solidFill>
                <a:schemeClr val="bg1"/>
              </a:solidFill>
            </a:endParaRPr>
          </a:p>
        </p:txBody>
      </p:sp>
    </p:spTree>
    <p:extLst>
      <p:ext uri="{BB962C8B-B14F-4D97-AF65-F5344CB8AC3E}">
        <p14:creationId xmlns:p14="http://schemas.microsoft.com/office/powerpoint/2010/main" xmlns="" val="9881530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5900" y="1744618"/>
            <a:ext cx="738187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215900" y="2523088"/>
            <a:ext cx="3835400" cy="4000500"/>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Arial" charset="0"/>
                <a:ea typeface="ヒラギノ角ゴ Pro W3" pitchFamily="16" charset="-128"/>
              </a:rPr>
              <a:t>CLUB LEVEL</a:t>
            </a:r>
            <a:r>
              <a:rPr kumimoji="0" lang="en-US" sz="2400" b="0" i="0" u="none" strike="noStrike" cap="none" normalizeH="0" baseline="0" dirty="0" smtClean="0">
                <a:ln>
                  <a:noFill/>
                </a:ln>
                <a:solidFill>
                  <a:schemeClr val="bg1"/>
                </a:solidFill>
                <a:effectLst/>
                <a:latin typeface="Arial" charset="0"/>
                <a:ea typeface="ヒラギノ角ゴ Pro W3" pitchFamily="16" charset="-128"/>
              </a:rPr>
              <a:t/>
            </a:r>
            <a:br>
              <a:rPr kumimoji="0" lang="en-US" sz="2400" b="0" i="0" u="none" strike="noStrike" cap="none" normalizeH="0" baseline="0" dirty="0" smtClean="0">
                <a:ln>
                  <a:noFill/>
                </a:ln>
                <a:solidFill>
                  <a:schemeClr val="bg1"/>
                </a:solidFill>
                <a:effectLst/>
                <a:latin typeface="Arial" charset="0"/>
                <a:ea typeface="ヒラギノ角ゴ Pro W3" pitchFamily="16" charset="-128"/>
              </a:rPr>
            </a:br>
            <a:endParaRPr kumimoji="0" lang="en-US" sz="2400" b="0" i="0" u="none" strike="noStrike" cap="none" normalizeH="0" baseline="0" dirty="0" smtClean="0">
              <a:ln>
                <a:noFill/>
              </a:ln>
              <a:solidFill>
                <a:schemeClr val="bg1"/>
              </a:solidFill>
              <a:effectLst/>
              <a:latin typeface="Arial" charset="0"/>
              <a:ea typeface="ヒラギノ角ゴ Pro W3"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President</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Secretary</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Treasurer</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Foundation Chair</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Membership Chair</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Executive Secretary</a:t>
            </a: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ヒラギノ角ゴ Pro W3" pitchFamily="16" charset="-128"/>
            </a:endParaRPr>
          </a:p>
        </p:txBody>
      </p:sp>
      <p:sp>
        <p:nvSpPr>
          <p:cNvPr id="5" name="Rectangle 4"/>
          <p:cNvSpPr/>
          <p:nvPr/>
        </p:nvSpPr>
        <p:spPr bwMode="auto">
          <a:xfrm>
            <a:off x="4368800" y="2510388"/>
            <a:ext cx="4203700" cy="4013200"/>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Arial" charset="0"/>
                <a:ea typeface="ヒラギノ角ゴ Pro W3" pitchFamily="16" charset="-128"/>
              </a:rPr>
              <a:t>DISTRICT LEVEL</a:t>
            </a:r>
            <a:r>
              <a:rPr kumimoji="0" lang="en-US" sz="2400" b="0" i="0" u="none" strike="noStrike" cap="none" normalizeH="0" baseline="0" dirty="0" smtClean="0">
                <a:ln>
                  <a:noFill/>
                </a:ln>
                <a:solidFill>
                  <a:schemeClr val="bg1"/>
                </a:solidFill>
                <a:effectLst/>
                <a:latin typeface="Arial" charset="0"/>
                <a:ea typeface="ヒラギノ角ゴ Pro W3" pitchFamily="16" charset="-128"/>
              </a:rPr>
              <a:t/>
            </a:r>
            <a:br>
              <a:rPr kumimoji="0" lang="en-US" sz="2400" b="0" i="0" u="none" strike="noStrike" cap="none" normalizeH="0" baseline="0" dirty="0" smtClean="0">
                <a:ln>
                  <a:noFill/>
                </a:ln>
                <a:solidFill>
                  <a:schemeClr val="bg1"/>
                </a:solidFill>
                <a:effectLst/>
                <a:latin typeface="Arial" charset="0"/>
                <a:ea typeface="ヒラギノ角ゴ Pro W3" pitchFamily="16" charset="-128"/>
              </a:rPr>
            </a:br>
            <a:endParaRPr kumimoji="0" lang="en-US" sz="2400" b="0" i="0" u="none" strike="noStrike" cap="none" normalizeH="0" baseline="0" dirty="0" smtClean="0">
              <a:ln>
                <a:noFill/>
              </a:ln>
              <a:solidFill>
                <a:schemeClr val="bg1"/>
              </a:solidFill>
              <a:effectLst/>
              <a:latin typeface="Arial" charset="0"/>
              <a:ea typeface="ヒラギノ角ゴ Pro W3"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District Governor</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*Assistant Governors</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Committee Chairs</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Executive Secretary</a:t>
            </a: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ヒラギノ角ゴ Pro W3" pitchFamily="16" charset="-128"/>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6" name="Rectangle 5"/>
          <p:cNvSpPr/>
          <p:nvPr/>
        </p:nvSpPr>
        <p:spPr bwMode="auto">
          <a:xfrm>
            <a:off x="0" y="287815"/>
            <a:ext cx="9144000" cy="980915"/>
          </a:xfrm>
          <a:prstGeom prst="rect">
            <a:avLst/>
          </a:prstGeom>
          <a:solidFill>
            <a:srgbClr val="00355C"/>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 name="TextBox 2"/>
          <p:cNvSpPr txBox="1"/>
          <p:nvPr/>
        </p:nvSpPr>
        <p:spPr>
          <a:xfrm>
            <a:off x="2161681" y="535344"/>
            <a:ext cx="6982319" cy="1015663"/>
          </a:xfrm>
          <a:prstGeom prst="rect">
            <a:avLst/>
          </a:prstGeom>
          <a:noFill/>
        </p:spPr>
        <p:txBody>
          <a:bodyPr wrap="square" rtlCol="0">
            <a:spAutoFit/>
          </a:bodyPr>
          <a:lstStyle/>
          <a:p>
            <a:r>
              <a:rPr lang="en-US" sz="6000" dirty="0" smtClean="0">
                <a:solidFill>
                  <a:schemeClr val="bg1"/>
                </a:solidFill>
              </a:rPr>
              <a:t>Who can enter goals?</a:t>
            </a:r>
            <a:endParaRPr lang="en-US" sz="6000" dirty="0">
              <a:solidFill>
                <a:schemeClr val="bg1"/>
              </a:solidFill>
            </a:endParaRPr>
          </a:p>
        </p:txBody>
      </p:sp>
    </p:spTree>
    <p:extLst>
      <p:ext uri="{BB962C8B-B14F-4D97-AF65-F5344CB8AC3E}">
        <p14:creationId xmlns:p14="http://schemas.microsoft.com/office/powerpoint/2010/main" xmlns="" val="38180098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xmlns="" val="0"/>
              </a:ext>
            </a:extLst>
          </a:blip>
          <a:srcRect l="27006" r="7353" b="27148"/>
          <a:stretch/>
        </p:blipFill>
        <p:spPr bwMode="auto">
          <a:xfrm>
            <a:off x="1706880" y="0"/>
            <a:ext cx="5491366" cy="6772275"/>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xmlns=""/>
            </a:ext>
          </a:extLst>
        </p:spPr>
      </p:pic>
      <p:sp>
        <p:nvSpPr>
          <p:cNvPr id="4" name="TextBox 3"/>
          <p:cNvSpPr txBox="1"/>
          <p:nvPr/>
        </p:nvSpPr>
        <p:spPr>
          <a:xfrm>
            <a:off x="3526350" y="2981668"/>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sp>
        <p:nvSpPr>
          <p:cNvPr id="5" name="TextBox 4"/>
          <p:cNvSpPr txBox="1"/>
          <p:nvPr/>
        </p:nvSpPr>
        <p:spPr>
          <a:xfrm>
            <a:off x="5731995" y="2999173"/>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sp>
        <p:nvSpPr>
          <p:cNvPr id="9" name="Rectangle 8"/>
          <p:cNvSpPr/>
          <p:nvPr/>
        </p:nvSpPr>
        <p:spPr bwMode="auto">
          <a:xfrm>
            <a:off x="6515100" y="1275443"/>
            <a:ext cx="5207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187449103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9901" y="0"/>
            <a:ext cx="801429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 1"/>
          <p:cNvGrpSpPr/>
          <p:nvPr/>
        </p:nvGrpSpPr>
        <p:grpSpPr>
          <a:xfrm>
            <a:off x="7497064" y="4081015"/>
            <a:ext cx="599930" cy="138113"/>
            <a:chOff x="7429645" y="4067174"/>
            <a:chExt cx="599930" cy="138113"/>
          </a:xfrm>
        </p:grpSpPr>
        <p:pic>
          <p:nvPicPr>
            <p:cNvPr id="921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77125" y="4067174"/>
              <a:ext cx="552450" cy="13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29645" y="4074318"/>
              <a:ext cx="134839" cy="119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Rectangle 5"/>
          <p:cNvSpPr/>
          <p:nvPr/>
        </p:nvSpPr>
        <p:spPr bwMode="auto">
          <a:xfrm>
            <a:off x="7279505" y="4004928"/>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Rectangle 6"/>
          <p:cNvSpPr/>
          <p:nvPr/>
        </p:nvSpPr>
        <p:spPr bwMode="auto">
          <a:xfrm>
            <a:off x="7279505" y="47062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8" name="Rectangle 7"/>
          <p:cNvSpPr/>
          <p:nvPr/>
        </p:nvSpPr>
        <p:spPr bwMode="auto">
          <a:xfrm>
            <a:off x="7279505" y="5386614"/>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9" name="Rectangle 8"/>
          <p:cNvSpPr/>
          <p:nvPr/>
        </p:nvSpPr>
        <p:spPr bwMode="auto">
          <a:xfrm>
            <a:off x="7279505" y="62556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38287957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5301" y="19639"/>
            <a:ext cx="8026400" cy="6840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bwMode="auto">
          <a:xfrm>
            <a:off x="782198" y="2588965"/>
            <a:ext cx="4428780" cy="3205908"/>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ヒラギノ角ゴ Pro W3" pitchFamily="16" charset="-128"/>
              </a:rPr>
              <a:t/>
            </a:r>
            <a:br>
              <a:rPr kumimoji="0" lang="en-US" sz="1200" b="1" i="0" u="none" strike="noStrike" cap="none" normalizeH="0" baseline="0" dirty="0" smtClean="0">
                <a:ln>
                  <a:noFill/>
                </a:ln>
                <a:solidFill>
                  <a:schemeClr val="bg1"/>
                </a:solidFill>
                <a:effectLst/>
                <a:latin typeface="Arial" charset="0"/>
                <a:ea typeface="ヒラギノ角ゴ Pro W3" pitchFamily="16" charset="-128"/>
              </a:rPr>
            </a:br>
            <a:r>
              <a:rPr kumimoji="0" lang="en-US" sz="1200" b="1" i="0" u="none" strike="noStrike" cap="none" normalizeH="0" baseline="0" dirty="0" smtClean="0">
                <a:ln>
                  <a:noFill/>
                </a:ln>
                <a:solidFill>
                  <a:schemeClr val="bg1"/>
                </a:solidFill>
                <a:effectLst/>
                <a:latin typeface="Arial" charset="0"/>
                <a:ea typeface="ヒラギノ角ゴ Pro W3" pitchFamily="16" charset="-128"/>
              </a:rPr>
              <a:t/>
            </a:r>
            <a:br>
              <a:rPr kumimoji="0" lang="en-US" sz="1200" b="1" i="0" u="none" strike="noStrike" cap="none" normalizeH="0" baseline="0" dirty="0" smtClean="0">
                <a:ln>
                  <a:noFill/>
                </a:ln>
                <a:solidFill>
                  <a:schemeClr val="bg1"/>
                </a:solidFill>
                <a:effectLst/>
                <a:latin typeface="Arial" charset="0"/>
                <a:ea typeface="ヒラギノ角ゴ Pro W3" pitchFamily="16" charset="-128"/>
              </a:rPr>
            </a:br>
            <a:r>
              <a:rPr kumimoji="0" lang="en-US" sz="3600" i="0" u="none" strike="noStrike" cap="none" normalizeH="0" baseline="0" dirty="0" smtClean="0">
                <a:ln>
                  <a:noFill/>
                </a:ln>
                <a:solidFill>
                  <a:schemeClr val="bg1"/>
                </a:solidFill>
                <a:effectLst/>
                <a:latin typeface="Arial" charset="0"/>
                <a:ea typeface="ヒラギノ角ゴ Pro W3" pitchFamily="16" charset="-128"/>
              </a:rPr>
              <a:t>Numeric</a:t>
            </a:r>
            <a:br>
              <a:rPr kumimoji="0" lang="en-US" sz="3600" i="0" u="none" strike="noStrike" cap="none" normalizeH="0" baseline="0" dirty="0" smtClean="0">
                <a:ln>
                  <a:noFill/>
                </a:ln>
                <a:solidFill>
                  <a:schemeClr val="bg1"/>
                </a:solidFill>
                <a:effectLst/>
                <a:latin typeface="Arial" charset="0"/>
                <a:ea typeface="ヒラギノ角ゴ Pro W3" pitchFamily="16" charset="-128"/>
              </a:rPr>
            </a:br>
            <a:r>
              <a:rPr kumimoji="0" lang="en-US" sz="3600" i="0" u="none" strike="noStrike" cap="none" normalizeH="0" baseline="0" dirty="0" smtClean="0">
                <a:ln>
                  <a:noFill/>
                </a:ln>
                <a:solidFill>
                  <a:schemeClr val="bg1"/>
                </a:solidFill>
                <a:effectLst/>
                <a:latin typeface="Arial" charset="0"/>
                <a:ea typeface="ヒラギノ角ゴ Pro W3" pitchFamily="16" charset="-128"/>
              </a:rPr>
              <a:t>Monetary</a:t>
            </a:r>
            <a:r>
              <a:rPr kumimoji="0" lang="en-US" sz="3600" i="0" u="none" strike="noStrike" cap="none" normalizeH="0" dirty="0" smtClean="0">
                <a:ln>
                  <a:noFill/>
                </a:ln>
                <a:solidFill>
                  <a:schemeClr val="bg1"/>
                </a:solidFill>
                <a:effectLst/>
                <a:latin typeface="Arial" charset="0"/>
                <a:ea typeface="ヒラギノ角ゴ Pro W3" pitchFamily="16" charset="-128"/>
              </a:rPr>
              <a:t> (USD)</a:t>
            </a:r>
            <a:br>
              <a:rPr kumimoji="0" lang="en-US" sz="3600" i="0" u="none" strike="noStrike" cap="none" normalizeH="0" dirty="0" smtClean="0">
                <a:ln>
                  <a:noFill/>
                </a:ln>
                <a:solidFill>
                  <a:schemeClr val="bg1"/>
                </a:solidFill>
                <a:effectLst/>
                <a:latin typeface="Arial" charset="0"/>
                <a:ea typeface="ヒラギノ角ゴ Pro W3" pitchFamily="16" charset="-128"/>
              </a:rPr>
            </a:br>
            <a:r>
              <a:rPr kumimoji="0" lang="en-US" sz="3600" i="0" u="none" strike="noStrike" cap="none" normalizeH="0" dirty="0" smtClean="0">
                <a:ln>
                  <a:noFill/>
                </a:ln>
                <a:solidFill>
                  <a:schemeClr val="bg1"/>
                </a:solidFill>
                <a:effectLst/>
                <a:latin typeface="Arial" charset="0"/>
                <a:ea typeface="ヒラギノ角ゴ Pro W3" pitchFamily="16" charset="-128"/>
              </a:rPr>
              <a:t>Percentage %</a:t>
            </a:r>
            <a:br>
              <a:rPr kumimoji="0" lang="en-US" sz="3600" i="0" u="none" strike="noStrike" cap="none" normalizeH="0" dirty="0" smtClean="0">
                <a:ln>
                  <a:noFill/>
                </a:ln>
                <a:solidFill>
                  <a:schemeClr val="bg1"/>
                </a:solidFill>
                <a:effectLst/>
                <a:latin typeface="Arial" charset="0"/>
                <a:ea typeface="ヒラギノ角ゴ Pro W3" pitchFamily="16" charset="-128"/>
              </a:rPr>
            </a:br>
            <a:r>
              <a:rPr kumimoji="0" lang="en-US" sz="3600" i="0" u="none" strike="noStrike" cap="none" normalizeH="0" dirty="0" smtClean="0">
                <a:ln>
                  <a:noFill/>
                </a:ln>
                <a:solidFill>
                  <a:schemeClr val="bg1"/>
                </a:solidFill>
                <a:effectLst/>
                <a:latin typeface="Arial" charset="0"/>
                <a:ea typeface="ヒラギノ角ゴ Pro W3" pitchFamily="16" charset="-128"/>
              </a:rPr>
              <a:t>Yes / No</a:t>
            </a:r>
            <a:endParaRPr kumimoji="0" lang="en-US" sz="3600" i="0" u="none" strike="noStrike" cap="none" normalizeH="0" baseline="0" dirty="0" smtClean="0">
              <a:ln>
                <a:noFill/>
              </a:ln>
              <a:solidFill>
                <a:schemeClr val="bg1"/>
              </a:solidFill>
              <a:effectLst/>
              <a:latin typeface="Arial" charset="0"/>
              <a:ea typeface="ヒラギノ角ゴ Pro W3" pitchFamily="16" charset="-128"/>
            </a:endParaRPr>
          </a:p>
        </p:txBody>
      </p:sp>
      <p:sp>
        <p:nvSpPr>
          <p:cNvPr id="4" name="Rectangle 3"/>
          <p:cNvSpPr/>
          <p:nvPr/>
        </p:nvSpPr>
        <p:spPr bwMode="auto">
          <a:xfrm>
            <a:off x="7645401" y="2872014"/>
            <a:ext cx="439420" cy="26742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5" name="Rectangle 4"/>
          <p:cNvSpPr/>
          <p:nvPr/>
        </p:nvSpPr>
        <p:spPr bwMode="auto">
          <a:xfrm>
            <a:off x="7645400" y="3537857"/>
            <a:ext cx="439421" cy="234043"/>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Rectangle 5"/>
          <p:cNvSpPr/>
          <p:nvPr/>
        </p:nvSpPr>
        <p:spPr bwMode="auto">
          <a:xfrm>
            <a:off x="7645400" y="4191919"/>
            <a:ext cx="439421" cy="235301"/>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Rectangle 6"/>
          <p:cNvSpPr/>
          <p:nvPr/>
        </p:nvSpPr>
        <p:spPr bwMode="auto">
          <a:xfrm>
            <a:off x="7645400" y="4876799"/>
            <a:ext cx="439421" cy="234043"/>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8" name="Rectangle 7"/>
          <p:cNvSpPr/>
          <p:nvPr/>
        </p:nvSpPr>
        <p:spPr bwMode="auto">
          <a:xfrm>
            <a:off x="7645400" y="5570220"/>
            <a:ext cx="439421" cy="224653"/>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30956118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127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68503" y="2918336"/>
            <a:ext cx="4763911" cy="522465"/>
          </a:xfrm>
          <a:prstGeom prst="rect">
            <a:avLst/>
          </a:prstGeom>
          <a:solidFill>
            <a:schemeClr val="bg1">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bwMode="auto">
          <a:xfrm>
            <a:off x="2568503" y="2918336"/>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839436" y="2982025"/>
            <a:ext cx="3531351" cy="369332"/>
          </a:xfrm>
          <a:prstGeom prst="rect">
            <a:avLst/>
          </a:prstGeom>
          <a:solidFill>
            <a:schemeClr val="bg1">
              <a:lumMod val="50000"/>
            </a:schemeClr>
          </a:solidFill>
        </p:spPr>
        <p:txBody>
          <a:bodyPr wrap="none" rtlCol="0">
            <a:spAutoFit/>
          </a:bodyPr>
          <a:lstStyle/>
          <a:p>
            <a:r>
              <a:rPr lang="en-US" b="1" dirty="0" smtClean="0">
                <a:solidFill>
                  <a:schemeClr val="bg1"/>
                </a:solidFill>
              </a:rPr>
              <a:t>Introduction to Rotary Club Central</a:t>
            </a:r>
            <a:endParaRPr lang="en-US" b="1" dirty="0">
              <a:solidFill>
                <a:schemeClr val="bg1"/>
              </a:solidFill>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68503" y="3815014"/>
            <a:ext cx="4763911" cy="522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20"/>
          <p:cNvSpPr/>
          <p:nvPr/>
        </p:nvSpPr>
        <p:spPr bwMode="auto">
          <a:xfrm>
            <a:off x="2571750" y="3836054"/>
            <a:ext cx="4771710"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3" name="Group 2"/>
          <p:cNvGrpSpPr/>
          <p:nvPr/>
        </p:nvGrpSpPr>
        <p:grpSpPr>
          <a:xfrm>
            <a:off x="2591246" y="4658557"/>
            <a:ext cx="4732757" cy="522465"/>
            <a:chOff x="2591246" y="4658557"/>
            <a:chExt cx="4732757" cy="522465"/>
          </a:xfrm>
        </p:grpSpPr>
        <p:pic>
          <p:nvPicPr>
            <p:cNvPr id="17"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91246" y="4658557"/>
              <a:ext cx="4732757" cy="522465"/>
            </a:xfrm>
            <a:prstGeom prst="rect">
              <a:avLst/>
            </a:prstGeom>
            <a:noFill/>
            <a:ln>
              <a:noFill/>
            </a:ln>
            <a:effectLst/>
          </p:spPr>
        </p:pic>
        <p:sp>
          <p:nvSpPr>
            <p:cNvPr id="18" name="TextBox 17"/>
            <p:cNvSpPr txBox="1"/>
            <p:nvPr/>
          </p:nvSpPr>
          <p:spPr>
            <a:xfrm>
              <a:off x="2862179" y="4722246"/>
              <a:ext cx="2261068" cy="369332"/>
            </a:xfrm>
            <a:prstGeom prst="rect">
              <a:avLst/>
            </a:prstGeom>
            <a:no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grpSp>
      <p:pic>
        <p:nvPicPr>
          <p:cNvPr id="19"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57214" y="5565580"/>
            <a:ext cx="4763911" cy="522465"/>
          </a:xfrm>
          <a:prstGeom prst="rect">
            <a:avLst/>
          </a:prstGeom>
          <a:solidFill>
            <a:schemeClr val="bg1">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Rectangle 21"/>
          <p:cNvSpPr/>
          <p:nvPr/>
        </p:nvSpPr>
        <p:spPr bwMode="auto">
          <a:xfrm>
            <a:off x="2562858" y="5565580"/>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0" name="TextBox 19"/>
          <p:cNvSpPr txBox="1"/>
          <p:nvPr/>
        </p:nvSpPr>
        <p:spPr>
          <a:xfrm>
            <a:off x="2828147" y="5629269"/>
            <a:ext cx="1145506" cy="369332"/>
          </a:xfrm>
          <a:prstGeom prst="rect">
            <a:avLst/>
          </a:prstGeom>
          <a:solidFill>
            <a:schemeClr val="bg1">
              <a:lumMod val="50000"/>
            </a:schemeClr>
          </a:solidFill>
        </p:spPr>
        <p:txBody>
          <a:bodyPr wrap="none" rtlCol="0">
            <a:spAutoFit/>
          </a:bodyPr>
          <a:lstStyle/>
          <a:p>
            <a:r>
              <a:rPr lang="en-US" b="1" dirty="0" smtClean="0">
                <a:solidFill>
                  <a:schemeClr val="bg1"/>
                </a:solidFill>
              </a:rPr>
              <a:t>Questions</a:t>
            </a:r>
            <a:endParaRPr lang="en-US" b="1" dirty="0">
              <a:solidFill>
                <a:schemeClr val="bg1"/>
              </a:solidFill>
            </a:endParaRPr>
          </a:p>
        </p:txBody>
      </p:sp>
      <p:sp>
        <p:nvSpPr>
          <p:cNvPr id="16" name="TextBox 15"/>
          <p:cNvSpPr txBox="1"/>
          <p:nvPr/>
        </p:nvSpPr>
        <p:spPr>
          <a:xfrm>
            <a:off x="2839436" y="3878703"/>
            <a:ext cx="1566326" cy="369332"/>
          </a:xfrm>
          <a:prstGeom prst="rect">
            <a:avLst/>
          </a:prstGeom>
          <a:noFill/>
        </p:spPr>
        <p:txBody>
          <a:bodyPr wrap="none" rtlCol="0">
            <a:spAutoFit/>
          </a:bodyPr>
          <a:lstStyle/>
          <a:p>
            <a:r>
              <a:rPr lang="en-US" b="1" dirty="0" smtClean="0">
                <a:solidFill>
                  <a:schemeClr val="bg1"/>
                </a:solidFill>
              </a:rPr>
              <a:t>Entering Goals</a:t>
            </a:r>
            <a:endParaRPr lang="en-US" b="1" dirty="0">
              <a:solidFill>
                <a:schemeClr val="bg1"/>
              </a:solidFill>
            </a:endParaRPr>
          </a:p>
        </p:txBody>
      </p:sp>
    </p:spTree>
    <p:extLst>
      <p:ext uri="{BB962C8B-B14F-4D97-AF65-F5344CB8AC3E}">
        <p14:creationId xmlns:p14="http://schemas.microsoft.com/office/powerpoint/2010/main" xmlns="" val="2153583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0"/>
            <a:ext cx="7696200" cy="6873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bwMode="auto">
          <a:xfrm>
            <a:off x="1075871" y="654957"/>
            <a:ext cx="1375229"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 name="Rectangle 3"/>
          <p:cNvSpPr/>
          <p:nvPr/>
        </p:nvSpPr>
        <p:spPr bwMode="auto">
          <a:xfrm>
            <a:off x="7505700" y="3728357"/>
            <a:ext cx="5588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223330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26" presetClass="emph" presetSubtype="0" fill="hold" grpId="1" nodeType="afterEffect">
                                  <p:stCondLst>
                                    <p:cond delay="50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0700" y="0"/>
            <a:ext cx="8280399" cy="6842096"/>
            <a:chOff x="520700" y="0"/>
            <a:chExt cx="8280399" cy="6842096"/>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0700" y="0"/>
              <a:ext cx="8280399" cy="6842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427409" y="4326776"/>
              <a:ext cx="870751" cy="230832"/>
            </a:xfrm>
            <a:prstGeom prst="rect">
              <a:avLst/>
            </a:prstGeom>
            <a:solidFill>
              <a:schemeClr val="bg1"/>
            </a:solidFill>
          </p:spPr>
          <p:txBody>
            <a:bodyPr wrap="none" rtlCol="0">
              <a:spAutoFit/>
            </a:bodyPr>
            <a:lstStyle/>
            <a:p>
              <a:r>
                <a:rPr lang="en-US" sz="900" b="1" dirty="0" smtClean="0"/>
                <a:t>Sesame Street</a:t>
              </a:r>
              <a:endParaRPr lang="en-US" sz="800" b="1" dirty="0"/>
            </a:p>
          </p:txBody>
        </p:sp>
        <p:sp>
          <p:nvSpPr>
            <p:cNvPr id="7" name="TextBox 6"/>
            <p:cNvSpPr txBox="1"/>
            <p:nvPr/>
          </p:nvSpPr>
          <p:spPr>
            <a:xfrm>
              <a:off x="2427409" y="3710214"/>
              <a:ext cx="559769" cy="230832"/>
            </a:xfrm>
            <a:prstGeom prst="rect">
              <a:avLst/>
            </a:prstGeom>
            <a:solidFill>
              <a:schemeClr val="bg1"/>
            </a:solidFill>
          </p:spPr>
          <p:txBody>
            <a:bodyPr wrap="none" rtlCol="0">
              <a:spAutoFit/>
            </a:bodyPr>
            <a:lstStyle/>
            <a:p>
              <a:r>
                <a:rPr lang="en-US" sz="900" b="1" dirty="0" smtClean="0"/>
                <a:t>Atlantis</a:t>
              </a:r>
              <a:endParaRPr lang="en-US" sz="800" b="1" dirty="0"/>
            </a:p>
          </p:txBody>
        </p:sp>
        <p:sp>
          <p:nvSpPr>
            <p:cNvPr id="8" name="TextBox 7"/>
            <p:cNvSpPr txBox="1"/>
            <p:nvPr/>
          </p:nvSpPr>
          <p:spPr>
            <a:xfrm>
              <a:off x="2427409" y="4033175"/>
              <a:ext cx="939681" cy="230832"/>
            </a:xfrm>
            <a:prstGeom prst="rect">
              <a:avLst/>
            </a:prstGeom>
            <a:solidFill>
              <a:schemeClr val="bg1"/>
            </a:solidFill>
          </p:spPr>
          <p:txBody>
            <a:bodyPr wrap="none" rtlCol="0">
              <a:spAutoFit/>
            </a:bodyPr>
            <a:lstStyle/>
            <a:p>
              <a:r>
                <a:rPr lang="en-US" sz="900" b="1" dirty="0" smtClean="0"/>
                <a:t>Atlantis Sunrise</a:t>
              </a:r>
              <a:endParaRPr lang="en-US" sz="800" b="1" dirty="0"/>
            </a:p>
          </p:txBody>
        </p:sp>
        <p:sp>
          <p:nvSpPr>
            <p:cNvPr id="9" name="TextBox 8"/>
            <p:cNvSpPr txBox="1"/>
            <p:nvPr/>
          </p:nvSpPr>
          <p:spPr>
            <a:xfrm>
              <a:off x="2443860" y="4602404"/>
              <a:ext cx="906777" cy="230832"/>
            </a:xfrm>
            <a:prstGeom prst="rect">
              <a:avLst/>
            </a:prstGeom>
            <a:solidFill>
              <a:schemeClr val="bg1"/>
            </a:solidFill>
          </p:spPr>
          <p:txBody>
            <a:bodyPr wrap="square" rtlCol="0">
              <a:spAutoFit/>
            </a:bodyPr>
            <a:lstStyle/>
            <a:p>
              <a:r>
                <a:rPr lang="en-US" sz="900" b="1" dirty="0" smtClean="0"/>
                <a:t>Gotham</a:t>
              </a:r>
              <a:endParaRPr lang="en-US" sz="800" b="1" dirty="0"/>
            </a:p>
          </p:txBody>
        </p:sp>
        <p:sp>
          <p:nvSpPr>
            <p:cNvPr id="10" name="TextBox 9"/>
            <p:cNvSpPr txBox="1"/>
            <p:nvPr/>
          </p:nvSpPr>
          <p:spPr>
            <a:xfrm>
              <a:off x="2448651" y="4993857"/>
              <a:ext cx="1007773" cy="230832"/>
            </a:xfrm>
            <a:prstGeom prst="rect">
              <a:avLst/>
            </a:prstGeom>
            <a:solidFill>
              <a:schemeClr val="bg1"/>
            </a:solidFill>
          </p:spPr>
          <p:txBody>
            <a:bodyPr wrap="square" rtlCol="0">
              <a:spAutoFit/>
            </a:bodyPr>
            <a:lstStyle/>
            <a:p>
              <a:r>
                <a:rPr lang="en-US" sz="900" b="1" dirty="0" smtClean="0"/>
                <a:t>Metropolis</a:t>
              </a:r>
              <a:endParaRPr lang="en-US" sz="800" b="1" dirty="0"/>
            </a:p>
          </p:txBody>
        </p:sp>
        <p:sp>
          <p:nvSpPr>
            <p:cNvPr id="11" name="TextBox 10"/>
            <p:cNvSpPr txBox="1"/>
            <p:nvPr/>
          </p:nvSpPr>
          <p:spPr>
            <a:xfrm>
              <a:off x="2427409" y="6133266"/>
              <a:ext cx="906777" cy="230832"/>
            </a:xfrm>
            <a:prstGeom prst="rect">
              <a:avLst/>
            </a:prstGeom>
            <a:solidFill>
              <a:schemeClr val="bg1"/>
            </a:solidFill>
          </p:spPr>
          <p:txBody>
            <a:bodyPr wrap="square" rtlCol="0">
              <a:spAutoFit/>
            </a:bodyPr>
            <a:lstStyle/>
            <a:p>
              <a:r>
                <a:rPr lang="en-US" sz="900" b="1" dirty="0" smtClean="0"/>
                <a:t>Twin Peaks</a:t>
              </a:r>
              <a:endParaRPr lang="en-US" sz="800" b="1" dirty="0"/>
            </a:p>
          </p:txBody>
        </p:sp>
        <p:sp>
          <p:nvSpPr>
            <p:cNvPr id="12" name="TextBox 11"/>
            <p:cNvSpPr txBox="1"/>
            <p:nvPr/>
          </p:nvSpPr>
          <p:spPr>
            <a:xfrm>
              <a:off x="2442678" y="6541026"/>
              <a:ext cx="906777" cy="230832"/>
            </a:xfrm>
            <a:prstGeom prst="rect">
              <a:avLst/>
            </a:prstGeom>
            <a:solidFill>
              <a:schemeClr val="bg1"/>
            </a:solidFill>
          </p:spPr>
          <p:txBody>
            <a:bodyPr wrap="square" rtlCol="0">
              <a:spAutoFit/>
            </a:bodyPr>
            <a:lstStyle/>
            <a:p>
              <a:r>
                <a:rPr lang="en-US" sz="900" b="1" dirty="0" smtClean="0"/>
                <a:t>Greendale</a:t>
              </a:r>
              <a:endParaRPr lang="en-US" sz="800" b="1" dirty="0"/>
            </a:p>
          </p:txBody>
        </p:sp>
        <p:sp>
          <p:nvSpPr>
            <p:cNvPr id="13" name="TextBox 12"/>
            <p:cNvSpPr txBox="1"/>
            <p:nvPr/>
          </p:nvSpPr>
          <p:spPr>
            <a:xfrm>
              <a:off x="2448651" y="5361912"/>
              <a:ext cx="1142274" cy="230832"/>
            </a:xfrm>
            <a:prstGeom prst="rect">
              <a:avLst/>
            </a:prstGeom>
            <a:solidFill>
              <a:schemeClr val="bg1"/>
            </a:solidFill>
          </p:spPr>
          <p:txBody>
            <a:bodyPr wrap="square" rtlCol="0">
              <a:spAutoFit/>
            </a:bodyPr>
            <a:lstStyle/>
            <a:p>
              <a:r>
                <a:rPr lang="en-US" sz="900" b="1" dirty="0" smtClean="0"/>
                <a:t>Metropolis Sunset</a:t>
              </a:r>
              <a:endParaRPr lang="en-US" sz="800" b="1" dirty="0"/>
            </a:p>
          </p:txBody>
        </p:sp>
        <p:sp>
          <p:nvSpPr>
            <p:cNvPr id="14" name="TextBox 13"/>
            <p:cNvSpPr txBox="1"/>
            <p:nvPr/>
          </p:nvSpPr>
          <p:spPr>
            <a:xfrm>
              <a:off x="2443860" y="5708232"/>
              <a:ext cx="1007773" cy="230832"/>
            </a:xfrm>
            <a:prstGeom prst="rect">
              <a:avLst/>
            </a:prstGeom>
            <a:solidFill>
              <a:schemeClr val="bg1"/>
            </a:solidFill>
          </p:spPr>
          <p:txBody>
            <a:bodyPr wrap="square" rtlCol="0">
              <a:spAutoFit/>
            </a:bodyPr>
            <a:lstStyle/>
            <a:p>
              <a:r>
                <a:rPr lang="en-US" sz="900" b="1" dirty="0" err="1" smtClean="0"/>
                <a:t>Tattooine</a:t>
              </a:r>
              <a:endParaRPr lang="en-US" sz="900" b="1" dirty="0"/>
            </a:p>
          </p:txBody>
        </p:sp>
      </p:grpSp>
      <p:sp>
        <p:nvSpPr>
          <p:cNvPr id="3" name="Rectangle 2"/>
          <p:cNvSpPr/>
          <p:nvPr/>
        </p:nvSpPr>
        <p:spPr bwMode="auto">
          <a:xfrm>
            <a:off x="2406650" y="2364013"/>
            <a:ext cx="2368550" cy="290287"/>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 name="Rectangle 3"/>
          <p:cNvSpPr/>
          <p:nvPr/>
        </p:nvSpPr>
        <p:spPr bwMode="auto">
          <a:xfrm>
            <a:off x="5520871" y="2364014"/>
            <a:ext cx="3051629"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5" name="Rectangle 4"/>
          <p:cNvSpPr/>
          <p:nvPr/>
        </p:nvSpPr>
        <p:spPr bwMode="auto">
          <a:xfrm>
            <a:off x="7442200" y="3710214"/>
            <a:ext cx="6985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2060092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ETSonline_template5-3"/>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35843" name="Rectangle 3"/>
          <p:cNvSpPr>
            <a:spLocks noGrp="1" noChangeArrowheads="1"/>
          </p:cNvSpPr>
          <p:nvPr>
            <p:ph type="title"/>
          </p:nvPr>
        </p:nvSpPr>
        <p:spPr>
          <a:xfrm>
            <a:off x="685800" y="838200"/>
            <a:ext cx="7772400" cy="1143000"/>
          </a:xfrm>
        </p:spPr>
        <p:txBody>
          <a:bodyPr>
            <a:normAutofit fontScale="90000"/>
          </a:bodyPr>
          <a:lstStyle/>
          <a:p>
            <a:pPr eaLnBrk="1" hangingPunct="1"/>
            <a:r>
              <a:rPr lang="en-US" sz="4400" b="1" dirty="0" smtClean="0">
                <a:solidFill>
                  <a:srgbClr val="003399"/>
                </a:solidFill>
              </a:rPr>
              <a:t/>
            </a:r>
            <a:br>
              <a:rPr lang="en-US" sz="4400" b="1" dirty="0" smtClean="0">
                <a:solidFill>
                  <a:srgbClr val="003399"/>
                </a:solidFill>
              </a:rPr>
            </a:br>
            <a:r>
              <a:rPr lang="en-US" sz="4400" b="1" dirty="0" smtClean="0">
                <a:solidFill>
                  <a:srgbClr val="003399"/>
                </a:solidFill>
              </a:rPr>
              <a:t>Rotary Club Central</a:t>
            </a:r>
          </a:p>
        </p:txBody>
      </p:sp>
      <p:sp>
        <p:nvSpPr>
          <p:cNvPr id="35844" name="Rectangle 4"/>
          <p:cNvSpPr>
            <a:spLocks noGrp="1" noChangeArrowheads="1"/>
          </p:cNvSpPr>
          <p:nvPr>
            <p:ph type="body" idx="1"/>
          </p:nvPr>
        </p:nvSpPr>
        <p:spPr>
          <a:xfrm>
            <a:off x="685800" y="1905000"/>
            <a:ext cx="7772400" cy="4114800"/>
          </a:xfrm>
        </p:spPr>
        <p:txBody>
          <a:bodyPr/>
          <a:lstStyle/>
          <a:p>
            <a:pPr eaLnBrk="1" hangingPunct="1"/>
            <a:endParaRPr lang="en-US" dirty="0" smtClean="0"/>
          </a:p>
          <a:p>
            <a:pPr eaLnBrk="1" hangingPunct="1">
              <a:buFontTx/>
              <a:buNone/>
            </a:pPr>
            <a:endParaRPr lang="en-US" dirty="0" smtClean="0"/>
          </a:p>
        </p:txBody>
      </p:sp>
      <p:sp>
        <p:nvSpPr>
          <p:cNvPr id="35845" name="Rectangle 5"/>
          <p:cNvSpPr>
            <a:spLocks noChangeArrowheads="1"/>
          </p:cNvSpPr>
          <p:nvPr/>
        </p:nvSpPr>
        <p:spPr bwMode="auto">
          <a:xfrm>
            <a:off x="838200" y="2057400"/>
            <a:ext cx="7772400" cy="4114800"/>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US" sz="3200" dirty="0">
              <a:solidFill>
                <a:srgbClr val="000000"/>
              </a:solidFill>
              <a:latin typeface="Arial" charset="0"/>
              <a:cs typeface="ヒラギノ角ゴ Pro W3"/>
            </a:endParaRPr>
          </a:p>
          <a:p>
            <a:pPr fontAlgn="base">
              <a:spcBef>
                <a:spcPct val="20000"/>
              </a:spcBef>
              <a:spcAft>
                <a:spcPct val="0"/>
              </a:spcAft>
            </a:pPr>
            <a:endParaRPr lang="en-US" sz="3200" dirty="0">
              <a:solidFill>
                <a:srgbClr val="000000"/>
              </a:solidFill>
              <a:latin typeface="Arial" charset="0"/>
              <a:cs typeface="ヒラギノ角ゴ Pro W3"/>
            </a:endParaRPr>
          </a:p>
          <a:p>
            <a:pPr marL="342900" indent="-342900" fontAlgn="base">
              <a:spcBef>
                <a:spcPct val="20000"/>
              </a:spcBef>
              <a:spcAft>
                <a:spcPct val="0"/>
              </a:spcAft>
              <a:buFontTx/>
              <a:buChar char="•"/>
            </a:pPr>
            <a:endParaRPr lang="en-US" sz="3200" dirty="0">
              <a:solidFill>
                <a:srgbClr val="000000"/>
              </a:solidFill>
              <a:latin typeface="Arial" charset="0"/>
              <a:cs typeface="ヒラギノ角ゴ Pro W3"/>
            </a:endParaRPr>
          </a:p>
          <a:p>
            <a:pPr marL="342900" indent="-342900" fontAlgn="base">
              <a:spcBef>
                <a:spcPct val="20000"/>
              </a:spcBef>
              <a:spcAft>
                <a:spcPct val="0"/>
              </a:spcAft>
            </a:pPr>
            <a:endParaRPr lang="en-US" sz="3200" dirty="0">
              <a:solidFill>
                <a:srgbClr val="000000"/>
              </a:solidFill>
              <a:latin typeface="Arial" charset="0"/>
              <a:cs typeface="ヒラギノ角ゴ Pro W3"/>
            </a:endParaRPr>
          </a:p>
        </p:txBody>
      </p:sp>
      <p:pic>
        <p:nvPicPr>
          <p:cNvPr id="11" name="Picture 10" descr="S:\LE\GETS Online\2012 GETS Online\Liz screenshots\MAP_General.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95937" y="2077968"/>
            <a:ext cx="4256926" cy="407366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3" name="Left Arrow 12"/>
          <p:cNvSpPr/>
          <p:nvPr/>
        </p:nvSpPr>
        <p:spPr>
          <a:xfrm>
            <a:off x="3505200" y="5695950"/>
            <a:ext cx="789432" cy="266700"/>
          </a:xfrm>
          <a:prstGeom prst="leftArrow">
            <a:avLst/>
          </a:prstGeom>
          <a:solidFill>
            <a:srgbClr val="DDCE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2" name="Rectangle 1"/>
          <p:cNvSpPr/>
          <p:nvPr/>
        </p:nvSpPr>
        <p:spPr bwMode="auto">
          <a:xfrm>
            <a:off x="4294632" y="3733800"/>
            <a:ext cx="582168" cy="762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a:solidFill>
                <a:srgbClr val="000000"/>
              </a:solidFill>
              <a:latin typeface="Arial" charset="0"/>
              <a:ea typeface="ヒラギノ角ゴ Pro W3" pitchFamily="16" charset="-128"/>
              <a:cs typeface="Arial" charset="0"/>
            </a:endParaRPr>
          </a:p>
        </p:txBody>
      </p:sp>
      <p:sp>
        <p:nvSpPr>
          <p:cNvPr id="3" name="Rectangle 2"/>
          <p:cNvSpPr/>
          <p:nvPr/>
        </p:nvSpPr>
        <p:spPr bwMode="auto">
          <a:xfrm>
            <a:off x="0" y="0"/>
            <a:ext cx="9144000" cy="685800"/>
          </a:xfrm>
          <a:prstGeom prst="rect">
            <a:avLst/>
          </a:prstGeom>
          <a:gradFill>
            <a:gsLst>
              <a:gs pos="96000">
                <a:srgbClr val="164A96">
                  <a:lumMod val="65000"/>
                </a:srgbClr>
              </a:gs>
              <a:gs pos="0">
                <a:srgbClr val="005696"/>
              </a:gs>
            </a:gsLst>
            <a:lin ang="5400000" scaled="0"/>
          </a:gra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Left Arrow 4"/>
          <p:cNvSpPr/>
          <p:nvPr/>
        </p:nvSpPr>
        <p:spPr bwMode="auto">
          <a:xfrm>
            <a:off x="1524000" y="3844290"/>
            <a:ext cx="762000" cy="411480"/>
          </a:xfrm>
          <a:prstGeom prst="leftArrow">
            <a:avLst>
              <a:gd name="adj1" fmla="val 42500"/>
              <a:gd name="adj2" fmla="val 57500"/>
            </a:avLst>
          </a:prstGeom>
          <a:solidFill>
            <a:srgbClr val="FFC000"/>
          </a:solidFill>
          <a:ln w="19050" cap="flat" cmpd="sng" algn="ctr">
            <a:solidFill>
              <a:srgbClr val="164A96"/>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5" name="Rectangle 14"/>
          <p:cNvSpPr/>
          <p:nvPr/>
        </p:nvSpPr>
        <p:spPr bwMode="auto">
          <a:xfrm>
            <a:off x="785208" y="998269"/>
            <a:ext cx="1405333" cy="312470"/>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12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28" name="Rectangle 27"/>
          <p:cNvSpPr/>
          <p:nvPr/>
        </p:nvSpPr>
        <p:spPr bwMode="auto">
          <a:xfrm>
            <a:off x="2286000" y="3548063"/>
            <a:ext cx="3669030" cy="1854518"/>
          </a:xfrm>
          <a:prstGeom prst="rect">
            <a:avLst/>
          </a:prstGeom>
          <a:noFill/>
          <a:ln w="57150" cap="flat" cmpd="sng" algn="ctr">
            <a:solidFill>
              <a:srgbClr val="00467A"/>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3" name="Rectangle 32"/>
          <p:cNvSpPr/>
          <p:nvPr/>
        </p:nvSpPr>
        <p:spPr bwMode="auto">
          <a:xfrm>
            <a:off x="2393950" y="3665220"/>
            <a:ext cx="3441700" cy="1615440"/>
          </a:xfrm>
          <a:prstGeom prst="rect">
            <a:avLst/>
          </a:prstGeom>
          <a:noFill/>
          <a:ln w="57150" cap="flat" cmpd="sng" algn="ctr">
            <a:solidFill>
              <a:srgbClr val="00467A"/>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4" name="Rectangle 33"/>
          <p:cNvSpPr/>
          <p:nvPr/>
        </p:nvSpPr>
        <p:spPr bwMode="auto">
          <a:xfrm>
            <a:off x="2343150" y="3606800"/>
            <a:ext cx="3556000" cy="1733550"/>
          </a:xfrm>
          <a:prstGeom prst="rect">
            <a:avLst/>
          </a:prstGeom>
          <a:noFill/>
          <a:ln w="76200" cap="flat" cmpd="sng" algn="ctr">
            <a:solidFill>
              <a:srgbClr val="FFC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9" name="Rectangle 28"/>
          <p:cNvSpPr/>
          <p:nvPr/>
        </p:nvSpPr>
        <p:spPr bwMode="auto">
          <a:xfrm>
            <a:off x="2179320" y="4000501"/>
            <a:ext cx="137160" cy="97630"/>
          </a:xfrm>
          <a:prstGeom prst="rect">
            <a:avLst/>
          </a:prstGeom>
          <a:solidFill>
            <a:srgbClr val="FFC000"/>
          </a:solidFill>
          <a:ln w="57150" cap="flat" cmpd="sng" algn="ctr">
            <a:solidFill>
              <a:srgbClr val="FFC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2943366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animBg="1"/>
      <p:bldP spid="33"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127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68503" y="2918336"/>
            <a:ext cx="4763911" cy="522465"/>
          </a:xfrm>
          <a:prstGeom prst="rect">
            <a:avLst/>
          </a:prstGeom>
          <a:solidFill>
            <a:schemeClr val="bg1">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bwMode="auto">
          <a:xfrm>
            <a:off x="2568503" y="2918336"/>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839436" y="2982025"/>
            <a:ext cx="3531351" cy="369332"/>
          </a:xfrm>
          <a:prstGeom prst="rect">
            <a:avLst/>
          </a:prstGeom>
          <a:solidFill>
            <a:schemeClr val="bg1">
              <a:lumMod val="50000"/>
            </a:schemeClr>
          </a:solidFill>
        </p:spPr>
        <p:txBody>
          <a:bodyPr wrap="none" rtlCol="0">
            <a:spAutoFit/>
          </a:bodyPr>
          <a:lstStyle/>
          <a:p>
            <a:r>
              <a:rPr lang="en-US" b="1" dirty="0" smtClean="0">
                <a:solidFill>
                  <a:schemeClr val="bg1"/>
                </a:solidFill>
              </a:rPr>
              <a:t>Introduction to Rotary Club Central</a:t>
            </a:r>
            <a:endParaRPr lang="en-US" b="1" dirty="0">
              <a:solidFill>
                <a:schemeClr val="bg1"/>
              </a:solidFill>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68503" y="3815014"/>
            <a:ext cx="4763911" cy="522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20"/>
          <p:cNvSpPr/>
          <p:nvPr/>
        </p:nvSpPr>
        <p:spPr bwMode="auto">
          <a:xfrm>
            <a:off x="2571750" y="3836054"/>
            <a:ext cx="4771710"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7"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91246" y="4658557"/>
            <a:ext cx="4732757" cy="522465"/>
          </a:xfrm>
          <a:prstGeom prst="rect">
            <a:avLst/>
          </a:prstGeom>
          <a:noFill/>
          <a:ln>
            <a:noFill/>
          </a:ln>
          <a:effectLst/>
        </p:spPr>
      </p:pic>
      <p:sp>
        <p:nvSpPr>
          <p:cNvPr id="22" name="Rectangle 21"/>
          <p:cNvSpPr/>
          <p:nvPr/>
        </p:nvSpPr>
        <p:spPr bwMode="auto">
          <a:xfrm>
            <a:off x="2562858" y="4660705"/>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3" name="Group 2"/>
          <p:cNvGrpSpPr/>
          <p:nvPr/>
        </p:nvGrpSpPr>
        <p:grpSpPr>
          <a:xfrm>
            <a:off x="2557214" y="5565580"/>
            <a:ext cx="4763911" cy="522465"/>
            <a:chOff x="2557214" y="5565580"/>
            <a:chExt cx="4763911" cy="522465"/>
          </a:xfrm>
        </p:grpSpPr>
        <p:pic>
          <p:nvPicPr>
            <p:cNvPr id="19"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57214" y="5565580"/>
              <a:ext cx="4763911" cy="522465"/>
            </a:xfrm>
            <a:prstGeom prst="rect">
              <a:avLst/>
            </a:prstGeom>
            <a:solidFill>
              <a:schemeClr val="bg1">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extBox 19"/>
            <p:cNvSpPr txBox="1"/>
            <p:nvPr/>
          </p:nvSpPr>
          <p:spPr>
            <a:xfrm>
              <a:off x="2828147" y="5629269"/>
              <a:ext cx="1145506" cy="369332"/>
            </a:xfrm>
            <a:prstGeom prst="rect">
              <a:avLst/>
            </a:prstGeom>
            <a:noFill/>
          </p:spPr>
          <p:txBody>
            <a:bodyPr wrap="none" rtlCol="0">
              <a:spAutoFit/>
            </a:bodyPr>
            <a:lstStyle/>
            <a:p>
              <a:r>
                <a:rPr lang="en-US" b="1" dirty="0" smtClean="0">
                  <a:solidFill>
                    <a:schemeClr val="bg1"/>
                  </a:solidFill>
                </a:rPr>
                <a:t>Questions</a:t>
              </a:r>
              <a:endParaRPr lang="en-US" b="1" dirty="0">
                <a:solidFill>
                  <a:schemeClr val="bg1"/>
                </a:solidFill>
              </a:endParaRPr>
            </a:p>
          </p:txBody>
        </p:sp>
      </p:grpSp>
      <p:sp>
        <p:nvSpPr>
          <p:cNvPr id="16" name="TextBox 15"/>
          <p:cNvSpPr txBox="1"/>
          <p:nvPr/>
        </p:nvSpPr>
        <p:spPr>
          <a:xfrm>
            <a:off x="2839436" y="3878703"/>
            <a:ext cx="1566326" cy="369332"/>
          </a:xfrm>
          <a:prstGeom prst="rect">
            <a:avLst/>
          </a:prstGeom>
          <a:noFill/>
        </p:spPr>
        <p:txBody>
          <a:bodyPr wrap="none" rtlCol="0">
            <a:spAutoFit/>
          </a:bodyPr>
          <a:lstStyle/>
          <a:p>
            <a:r>
              <a:rPr lang="en-US" b="1" dirty="0" smtClean="0">
                <a:solidFill>
                  <a:schemeClr val="bg1"/>
                </a:solidFill>
              </a:rPr>
              <a:t>Entering Goals</a:t>
            </a:r>
            <a:endParaRPr lang="en-US" b="1" dirty="0">
              <a:solidFill>
                <a:schemeClr val="bg1"/>
              </a:solidFill>
            </a:endParaRPr>
          </a:p>
        </p:txBody>
      </p:sp>
      <p:sp>
        <p:nvSpPr>
          <p:cNvPr id="18" name="TextBox 17"/>
          <p:cNvSpPr txBox="1"/>
          <p:nvPr/>
        </p:nvSpPr>
        <p:spPr>
          <a:xfrm>
            <a:off x="2862179" y="4722246"/>
            <a:ext cx="2261068" cy="369332"/>
          </a:xfrm>
          <a:prstGeom prst="rect">
            <a:avLst/>
          </a:prstGeom>
          <a:no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spTree>
    <p:extLst>
      <p:ext uri="{BB962C8B-B14F-4D97-AF65-F5344CB8AC3E}">
        <p14:creationId xmlns:p14="http://schemas.microsoft.com/office/powerpoint/2010/main" xmlns="" val="427845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5475" y="1137042"/>
            <a:ext cx="1219200" cy="2226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John Q. Rotarian</a:t>
            </a:r>
            <a:endParaRPr lang="en-US" sz="1200" dirty="0">
              <a:solidFill>
                <a:schemeClr val="tx1"/>
              </a:solidFill>
            </a:endParaRPr>
          </a:p>
        </p:txBody>
      </p:sp>
      <p:grpSp>
        <p:nvGrpSpPr>
          <p:cNvPr id="3" name="Group 2"/>
          <p:cNvGrpSpPr/>
          <p:nvPr/>
        </p:nvGrpSpPr>
        <p:grpSpPr>
          <a:xfrm>
            <a:off x="990600" y="30344"/>
            <a:ext cx="7010400" cy="6840356"/>
            <a:chOff x="990600" y="30344"/>
            <a:chExt cx="7010400" cy="6840356"/>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0600" y="30344"/>
              <a:ext cx="7010400" cy="6840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bwMode="auto">
            <a:xfrm>
              <a:off x="1447800" y="914400"/>
              <a:ext cx="1057275" cy="152400"/>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9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8" name="Rectangle 7"/>
            <p:cNvSpPr/>
            <p:nvPr/>
          </p:nvSpPr>
          <p:spPr bwMode="auto">
            <a:xfrm>
              <a:off x="6165850" y="1416050"/>
              <a:ext cx="1447800"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kumimoji="0" lang="en-US" sz="800" b="1" i="0" u="none" strike="noStrike" cap="none" normalizeH="0" baseline="0" dirty="0" err="1" smtClean="0">
                  <a:ln>
                    <a:noFill/>
                  </a:ln>
                  <a:solidFill>
                    <a:schemeClr val="tx1"/>
                  </a:solidFill>
                  <a:effectLst/>
                  <a:latin typeface="Calibri" pitchFamily="34" charset="0"/>
                  <a:ea typeface="ヒラギノ角ゴ Pro W3" pitchFamily="16" charset="-128"/>
                  <a:cs typeface="Calibri" pitchFamily="34" charset="0"/>
                </a:rPr>
                <a:t>xxxx</a:t>
              </a:r>
              <a:r>
                <a:rPr lang="en-US" sz="800" b="1" dirty="0">
                  <a:latin typeface="Calibri" pitchFamily="34" charset="0"/>
                  <a:ea typeface="ヒラギノ角ゴ Pro W3" pitchFamily="16" charset="-128"/>
                  <a:cs typeface="Calibri" pitchFamily="34" charset="0"/>
                </a:rPr>
                <a:t> </a:t>
              </a:r>
              <a:r>
                <a:rPr lang="en-US" sz="800" b="1" dirty="0" smtClean="0">
                  <a:latin typeface="Calibri" pitchFamily="34" charset="0"/>
                  <a:ea typeface="ヒラギノ角ゴ Pro W3" pitchFamily="16" charset="-128"/>
                  <a:cs typeface="Calibri" pitchFamily="34" charset="0"/>
                </a:rPr>
                <a:t>|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kumimoji="0" lang="en-US" sz="800" b="1" i="0" u="none" strike="noStrike" cap="none" normalizeH="0" baseline="0" dirty="0" err="1" smtClean="0">
                  <a:ln>
                    <a:noFill/>
                  </a:ln>
                  <a:solidFill>
                    <a:schemeClr val="tx1"/>
                  </a:solidFill>
                  <a:effectLst/>
                  <a:latin typeface="Calibri" pitchFamily="34" charset="0"/>
                  <a:ea typeface="ヒラギノ角ゴ Pro W3" pitchFamily="16" charset="-128"/>
                  <a:cs typeface="Calibri" pitchFamily="34" charset="0"/>
                </a:rPr>
                <a:t>Anyclub</a:t>
              </a:r>
              <a:endPar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grpSp>
      <p:pic>
        <p:nvPicPr>
          <p:cNvPr id="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2037" y="1470366"/>
            <a:ext cx="6867525" cy="5225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2505075" y="3200927"/>
            <a:ext cx="2014680" cy="907941"/>
          </a:xfrm>
          <a:prstGeom prst="rect">
            <a:avLst/>
          </a:prstGeom>
          <a:solidFill>
            <a:schemeClr val="bg1"/>
          </a:solidFill>
        </p:spPr>
        <p:txBody>
          <a:bodyPr wrap="square" rtlCol="0">
            <a:spAutoFit/>
          </a:bodyPr>
          <a:lstStyle/>
          <a:p>
            <a:pPr>
              <a:spcAft>
                <a:spcPts val="300"/>
              </a:spcAft>
            </a:pPr>
            <a:r>
              <a:rPr lang="en-US" sz="800" dirty="0" smtClean="0"/>
              <a:t>Your Rotary Club</a:t>
            </a:r>
            <a:br>
              <a:rPr lang="en-US" sz="800" dirty="0" smtClean="0"/>
            </a:br>
            <a:r>
              <a:rPr lang="en-US" sz="800" dirty="0" smtClean="0">
                <a:hlinkClick r:id="rId5"/>
              </a:rPr>
              <a:t>www.myrotaryclub.com</a:t>
            </a:r>
            <a:endParaRPr lang="en-US" sz="800" dirty="0" smtClean="0"/>
          </a:p>
          <a:p>
            <a:pPr>
              <a:spcAft>
                <a:spcPts val="300"/>
              </a:spcAft>
            </a:pPr>
            <a:r>
              <a:rPr lang="en-US" sz="800" dirty="0" smtClean="0"/>
              <a:t>Paul Harris Hall</a:t>
            </a:r>
            <a:br>
              <a:rPr lang="en-US" sz="800" dirty="0" smtClean="0"/>
            </a:br>
            <a:r>
              <a:rPr lang="en-US" sz="800" dirty="0" smtClean="0"/>
              <a:t>1560 N. Chicago Street</a:t>
            </a:r>
            <a:br>
              <a:rPr lang="en-US" sz="800" dirty="0" smtClean="0"/>
            </a:br>
            <a:r>
              <a:rPr lang="en-US" sz="800" dirty="0" smtClean="0"/>
              <a:t>Evanston, IL 60201</a:t>
            </a:r>
            <a:endParaRPr lang="en-US" sz="800" dirty="0"/>
          </a:p>
          <a:p>
            <a:pPr>
              <a:spcAft>
                <a:spcPts val="300"/>
              </a:spcAft>
            </a:pPr>
            <a:r>
              <a:rPr lang="en-US" sz="800" dirty="0" smtClean="0"/>
              <a:t>Wed 1430</a:t>
            </a:r>
          </a:p>
        </p:txBody>
      </p:sp>
      <p:sp>
        <p:nvSpPr>
          <p:cNvPr id="11" name="TextBox 10"/>
          <p:cNvSpPr txBox="1"/>
          <p:nvPr/>
        </p:nvSpPr>
        <p:spPr>
          <a:xfrm>
            <a:off x="5822724" y="3194041"/>
            <a:ext cx="1012021" cy="512961"/>
          </a:xfrm>
          <a:prstGeom prst="rect">
            <a:avLst/>
          </a:prstGeom>
          <a:solidFill>
            <a:schemeClr val="bg1"/>
          </a:solidFill>
        </p:spPr>
        <p:txBody>
          <a:bodyPr wrap="square" rtlCol="0">
            <a:spAutoFit/>
          </a:bodyPr>
          <a:lstStyle/>
          <a:p>
            <a:pPr>
              <a:spcAft>
                <a:spcPts val="200"/>
              </a:spcAft>
            </a:pPr>
            <a:r>
              <a:rPr lang="en-US" sz="800" dirty="0" smtClean="0"/>
              <a:t>25</a:t>
            </a:r>
          </a:p>
          <a:p>
            <a:pPr>
              <a:spcAft>
                <a:spcPts val="200"/>
              </a:spcAft>
            </a:pPr>
            <a:r>
              <a:rPr lang="en-US" sz="800" dirty="0" smtClean="0"/>
              <a:t>1 January 1905</a:t>
            </a:r>
          </a:p>
          <a:p>
            <a:pPr>
              <a:spcAft>
                <a:spcPts val="200"/>
              </a:spcAft>
            </a:pPr>
            <a:r>
              <a:rPr lang="en-US" sz="800" dirty="0" smtClean="0"/>
              <a:t>John Q. Rotarian</a:t>
            </a:r>
          </a:p>
        </p:txBody>
      </p:sp>
      <p:sp>
        <p:nvSpPr>
          <p:cNvPr id="4" name="Rectangle 3"/>
          <p:cNvSpPr/>
          <p:nvPr/>
        </p:nvSpPr>
        <p:spPr bwMode="auto">
          <a:xfrm>
            <a:off x="6705600" y="28012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2" name="Rectangle 11"/>
          <p:cNvSpPr/>
          <p:nvPr/>
        </p:nvSpPr>
        <p:spPr bwMode="auto">
          <a:xfrm>
            <a:off x="2197099" y="4390571"/>
            <a:ext cx="749301"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25641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489" r="2"/>
          <a:stretch/>
        </p:blipFill>
        <p:spPr bwMode="auto">
          <a:xfrm>
            <a:off x="0" y="0"/>
            <a:ext cx="9144000" cy="6890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bwMode="auto">
          <a:xfrm>
            <a:off x="4541521" y="1575708"/>
            <a:ext cx="2923812"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800" b="1" dirty="0" smtClean="0">
                <a:latin typeface="Calibri" pitchFamily="34" charset="0"/>
                <a:ea typeface="ヒラギノ角ゴ Pro W3" pitchFamily="16" charset="-128"/>
                <a:cs typeface="Calibri" pitchFamily="34" charset="0"/>
              </a:rPr>
              <a:t>0000 |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lang="en-US" sz="800" b="1" dirty="0" smtClean="0">
                <a:latin typeface="Calibri" pitchFamily="34" charset="0"/>
                <a:ea typeface="ヒラギノ角ゴ Pro W3" pitchFamily="16" charset="-128"/>
                <a:cs typeface="Calibri" pitchFamily="34" charset="0"/>
              </a:rPr>
              <a:t>Your C</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lub</a:t>
            </a:r>
          </a:p>
        </p:txBody>
      </p:sp>
      <p:sp>
        <p:nvSpPr>
          <p:cNvPr id="9" name="Rectangle 8"/>
          <p:cNvSpPr/>
          <p:nvPr/>
        </p:nvSpPr>
        <p:spPr bwMode="auto">
          <a:xfrm>
            <a:off x="1905907" y="942326"/>
            <a:ext cx="1057275" cy="187521"/>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9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11" name="Rectangle 10"/>
          <p:cNvSpPr/>
          <p:nvPr/>
        </p:nvSpPr>
        <p:spPr bwMode="auto">
          <a:xfrm>
            <a:off x="2599871" y="1804308"/>
            <a:ext cx="2569029"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1682653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797" b="51384"/>
          <a:stretch/>
        </p:blipFill>
        <p:spPr bwMode="auto">
          <a:xfrm>
            <a:off x="1012074" y="0"/>
            <a:ext cx="698892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3"/>
          <p:cNvGrpSpPr/>
          <p:nvPr/>
        </p:nvGrpSpPr>
        <p:grpSpPr>
          <a:xfrm>
            <a:off x="1012074" y="2951922"/>
            <a:ext cx="4782439" cy="3194927"/>
            <a:chOff x="1012074" y="2951922"/>
            <a:chExt cx="3616307" cy="3194927"/>
          </a:xfrm>
        </p:grpSpPr>
        <p:sp>
          <p:nvSpPr>
            <p:cNvPr id="2" name="TextBox 1"/>
            <p:cNvSpPr txBox="1"/>
            <p:nvPr/>
          </p:nvSpPr>
          <p:spPr>
            <a:xfrm>
              <a:off x="1012074" y="3469193"/>
              <a:ext cx="3616307" cy="2677656"/>
            </a:xfrm>
            <a:prstGeom prst="rect">
              <a:avLst/>
            </a:prstGeom>
            <a:solidFill>
              <a:schemeClr val="bg1"/>
            </a:solidFill>
            <a:ln w="38100">
              <a:solidFill>
                <a:srgbClr val="00B0F0"/>
              </a:solidFill>
            </a:ln>
          </p:spPr>
          <p:txBody>
            <a:bodyPr wrap="square" rtlCol="0">
              <a:spAutoFit/>
            </a:bodyPr>
            <a:lstStyle/>
            <a:p>
              <a:pPr>
                <a:lnSpc>
                  <a:spcPct val="150000"/>
                </a:lnSpc>
                <a:spcBef>
                  <a:spcPts val="2400"/>
                </a:spcBef>
                <a:spcAft>
                  <a:spcPts val="2400"/>
                </a:spcAft>
              </a:pPr>
              <a:r>
                <a:rPr lang="en-US" sz="2800" dirty="0"/>
                <a:t> </a:t>
              </a:r>
              <a:r>
                <a:rPr lang="en-US" sz="2800" dirty="0" smtClean="0"/>
                <a:t> Membership Retention</a:t>
              </a:r>
              <a:br>
                <a:rPr lang="en-US" sz="2800" dirty="0" smtClean="0"/>
              </a:br>
              <a:r>
                <a:rPr lang="en-US" sz="2800" dirty="0"/>
                <a:t> </a:t>
              </a:r>
              <a:r>
                <a:rPr lang="en-US" sz="2800" dirty="0" smtClean="0"/>
                <a:t> Rotarian Engagement</a:t>
              </a:r>
              <a:br>
                <a:rPr lang="en-US" sz="2800" dirty="0" smtClean="0"/>
              </a:br>
              <a:r>
                <a:rPr lang="en-US" sz="2800" dirty="0"/>
                <a:t> </a:t>
              </a:r>
              <a:r>
                <a:rPr lang="en-US" sz="2800" dirty="0" smtClean="0"/>
                <a:t> Club Communication</a:t>
              </a:r>
              <a:br>
                <a:rPr lang="en-US" sz="2800" dirty="0" smtClean="0"/>
              </a:br>
              <a:r>
                <a:rPr lang="en-US" sz="2800" dirty="0"/>
                <a:t> </a:t>
              </a:r>
              <a:r>
                <a:rPr lang="en-US" sz="2800" dirty="0" smtClean="0"/>
                <a:t> Public Relations</a:t>
              </a:r>
              <a:endParaRPr lang="en-US" sz="2800" dirty="0"/>
            </a:p>
          </p:txBody>
        </p:sp>
        <p:sp>
          <p:nvSpPr>
            <p:cNvPr id="3" name="Rectangle 2"/>
            <p:cNvSpPr/>
            <p:nvPr/>
          </p:nvSpPr>
          <p:spPr bwMode="auto">
            <a:xfrm>
              <a:off x="1012074" y="2951922"/>
              <a:ext cx="3616307" cy="477078"/>
            </a:xfrm>
            <a:prstGeom prst="rect">
              <a:avLst/>
            </a:prstGeom>
            <a:solidFill>
              <a:srgbClr val="00B0F0"/>
            </a:solidFill>
            <a:ln w="57150" cap="flat" cmpd="sng" algn="ctr">
              <a:solidFill>
                <a:srgbClr val="00B0F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ea typeface="ヒラギノ角ゴ Pro W3" pitchFamily="16" charset="-128"/>
                </a:rPr>
                <a:t>Your Club</a:t>
              </a:r>
              <a:endParaRPr kumimoji="0" lang="en-US" sz="2400" b="1" i="0" u="none" strike="noStrike" cap="none" normalizeH="0" baseline="0" dirty="0" smtClean="0">
                <a:ln>
                  <a:noFill/>
                </a:ln>
                <a:solidFill>
                  <a:schemeClr val="bg1"/>
                </a:solidFill>
                <a:effectLst/>
                <a:latin typeface="Arial" charset="0"/>
                <a:ea typeface="ヒラギノ角ゴ Pro W3" pitchFamily="16" charset="-128"/>
              </a:endParaRPr>
            </a:p>
          </p:txBody>
        </p:sp>
      </p:grpSp>
    </p:spTree>
    <p:extLst>
      <p:ext uri="{BB962C8B-B14F-4D97-AF65-F5344CB8AC3E}">
        <p14:creationId xmlns:p14="http://schemas.microsoft.com/office/powerpoint/2010/main" xmlns="" val="3378367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3406"/>
          <a:stretch/>
        </p:blipFill>
        <p:spPr bwMode="auto">
          <a:xfrm>
            <a:off x="665921" y="-1"/>
            <a:ext cx="7712765" cy="6838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79752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3413" y="0"/>
            <a:ext cx="737481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up 2"/>
          <p:cNvGrpSpPr/>
          <p:nvPr/>
        </p:nvGrpSpPr>
        <p:grpSpPr>
          <a:xfrm>
            <a:off x="534994" y="3081130"/>
            <a:ext cx="4941465" cy="2548596"/>
            <a:chOff x="1012073" y="2951922"/>
            <a:chExt cx="4941465" cy="2548596"/>
          </a:xfrm>
        </p:grpSpPr>
        <p:sp>
          <p:nvSpPr>
            <p:cNvPr id="4" name="TextBox 3"/>
            <p:cNvSpPr txBox="1"/>
            <p:nvPr/>
          </p:nvSpPr>
          <p:spPr>
            <a:xfrm>
              <a:off x="1012073" y="3469193"/>
              <a:ext cx="4941465" cy="2031325"/>
            </a:xfrm>
            <a:prstGeom prst="rect">
              <a:avLst/>
            </a:prstGeom>
            <a:solidFill>
              <a:schemeClr val="bg1"/>
            </a:solidFill>
            <a:ln w="38100">
              <a:solidFill>
                <a:srgbClr val="00B0F0"/>
              </a:solidFill>
            </a:ln>
          </p:spPr>
          <p:txBody>
            <a:bodyPr wrap="square" rtlCol="0">
              <a:spAutoFit/>
            </a:bodyPr>
            <a:lstStyle/>
            <a:p>
              <a:pPr>
                <a:lnSpc>
                  <a:spcPct val="150000"/>
                </a:lnSpc>
                <a:spcBef>
                  <a:spcPts val="2400"/>
                </a:spcBef>
                <a:spcAft>
                  <a:spcPts val="2400"/>
                </a:spcAft>
              </a:pPr>
              <a:r>
                <a:rPr lang="en-US" sz="2800" dirty="0" smtClean="0"/>
                <a:t>Service Projects and Activities</a:t>
              </a:r>
              <a:r>
                <a:rPr lang="en-US" sz="2800" dirty="0"/>
                <a:t/>
              </a:r>
              <a:br>
                <a:rPr lang="en-US" sz="2800" dirty="0"/>
              </a:br>
              <a:r>
                <a:rPr lang="en-US" sz="2800" dirty="0" smtClean="0"/>
                <a:t>New Generations Clubs</a:t>
              </a:r>
              <a:br>
                <a:rPr lang="en-US" sz="2800" dirty="0" smtClean="0"/>
              </a:br>
              <a:r>
                <a:rPr lang="en-US" sz="2800" dirty="0" smtClean="0"/>
                <a:t>New Generations Participants</a:t>
              </a:r>
              <a:endParaRPr lang="en-US" sz="2800" dirty="0"/>
            </a:p>
          </p:txBody>
        </p:sp>
        <p:sp>
          <p:nvSpPr>
            <p:cNvPr id="5" name="Rectangle 4"/>
            <p:cNvSpPr/>
            <p:nvPr/>
          </p:nvSpPr>
          <p:spPr bwMode="auto">
            <a:xfrm>
              <a:off x="1012074" y="2951922"/>
              <a:ext cx="4941464" cy="477078"/>
            </a:xfrm>
            <a:prstGeom prst="rect">
              <a:avLst/>
            </a:prstGeom>
            <a:solidFill>
              <a:srgbClr val="00B0F0"/>
            </a:solidFill>
            <a:ln w="57150" cap="flat" cmpd="sng" algn="ctr">
              <a:solidFill>
                <a:srgbClr val="00B0F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ea typeface="ヒラギノ角ゴ Pro W3" pitchFamily="16" charset="-128"/>
                </a:rPr>
                <a:t>Service</a:t>
              </a:r>
              <a:endParaRPr kumimoji="0" lang="en-US" sz="2400" b="1" i="0" u="none" strike="noStrike" cap="none" normalizeH="0" baseline="0" dirty="0" smtClean="0">
                <a:ln>
                  <a:noFill/>
                </a:ln>
                <a:solidFill>
                  <a:schemeClr val="bg1"/>
                </a:solidFill>
                <a:effectLst/>
                <a:latin typeface="Arial" charset="0"/>
                <a:ea typeface="ヒラギノ角ゴ Pro W3" pitchFamily="16" charset="-128"/>
              </a:endParaRPr>
            </a:p>
          </p:txBody>
        </p:sp>
      </p:grpSp>
    </p:spTree>
    <p:extLst>
      <p:ext uri="{BB962C8B-B14F-4D97-AF65-F5344CB8AC3E}">
        <p14:creationId xmlns:p14="http://schemas.microsoft.com/office/powerpoint/2010/main" xmlns="" val="4263777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29122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1892297" y="956943"/>
            <a:ext cx="1057275" cy="152400"/>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8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8" name="Rectangle 7"/>
          <p:cNvSpPr/>
          <p:nvPr/>
        </p:nvSpPr>
        <p:spPr bwMode="auto">
          <a:xfrm>
            <a:off x="4541521" y="1575708"/>
            <a:ext cx="2923812"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800" b="1" dirty="0" smtClean="0">
                <a:latin typeface="Calibri" pitchFamily="34" charset="0"/>
                <a:ea typeface="ヒラギノ角ゴ Pro W3" pitchFamily="16" charset="-128"/>
                <a:cs typeface="Calibri" pitchFamily="34" charset="0"/>
              </a:rPr>
              <a:t>0000 |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lang="en-US" sz="800" b="1" dirty="0" smtClean="0">
                <a:latin typeface="Calibri" pitchFamily="34" charset="0"/>
                <a:ea typeface="ヒラギノ角ゴ Pro W3" pitchFamily="16" charset="-128"/>
                <a:cs typeface="Calibri" pitchFamily="34" charset="0"/>
              </a:rPr>
              <a:t>Your C</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lub</a:t>
            </a:r>
          </a:p>
        </p:txBody>
      </p:sp>
    </p:spTree>
    <p:extLst>
      <p:ext uri="{BB962C8B-B14F-4D97-AF65-F5344CB8AC3E}">
        <p14:creationId xmlns:p14="http://schemas.microsoft.com/office/powerpoint/2010/main" xmlns="" val="392641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xmlns="" val="0"/>
              </a:ext>
            </a:extLst>
          </a:blip>
          <a:srcRect l="27006" r="7353" b="27148"/>
          <a:stretch/>
        </p:blipFill>
        <p:spPr bwMode="auto">
          <a:xfrm>
            <a:off x="1706880" y="0"/>
            <a:ext cx="5491366" cy="6772275"/>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xmlns=""/>
            </a:ext>
          </a:extLst>
        </p:spPr>
      </p:pic>
      <p:sp>
        <p:nvSpPr>
          <p:cNvPr id="4" name="TextBox 3"/>
          <p:cNvSpPr txBox="1"/>
          <p:nvPr/>
        </p:nvSpPr>
        <p:spPr>
          <a:xfrm>
            <a:off x="3526350" y="2981668"/>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sp>
        <p:nvSpPr>
          <p:cNvPr id="5" name="TextBox 4"/>
          <p:cNvSpPr txBox="1"/>
          <p:nvPr/>
        </p:nvSpPr>
        <p:spPr>
          <a:xfrm>
            <a:off x="5731995" y="2999173"/>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grpSp>
        <p:nvGrpSpPr>
          <p:cNvPr id="6" name="Group 5"/>
          <p:cNvGrpSpPr/>
          <p:nvPr/>
        </p:nvGrpSpPr>
        <p:grpSpPr>
          <a:xfrm>
            <a:off x="793412" y="3081130"/>
            <a:ext cx="4941465" cy="2548596"/>
            <a:chOff x="1012073" y="2951922"/>
            <a:chExt cx="4941465" cy="2548596"/>
          </a:xfrm>
        </p:grpSpPr>
        <p:sp>
          <p:nvSpPr>
            <p:cNvPr id="7" name="TextBox 6"/>
            <p:cNvSpPr txBox="1"/>
            <p:nvPr/>
          </p:nvSpPr>
          <p:spPr>
            <a:xfrm>
              <a:off x="1012073" y="3469193"/>
              <a:ext cx="4941465" cy="2031325"/>
            </a:xfrm>
            <a:prstGeom prst="rect">
              <a:avLst/>
            </a:prstGeom>
            <a:solidFill>
              <a:schemeClr val="bg1"/>
            </a:solidFill>
            <a:ln w="38100">
              <a:solidFill>
                <a:srgbClr val="00B0F0"/>
              </a:solidFill>
            </a:ln>
          </p:spPr>
          <p:txBody>
            <a:bodyPr wrap="square" rtlCol="0">
              <a:spAutoFit/>
            </a:bodyPr>
            <a:lstStyle/>
            <a:p>
              <a:pPr>
                <a:lnSpc>
                  <a:spcPct val="150000"/>
                </a:lnSpc>
                <a:spcBef>
                  <a:spcPts val="2400"/>
                </a:spcBef>
                <a:spcAft>
                  <a:spcPts val="2400"/>
                </a:spcAft>
              </a:pPr>
              <a:r>
                <a:rPr lang="en-US" sz="2800" dirty="0" smtClean="0"/>
                <a:t>Annual Fund</a:t>
              </a:r>
              <a:r>
                <a:rPr lang="en-US" sz="2800" dirty="0"/>
                <a:t/>
              </a:r>
              <a:br>
                <a:rPr lang="en-US" sz="2800" dirty="0"/>
              </a:br>
              <a:r>
                <a:rPr lang="en-US" sz="2800" dirty="0" smtClean="0"/>
                <a:t>Polio Plus</a:t>
              </a:r>
              <a:br>
                <a:rPr lang="en-US" sz="2800" dirty="0" smtClean="0"/>
              </a:br>
              <a:r>
                <a:rPr lang="en-US" sz="2800" dirty="0" smtClean="0"/>
                <a:t>Major Gifts and Benefactors</a:t>
              </a:r>
              <a:endParaRPr lang="en-US" sz="2800" dirty="0"/>
            </a:p>
          </p:txBody>
        </p:sp>
        <p:sp>
          <p:nvSpPr>
            <p:cNvPr id="8" name="Rectangle 7"/>
            <p:cNvSpPr/>
            <p:nvPr/>
          </p:nvSpPr>
          <p:spPr bwMode="auto">
            <a:xfrm>
              <a:off x="1012074" y="2951922"/>
              <a:ext cx="4941464" cy="477078"/>
            </a:xfrm>
            <a:prstGeom prst="rect">
              <a:avLst/>
            </a:prstGeom>
            <a:solidFill>
              <a:srgbClr val="00B0F0"/>
            </a:solidFill>
            <a:ln w="57150" cap="flat" cmpd="sng" algn="ctr">
              <a:solidFill>
                <a:srgbClr val="00B0F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ea typeface="ヒラギノ角ゴ Pro W3" pitchFamily="16" charset="-128"/>
                </a:rPr>
                <a:t>Foundation</a:t>
              </a:r>
              <a:endParaRPr kumimoji="0" lang="en-US" sz="2400" b="1" i="0" u="none" strike="noStrike" cap="none" normalizeH="0" baseline="0" dirty="0" smtClean="0">
                <a:ln>
                  <a:noFill/>
                </a:ln>
                <a:solidFill>
                  <a:schemeClr val="bg1"/>
                </a:solidFill>
                <a:effectLst/>
                <a:latin typeface="Arial" charset="0"/>
                <a:ea typeface="ヒラギノ角ゴ Pro W3" pitchFamily="16" charset="-128"/>
              </a:endParaRPr>
            </a:p>
          </p:txBody>
        </p:sp>
      </p:grpSp>
    </p:spTree>
    <p:extLst>
      <p:ext uri="{BB962C8B-B14F-4D97-AF65-F5344CB8AC3E}">
        <p14:creationId xmlns:p14="http://schemas.microsoft.com/office/powerpoint/2010/main" xmlns="" val="2708181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1232</Words>
  <Application>Microsoft Office PowerPoint</Application>
  <PresentationFormat>On-screen Show (4:3)</PresentationFormat>
  <Paragraphs>188</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Custom Design</vt:lpstr>
      <vt:lpstr>Slide 1</vt:lpstr>
      <vt:lpstr> Rotary Club Central</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Rotary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Brown</dc:creator>
  <cp:lastModifiedBy>sirving</cp:lastModifiedBy>
  <cp:revision>20</cp:revision>
  <dcterms:created xsi:type="dcterms:W3CDTF">2013-02-07T00:45:17Z</dcterms:created>
  <dcterms:modified xsi:type="dcterms:W3CDTF">2013-04-05T18:20:22Z</dcterms:modified>
</cp:coreProperties>
</file>