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0"/>
            <a:ext cx="10464800" cy="81407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1.png" descr="CoverPageBlue2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-2"/>
            <a:ext cx="13004803" cy="9753604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/>
          <p:nvPr/>
        </p:nvSpPr>
        <p:spPr>
          <a:xfrm>
            <a:off x="8561492" y="9114648"/>
            <a:ext cx="4443309" cy="351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defTabSz="914400">
              <a:defRPr b="1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600">
                <a:solidFill>
                  <a:srgbClr val="FFFFFF"/>
                </a:solidFill>
              </a:rPr>
              <a:t>District Rotary Foundation Seminar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xfrm>
            <a:off x="9320106" y="8882097"/>
            <a:ext cx="3034456" cy="389268"/>
          </a:xfrm>
          <a:prstGeom prst="rect">
            <a:avLst/>
          </a:prstGeom>
          <a:ln w="12700">
            <a:miter lim="400000"/>
          </a:ln>
        </p:spPr>
        <p:txBody>
          <a:bodyPr lIns="65022" tIns="65022" rIns="65022" bIns="65022">
            <a:spAutoFit/>
          </a:bodyPr>
          <a:lstStyle>
            <a:lvl1pPr algn="r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2.png" descr="CoverPageBlue1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9030"/>
            <a:ext cx="13004803" cy="9753603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/>
          <p:nvPr/>
        </p:nvSpPr>
        <p:spPr>
          <a:xfrm>
            <a:off x="8561492" y="9114648"/>
            <a:ext cx="4443309" cy="351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defTabSz="914400">
              <a:defRPr b="1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600">
                <a:solidFill>
                  <a:srgbClr val="FFFFFF"/>
                </a:solidFill>
              </a:rPr>
              <a:t>District Rotary Foundation Seminar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xfrm>
            <a:off x="9320106" y="8882097"/>
            <a:ext cx="3034456" cy="389268"/>
          </a:xfrm>
          <a:prstGeom prst="rect">
            <a:avLst/>
          </a:prstGeom>
          <a:ln w="12700">
            <a:miter lim="400000"/>
          </a:ln>
        </p:spPr>
        <p:txBody>
          <a:bodyPr lIns="65022" tIns="65022" rIns="65022" bIns="65022">
            <a:spAutoFit/>
          </a:bodyPr>
          <a:lstStyle>
            <a:lvl1pPr algn="r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9817"/>
            <a:ext cx="11099800" cy="302836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EFF7FF"/>
            </a:gs>
            <a:gs pos="52999">
              <a:srgbClr val="73BBFD"/>
            </a:gs>
            <a:gs pos="83000">
              <a:srgbClr val="73BBFD"/>
            </a:gs>
            <a:gs pos="100000">
              <a:srgbClr val="A2D1FE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 advClick="1"/>
  <p:txStyles>
    <p:titleStyle>
      <a:lvl1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9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37" name="Shape 37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 sz="3200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200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38" name="Shape 38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</p:grpSp>
      <p:pic>
        <p:nvPicPr>
          <p:cNvPr id="40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25779">
              <a:defRPr sz="1800"/>
            </a:pPr>
            <a:r>
              <a:rPr sz="7200"/>
              <a:t>Treasury Notes</a:t>
            </a:r>
            <a:endParaRPr sz="7200"/>
          </a:p>
          <a:p>
            <a:pPr lvl="0" defTabSz="525779">
              <a:defRPr sz="1800"/>
            </a:pPr>
            <a:endParaRPr sz="7200"/>
          </a:p>
          <a:p>
            <a:pPr lvl="0" defTabSz="525779">
              <a:defRPr sz="1800"/>
            </a:pPr>
            <a:r>
              <a:rPr sz="7200"/>
              <a:t>Doug Conkey</a:t>
            </a:r>
          </a:p>
        </p:txBody>
      </p:sp>
      <p:pic>
        <p:nvPicPr>
          <p:cNvPr id="43" name="image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8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46" name="Shape 46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 sz="3200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200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47" name="Shape 47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</p:grpSp>
      <p:pic>
        <p:nvPicPr>
          <p:cNvPr id="49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marL="280736" indent="-280736" algn="l">
              <a:spcBef>
                <a:spcPts val="3200"/>
              </a:spcBef>
              <a:buSzPct val="60000"/>
              <a:buBlip>
                <a:blip r:embed="rId4"/>
              </a:buBlip>
              <a:defRPr sz="1800"/>
            </a:pPr>
            <a:r>
              <a:rPr sz="5300"/>
              <a:t>Manage Club Funds</a:t>
            </a:r>
            <a:endParaRPr sz="5300"/>
          </a:p>
          <a:p>
            <a:pPr lvl="0" marL="280736" indent="-280736" algn="l">
              <a:spcBef>
                <a:spcPts val="3200"/>
              </a:spcBef>
              <a:buSzPct val="60000"/>
              <a:defRPr sz="1800"/>
            </a:pPr>
            <a:r>
              <a:rPr sz="5300"/>
              <a:t>Collect and submit fees /dues</a:t>
            </a:r>
            <a:endParaRPr sz="5300"/>
          </a:p>
          <a:p>
            <a:pPr lvl="0" marL="280736" indent="-280736" algn="l">
              <a:spcBef>
                <a:spcPts val="3200"/>
              </a:spcBef>
              <a:buSzPct val="60000"/>
              <a:defRPr sz="1800"/>
            </a:pPr>
            <a:r>
              <a:rPr sz="5300"/>
              <a:t>Have a budget ready</a:t>
            </a:r>
          </a:p>
        </p:txBody>
      </p:sp>
      <p:pic>
        <p:nvPicPr>
          <p:cNvPr id="52" name="image5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7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55" name="Shape 55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 sz="3200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200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56" name="Shape 56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</p:grpSp>
      <p:pic>
        <p:nvPicPr>
          <p:cNvPr id="58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  <p:sp>
        <p:nvSpPr>
          <p:cNvPr id="62" name="Shape 62"/>
          <p:cNvSpPr/>
          <p:nvPr/>
        </p:nvSpPr>
        <p:spPr>
          <a:xfrm>
            <a:off x="1901626" y="3651248"/>
            <a:ext cx="10046048" cy="487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80736" indent="-280736" algn="l">
              <a:spcBef>
                <a:spcPts val="3200"/>
              </a:spcBef>
              <a:buSzPct val="60000"/>
              <a:buBlip>
                <a:blip r:embed="rId5"/>
              </a:buBlip>
              <a:defRPr sz="1800"/>
            </a:pPr>
            <a:r>
              <a:rPr sz="4700">
                <a:latin typeface="Helvetica Light"/>
                <a:ea typeface="Helvetica Light"/>
                <a:cs typeface="Helvetica Light"/>
                <a:sym typeface="Helvetica Light"/>
              </a:rPr>
              <a:t>Be sure that they are paid and on time.</a:t>
            </a:r>
            <a:endParaRPr sz="470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marL="280736" indent="-280736" algn="l">
              <a:spcBef>
                <a:spcPts val="3200"/>
              </a:spcBef>
              <a:buSzPct val="60000"/>
              <a:buBlip>
                <a:blip r:embed="rId5"/>
              </a:buBlip>
              <a:defRPr sz="1800"/>
            </a:pPr>
            <a:r>
              <a:rPr sz="4700">
                <a:latin typeface="Helvetica Light"/>
                <a:ea typeface="Helvetica Light"/>
                <a:cs typeface="Helvetica Light"/>
                <a:sym typeface="Helvetica Light"/>
              </a:rPr>
              <a:t>Club Dues</a:t>
            </a:r>
            <a:endParaRPr sz="470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marL="280736" indent="-280736" algn="l">
              <a:spcBef>
                <a:spcPts val="3200"/>
              </a:spcBef>
              <a:buSzPct val="60000"/>
              <a:buBlip>
                <a:blip r:embed="rId5"/>
              </a:buBlip>
              <a:defRPr sz="1800"/>
            </a:pPr>
            <a:r>
              <a:rPr sz="4700">
                <a:latin typeface="Helvetica Light"/>
                <a:ea typeface="Helvetica Light"/>
                <a:cs typeface="Helvetica Light"/>
                <a:sym typeface="Helvetica Light"/>
              </a:rPr>
              <a:t>RI Dues</a:t>
            </a:r>
            <a:endParaRPr sz="470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marL="280736" indent="-280736" algn="l">
              <a:spcBef>
                <a:spcPts val="3200"/>
              </a:spcBef>
              <a:buSzPct val="60000"/>
              <a:buBlip>
                <a:blip r:embed="rId5"/>
              </a:buBlip>
              <a:defRPr sz="1800"/>
            </a:pPr>
            <a:r>
              <a:rPr sz="4700">
                <a:latin typeface="Helvetica Light"/>
                <a:ea typeface="Helvetica Light"/>
                <a:cs typeface="Helvetica Light"/>
                <a:sym typeface="Helvetica Light"/>
              </a:rPr>
              <a:t>District Dues</a:t>
            </a:r>
          </a:p>
        </p:txBody>
      </p:sp>
      <p:sp>
        <p:nvSpPr>
          <p:cNvPr id="63" name="Shape 63"/>
          <p:cNvSpPr/>
          <p:nvPr/>
        </p:nvSpPr>
        <p:spPr>
          <a:xfrm>
            <a:off x="3244651" y="2470977"/>
            <a:ext cx="5626498" cy="1079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/>
            </a:lvl1pPr>
          </a:lstStyle>
          <a:p>
            <a:pPr lvl="0">
              <a:defRPr sz="1800"/>
            </a:pPr>
            <a:r>
              <a:rPr sz="6400"/>
              <a:t>Fees and Dues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7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65" name="Shape 65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 sz="3200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200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66" name="Shape 66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</p:grpSp>
      <p:pic>
        <p:nvPicPr>
          <p:cNvPr id="68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5376"/>
              <a:t>Be sure that Club Funds, Operational Funds and Charitable Funds </a:t>
            </a:r>
            <a:endParaRPr sz="5376"/>
          </a:p>
          <a:p>
            <a:pPr lvl="0" defTabSz="490727">
              <a:defRPr sz="1800"/>
            </a:pPr>
            <a:r>
              <a:rPr sz="5376"/>
              <a:t>are separated.</a:t>
            </a:r>
          </a:p>
        </p:txBody>
      </p:sp>
      <p:pic>
        <p:nvPicPr>
          <p:cNvPr id="71" name="image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6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74" name="Shape 74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 sz="3200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200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75" name="Shape 75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</p:grpSp>
      <p:pic>
        <p:nvPicPr>
          <p:cNvPr id="77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>
            <p:ph type="title"/>
          </p:nvPr>
        </p:nvSpPr>
        <p:spPr>
          <a:xfrm>
            <a:off x="1270000" y="25654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 defTabSz="525779">
              <a:defRPr sz="1800"/>
            </a:pPr>
            <a:r>
              <a:rPr sz="5400"/>
              <a:t>Be aware </a:t>
            </a:r>
            <a:br>
              <a:rPr sz="5400"/>
            </a:br>
            <a:r>
              <a:rPr sz="5400"/>
              <a:t> of </a:t>
            </a:r>
            <a:endParaRPr sz="5400"/>
          </a:p>
          <a:p>
            <a:pPr lvl="0" defTabSz="525779">
              <a:defRPr sz="1800"/>
            </a:pPr>
            <a:r>
              <a:rPr sz="5400"/>
              <a:t>Financial Reporting Requirements </a:t>
            </a:r>
          </a:p>
        </p:txBody>
      </p:sp>
      <p:pic>
        <p:nvPicPr>
          <p:cNvPr id="80" name="image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5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83" name="Shape 83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 sz="3200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200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84" name="Shape 84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</p:grpSp>
      <p:pic>
        <p:nvPicPr>
          <p:cNvPr id="86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 lvl="0">
              <a:defRPr sz="1800"/>
            </a:pPr>
            <a:r>
              <a:rPr sz="7200"/>
              <a:t>Keep a Good Relationship with your Treasurer.</a:t>
            </a:r>
          </a:p>
        </p:txBody>
      </p:sp>
      <p:pic>
        <p:nvPicPr>
          <p:cNvPr id="89" name="image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