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3004800" cy="9753600"/>
  <p:notesSz cx="6858000" cy="9144000"/>
  <p:defaultTextStyle>
    <a:lvl1pPr algn="ctr" defTabSz="584200">
      <a:defRPr sz="3600">
        <a:latin typeface="+mj-lt"/>
        <a:ea typeface="+mj-ea"/>
        <a:cs typeface="+mj-cs"/>
        <a:sym typeface="Helvetica"/>
      </a:defRPr>
    </a:lvl1pPr>
    <a:lvl2pPr algn="ctr" defTabSz="584200">
      <a:defRPr sz="3600">
        <a:latin typeface="+mj-lt"/>
        <a:ea typeface="+mj-ea"/>
        <a:cs typeface="+mj-cs"/>
        <a:sym typeface="Helvetica"/>
      </a:defRPr>
    </a:lvl2pPr>
    <a:lvl3pPr algn="ctr" defTabSz="584200">
      <a:defRPr sz="3600">
        <a:latin typeface="+mj-lt"/>
        <a:ea typeface="+mj-ea"/>
        <a:cs typeface="+mj-cs"/>
        <a:sym typeface="Helvetica"/>
      </a:defRPr>
    </a:lvl3pPr>
    <a:lvl4pPr algn="ctr" defTabSz="584200">
      <a:defRPr sz="3600">
        <a:latin typeface="+mj-lt"/>
        <a:ea typeface="+mj-ea"/>
        <a:cs typeface="+mj-cs"/>
        <a:sym typeface="Helvetica"/>
      </a:defRPr>
    </a:lvl4pPr>
    <a:lvl5pPr algn="ctr" defTabSz="584200">
      <a:defRPr sz="3600">
        <a:latin typeface="+mj-lt"/>
        <a:ea typeface="+mj-ea"/>
        <a:cs typeface="+mj-cs"/>
        <a:sym typeface="Helvetica"/>
      </a:defRPr>
    </a:lvl5pPr>
    <a:lvl6pPr algn="ctr" defTabSz="584200">
      <a:defRPr sz="3600">
        <a:latin typeface="+mj-lt"/>
        <a:ea typeface="+mj-ea"/>
        <a:cs typeface="+mj-cs"/>
        <a:sym typeface="Helvetica"/>
      </a:defRPr>
    </a:lvl6pPr>
    <a:lvl7pPr algn="ctr" defTabSz="584200">
      <a:defRPr sz="3600">
        <a:latin typeface="+mj-lt"/>
        <a:ea typeface="+mj-ea"/>
        <a:cs typeface="+mj-cs"/>
        <a:sym typeface="Helvetica"/>
      </a:defRPr>
    </a:lvl7pPr>
    <a:lvl8pPr algn="ctr" defTabSz="584200">
      <a:defRPr sz="3600">
        <a:latin typeface="+mj-lt"/>
        <a:ea typeface="+mj-ea"/>
        <a:cs typeface="+mj-cs"/>
        <a:sym typeface="Helvetica"/>
      </a:defRPr>
    </a:lvl8pPr>
    <a:lvl9pPr algn="ctr" defTabSz="584200">
      <a:defRPr sz="3600"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5" name="Shape 3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0"/>
            <a:ext cx="10464800" cy="81407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8191500"/>
            <a:ext cx="10464800" cy="156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age1.png" descr="CoverPageBlue2.g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" y="-2"/>
            <a:ext cx="13004803" cy="9753604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Shape 28"/>
          <p:cNvSpPr/>
          <p:nvPr/>
        </p:nvSpPr>
        <p:spPr>
          <a:xfrm>
            <a:off x="8561492" y="9114648"/>
            <a:ext cx="4443309" cy="351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defTabSz="914400">
              <a:defRPr b="1"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600">
                <a:solidFill>
                  <a:srgbClr val="FFFFFF"/>
                </a:solidFill>
              </a:rPr>
              <a:t>District Rotary Foundation Seminar</a:t>
            </a:r>
          </a:p>
        </p:txBody>
      </p:sp>
      <p:sp>
        <p:nvSpPr>
          <p:cNvPr id="29" name="Shape 29"/>
          <p:cNvSpPr/>
          <p:nvPr>
            <p:ph type="sldNum" sz="quarter" idx="2"/>
          </p:nvPr>
        </p:nvSpPr>
        <p:spPr>
          <a:xfrm>
            <a:off x="9320106" y="8882097"/>
            <a:ext cx="3034456" cy="389268"/>
          </a:xfrm>
          <a:prstGeom prst="rect">
            <a:avLst/>
          </a:prstGeom>
          <a:ln w="12700">
            <a:miter lim="400000"/>
          </a:ln>
        </p:spPr>
        <p:txBody>
          <a:bodyPr lIns="65022" tIns="65022" rIns="65022" bIns="65022">
            <a:spAutoFit/>
          </a:bodyPr>
          <a:lstStyle>
            <a:lvl1pPr algn="r" defTabSz="914400"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2.png" descr="CoverPageBlue1.g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" y="9030"/>
            <a:ext cx="13004803" cy="9753603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Shape 32"/>
          <p:cNvSpPr/>
          <p:nvPr/>
        </p:nvSpPr>
        <p:spPr>
          <a:xfrm>
            <a:off x="8561492" y="9114648"/>
            <a:ext cx="4443309" cy="351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defTabSz="914400">
              <a:defRPr b="1"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1600">
                <a:solidFill>
                  <a:srgbClr val="FFFFFF"/>
                </a:solidFill>
              </a:rPr>
              <a:t>District Rotary Foundation Seminar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xfrm>
            <a:off x="9320106" y="8882097"/>
            <a:ext cx="3034456" cy="389268"/>
          </a:xfrm>
          <a:prstGeom prst="rect">
            <a:avLst/>
          </a:prstGeom>
          <a:ln w="12700">
            <a:miter lim="400000"/>
          </a:ln>
        </p:spPr>
        <p:txBody>
          <a:bodyPr lIns="65022" tIns="65022" rIns="65022" bIns="65022">
            <a:spAutoFit/>
          </a:bodyPr>
          <a:lstStyle>
            <a:lvl1pPr algn="r" defTabSz="914400"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title"/>
          </p:nvPr>
        </p:nvSpPr>
        <p:spPr>
          <a:xfrm>
            <a:off x="952500" y="0"/>
            <a:ext cx="5334000" cy="4622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1" name="Shape 11"/>
          <p:cNvSpPr/>
          <p:nvPr>
            <p:ph type="body" idx="1"/>
          </p:nvPr>
        </p:nvSpPr>
        <p:spPr>
          <a:xfrm>
            <a:off x="952500" y="4762500"/>
            <a:ext cx="5334000" cy="4991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9817"/>
            <a:ext cx="11099800" cy="302836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6" name="Shape 1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rgbClr val="EFF7FF"/>
            </a:gs>
            <a:gs pos="52999">
              <a:srgbClr val="73BBFD"/>
            </a:gs>
            <a:gs pos="83000">
              <a:srgbClr val="73BBFD"/>
            </a:gs>
            <a:gs pos="100000">
              <a:srgbClr val="A2D1FE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spd="med" advClick="1"/>
  <p:txStyles>
    <p:titleStyle>
      <a:lvl1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1pPr>
      <a:lvl2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2pPr>
      <a:lvl3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3pPr>
      <a:lvl4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4pPr>
      <a:lvl5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5pPr>
      <a:lvl6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6pPr>
      <a:lvl7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7pPr>
      <a:lvl8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8pPr>
      <a:lvl9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1pPr>
      <a:lvl2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2pPr>
      <a:lvl3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3pPr>
      <a:lvl4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4pPr>
      <a:lvl5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5pPr>
      <a:lvl6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6pPr>
      <a:lvl7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7pPr>
      <a:lvl8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8pPr>
      <a:lvl9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5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9"/>
          <p:cNvGrpSpPr/>
          <p:nvPr/>
        </p:nvGrpSpPr>
        <p:grpSpPr>
          <a:xfrm>
            <a:off x="159774" y="103255"/>
            <a:ext cx="12702752" cy="9502353"/>
            <a:chOff x="0" y="0"/>
            <a:chExt cx="12702750" cy="9502351"/>
          </a:xfrm>
        </p:grpSpPr>
        <p:sp>
          <p:nvSpPr>
            <p:cNvPr id="37" name="Shape 37"/>
            <p:cNvSpPr/>
            <p:nvPr/>
          </p:nvSpPr>
          <p:spPr>
            <a:xfrm>
              <a:off x="10263917" y="121718"/>
              <a:ext cx="2304995" cy="482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b="1" sz="3200">
                  <a:solidFill>
                    <a:srgbClr val="17458F"/>
                  </a:solidFill>
                  <a:latin typeface="Eras Demi ITC"/>
                  <a:ea typeface="Eras Demi ITC"/>
                  <a:cs typeface="Eras Demi ITC"/>
                  <a:sym typeface="Eras Demi ITC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3200">
                  <a:solidFill>
                    <a:srgbClr val="17458F"/>
                  </a:solidFill>
                </a:rPr>
                <a:t>PETS 2015</a:t>
              </a:r>
            </a:p>
          </p:txBody>
        </p:sp>
        <p:sp>
          <p:nvSpPr>
            <p:cNvPr id="38" name="Shape 38"/>
            <p:cNvSpPr/>
            <p:nvPr/>
          </p:nvSpPr>
          <p:spPr>
            <a:xfrm>
              <a:off x="-1" y="-1"/>
              <a:ext cx="12702752" cy="9502352"/>
            </a:xfrm>
            <a:prstGeom prst="rect">
              <a:avLst/>
            </a:prstGeom>
            <a:noFill/>
            <a:ln w="12700" cap="flat">
              <a:solidFill>
                <a:srgbClr val="17458F"/>
              </a:solidFill>
              <a:prstDash val="solid"/>
              <a:miter lim="8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</p:grpSp>
      <p:pic>
        <p:nvPicPr>
          <p:cNvPr id="40" name="image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2981" y="8844718"/>
            <a:ext cx="1903896" cy="638209"/>
          </a:xfrm>
          <a:prstGeom prst="rect">
            <a:avLst/>
          </a:prstGeom>
          <a:ln w="12700">
            <a:miter lim="400000"/>
          </a:ln>
        </p:spPr>
      </p:pic>
      <p:pic>
        <p:nvPicPr>
          <p:cNvPr id="41" name="image4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168525" y="725693"/>
            <a:ext cx="1270198" cy="906487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Shape 4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525779">
              <a:defRPr sz="1800"/>
            </a:pPr>
            <a:r>
              <a:rPr sz="7200"/>
              <a:t>Treasury Notes</a:t>
            </a:r>
            <a:endParaRPr sz="7200"/>
          </a:p>
          <a:p>
            <a:pPr lvl="0" defTabSz="525779">
              <a:defRPr sz="1800"/>
            </a:pPr>
            <a:endParaRPr sz="7200"/>
          </a:p>
          <a:p>
            <a:pPr lvl="0" defTabSz="525779">
              <a:defRPr sz="1800"/>
            </a:pPr>
            <a:r>
              <a:rPr sz="7200"/>
              <a:t>Doug Conkey</a:t>
            </a:r>
          </a:p>
        </p:txBody>
      </p:sp>
      <p:pic>
        <p:nvPicPr>
          <p:cNvPr id="43" name="image5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552176" y="245469"/>
            <a:ext cx="5110085" cy="1919884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Shape 44"/>
          <p:cNvSpPr/>
          <p:nvPr/>
        </p:nvSpPr>
        <p:spPr>
          <a:xfrm>
            <a:off x="2417532" y="1644650"/>
            <a:ext cx="2200735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100">
                <a:solidFill>
                  <a:srgbClr val="17448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>
                <a:solidFill>
                  <a:srgbClr val="17448F"/>
                </a:solidFill>
              </a:rPr>
              <a:t>District 9700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8"/>
          <p:cNvGrpSpPr/>
          <p:nvPr/>
        </p:nvGrpSpPr>
        <p:grpSpPr>
          <a:xfrm>
            <a:off x="159774" y="103255"/>
            <a:ext cx="12702752" cy="9502353"/>
            <a:chOff x="0" y="0"/>
            <a:chExt cx="12702750" cy="9502351"/>
          </a:xfrm>
        </p:grpSpPr>
        <p:sp>
          <p:nvSpPr>
            <p:cNvPr id="46" name="Shape 46"/>
            <p:cNvSpPr/>
            <p:nvPr/>
          </p:nvSpPr>
          <p:spPr>
            <a:xfrm>
              <a:off x="10263917" y="121718"/>
              <a:ext cx="2304995" cy="482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b="1" sz="3200">
                  <a:solidFill>
                    <a:srgbClr val="17458F"/>
                  </a:solidFill>
                  <a:latin typeface="Eras Demi ITC"/>
                  <a:ea typeface="Eras Demi ITC"/>
                  <a:cs typeface="Eras Demi ITC"/>
                  <a:sym typeface="Eras Demi ITC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3200">
                  <a:solidFill>
                    <a:srgbClr val="17458F"/>
                  </a:solidFill>
                </a:rPr>
                <a:t>PETS 2015</a:t>
              </a:r>
            </a:p>
          </p:txBody>
        </p:sp>
        <p:sp>
          <p:nvSpPr>
            <p:cNvPr id="47" name="Shape 47"/>
            <p:cNvSpPr/>
            <p:nvPr/>
          </p:nvSpPr>
          <p:spPr>
            <a:xfrm>
              <a:off x="-1" y="-1"/>
              <a:ext cx="12702752" cy="9502352"/>
            </a:xfrm>
            <a:prstGeom prst="rect">
              <a:avLst/>
            </a:prstGeom>
            <a:noFill/>
            <a:ln w="12700" cap="flat">
              <a:solidFill>
                <a:srgbClr val="17458F"/>
              </a:solidFill>
              <a:prstDash val="solid"/>
              <a:miter lim="8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</p:grpSp>
      <p:pic>
        <p:nvPicPr>
          <p:cNvPr id="49" name="image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2981" y="8844718"/>
            <a:ext cx="1903896" cy="638209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image4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168525" y="725693"/>
            <a:ext cx="1270198" cy="906487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hape 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marL="280736" indent="-280736" algn="l">
              <a:spcBef>
                <a:spcPts val="3200"/>
              </a:spcBef>
              <a:buSzPct val="60000"/>
              <a:buBlip>
                <a:blip r:embed="rId4"/>
              </a:buBlip>
              <a:defRPr sz="1800"/>
            </a:pPr>
            <a:r>
              <a:rPr sz="5300"/>
              <a:t>Manage Club Funds</a:t>
            </a:r>
            <a:endParaRPr sz="5300"/>
          </a:p>
          <a:p>
            <a:pPr lvl="0" marL="280736" indent="-280736" algn="l">
              <a:spcBef>
                <a:spcPts val="3200"/>
              </a:spcBef>
              <a:buSzPct val="60000"/>
              <a:defRPr sz="1800"/>
            </a:pPr>
            <a:r>
              <a:rPr sz="5300"/>
              <a:t>Collect and submit fees /dues</a:t>
            </a:r>
            <a:endParaRPr sz="5300"/>
          </a:p>
          <a:p>
            <a:pPr lvl="0" marL="280736" indent="-280736" algn="l">
              <a:spcBef>
                <a:spcPts val="3200"/>
              </a:spcBef>
              <a:buSzPct val="60000"/>
              <a:defRPr sz="1800"/>
            </a:pPr>
            <a:r>
              <a:rPr sz="5300"/>
              <a:t>Have a budget ready</a:t>
            </a:r>
          </a:p>
        </p:txBody>
      </p:sp>
      <p:pic>
        <p:nvPicPr>
          <p:cNvPr id="52" name="image5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552176" y="245469"/>
            <a:ext cx="5110085" cy="1919884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2417532" y="1644650"/>
            <a:ext cx="2200735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100">
                <a:solidFill>
                  <a:srgbClr val="17448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>
                <a:solidFill>
                  <a:srgbClr val="17448F"/>
                </a:solidFill>
              </a:rPr>
              <a:t>District 9700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5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7"/>
          <p:cNvGrpSpPr/>
          <p:nvPr/>
        </p:nvGrpSpPr>
        <p:grpSpPr>
          <a:xfrm>
            <a:off x="159774" y="103255"/>
            <a:ext cx="12702752" cy="9502353"/>
            <a:chOff x="0" y="0"/>
            <a:chExt cx="12702750" cy="9502351"/>
          </a:xfrm>
        </p:grpSpPr>
        <p:sp>
          <p:nvSpPr>
            <p:cNvPr id="55" name="Shape 55"/>
            <p:cNvSpPr/>
            <p:nvPr/>
          </p:nvSpPr>
          <p:spPr>
            <a:xfrm>
              <a:off x="10263917" y="121718"/>
              <a:ext cx="2304995" cy="482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b="1" sz="3200">
                  <a:solidFill>
                    <a:srgbClr val="17458F"/>
                  </a:solidFill>
                  <a:latin typeface="Eras Demi ITC"/>
                  <a:ea typeface="Eras Demi ITC"/>
                  <a:cs typeface="Eras Demi ITC"/>
                  <a:sym typeface="Eras Demi ITC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3200">
                  <a:solidFill>
                    <a:srgbClr val="17458F"/>
                  </a:solidFill>
                </a:rPr>
                <a:t>PETS 2015</a:t>
              </a:r>
            </a:p>
          </p:txBody>
        </p:sp>
        <p:sp>
          <p:nvSpPr>
            <p:cNvPr id="56" name="Shape 56"/>
            <p:cNvSpPr/>
            <p:nvPr/>
          </p:nvSpPr>
          <p:spPr>
            <a:xfrm>
              <a:off x="-1" y="-1"/>
              <a:ext cx="12702752" cy="9502352"/>
            </a:xfrm>
            <a:prstGeom prst="rect">
              <a:avLst/>
            </a:prstGeom>
            <a:noFill/>
            <a:ln w="12700" cap="flat">
              <a:solidFill>
                <a:srgbClr val="17458F"/>
              </a:solidFill>
              <a:prstDash val="solid"/>
              <a:miter lim="8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</p:grpSp>
      <p:pic>
        <p:nvPicPr>
          <p:cNvPr id="58" name="image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2981" y="8844718"/>
            <a:ext cx="1903896" cy="638209"/>
          </a:xfrm>
          <a:prstGeom prst="rect">
            <a:avLst/>
          </a:prstGeom>
          <a:ln w="12700">
            <a:miter lim="400000"/>
          </a:ln>
        </p:spPr>
      </p:pic>
      <p:pic>
        <p:nvPicPr>
          <p:cNvPr id="59" name="image4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168525" y="725693"/>
            <a:ext cx="1270198" cy="906487"/>
          </a:xfrm>
          <a:prstGeom prst="rect">
            <a:avLst/>
          </a:prstGeom>
          <a:ln w="12700">
            <a:miter lim="400000"/>
          </a:ln>
        </p:spPr>
      </p:pic>
      <p:pic>
        <p:nvPicPr>
          <p:cNvPr id="60" name="image5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552176" y="245469"/>
            <a:ext cx="5110085" cy="1919884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hape 61"/>
          <p:cNvSpPr/>
          <p:nvPr/>
        </p:nvSpPr>
        <p:spPr>
          <a:xfrm>
            <a:off x="2417532" y="1644650"/>
            <a:ext cx="2200735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100">
                <a:solidFill>
                  <a:srgbClr val="17448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>
                <a:solidFill>
                  <a:srgbClr val="17448F"/>
                </a:solidFill>
              </a:rPr>
              <a:t>District 9700</a:t>
            </a:r>
          </a:p>
        </p:txBody>
      </p:sp>
      <p:sp>
        <p:nvSpPr>
          <p:cNvPr id="62" name="Shape 62"/>
          <p:cNvSpPr/>
          <p:nvPr/>
        </p:nvSpPr>
        <p:spPr>
          <a:xfrm>
            <a:off x="1901626" y="3651248"/>
            <a:ext cx="10046048" cy="487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marL="280736" indent="-280736" algn="l">
              <a:spcBef>
                <a:spcPts val="3200"/>
              </a:spcBef>
              <a:buSzPct val="60000"/>
              <a:buBlip>
                <a:blip r:embed="rId5"/>
              </a:buBlip>
              <a:defRPr sz="1800"/>
            </a:pPr>
            <a:r>
              <a:rPr sz="4700">
                <a:latin typeface="Helvetica Light"/>
                <a:ea typeface="Helvetica Light"/>
                <a:cs typeface="Helvetica Light"/>
                <a:sym typeface="Helvetica Light"/>
              </a:rPr>
              <a:t>Be sure that they are paid and on time.</a:t>
            </a:r>
            <a:endParaRPr sz="4700"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lvl="0" marL="280736" indent="-280736" algn="l">
              <a:spcBef>
                <a:spcPts val="3200"/>
              </a:spcBef>
              <a:buSzPct val="60000"/>
              <a:buBlip>
                <a:blip r:embed="rId5"/>
              </a:buBlip>
              <a:defRPr sz="1800"/>
            </a:pPr>
            <a:r>
              <a:rPr sz="4700">
                <a:latin typeface="Helvetica Light"/>
                <a:ea typeface="Helvetica Light"/>
                <a:cs typeface="Helvetica Light"/>
                <a:sym typeface="Helvetica Light"/>
              </a:rPr>
              <a:t>Club Dues</a:t>
            </a:r>
            <a:endParaRPr sz="4700"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lvl="0" marL="280736" indent="-280736" algn="l">
              <a:spcBef>
                <a:spcPts val="3200"/>
              </a:spcBef>
              <a:buSzPct val="60000"/>
              <a:buBlip>
                <a:blip r:embed="rId5"/>
              </a:buBlip>
              <a:defRPr sz="1800"/>
            </a:pPr>
            <a:r>
              <a:rPr sz="4700">
                <a:latin typeface="Helvetica Light"/>
                <a:ea typeface="Helvetica Light"/>
                <a:cs typeface="Helvetica Light"/>
                <a:sym typeface="Helvetica Light"/>
              </a:rPr>
              <a:t>RI Dues</a:t>
            </a:r>
            <a:endParaRPr sz="4700">
              <a:latin typeface="Helvetica Light"/>
              <a:ea typeface="Helvetica Light"/>
              <a:cs typeface="Helvetica Light"/>
              <a:sym typeface="Helvetica Light"/>
            </a:endParaRPr>
          </a:p>
          <a:p>
            <a:pPr lvl="0" marL="280736" indent="-280736" algn="l">
              <a:spcBef>
                <a:spcPts val="3200"/>
              </a:spcBef>
              <a:buSzPct val="60000"/>
              <a:buBlip>
                <a:blip r:embed="rId5"/>
              </a:buBlip>
              <a:defRPr sz="1800"/>
            </a:pPr>
            <a:r>
              <a:rPr sz="4700">
                <a:latin typeface="Helvetica Light"/>
                <a:ea typeface="Helvetica Light"/>
                <a:cs typeface="Helvetica Light"/>
                <a:sym typeface="Helvetica Light"/>
              </a:rPr>
              <a:t>District Dues</a:t>
            </a:r>
          </a:p>
        </p:txBody>
      </p:sp>
      <p:sp>
        <p:nvSpPr>
          <p:cNvPr id="63" name="Shape 63"/>
          <p:cNvSpPr/>
          <p:nvPr/>
        </p:nvSpPr>
        <p:spPr>
          <a:xfrm>
            <a:off x="3244651" y="2470977"/>
            <a:ext cx="5626498" cy="1079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400"/>
            </a:lvl1pPr>
          </a:lstStyle>
          <a:p>
            <a:pPr lvl="0">
              <a:defRPr sz="1800"/>
            </a:pPr>
            <a:r>
              <a:rPr sz="6400"/>
              <a:t>Fees and Dues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6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7"/>
          <p:cNvGrpSpPr/>
          <p:nvPr/>
        </p:nvGrpSpPr>
        <p:grpSpPr>
          <a:xfrm>
            <a:off x="159774" y="103255"/>
            <a:ext cx="12702752" cy="9502353"/>
            <a:chOff x="0" y="0"/>
            <a:chExt cx="12702750" cy="9502351"/>
          </a:xfrm>
        </p:grpSpPr>
        <p:sp>
          <p:nvSpPr>
            <p:cNvPr id="65" name="Shape 65"/>
            <p:cNvSpPr/>
            <p:nvPr/>
          </p:nvSpPr>
          <p:spPr>
            <a:xfrm>
              <a:off x="10263917" y="121718"/>
              <a:ext cx="2304995" cy="482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b="1" sz="3200">
                  <a:solidFill>
                    <a:srgbClr val="17458F"/>
                  </a:solidFill>
                  <a:latin typeface="Eras Demi ITC"/>
                  <a:ea typeface="Eras Demi ITC"/>
                  <a:cs typeface="Eras Demi ITC"/>
                  <a:sym typeface="Eras Demi ITC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3200">
                  <a:solidFill>
                    <a:srgbClr val="17458F"/>
                  </a:solidFill>
                </a:rPr>
                <a:t>PETS 2015</a:t>
              </a:r>
            </a:p>
          </p:txBody>
        </p:sp>
        <p:sp>
          <p:nvSpPr>
            <p:cNvPr id="66" name="Shape 66"/>
            <p:cNvSpPr/>
            <p:nvPr/>
          </p:nvSpPr>
          <p:spPr>
            <a:xfrm>
              <a:off x="-1" y="-1"/>
              <a:ext cx="12702752" cy="9502352"/>
            </a:xfrm>
            <a:prstGeom prst="rect">
              <a:avLst/>
            </a:prstGeom>
            <a:noFill/>
            <a:ln w="12700" cap="flat">
              <a:solidFill>
                <a:srgbClr val="17458F"/>
              </a:solidFill>
              <a:prstDash val="solid"/>
              <a:miter lim="8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</p:grpSp>
      <p:pic>
        <p:nvPicPr>
          <p:cNvPr id="68" name="image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2981" y="8844718"/>
            <a:ext cx="1903896" cy="638209"/>
          </a:xfrm>
          <a:prstGeom prst="rect">
            <a:avLst/>
          </a:prstGeom>
          <a:ln w="12700">
            <a:miter lim="400000"/>
          </a:ln>
        </p:spPr>
      </p:pic>
      <p:pic>
        <p:nvPicPr>
          <p:cNvPr id="69" name="image4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168525" y="725693"/>
            <a:ext cx="1270198" cy="906487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Shape 7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90727">
              <a:defRPr sz="1800"/>
            </a:pPr>
            <a:r>
              <a:rPr sz="5376"/>
              <a:t>Be sure that Club Funds, Operational Funds and Charitable Funds </a:t>
            </a:r>
            <a:endParaRPr sz="5376"/>
          </a:p>
          <a:p>
            <a:pPr lvl="0" defTabSz="490727">
              <a:defRPr sz="1800"/>
            </a:pPr>
            <a:r>
              <a:rPr sz="5376"/>
              <a:t>are separated.</a:t>
            </a:r>
          </a:p>
        </p:txBody>
      </p:sp>
      <p:pic>
        <p:nvPicPr>
          <p:cNvPr id="71" name="image5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552176" y="245469"/>
            <a:ext cx="5110085" cy="1919884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Shape 72"/>
          <p:cNvSpPr/>
          <p:nvPr/>
        </p:nvSpPr>
        <p:spPr>
          <a:xfrm>
            <a:off x="2417532" y="1644650"/>
            <a:ext cx="2200735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100">
                <a:solidFill>
                  <a:srgbClr val="17448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>
                <a:solidFill>
                  <a:srgbClr val="17448F"/>
                </a:solidFill>
              </a:rPr>
              <a:t>District 9700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6"/>
          <p:cNvGrpSpPr/>
          <p:nvPr/>
        </p:nvGrpSpPr>
        <p:grpSpPr>
          <a:xfrm>
            <a:off x="159774" y="103255"/>
            <a:ext cx="12702752" cy="9502353"/>
            <a:chOff x="0" y="0"/>
            <a:chExt cx="12702750" cy="9502351"/>
          </a:xfrm>
        </p:grpSpPr>
        <p:sp>
          <p:nvSpPr>
            <p:cNvPr id="74" name="Shape 74"/>
            <p:cNvSpPr/>
            <p:nvPr/>
          </p:nvSpPr>
          <p:spPr>
            <a:xfrm>
              <a:off x="10263917" y="121718"/>
              <a:ext cx="2304995" cy="482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b="1" sz="3200">
                  <a:solidFill>
                    <a:srgbClr val="17458F"/>
                  </a:solidFill>
                  <a:latin typeface="Eras Demi ITC"/>
                  <a:ea typeface="Eras Demi ITC"/>
                  <a:cs typeface="Eras Demi ITC"/>
                  <a:sym typeface="Eras Demi ITC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3200">
                  <a:solidFill>
                    <a:srgbClr val="17458F"/>
                  </a:solidFill>
                </a:rPr>
                <a:t>PETS 2015</a:t>
              </a:r>
            </a:p>
          </p:txBody>
        </p:sp>
        <p:sp>
          <p:nvSpPr>
            <p:cNvPr id="75" name="Shape 75"/>
            <p:cNvSpPr/>
            <p:nvPr/>
          </p:nvSpPr>
          <p:spPr>
            <a:xfrm>
              <a:off x="-1" y="-1"/>
              <a:ext cx="12702752" cy="9502352"/>
            </a:xfrm>
            <a:prstGeom prst="rect">
              <a:avLst/>
            </a:prstGeom>
            <a:noFill/>
            <a:ln w="12700" cap="flat">
              <a:solidFill>
                <a:srgbClr val="17458F"/>
              </a:solidFill>
              <a:prstDash val="solid"/>
              <a:miter lim="8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</p:grpSp>
      <p:pic>
        <p:nvPicPr>
          <p:cNvPr id="77" name="image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2981" y="8844718"/>
            <a:ext cx="1903896" cy="638209"/>
          </a:xfrm>
          <a:prstGeom prst="rect">
            <a:avLst/>
          </a:prstGeom>
          <a:ln w="12700">
            <a:miter lim="400000"/>
          </a:ln>
        </p:spPr>
      </p:pic>
      <p:pic>
        <p:nvPicPr>
          <p:cNvPr id="78" name="image4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168525" y="725693"/>
            <a:ext cx="1270198" cy="906487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Shape 79"/>
          <p:cNvSpPr/>
          <p:nvPr>
            <p:ph type="title"/>
          </p:nvPr>
        </p:nvSpPr>
        <p:spPr>
          <a:xfrm>
            <a:off x="1270000" y="25654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 defTabSz="525779">
              <a:defRPr sz="1800"/>
            </a:pPr>
            <a:r>
              <a:rPr sz="5400"/>
              <a:t>Be aware </a:t>
            </a:r>
            <a:br>
              <a:rPr sz="5400"/>
            </a:br>
            <a:r>
              <a:rPr sz="5400"/>
              <a:t> of </a:t>
            </a:r>
            <a:endParaRPr sz="5400"/>
          </a:p>
          <a:p>
            <a:pPr lvl="0" defTabSz="525779">
              <a:defRPr sz="1800"/>
            </a:pPr>
            <a:r>
              <a:rPr sz="5400"/>
              <a:t>Financial Reporting Requirements </a:t>
            </a:r>
          </a:p>
        </p:txBody>
      </p:sp>
      <p:pic>
        <p:nvPicPr>
          <p:cNvPr id="80" name="image5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552176" y="245469"/>
            <a:ext cx="5110085" cy="1919884"/>
          </a:xfrm>
          <a:prstGeom prst="rect">
            <a:avLst/>
          </a:prstGeom>
          <a:ln w="12700">
            <a:miter lim="400000"/>
          </a:ln>
        </p:spPr>
      </p:pic>
      <p:sp>
        <p:nvSpPr>
          <p:cNvPr id="81" name="Shape 81"/>
          <p:cNvSpPr/>
          <p:nvPr/>
        </p:nvSpPr>
        <p:spPr>
          <a:xfrm>
            <a:off x="2417532" y="1644650"/>
            <a:ext cx="2200735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100">
                <a:solidFill>
                  <a:srgbClr val="17448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>
                <a:solidFill>
                  <a:srgbClr val="17448F"/>
                </a:solidFill>
              </a:rPr>
              <a:t>District 9700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5"/>
          <p:cNvGrpSpPr/>
          <p:nvPr/>
        </p:nvGrpSpPr>
        <p:grpSpPr>
          <a:xfrm>
            <a:off x="159774" y="103255"/>
            <a:ext cx="12702752" cy="9502353"/>
            <a:chOff x="0" y="0"/>
            <a:chExt cx="12702750" cy="9502351"/>
          </a:xfrm>
        </p:grpSpPr>
        <p:sp>
          <p:nvSpPr>
            <p:cNvPr id="83" name="Shape 83"/>
            <p:cNvSpPr/>
            <p:nvPr/>
          </p:nvSpPr>
          <p:spPr>
            <a:xfrm>
              <a:off x="10263917" y="121718"/>
              <a:ext cx="2304995" cy="482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b="1" sz="3200">
                  <a:solidFill>
                    <a:srgbClr val="17458F"/>
                  </a:solidFill>
                  <a:latin typeface="Eras Demi ITC"/>
                  <a:ea typeface="Eras Demi ITC"/>
                  <a:cs typeface="Eras Demi ITC"/>
                  <a:sym typeface="Eras Demi ITC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3200">
                  <a:solidFill>
                    <a:srgbClr val="17458F"/>
                  </a:solidFill>
                </a:rPr>
                <a:t>PETS 2015</a:t>
              </a:r>
            </a:p>
          </p:txBody>
        </p:sp>
        <p:sp>
          <p:nvSpPr>
            <p:cNvPr id="84" name="Shape 84"/>
            <p:cNvSpPr/>
            <p:nvPr/>
          </p:nvSpPr>
          <p:spPr>
            <a:xfrm>
              <a:off x="-1" y="-1"/>
              <a:ext cx="12702752" cy="9502352"/>
            </a:xfrm>
            <a:prstGeom prst="rect">
              <a:avLst/>
            </a:prstGeom>
            <a:noFill/>
            <a:ln w="12700" cap="flat">
              <a:solidFill>
                <a:srgbClr val="17458F"/>
              </a:solidFill>
              <a:prstDash val="solid"/>
              <a:miter lim="8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</a:p>
          </p:txBody>
        </p:sp>
      </p:grpSp>
      <p:pic>
        <p:nvPicPr>
          <p:cNvPr id="86" name="image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2981" y="8844718"/>
            <a:ext cx="1903896" cy="638209"/>
          </a:xfrm>
          <a:prstGeom prst="rect">
            <a:avLst/>
          </a:prstGeom>
          <a:ln w="12700">
            <a:miter lim="400000"/>
          </a:ln>
        </p:spPr>
      </p:pic>
      <p:pic>
        <p:nvPicPr>
          <p:cNvPr id="87" name="image4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168525" y="725693"/>
            <a:ext cx="1270198" cy="906487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Shape 8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 lvl="0">
              <a:defRPr sz="1800"/>
            </a:pPr>
            <a:r>
              <a:rPr sz="7200"/>
              <a:t>Keep a Good Relationship with your Treasurer.</a:t>
            </a:r>
          </a:p>
        </p:txBody>
      </p:sp>
      <p:pic>
        <p:nvPicPr>
          <p:cNvPr id="89" name="image5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552176" y="245469"/>
            <a:ext cx="5110085" cy="1919884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Shape 90"/>
          <p:cNvSpPr/>
          <p:nvPr/>
        </p:nvSpPr>
        <p:spPr>
          <a:xfrm>
            <a:off x="2417532" y="1644650"/>
            <a:ext cx="2200735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100">
                <a:solidFill>
                  <a:srgbClr val="17448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>
                <a:solidFill>
                  <a:srgbClr val="17448F"/>
                </a:solidFill>
              </a:rPr>
              <a:t>District 9700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