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5"/>
  </p:sldMasterIdLst>
  <p:notesMasterIdLst>
    <p:notesMasterId r:id="rId30"/>
  </p:notesMasterIdLst>
  <p:handoutMasterIdLst>
    <p:handoutMasterId r:id="rId31"/>
  </p:handoutMasterIdLst>
  <p:sldIdLst>
    <p:sldId id="550" r:id="rId6"/>
    <p:sldId id="563" r:id="rId7"/>
    <p:sldId id="597" r:id="rId8"/>
    <p:sldId id="562" r:id="rId9"/>
    <p:sldId id="598" r:id="rId10"/>
    <p:sldId id="578" r:id="rId11"/>
    <p:sldId id="593" r:id="rId12"/>
    <p:sldId id="591" r:id="rId13"/>
    <p:sldId id="595" r:id="rId14"/>
    <p:sldId id="588" r:id="rId15"/>
    <p:sldId id="610" r:id="rId16"/>
    <p:sldId id="571" r:id="rId17"/>
    <p:sldId id="602" r:id="rId18"/>
    <p:sldId id="603" r:id="rId19"/>
    <p:sldId id="609" r:id="rId20"/>
    <p:sldId id="604" r:id="rId21"/>
    <p:sldId id="601" r:id="rId22"/>
    <p:sldId id="600" r:id="rId23"/>
    <p:sldId id="611" r:id="rId24"/>
    <p:sldId id="608" r:id="rId25"/>
    <p:sldId id="606" r:id="rId26"/>
    <p:sldId id="607" r:id="rId27"/>
    <p:sldId id="605" r:id="rId28"/>
    <p:sldId id="580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5DAA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5DAA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5DAA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5DAA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5DAA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kern="1200">
        <a:solidFill>
          <a:srgbClr val="005DAA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kern="1200">
        <a:solidFill>
          <a:srgbClr val="005DAA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kern="1200">
        <a:solidFill>
          <a:srgbClr val="005DAA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kern="1200">
        <a:solidFill>
          <a:srgbClr val="005DAA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99"/>
    <a:srgbClr val="0000FF"/>
    <a:srgbClr val="3333FF"/>
    <a:srgbClr val="333399"/>
    <a:srgbClr val="2752C0"/>
    <a:srgbClr val="0033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3" autoAdjust="0"/>
    <p:restoredTop sz="85981" autoAdjust="0"/>
  </p:normalViewPr>
  <p:slideViewPr>
    <p:cSldViewPr>
      <p:cViewPr varScale="1">
        <p:scale>
          <a:sx n="100" d="100"/>
          <a:sy n="100" d="100"/>
        </p:scale>
        <p:origin x="18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0" d="100"/>
          <a:sy n="60" d="100"/>
        </p:scale>
        <p:origin x="-2862" y="-186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C18129-AC66-453B-9813-BCFD7D193C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9B297D2-77F4-41AA-B48E-6D5BF0AC078F}">
      <dgm:prSet custT="1"/>
      <dgm:spPr>
        <a:solidFill>
          <a:srgbClr val="3399FF"/>
        </a:solidFill>
      </dgm:spPr>
      <dgm:t>
        <a:bodyPr/>
        <a:lstStyle/>
        <a:p>
          <a:pPr algn="ctr" rtl="0"/>
          <a:r>
            <a:rPr lang="en-US" sz="2400" dirty="0" smtClean="0">
              <a:solidFill>
                <a:schemeClr val="tx1"/>
              </a:solidFill>
            </a:rPr>
            <a:t>Funds from Annual Giving available to District 3 years after being contributed - through the </a:t>
          </a:r>
          <a:r>
            <a:rPr lang="en-US" sz="2400" i="1" dirty="0" smtClean="0">
              <a:solidFill>
                <a:schemeClr val="tx1"/>
              </a:solidFill>
            </a:rPr>
            <a:t>SHARE </a:t>
          </a:r>
          <a:r>
            <a:rPr lang="en-US" sz="2400" i="0" dirty="0" smtClean="0">
              <a:solidFill>
                <a:schemeClr val="tx1"/>
              </a:solidFill>
            </a:rPr>
            <a:t>Cycle</a:t>
          </a:r>
          <a:endParaRPr lang="en-AU" sz="2400" dirty="0">
            <a:solidFill>
              <a:schemeClr val="tx1"/>
            </a:solidFill>
          </a:endParaRPr>
        </a:p>
      </dgm:t>
    </dgm:pt>
    <dgm:pt modelId="{0CE0D3EB-D6A8-4C6F-A901-07ABE3704A27}" type="parTrans" cxnId="{6C96EF19-B6C1-47D7-999A-B0BC87EECC46}">
      <dgm:prSet/>
      <dgm:spPr/>
      <dgm:t>
        <a:bodyPr/>
        <a:lstStyle/>
        <a:p>
          <a:endParaRPr lang="en-AU"/>
        </a:p>
      </dgm:t>
    </dgm:pt>
    <dgm:pt modelId="{C30C7226-E58C-47B1-BBC0-A5CA5AB9347C}" type="sibTrans" cxnId="{6C96EF19-B6C1-47D7-999A-B0BC87EECC46}">
      <dgm:prSet/>
      <dgm:spPr/>
      <dgm:t>
        <a:bodyPr/>
        <a:lstStyle/>
        <a:p>
          <a:endParaRPr lang="en-AU"/>
        </a:p>
      </dgm:t>
    </dgm:pt>
    <dgm:pt modelId="{C056CC72-122A-4585-BBA2-C46A692835D7}">
      <dgm:prSet custT="1"/>
      <dgm:spPr>
        <a:solidFill>
          <a:srgbClr val="0033CC"/>
        </a:solidFill>
      </dgm:spPr>
      <dgm:t>
        <a:bodyPr/>
        <a:lstStyle/>
        <a:p>
          <a:pPr algn="ctr" rtl="0"/>
          <a:r>
            <a:rPr lang="en-US" sz="2400" dirty="0" smtClean="0"/>
            <a:t>Contributions to Annual Programs Fund made in 2011-12 are now available in 2014-15</a:t>
          </a:r>
          <a:endParaRPr lang="en-AU" sz="2400" dirty="0"/>
        </a:p>
      </dgm:t>
    </dgm:pt>
    <dgm:pt modelId="{67990E6C-4BB3-4762-9CCB-443411F454AC}" type="parTrans" cxnId="{594711E7-4C4D-4D6F-BFB1-42EE8F374D95}">
      <dgm:prSet/>
      <dgm:spPr/>
      <dgm:t>
        <a:bodyPr/>
        <a:lstStyle/>
        <a:p>
          <a:endParaRPr lang="en-AU"/>
        </a:p>
      </dgm:t>
    </dgm:pt>
    <dgm:pt modelId="{A41CD108-D875-4858-924D-E4AE325A9602}" type="sibTrans" cxnId="{594711E7-4C4D-4D6F-BFB1-42EE8F374D95}">
      <dgm:prSet/>
      <dgm:spPr/>
      <dgm:t>
        <a:bodyPr/>
        <a:lstStyle/>
        <a:p>
          <a:endParaRPr lang="en-AU"/>
        </a:p>
      </dgm:t>
    </dgm:pt>
    <dgm:pt modelId="{5A54D738-4E23-4CFB-8F1F-2C88DAAD1087}">
      <dgm:prSet custT="1"/>
      <dgm:spPr>
        <a:solidFill>
          <a:srgbClr val="002060"/>
        </a:solidFill>
      </dgm:spPr>
      <dgm:t>
        <a:bodyPr/>
        <a:lstStyle/>
        <a:p>
          <a:pPr algn="ctr" rtl="0"/>
          <a:r>
            <a:rPr lang="en-US" sz="2400" dirty="0" smtClean="0"/>
            <a:t>Contributions made in 2014-15 will be available in 2017-18</a:t>
          </a:r>
          <a:endParaRPr lang="en-AU" sz="2400" dirty="0"/>
        </a:p>
      </dgm:t>
    </dgm:pt>
    <dgm:pt modelId="{FBC71056-7C23-45D7-896F-1B0B706E4789}" type="parTrans" cxnId="{C3E3DDA1-9071-46BF-9A1F-3414ADB33F65}">
      <dgm:prSet/>
      <dgm:spPr/>
      <dgm:t>
        <a:bodyPr/>
        <a:lstStyle/>
        <a:p>
          <a:endParaRPr lang="en-AU"/>
        </a:p>
      </dgm:t>
    </dgm:pt>
    <dgm:pt modelId="{30E57F9A-E8F8-463F-940E-314252FF8052}" type="sibTrans" cxnId="{C3E3DDA1-9071-46BF-9A1F-3414ADB33F65}">
      <dgm:prSet/>
      <dgm:spPr/>
      <dgm:t>
        <a:bodyPr/>
        <a:lstStyle/>
        <a:p>
          <a:endParaRPr lang="en-AU"/>
        </a:p>
      </dgm:t>
    </dgm:pt>
    <dgm:pt modelId="{13160275-4289-413C-898E-D13CE32A03B8}" type="pres">
      <dgm:prSet presAssocID="{34C18129-AC66-453B-9813-BCFD7D193C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34A097E8-5EDD-42E5-9656-E116886B5447}" type="pres">
      <dgm:prSet presAssocID="{99B297D2-77F4-41AA-B48E-6D5BF0AC07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303A723-EBDD-4645-A077-0AA6F1CF801A}" type="pres">
      <dgm:prSet presAssocID="{C30C7226-E58C-47B1-BBC0-A5CA5AB9347C}" presName="spacer" presStyleCnt="0"/>
      <dgm:spPr/>
    </dgm:pt>
    <dgm:pt modelId="{7F7D8650-3398-4E5C-B5D5-547396B05DD7}" type="pres">
      <dgm:prSet presAssocID="{C056CC72-122A-4585-BBA2-C46A692835D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9D9D222-8A10-4C8F-AE22-6C5140FF7F5B}" type="pres">
      <dgm:prSet presAssocID="{A41CD108-D875-4858-924D-E4AE325A9602}" presName="spacer" presStyleCnt="0"/>
      <dgm:spPr/>
    </dgm:pt>
    <dgm:pt modelId="{E84BAAFA-5D4E-46C0-92AD-389DF292151A}" type="pres">
      <dgm:prSet presAssocID="{5A54D738-4E23-4CFB-8F1F-2C88DAAD1087}" presName="parentText" presStyleLbl="node1" presStyleIdx="2" presStyleCnt="3" custLinFactNeighborX="0" custLinFactNeighborY="5256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EB8411B1-74A4-4790-BE69-5497D0955223}" type="presOf" srcId="{5A54D738-4E23-4CFB-8F1F-2C88DAAD1087}" destId="{E84BAAFA-5D4E-46C0-92AD-389DF292151A}" srcOrd="0" destOrd="0" presId="urn:microsoft.com/office/officeart/2005/8/layout/vList2"/>
    <dgm:cxn modelId="{6C96EF19-B6C1-47D7-999A-B0BC87EECC46}" srcId="{34C18129-AC66-453B-9813-BCFD7D193C20}" destId="{99B297D2-77F4-41AA-B48E-6D5BF0AC078F}" srcOrd="0" destOrd="0" parTransId="{0CE0D3EB-D6A8-4C6F-A901-07ABE3704A27}" sibTransId="{C30C7226-E58C-47B1-BBC0-A5CA5AB9347C}"/>
    <dgm:cxn modelId="{66EC715C-64FE-4409-B478-8BCB6926A02B}" type="presOf" srcId="{C056CC72-122A-4585-BBA2-C46A692835D7}" destId="{7F7D8650-3398-4E5C-B5D5-547396B05DD7}" srcOrd="0" destOrd="0" presId="urn:microsoft.com/office/officeart/2005/8/layout/vList2"/>
    <dgm:cxn modelId="{C3E3DDA1-9071-46BF-9A1F-3414ADB33F65}" srcId="{34C18129-AC66-453B-9813-BCFD7D193C20}" destId="{5A54D738-4E23-4CFB-8F1F-2C88DAAD1087}" srcOrd="2" destOrd="0" parTransId="{FBC71056-7C23-45D7-896F-1B0B706E4789}" sibTransId="{30E57F9A-E8F8-463F-940E-314252FF8052}"/>
    <dgm:cxn modelId="{594711E7-4C4D-4D6F-BFB1-42EE8F374D95}" srcId="{34C18129-AC66-453B-9813-BCFD7D193C20}" destId="{C056CC72-122A-4585-BBA2-C46A692835D7}" srcOrd="1" destOrd="0" parTransId="{67990E6C-4BB3-4762-9CCB-443411F454AC}" sibTransId="{A41CD108-D875-4858-924D-E4AE325A9602}"/>
    <dgm:cxn modelId="{9EA88E47-97AB-41C7-AE49-1F8D26805D8C}" type="presOf" srcId="{34C18129-AC66-453B-9813-BCFD7D193C20}" destId="{13160275-4289-413C-898E-D13CE32A03B8}" srcOrd="0" destOrd="0" presId="urn:microsoft.com/office/officeart/2005/8/layout/vList2"/>
    <dgm:cxn modelId="{FC22EE71-2113-4EF0-9CEF-9F7B9E674338}" type="presOf" srcId="{99B297D2-77F4-41AA-B48E-6D5BF0AC078F}" destId="{34A097E8-5EDD-42E5-9656-E116886B5447}" srcOrd="0" destOrd="0" presId="urn:microsoft.com/office/officeart/2005/8/layout/vList2"/>
    <dgm:cxn modelId="{A162F880-3065-4F56-8012-F1D200E82F6A}" type="presParOf" srcId="{13160275-4289-413C-898E-D13CE32A03B8}" destId="{34A097E8-5EDD-42E5-9656-E116886B5447}" srcOrd="0" destOrd="0" presId="urn:microsoft.com/office/officeart/2005/8/layout/vList2"/>
    <dgm:cxn modelId="{73A637F6-C5D0-418A-A359-303987082368}" type="presParOf" srcId="{13160275-4289-413C-898E-D13CE32A03B8}" destId="{9303A723-EBDD-4645-A077-0AA6F1CF801A}" srcOrd="1" destOrd="0" presId="urn:microsoft.com/office/officeart/2005/8/layout/vList2"/>
    <dgm:cxn modelId="{5507DCEB-1304-4C44-BDA5-1A9262887786}" type="presParOf" srcId="{13160275-4289-413C-898E-D13CE32A03B8}" destId="{7F7D8650-3398-4E5C-B5D5-547396B05DD7}" srcOrd="2" destOrd="0" presId="urn:microsoft.com/office/officeart/2005/8/layout/vList2"/>
    <dgm:cxn modelId="{8A0D33A4-5258-4F21-98ED-3F55EE31D716}" type="presParOf" srcId="{13160275-4289-413C-898E-D13CE32A03B8}" destId="{19D9D222-8A10-4C8F-AE22-6C5140FF7F5B}" srcOrd="3" destOrd="0" presId="urn:microsoft.com/office/officeart/2005/8/layout/vList2"/>
    <dgm:cxn modelId="{DEF4AE35-AB7D-4A2A-AD13-69D3672D1900}" type="presParOf" srcId="{13160275-4289-413C-898E-D13CE32A03B8}" destId="{E84BAAFA-5D4E-46C0-92AD-389DF29215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097E8-5EDD-42E5-9656-E116886B5447}">
      <dsp:nvSpPr>
        <dsp:cNvPr id="0" name=""/>
        <dsp:cNvSpPr/>
      </dsp:nvSpPr>
      <dsp:spPr>
        <a:xfrm>
          <a:off x="0" y="130"/>
          <a:ext cx="8610600" cy="628303"/>
        </a:xfrm>
        <a:prstGeom prst="roundRect">
          <a:avLst/>
        </a:prstGeom>
        <a:solidFill>
          <a:srgbClr val="3399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</a:rPr>
            <a:t>Funds from Annual Giving available to District 3 years after being contributed - through the </a:t>
          </a:r>
          <a:r>
            <a:rPr lang="en-US" sz="2400" i="1" kern="1200" dirty="0" smtClean="0">
              <a:solidFill>
                <a:schemeClr val="tx1"/>
              </a:solidFill>
            </a:rPr>
            <a:t>SHARE </a:t>
          </a:r>
          <a:r>
            <a:rPr lang="en-US" sz="2400" i="0" kern="1200" dirty="0" smtClean="0">
              <a:solidFill>
                <a:schemeClr val="tx1"/>
              </a:solidFill>
            </a:rPr>
            <a:t>Cycle</a:t>
          </a:r>
          <a:endParaRPr lang="en-AU" sz="2400" kern="1200" dirty="0">
            <a:solidFill>
              <a:schemeClr val="tx1"/>
            </a:solidFill>
          </a:endParaRPr>
        </a:p>
      </dsp:txBody>
      <dsp:txXfrm>
        <a:off x="30671" y="30801"/>
        <a:ext cx="8549258" cy="566961"/>
      </dsp:txXfrm>
    </dsp:sp>
    <dsp:sp modelId="{7F7D8650-3398-4E5C-B5D5-547396B05DD7}">
      <dsp:nvSpPr>
        <dsp:cNvPr id="0" name=""/>
        <dsp:cNvSpPr/>
      </dsp:nvSpPr>
      <dsp:spPr>
        <a:xfrm>
          <a:off x="0" y="638348"/>
          <a:ext cx="8610600" cy="628303"/>
        </a:xfrm>
        <a:prstGeom prst="roundRect">
          <a:avLst/>
        </a:prstGeom>
        <a:solidFill>
          <a:srgbClr val="0033C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Contributions to Annual Programs Fund made in 2011-12 are now available in 2014-15</a:t>
          </a:r>
          <a:endParaRPr lang="en-AU" sz="2400" kern="1200" dirty="0"/>
        </a:p>
      </dsp:txBody>
      <dsp:txXfrm>
        <a:off x="30671" y="669019"/>
        <a:ext cx="8549258" cy="566961"/>
      </dsp:txXfrm>
    </dsp:sp>
    <dsp:sp modelId="{E84BAAFA-5D4E-46C0-92AD-389DF292151A}">
      <dsp:nvSpPr>
        <dsp:cNvPr id="0" name=""/>
        <dsp:cNvSpPr/>
      </dsp:nvSpPr>
      <dsp:spPr>
        <a:xfrm>
          <a:off x="0" y="1276696"/>
          <a:ext cx="8610600" cy="628303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Contributions made in 2014-15 will be available in 2017-18</a:t>
          </a:r>
          <a:endParaRPr lang="en-AU" sz="2400" kern="1200" dirty="0"/>
        </a:p>
      </dsp:txBody>
      <dsp:txXfrm>
        <a:off x="30671" y="1307367"/>
        <a:ext cx="8549258" cy="566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7" rIns="91413" bIns="4570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7" rIns="91413" bIns="45707" numCol="1" anchor="b" anchorCtr="0" compatLnSpc="1">
            <a:prstTxWarp prst="textNoShape">
              <a:avLst/>
            </a:prstTxWarp>
          </a:bodyPr>
          <a:lstStyle>
            <a:lvl1pPr defTabSz="91281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3" tIns="45707" rIns="91413" bIns="4570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>
                <a:solidFill>
                  <a:schemeClr val="tx1"/>
                </a:solidFill>
              </a:defRPr>
            </a:lvl1pPr>
          </a:lstStyle>
          <a:p>
            <a:fld id="{0154C324-19EB-4761-86FA-F62EB61238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291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6425"/>
            <a:ext cx="5610225" cy="41830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50" tIns="46576" rIns="93150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3150" tIns="46576" rIns="93150" bIns="4657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solidFill>
                  <a:schemeClr val="tx1"/>
                </a:solidFill>
              </a:defRPr>
            </a:lvl1pPr>
          </a:lstStyle>
          <a:p>
            <a:fld id="{E6A7823B-0046-4D6A-91E3-5E393B4EE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918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D81C70-1833-44F6-807D-179B46CA9332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43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F0BFF6-2D05-4523-BF43-81FFA92D0162}" type="slidenum">
              <a:rPr lang="en-US" altLang="en-US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4416425"/>
            <a:ext cx="6375400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584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8D868F-3743-44DF-8959-6AD8A98BF6CE}" type="slidenum">
              <a:rPr lang="en-US" altLang="en-US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4416425"/>
            <a:ext cx="634047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458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D5C04E-C23F-42B2-9363-94E0406DDEBD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4416425"/>
            <a:ext cx="62071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86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767567-A6A7-4214-8958-AB13FDF69D71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016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83BBB1D-0CD1-428A-9ED4-25E05595DCCE}" type="slidenum">
              <a:rPr lang="en-US" altLang="en-US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4416425"/>
            <a:ext cx="614521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2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smtClean="0">
                <a:latin typeface="Arial" panose="020B0604020202020204" pitchFamily="34" charset="0"/>
                <a:cs typeface="Arial" panose="020B0604020202020204" pitchFamily="34" charset="0"/>
              </a:rPr>
              <a:t>In other words, </a:t>
            </a:r>
            <a:r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t>the Foundation needs to be convinced that the project will continue to benefit the community long after a Clubs (or Rotary's) involvement has ended. </a:t>
            </a:r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EA735C-B8BB-4036-8434-8AF30D5DDBC7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7878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1E42C7-C3F5-4F81-A87C-A8E5BF0AA3BA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728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8535BA-3CA6-43F6-8268-265200D2292A}" type="slidenum">
              <a:rPr lang="en-US" altLang="en-US"/>
              <a:pPr eaLnBrk="1" hangingPunct="1"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16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overPageBlue2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6019800" y="6408738"/>
            <a:ext cx="3124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District Rotary Foundation Seminar</a:t>
            </a:r>
          </a:p>
        </p:txBody>
      </p:sp>
      <p:sp>
        <p:nvSpPr>
          <p:cNvPr id="80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64037C-14AA-482F-8C9E-2268294040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26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137E01-1E9F-4FCE-95D4-87C2CB3C3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94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7E38B-FAA8-4E89-9752-5606EA103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543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378B8-50FF-4BA6-9FC0-DA558B1EA0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45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6CF5B5-3B19-45B1-B589-AC894F42D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45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E2667-97E7-4B4F-8CC3-0E1F8B53D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26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177BD-9703-4705-AFA2-D20B28F3C8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98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821B9-2F3A-4765-AD79-F5E317B19A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45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2BB8C-BA42-4C4E-A98E-106D637CB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93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FEC1B-28C1-4879-81A9-FF42F8A25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19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A9733-E439-4799-8276-49AC80A14D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724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overPageBlue1.gif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01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1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DAF1EBD1-7BCE-44BF-818D-D9A3571BEFB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Rectangle 8"/>
          <p:cNvSpPr>
            <a:spLocks noChangeArrowheads="1"/>
          </p:cNvSpPr>
          <p:nvPr userDrawn="1"/>
        </p:nvSpPr>
        <p:spPr bwMode="auto">
          <a:xfrm>
            <a:off x="6019800" y="6408738"/>
            <a:ext cx="3124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5DA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chemeClr val="bg1"/>
                </a:solidFill>
              </a:rPr>
              <a:t>District Rotary Foundation Seminar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4" r:id="rId1"/>
    <p:sldLayoutId id="2147485274" r:id="rId2"/>
    <p:sldLayoutId id="2147485275" r:id="rId3"/>
    <p:sldLayoutId id="2147485276" r:id="rId4"/>
    <p:sldLayoutId id="2147485277" r:id="rId5"/>
    <p:sldLayoutId id="2147485278" r:id="rId6"/>
    <p:sldLayoutId id="2147485279" r:id="rId7"/>
    <p:sldLayoutId id="2147485280" r:id="rId8"/>
    <p:sldLayoutId id="2147485281" r:id="rId9"/>
    <p:sldLayoutId id="2147485282" r:id="rId10"/>
    <p:sldLayoutId id="21474852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762000"/>
            <a:ext cx="8686800" cy="4953000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4800" b="1" i="1" smtClean="0">
                <a:cs typeface="Arabic Typesetting" panose="03020402040406030203" pitchFamily="66" charset="-78"/>
              </a:rPr>
              <a:t>What our Rotary Foundation</a:t>
            </a:r>
            <a:br>
              <a:rPr lang="en-US" altLang="en-US" sz="4800" b="1" i="1" smtClean="0">
                <a:cs typeface="Arabic Typesetting" panose="03020402040406030203" pitchFamily="66" charset="-78"/>
              </a:rPr>
            </a:br>
            <a:r>
              <a:rPr lang="en-US" altLang="en-US" sz="4800" b="1" i="1" smtClean="0">
                <a:cs typeface="Arabic Typesetting" panose="03020402040406030203" pitchFamily="66" charset="-78"/>
              </a:rPr>
              <a:t>can do for your Club</a:t>
            </a:r>
            <a:r>
              <a:rPr lang="en-US" altLang="en-US" b="1" smtClean="0"/>
              <a:t/>
            </a:r>
            <a:br>
              <a:rPr lang="en-US" altLang="en-US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5400" b="1" smtClean="0"/>
              <a:t> </a:t>
            </a:r>
            <a:br>
              <a:rPr lang="en-US" altLang="en-US" sz="5400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5400" b="1" smtClean="0"/>
              <a:t/>
            </a:r>
            <a:br>
              <a:rPr lang="en-US" altLang="en-US" sz="5400" b="1" smtClean="0"/>
            </a:br>
            <a:r>
              <a:rPr lang="en-US" altLang="en-US" sz="4800" b="1" smtClean="0"/>
              <a:t/>
            </a:r>
            <a:br>
              <a:rPr lang="en-US" altLang="en-US" sz="4800" b="1" smtClean="0"/>
            </a:br>
            <a:endParaRPr lang="en-US" altLang="en-US" sz="4800" b="1" smtClean="0"/>
          </a:p>
        </p:txBody>
      </p:sp>
      <p:pic>
        <p:nvPicPr>
          <p:cNvPr id="3075" name="Picture 8" descr="TRF-2s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5070475" cy="3124200"/>
          </a:xfrm>
          <a:prstGeom prst="rect">
            <a:avLst/>
          </a:prstGeom>
          <a:noFill/>
          <a:ln w="476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G_33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kern="0" dirty="0">
                <a:solidFill>
                  <a:schemeClr val="tx1"/>
                </a:solidFill>
                <a:latin typeface="Arial" charset="0"/>
                <a:cs typeface="Arial" charset="0"/>
              </a:rPr>
              <a:t>19 Dream Cricket Kits - 24 Clubs - $3,800</a:t>
            </a:r>
          </a:p>
          <a:p>
            <a:pPr algn="ctr" eaLnBrk="0" hangingPunct="0">
              <a:defRPr/>
            </a:pPr>
            <a:endParaRPr lang="en-AU" sz="4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105400" y="457200"/>
            <a:ext cx="3581400" cy="4419600"/>
          </a:xfrm>
        </p:spPr>
        <p:txBody>
          <a:bodyPr/>
          <a:lstStyle/>
          <a:p>
            <a:r>
              <a:rPr lang="en-AU" altLang="en-US" sz="4000" b="1" smtClean="0"/>
              <a:t>Cootamundra Peace Rotunda</a:t>
            </a:r>
            <a:br>
              <a:rPr lang="en-AU" altLang="en-US" sz="4000" b="1" smtClean="0"/>
            </a:br>
            <a:r>
              <a:rPr lang="en-AU" altLang="en-US" sz="4000" b="1" smtClean="0"/>
              <a:t/>
            </a:r>
            <a:br>
              <a:rPr lang="en-AU" altLang="en-US" sz="4000" b="1" smtClean="0"/>
            </a:br>
            <a:r>
              <a:rPr lang="en-AU" altLang="en-US" sz="4000" b="1" smtClean="0">
                <a:solidFill>
                  <a:srgbClr val="000099"/>
                </a:solidFill>
              </a:rPr>
              <a:t>Multiple funding partners</a:t>
            </a:r>
          </a:p>
        </p:txBody>
      </p:sp>
      <p:pic>
        <p:nvPicPr>
          <p:cNvPr id="13315" name="Picture 3" descr="Coota Peace Monument1_Oct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70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3600" b="1" smtClean="0">
                <a:solidFill>
                  <a:schemeClr val="tx1"/>
                </a:solidFill>
              </a:rPr>
              <a:t>District Grant Timetable</a:t>
            </a:r>
            <a:endParaRPr lang="en-AU" altLang="en-US" sz="3600" b="1" smtClean="0">
              <a:solidFill>
                <a:schemeClr val="tx1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5410200"/>
          </a:xfrm>
        </p:spPr>
        <p:txBody>
          <a:bodyPr/>
          <a:lstStyle/>
          <a:p>
            <a:pPr>
              <a:spcBef>
                <a:spcPts val="200"/>
              </a:spcBef>
              <a:buFontTx/>
              <a:buNone/>
            </a:pPr>
            <a:r>
              <a:rPr lang="en-US" altLang="en-US" sz="2800" b="1" smtClean="0">
                <a:solidFill>
                  <a:srgbClr val="3333FF"/>
                </a:solidFill>
              </a:rPr>
              <a:t>In President Elects’ year</a:t>
            </a:r>
          </a:p>
          <a:p>
            <a:pPr>
              <a:spcBef>
                <a:spcPts val="200"/>
              </a:spcBef>
            </a:pPr>
            <a:r>
              <a:rPr lang="en-US" altLang="en-US" sz="2800" b="1" smtClean="0"/>
              <a:t>November </a:t>
            </a:r>
            <a:r>
              <a:rPr lang="en-US" altLang="en-US" sz="2800" smtClean="0"/>
              <a:t>– Details at current Presidents Forum</a:t>
            </a:r>
            <a:endParaRPr lang="en-AU" altLang="en-US" sz="2800" smtClean="0"/>
          </a:p>
          <a:p>
            <a:pPr>
              <a:spcBef>
                <a:spcPts val="200"/>
              </a:spcBef>
            </a:pPr>
            <a:r>
              <a:rPr lang="en-US" altLang="en-US" sz="2800" b="1" smtClean="0"/>
              <a:t>January</a:t>
            </a:r>
            <a:r>
              <a:rPr lang="en-US" altLang="en-US" sz="2800" smtClean="0"/>
              <a:t> - </a:t>
            </a:r>
            <a:r>
              <a:rPr lang="en-US" altLang="en-US" sz="2800" b="1" smtClean="0"/>
              <a:t>Applications open</a:t>
            </a:r>
          </a:p>
          <a:p>
            <a:pPr>
              <a:spcBef>
                <a:spcPts val="200"/>
              </a:spcBef>
            </a:pPr>
            <a:r>
              <a:rPr lang="en-US" altLang="en-US" sz="2800" b="1" smtClean="0"/>
              <a:t>February</a:t>
            </a:r>
            <a:r>
              <a:rPr lang="en-US" altLang="en-US" sz="2800" smtClean="0"/>
              <a:t> - Discussion at PEs Seminar</a:t>
            </a:r>
            <a:endParaRPr lang="en-AU" altLang="en-US" sz="2800" smtClean="0"/>
          </a:p>
          <a:p>
            <a:pPr>
              <a:spcBef>
                <a:spcPts val="200"/>
              </a:spcBef>
            </a:pPr>
            <a:r>
              <a:rPr lang="en-US" altLang="en-US" b="1" smtClean="0"/>
              <a:t>1</a:t>
            </a:r>
            <a:r>
              <a:rPr lang="en-US" altLang="en-US" b="1" baseline="30000" smtClean="0"/>
              <a:t>st</a:t>
            </a:r>
            <a:r>
              <a:rPr lang="en-US" altLang="en-US" b="1" smtClean="0"/>
              <a:t> April - Applications close</a:t>
            </a:r>
            <a:endParaRPr lang="en-AU" altLang="en-US" b="1" smtClean="0"/>
          </a:p>
          <a:p>
            <a:pPr>
              <a:spcBef>
                <a:spcPts val="200"/>
              </a:spcBef>
            </a:pPr>
            <a:r>
              <a:rPr lang="en-US" altLang="en-US" sz="3000" b="1" smtClean="0"/>
              <a:t>May</a:t>
            </a:r>
            <a:r>
              <a:rPr lang="en-US" altLang="en-US" sz="3000" smtClean="0"/>
              <a:t> - </a:t>
            </a:r>
            <a:r>
              <a:rPr lang="en-US" altLang="en-US" sz="3000" b="1" smtClean="0"/>
              <a:t>Grants announced </a:t>
            </a:r>
            <a:r>
              <a:rPr lang="en-US" altLang="en-US" sz="3000" smtClean="0"/>
              <a:t>at District Assembly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smtClean="0"/>
              <a:t> - - - - - - - - - - - - - - - - - - - - - - - - - - - - - - - - - - - - - - - - - - - - - - - - - - - - - - - - - - - - </a:t>
            </a:r>
            <a:endParaRPr lang="en-AU" altLang="en-US" sz="1800" b="1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smtClean="0">
                <a:solidFill>
                  <a:srgbClr val="3333FF"/>
                </a:solidFill>
              </a:rPr>
              <a:t>In President’s year</a:t>
            </a:r>
          </a:p>
          <a:p>
            <a:pPr>
              <a:spcBef>
                <a:spcPts val="200"/>
              </a:spcBef>
            </a:pPr>
            <a:r>
              <a:rPr lang="en-US" altLang="en-US" sz="2800" b="1" smtClean="0"/>
              <a:t>July to March/April</a:t>
            </a:r>
            <a:r>
              <a:rPr lang="en-US" altLang="en-US" sz="2800" smtClean="0"/>
              <a:t> - Club conducts project</a:t>
            </a:r>
            <a:endParaRPr lang="en-AU" altLang="en-US" sz="2800" smtClean="0"/>
          </a:p>
          <a:p>
            <a:pPr>
              <a:spcBef>
                <a:spcPts val="200"/>
              </a:spcBef>
            </a:pPr>
            <a:r>
              <a:rPr lang="en-US" altLang="en-US" sz="2800" b="1" smtClean="0"/>
              <a:t>By 1</a:t>
            </a:r>
            <a:r>
              <a:rPr lang="en-US" altLang="en-US" sz="2800" b="1" baseline="30000" smtClean="0"/>
              <a:t>st</a:t>
            </a:r>
            <a:r>
              <a:rPr lang="en-US" altLang="en-US" sz="2800" b="1" smtClean="0"/>
              <a:t> May </a:t>
            </a:r>
            <a:r>
              <a:rPr lang="en-US" altLang="en-US" sz="2800" smtClean="0"/>
              <a:t>- Final Report (Project &amp; Financials)</a:t>
            </a:r>
          </a:p>
          <a:p>
            <a:pPr>
              <a:spcBef>
                <a:spcPts val="200"/>
              </a:spcBef>
            </a:pPr>
            <a:r>
              <a:rPr lang="en-US" altLang="en-US" sz="2800" b="1" smtClean="0"/>
              <a:t>Club claims </a:t>
            </a:r>
            <a:r>
              <a:rPr lang="en-US" altLang="en-US" sz="2800" smtClean="0"/>
              <a:t>approved Grant amount from District</a:t>
            </a:r>
            <a:endParaRPr lang="en-AU" altLang="en-US" sz="2800" smtClean="0"/>
          </a:p>
          <a:p>
            <a:pPr>
              <a:spcBef>
                <a:spcPts val="200"/>
              </a:spcBef>
            </a:pPr>
            <a:r>
              <a:rPr lang="en-US" altLang="en-US" sz="2800" b="1" smtClean="0"/>
              <a:t>May / June </a:t>
            </a:r>
            <a:r>
              <a:rPr lang="en-US" altLang="en-US" sz="2800" smtClean="0"/>
              <a:t>- Report provided to Foundation</a:t>
            </a:r>
            <a:endParaRPr lang="en-AU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AU" altLang="en-US" b="1" smtClean="0"/>
              <a:t>2. Rotary Global Grants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AU" altLang="en-US" b="1" smtClean="0"/>
              <a:t>Partnership projects between the Club &amp;/or District </a:t>
            </a:r>
            <a:r>
              <a:rPr lang="en-AU" altLang="en-US" sz="2800" b="1" smtClean="0"/>
              <a:t>and</a:t>
            </a:r>
            <a:r>
              <a:rPr lang="en-AU" altLang="en-US" b="1" smtClean="0"/>
              <a:t> Rotary Foundation</a:t>
            </a:r>
            <a:endParaRPr lang="en-AU" altLang="en-US" b="1" smtClean="0">
              <a:solidFill>
                <a:srgbClr val="3333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AU" altLang="en-US" b="1" smtClean="0">
                <a:solidFill>
                  <a:srgbClr val="000099"/>
                </a:solidFill>
              </a:rPr>
              <a:t> International Club </a:t>
            </a:r>
            <a:r>
              <a:rPr lang="en-AU" altLang="en-US" sz="2800" b="1" smtClean="0">
                <a:solidFill>
                  <a:srgbClr val="000099"/>
                </a:solidFill>
              </a:rPr>
              <a:t>(D9700) </a:t>
            </a:r>
            <a:r>
              <a:rPr lang="en-AU" altLang="en-US" b="1" smtClean="0">
                <a:solidFill>
                  <a:srgbClr val="000099"/>
                </a:solidFill>
              </a:rPr>
              <a:t>&amp; Host partner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AU" altLang="en-US" b="1" smtClean="0">
                <a:solidFill>
                  <a:srgbClr val="000099"/>
                </a:solidFill>
              </a:rPr>
              <a:t> Involves 1 or more Area of Focus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b="1" smtClean="0">
                <a:solidFill>
                  <a:srgbClr val="C00000"/>
                </a:solidFill>
              </a:rPr>
              <a:t> District Target 1 or 2 Grants (ongoing)</a:t>
            </a:r>
            <a:endParaRPr lang="en-AU" altLang="en-US" b="1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AU" altLang="en-US" b="1" smtClean="0">
                <a:solidFill>
                  <a:srgbClr val="C00000"/>
                </a:solidFill>
              </a:rPr>
              <a:t> Global Grants underway or development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AU" altLang="en-US" b="1" smtClean="0">
                <a:solidFill>
                  <a:srgbClr val="C00000"/>
                </a:solidFill>
              </a:rPr>
              <a:t> Teacher Training in Nepal – in progress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en-US" b="1" smtClean="0">
                <a:solidFill>
                  <a:srgbClr val="C00000"/>
                </a:solidFill>
              </a:rPr>
              <a:t> Educating children at-risk in Nairobi, Kenya</a:t>
            </a:r>
            <a:endParaRPr lang="en-AU" altLang="en-US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AU" altLang="en-US" b="1" smtClean="0">
              <a:solidFill>
                <a:srgbClr val="C00000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AU" altLang="en-US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MG59094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200" y="685800"/>
            <a:ext cx="3225800" cy="485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Characteristics of Global Grants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5867400" cy="5334000"/>
          </a:xfrm>
        </p:spPr>
        <p:txBody>
          <a:bodyPr/>
          <a:lstStyle/>
          <a:p>
            <a:pPr eaLnBrk="1" hangingPunct="1"/>
            <a:r>
              <a:rPr lang="en-US" altLang="en-US" sz="3300" b="1" smtClean="0"/>
              <a:t>Larger grants (Min $30k)</a:t>
            </a:r>
          </a:p>
          <a:p>
            <a:pPr eaLnBrk="1" hangingPunct="1"/>
            <a:r>
              <a:rPr lang="en-US" altLang="en-US" b="1" smtClean="0">
                <a:solidFill>
                  <a:srgbClr val="000099"/>
                </a:solidFill>
              </a:rPr>
              <a:t>World Fund matching $$$</a:t>
            </a:r>
          </a:p>
          <a:p>
            <a:pPr eaLnBrk="1" hangingPunct="1"/>
            <a:r>
              <a:rPr lang="en-US" altLang="en-US" sz="3300" b="1" smtClean="0">
                <a:solidFill>
                  <a:srgbClr val="000099"/>
                </a:solidFill>
              </a:rPr>
              <a:t>Identified community need</a:t>
            </a:r>
          </a:p>
          <a:p>
            <a:pPr eaLnBrk="1" hangingPunct="1"/>
            <a:r>
              <a:rPr lang="en-US" altLang="en-US" sz="3300" b="1" smtClean="0"/>
              <a:t>Align with Focus Area(s)</a:t>
            </a:r>
          </a:p>
          <a:p>
            <a:pPr eaLnBrk="1" hangingPunct="1"/>
            <a:r>
              <a:rPr lang="en-US" altLang="en-US" sz="4000" b="1" smtClean="0">
                <a:solidFill>
                  <a:srgbClr val="C00000"/>
                </a:solidFill>
              </a:rPr>
              <a:t>Measurable results</a:t>
            </a:r>
          </a:p>
          <a:p>
            <a:pPr eaLnBrk="1" hangingPunct="1"/>
            <a:r>
              <a:rPr lang="en-US" altLang="en-US" sz="4000" b="1" smtClean="0">
                <a:solidFill>
                  <a:srgbClr val="C00000"/>
                </a:solidFill>
              </a:rPr>
              <a:t>Sustainable outcomes</a:t>
            </a:r>
          </a:p>
          <a:p>
            <a:pPr eaLnBrk="1" hangingPunct="1"/>
            <a:r>
              <a:rPr lang="en-US" altLang="en-US" sz="3600" b="1" smtClean="0"/>
              <a:t>Long-term benefits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487362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0099"/>
                </a:solidFill>
              </a:rPr>
              <a:t>Five Steps to Sustainable Projects</a:t>
            </a:r>
            <a:endParaRPr lang="en-AU" altLang="en-US" sz="4000" b="1" smtClean="0">
              <a:solidFill>
                <a:srgbClr val="000099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smtClean="0">
                <a:solidFill>
                  <a:srgbClr val="000099"/>
                </a:solidFill>
              </a:rPr>
              <a:t>1. </a:t>
            </a:r>
            <a:r>
              <a:rPr lang="en-US" altLang="en-US" sz="3000" b="1" smtClean="0">
                <a:solidFill>
                  <a:srgbClr val="000099"/>
                </a:solidFill>
              </a:rPr>
              <a:t>Needs analysis</a:t>
            </a:r>
            <a:r>
              <a:rPr lang="en-US" altLang="en-US" sz="3000" b="1" smtClean="0">
                <a:solidFill>
                  <a:srgbClr val="3333CC"/>
                </a:solidFill>
              </a:rPr>
              <a:t> </a:t>
            </a:r>
            <a:r>
              <a:rPr lang="en-US" altLang="en-US" sz="3000" smtClean="0"/>
              <a:t>to help identify the problem &amp; solutions;</a:t>
            </a:r>
          </a:p>
          <a:p>
            <a:pPr>
              <a:buFontTx/>
              <a:buNone/>
            </a:pPr>
            <a:r>
              <a:rPr lang="en-US" altLang="en-US" sz="3000" b="1" smtClean="0">
                <a:solidFill>
                  <a:srgbClr val="3333CC"/>
                </a:solidFill>
              </a:rPr>
              <a:t>2.</a:t>
            </a:r>
            <a:r>
              <a:rPr lang="en-US" altLang="en-US" sz="3000" smtClean="0">
                <a:solidFill>
                  <a:srgbClr val="3333CC"/>
                </a:solidFill>
              </a:rPr>
              <a:t> </a:t>
            </a:r>
            <a:r>
              <a:rPr lang="en-US" altLang="en-US" sz="3000" b="1" smtClean="0">
                <a:solidFill>
                  <a:srgbClr val="000099"/>
                </a:solidFill>
              </a:rPr>
              <a:t>Incorporate local resources &amp; funding</a:t>
            </a:r>
            <a:r>
              <a:rPr lang="en-US" altLang="en-US" sz="3000" smtClean="0"/>
              <a:t>, regional input, and indigenous knowledge;</a:t>
            </a:r>
          </a:p>
          <a:p>
            <a:pPr>
              <a:buFontTx/>
              <a:buNone/>
            </a:pPr>
            <a:r>
              <a:rPr lang="en-US" altLang="en-US" sz="3000" b="1" smtClean="0">
                <a:solidFill>
                  <a:srgbClr val="3333CC"/>
                </a:solidFill>
              </a:rPr>
              <a:t>3.</a:t>
            </a:r>
            <a:r>
              <a:rPr lang="en-US" altLang="en-US" sz="3000" smtClean="0">
                <a:solidFill>
                  <a:srgbClr val="3333CC"/>
                </a:solidFill>
              </a:rPr>
              <a:t> </a:t>
            </a:r>
            <a:r>
              <a:rPr lang="en-US" altLang="en-US" sz="3000" b="1" smtClean="0">
                <a:solidFill>
                  <a:srgbClr val="3333CC"/>
                </a:solidFill>
              </a:rPr>
              <a:t> </a:t>
            </a:r>
            <a:r>
              <a:rPr lang="en-US" altLang="en-US" sz="3000" b="1" smtClean="0">
                <a:solidFill>
                  <a:srgbClr val="000099"/>
                </a:solidFill>
              </a:rPr>
              <a:t>Determine most appropriate tech</a:t>
            </a:r>
            <a:r>
              <a:rPr lang="en-US" altLang="en-US" sz="3000" b="1" smtClean="0">
                <a:solidFill>
                  <a:srgbClr val="3333CC"/>
                </a:solidFill>
              </a:rPr>
              <a:t>nology </a:t>
            </a:r>
            <a:r>
              <a:rPr lang="en-US" altLang="en-US" sz="3000" smtClean="0"/>
              <a:t>to address the issue;</a:t>
            </a:r>
          </a:p>
          <a:p>
            <a:pPr>
              <a:buFontTx/>
              <a:buNone/>
            </a:pPr>
            <a:r>
              <a:rPr lang="en-US" altLang="en-US" sz="3000" b="1" smtClean="0">
                <a:solidFill>
                  <a:srgbClr val="3333CC"/>
                </a:solidFill>
              </a:rPr>
              <a:t>4. </a:t>
            </a:r>
            <a:r>
              <a:rPr lang="en-US" altLang="en-US" sz="3000" smtClean="0">
                <a:solidFill>
                  <a:srgbClr val="3333CC"/>
                </a:solidFill>
              </a:rPr>
              <a:t> </a:t>
            </a:r>
            <a:r>
              <a:rPr lang="en-US" altLang="en-US" sz="3000" b="1" smtClean="0">
                <a:solidFill>
                  <a:srgbClr val="000099"/>
                </a:solidFill>
              </a:rPr>
              <a:t>Provide for ongoing maintenance</a:t>
            </a:r>
            <a:r>
              <a:rPr lang="en-US" altLang="en-US" sz="3000" smtClean="0"/>
              <a:t>; and</a:t>
            </a:r>
          </a:p>
          <a:p>
            <a:pPr>
              <a:buFontTx/>
              <a:buNone/>
            </a:pPr>
            <a:r>
              <a:rPr lang="en-US" altLang="en-US" sz="3000" b="1" smtClean="0">
                <a:solidFill>
                  <a:srgbClr val="3333CC"/>
                </a:solidFill>
              </a:rPr>
              <a:t>5.  </a:t>
            </a:r>
            <a:r>
              <a:rPr lang="en-US" altLang="en-US" sz="3000" b="1" smtClean="0">
                <a:solidFill>
                  <a:srgbClr val="000099"/>
                </a:solidFill>
              </a:rPr>
              <a:t>Teach community to operate equipment, &amp; business skills</a:t>
            </a:r>
            <a:r>
              <a:rPr lang="en-US" altLang="en-US" sz="3000" b="1" smtClean="0">
                <a:solidFill>
                  <a:srgbClr val="3333CC"/>
                </a:solidFill>
              </a:rPr>
              <a:t> </a:t>
            </a:r>
            <a:r>
              <a:rPr lang="en-US" altLang="en-US" sz="3000" smtClean="0"/>
              <a:t>to have project continue after Rotary involvement</a:t>
            </a: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4 Training the Nepal Teach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609600"/>
          </a:xfrm>
        </p:spPr>
        <p:txBody>
          <a:bodyPr/>
          <a:lstStyle/>
          <a:p>
            <a:r>
              <a:rPr lang="en-US" altLang="en-US" sz="3600" b="1" smtClean="0"/>
              <a:t/>
            </a:r>
            <a:br>
              <a:rPr lang="en-US" altLang="en-US" sz="3600" b="1" smtClean="0"/>
            </a:br>
            <a:r>
              <a:rPr lang="en-US" altLang="en-US" sz="4000" b="1" smtClean="0">
                <a:solidFill>
                  <a:srgbClr val="000099"/>
                </a:solidFill>
              </a:rPr>
              <a:t>Teacher Training Team to Nepal</a:t>
            </a:r>
            <a:r>
              <a:rPr lang="en-US" altLang="en-US" sz="3200" b="1" smtClean="0">
                <a:solidFill>
                  <a:srgbClr val="672C94"/>
                </a:solidFill>
              </a:rPr>
              <a:t/>
            </a:r>
            <a:br>
              <a:rPr lang="en-US" altLang="en-US" sz="3200" b="1" smtClean="0">
                <a:solidFill>
                  <a:srgbClr val="672C94"/>
                </a:solidFill>
              </a:rPr>
            </a:br>
            <a:endParaRPr lang="en-AU" altLang="en-US" sz="3200" b="1" smtClean="0"/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991600" cy="5334000"/>
          </a:xfrm>
        </p:spPr>
        <p:txBody>
          <a:bodyPr/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b="1" smtClean="0"/>
              <a:t>2 year $40k vocational Global Grant project 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b="1" smtClean="0"/>
              <a:t>D9700 DDF allocation $20k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b="1" smtClean="0"/>
              <a:t>Foundation Global Grant $20k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en-US" sz="4000" b="1" smtClean="0">
                <a:solidFill>
                  <a:srgbClr val="000099"/>
                </a:solidFill>
              </a:rPr>
              <a:t>Impact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AU" altLang="en-US" b="1" smtClean="0">
                <a:solidFill>
                  <a:srgbClr val="000000"/>
                </a:solidFill>
              </a:rPr>
              <a:t>350 teachers trained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AU" altLang="en-US" b="1" smtClean="0">
                <a:solidFill>
                  <a:srgbClr val="000000"/>
                </a:solidFill>
              </a:rPr>
              <a:t>26 schools impacted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AU" altLang="en-US" b="1" smtClean="0">
                <a:solidFill>
                  <a:srgbClr val="000000"/>
                </a:solidFill>
              </a:rPr>
              <a:t>5,500 students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AU" altLang="en-US" b="1" smtClean="0">
                <a:solidFill>
                  <a:srgbClr val="000000"/>
                </a:solidFill>
              </a:rPr>
              <a:t>20 selected teachers 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AU" altLang="en-US" b="1" smtClean="0">
                <a:solidFill>
                  <a:srgbClr val="000000"/>
                </a:solidFill>
              </a:rPr>
              <a:t>	undertake ‘Train the Trainer’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pPr>
              <a:defRPr/>
            </a:pPr>
            <a:r>
              <a:rPr lang="en-AU" b="1" dirty="0" smtClean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3. Rotary’s No 1 Challenge</a:t>
            </a:r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19459" name="Picture 2" descr="polio_booth_0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857250"/>
            <a:ext cx="6705600" cy="4933950"/>
          </a:xfrm>
          <a:noFill/>
        </p:spPr>
      </p:pic>
      <p:sp>
        <p:nvSpPr>
          <p:cNvPr id="5" name="Rectangle 4"/>
          <p:cNvSpPr/>
          <p:nvPr/>
        </p:nvSpPr>
        <p:spPr>
          <a:xfrm>
            <a:off x="1016000" y="914400"/>
            <a:ext cx="70342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defRPr/>
            </a:pPr>
            <a:r>
              <a:rPr lang="en-AU" sz="4000" b="1" i="1" dirty="0">
                <a:solidFill>
                  <a:srgbClr val="FFFF00"/>
                </a:solidFill>
                <a:latin typeface="Arial" charset="0"/>
                <a:cs typeface="Arial" charset="0"/>
              </a:rPr>
              <a:t>“A polio free world by 2018”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/>
          <a:lstStyle/>
          <a:p>
            <a:r>
              <a:rPr lang="en-AU" altLang="en-US" sz="4000" b="1" smtClean="0">
                <a:solidFill>
                  <a:srgbClr val="000099"/>
                </a:solidFill>
              </a:rPr>
              <a:t>Australian Rotarian Clem Renouf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800600" cy="5135563"/>
          </a:xfrm>
        </p:spPr>
        <p:txBody>
          <a:bodyPr/>
          <a:lstStyle/>
          <a:p>
            <a:r>
              <a:rPr lang="en-AU" altLang="en-US" b="1" smtClean="0"/>
              <a:t>RI President 1978-79</a:t>
            </a:r>
          </a:p>
          <a:p>
            <a:r>
              <a:rPr lang="en-AU" altLang="en-US" b="1" smtClean="0"/>
              <a:t>Initiated Rotary’s</a:t>
            </a:r>
          </a:p>
          <a:p>
            <a:pPr>
              <a:buFontTx/>
              <a:buNone/>
            </a:pPr>
            <a:r>
              <a:rPr lang="en-AU" altLang="en-US" b="1" smtClean="0">
                <a:solidFill>
                  <a:srgbClr val="FF0000"/>
                </a:solidFill>
              </a:rPr>
              <a:t>	END POLIO NOW</a:t>
            </a:r>
          </a:p>
          <a:p>
            <a:pPr>
              <a:buFontTx/>
              <a:buNone/>
            </a:pPr>
            <a:r>
              <a:rPr lang="en-AU" altLang="en-US" b="1" smtClean="0"/>
              <a:t>	campaign in 1979</a:t>
            </a:r>
          </a:p>
          <a:p>
            <a:r>
              <a:rPr lang="en-AU" altLang="en-US" b="1" smtClean="0"/>
              <a:t>Global Polio Eradication </a:t>
            </a:r>
          </a:p>
          <a:p>
            <a:pPr>
              <a:buFontTx/>
              <a:buNone/>
            </a:pPr>
            <a:r>
              <a:rPr lang="en-AU" altLang="en-US" b="1" smtClean="0"/>
              <a:t>	adopted in 1988</a:t>
            </a:r>
          </a:p>
          <a:p>
            <a:r>
              <a:rPr lang="en-AU" altLang="en-US" b="1" smtClean="0">
                <a:solidFill>
                  <a:srgbClr val="000099"/>
                </a:solidFill>
              </a:rPr>
              <a:t>Now a worldwide multi-agency program</a:t>
            </a:r>
          </a:p>
          <a:p>
            <a:pPr>
              <a:buFontTx/>
              <a:buNone/>
            </a:pPr>
            <a:endParaRPr lang="en-AU" altLang="en-US" b="1" smtClean="0"/>
          </a:p>
          <a:p>
            <a:endParaRPr lang="en-AU" altLang="en-US" b="1" smtClean="0"/>
          </a:p>
        </p:txBody>
      </p:sp>
      <p:pic>
        <p:nvPicPr>
          <p:cNvPr id="20484" name="Picture 4" descr="2 End Polio - Chi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600200"/>
            <a:ext cx="50974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19200" y="533400"/>
          <a:ext cx="7239000" cy="4425950"/>
        </p:xfrm>
        <a:graphic>
          <a:graphicData uri="http://schemas.openxmlformats.org/drawingml/2006/table">
            <a:tbl>
              <a:tblPr/>
              <a:tblGrid>
                <a:gridCol w="2285999"/>
                <a:gridCol w="1600200"/>
                <a:gridCol w="1676400"/>
                <a:gridCol w="1676401"/>
              </a:tblGrid>
              <a:tr h="990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Country</a:t>
                      </a:r>
                      <a:endParaRPr lang="en-AU" sz="28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 to Sept </a:t>
                      </a:r>
                      <a:r>
                        <a:rPr lang="en-AU" sz="2800" b="1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2012</a:t>
                      </a:r>
                      <a:endParaRPr lang="en-AU" sz="28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to Sept </a:t>
                      </a:r>
                      <a:r>
                        <a:rPr lang="en-AU" sz="2800" b="1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2013</a:t>
                      </a:r>
                      <a:endParaRPr lang="en-AU" sz="28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To Sept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  <a:endParaRPr lang="en-AU" sz="28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/>
                          <a:ea typeface="Calibri"/>
                          <a:cs typeface="Times New Roman"/>
                        </a:rPr>
                        <a:t>Pakistan 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/>
                          <a:ea typeface="Calibri"/>
                          <a:cs typeface="Times New Roman"/>
                        </a:rPr>
                        <a:t>30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/>
                          <a:ea typeface="Calibri"/>
                          <a:cs typeface="Times New Roman"/>
                        </a:rPr>
                        <a:t>28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latin typeface="Calibri"/>
                          <a:ea typeface="Calibri"/>
                          <a:cs typeface="Times New Roman"/>
                        </a:rPr>
                        <a:t>138</a:t>
                      </a:r>
                      <a:endParaRPr lang="en-A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/>
                          <a:ea typeface="Calibri"/>
                          <a:cs typeface="Times New Roman"/>
                        </a:rPr>
                        <a:t>Afghanistan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/>
                          <a:ea typeface="Calibri"/>
                          <a:cs typeface="Times New Roman"/>
                        </a:rPr>
                        <a:t>17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/>
                          <a:ea typeface="Calibri"/>
                          <a:cs typeface="Times New Roman"/>
                        </a:rPr>
                        <a:t>4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A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>
                          <a:latin typeface="Arial"/>
                          <a:ea typeface="Calibri"/>
                          <a:cs typeface="Times New Roman"/>
                        </a:rPr>
                        <a:t>Nigeria</a:t>
                      </a:r>
                      <a:endParaRPr lang="en-A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/>
                          <a:ea typeface="Calibri"/>
                          <a:cs typeface="Times New Roman"/>
                        </a:rPr>
                        <a:t>84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/>
                          <a:ea typeface="Calibri"/>
                          <a:cs typeface="Times New Roman"/>
                        </a:rPr>
                        <a:t>46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AU" sz="2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>
                          <a:latin typeface="Arial"/>
                          <a:ea typeface="Calibri"/>
                          <a:cs typeface="Times New Roman"/>
                        </a:rPr>
                        <a:t>Ethiopia</a:t>
                      </a:r>
                      <a:endParaRPr lang="en-A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A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</a:t>
                      </a:r>
                      <a:endParaRPr lang="en-A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A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/>
                          <a:ea typeface="Calibri"/>
                          <a:cs typeface="Times New Roman"/>
                        </a:rPr>
                        <a:t>Somalia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A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163</a:t>
                      </a:r>
                      <a:endParaRPr lang="en-A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A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latin typeface="Arial"/>
                          <a:ea typeface="Calibri"/>
                          <a:cs typeface="Times New Roman"/>
                        </a:rPr>
                        <a:t>Kenya</a:t>
                      </a:r>
                      <a:endParaRPr lang="en-A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0</a:t>
                      </a:r>
                      <a:endParaRPr lang="en-A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FF0000"/>
                          </a:solidFill>
                          <a:latin typeface="Arial"/>
                          <a:ea typeface="Calibri"/>
                          <a:cs typeface="Times New Roman"/>
                        </a:rPr>
                        <a:t>14</a:t>
                      </a:r>
                      <a:endParaRPr lang="en-AU" sz="28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AU" sz="2800" b="1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07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TOTAL</a:t>
                      </a:r>
                      <a:endParaRPr lang="en-AU" sz="28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131</a:t>
                      </a:r>
                      <a:endParaRPr lang="en-AU" sz="28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000099"/>
                          </a:solidFill>
                          <a:latin typeface="Arial"/>
                          <a:ea typeface="Calibri"/>
                          <a:cs typeface="Times New Roman"/>
                        </a:rPr>
                        <a:t>256</a:t>
                      </a:r>
                      <a:endParaRPr lang="en-AU" sz="2800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000099"/>
                          </a:solidFill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  <a:endParaRPr lang="en-AU" sz="2800" b="1" dirty="0">
                        <a:solidFill>
                          <a:srgbClr val="000099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1553" name="Rectangle 4"/>
          <p:cNvSpPr>
            <a:spLocks noChangeArrowheads="1"/>
          </p:cNvSpPr>
          <p:nvPr/>
        </p:nvSpPr>
        <p:spPr bwMode="auto">
          <a:xfrm>
            <a:off x="990600" y="4857750"/>
            <a:ext cx="68580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3600" b="1" i="1"/>
              <a:t>"The job still needs to be done &amp; we have a role" </a:t>
            </a:r>
            <a:r>
              <a:rPr lang="en-AU" altLang="en-US" sz="3600" b="1" i="1">
                <a:solidFill>
                  <a:srgbClr val="3333FF"/>
                </a:solidFill>
              </a:rPr>
              <a:t> </a:t>
            </a:r>
            <a:endParaRPr lang="en-AU" altLang="en-US" sz="3600" b="1">
              <a:solidFill>
                <a:srgbClr val="3333FF"/>
              </a:solidFill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auto">
          <a:xfrm>
            <a:off x="685800" y="0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World Polio Outbreaks</a:t>
            </a:r>
            <a:r>
              <a:rPr lang="en-US" sz="44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6096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Presentation Outline</a:t>
            </a:r>
          </a:p>
        </p:txBody>
      </p:sp>
      <p:sp>
        <p:nvSpPr>
          <p:cNvPr id="4099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9144000" cy="4495800"/>
          </a:xfrm>
          <a:noFill/>
        </p:spPr>
        <p:txBody>
          <a:bodyPr/>
          <a:lstStyle/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4000" b="1" smtClean="0"/>
              <a:t> Role of The Rotary Foundation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4000" b="1" smtClean="0"/>
              <a:t> 6 Areas </a:t>
            </a:r>
            <a:r>
              <a:rPr lang="en-US" altLang="en-US" sz="3600" b="1" smtClean="0"/>
              <a:t>of Focus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 smtClean="0"/>
              <a:t> </a:t>
            </a:r>
            <a:r>
              <a:rPr lang="en-US" altLang="en-US" sz="4000" b="1" smtClean="0"/>
              <a:t>District Grants </a:t>
            </a:r>
            <a:r>
              <a:rPr lang="en-US" altLang="en-US" sz="3600" b="1" smtClean="0"/>
              <a:t>a Club opportunity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 smtClean="0"/>
              <a:t> </a:t>
            </a:r>
            <a:r>
              <a:rPr lang="en-US" altLang="en-US" sz="4000" b="1" smtClean="0"/>
              <a:t>Global Grants </a:t>
            </a:r>
            <a:r>
              <a:rPr lang="en-US" altLang="en-US" sz="3600" b="1" smtClean="0"/>
              <a:t>for larger projects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 smtClean="0"/>
              <a:t> </a:t>
            </a:r>
            <a:r>
              <a:rPr lang="en-US" altLang="en-US" sz="4000" b="1" smtClean="0"/>
              <a:t>Polio Plus update</a:t>
            </a:r>
          </a:p>
          <a:p>
            <a:pPr algn="l" eaLnBrk="1" hangingPunct="1">
              <a:buFont typeface="Wingdings" panose="05000000000000000000" pitchFamily="2" charset="2"/>
              <a:buChar char="v"/>
            </a:pPr>
            <a:r>
              <a:rPr lang="en-US" altLang="en-US" sz="3600" b="1" smtClean="0"/>
              <a:t> </a:t>
            </a:r>
            <a:r>
              <a:rPr lang="en-US" altLang="en-US" sz="4000" b="1" smtClean="0"/>
              <a:t>Where Foundation </a:t>
            </a:r>
            <a:r>
              <a:rPr lang="en-US" altLang="en-US" sz="4400" b="1" smtClean="0">
                <a:solidFill>
                  <a:srgbClr val="000099"/>
                </a:solidFill>
              </a:rPr>
              <a:t>$$</a:t>
            </a:r>
            <a:r>
              <a:rPr lang="en-US" altLang="en-US" sz="4000" b="1" smtClean="0"/>
              <a:t> </a:t>
            </a:r>
            <a:r>
              <a:rPr lang="en-US" altLang="en-US" sz="3600" b="1" smtClean="0"/>
              <a:t>come from</a:t>
            </a:r>
            <a:endParaRPr lang="en-US" altLang="en-US" sz="3600" smtClean="0"/>
          </a:p>
          <a:p>
            <a:pPr algn="l" eaLnBrk="1" hangingPunct="1"/>
            <a:r>
              <a:rPr lang="en-US" altLang="en-US" sz="34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/>
          <a:lstStyle/>
          <a:p>
            <a:r>
              <a:rPr lang="en-AU" altLang="en-US" sz="4000" b="1" smtClean="0"/>
              <a:t>4. Where Foundation</a:t>
            </a:r>
            <a:r>
              <a:rPr lang="en-AU" altLang="en-US" b="1" smtClean="0">
                <a:solidFill>
                  <a:srgbClr val="000099"/>
                </a:solidFill>
              </a:rPr>
              <a:t> $$ </a:t>
            </a:r>
            <a:r>
              <a:rPr lang="en-AU" altLang="en-US" sz="4000" b="1" smtClean="0"/>
              <a:t>come from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135563"/>
          </a:xfrm>
        </p:spPr>
        <p:txBody>
          <a:bodyPr/>
          <a:lstStyle/>
          <a:p>
            <a:pPr>
              <a:buFontTx/>
              <a:buNone/>
            </a:pPr>
            <a:r>
              <a:rPr lang="en-AU" altLang="en-US" sz="3600" b="1" smtClean="0"/>
              <a:t>Combination of: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b="1" smtClean="0">
                <a:solidFill>
                  <a:srgbClr val="000099"/>
                </a:solidFill>
              </a:rPr>
              <a:t>Personal contributions </a:t>
            </a:r>
            <a:r>
              <a:rPr lang="en-AU" altLang="en-US" b="1" smtClean="0"/>
              <a:t>- D9700 Centurions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b="1" smtClean="0">
                <a:solidFill>
                  <a:srgbClr val="000099"/>
                </a:solidFill>
              </a:rPr>
              <a:t>Club Contributions to </a:t>
            </a:r>
            <a:r>
              <a:rPr lang="en-AU" altLang="en-US" b="1" smtClean="0"/>
              <a:t>‘Annual Programs’ </a:t>
            </a:r>
            <a:r>
              <a:rPr lang="en-AU" altLang="en-US" b="1" smtClean="0">
                <a:solidFill>
                  <a:srgbClr val="000099"/>
                </a:solidFill>
              </a:rPr>
              <a:t>Fund (returned as District Designated Fund)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b="1" smtClean="0">
                <a:solidFill>
                  <a:srgbClr val="000099"/>
                </a:solidFill>
              </a:rPr>
              <a:t>Club contributions to </a:t>
            </a:r>
            <a:r>
              <a:rPr lang="en-AU" altLang="en-US" b="1" smtClean="0"/>
              <a:t>‘Polio eradication’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b="1" smtClean="0">
                <a:solidFill>
                  <a:srgbClr val="000099"/>
                </a:solidFill>
              </a:rPr>
              <a:t>Special events eg. D9700 Foundation Dinner, End Polio film night ,Club events etc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altLang="en-US" b="1" smtClean="0">
                <a:solidFill>
                  <a:srgbClr val="000099"/>
                </a:solidFill>
              </a:rPr>
              <a:t>Benefactor bequests</a:t>
            </a:r>
          </a:p>
          <a:p>
            <a:pPr>
              <a:buFont typeface="Wingdings" panose="05000000000000000000" pitchFamily="2" charset="2"/>
              <a:buChar char="Ø"/>
            </a:pPr>
            <a:endParaRPr lang="en-AU" altLang="en-US" smtClean="0"/>
          </a:p>
          <a:p>
            <a:pPr>
              <a:buFont typeface="Wingdings" panose="05000000000000000000" pitchFamily="2" charset="2"/>
              <a:buChar char="Ø"/>
            </a:pPr>
            <a:endParaRPr lang="en-AU" altLang="en-US" smtClean="0"/>
          </a:p>
          <a:p>
            <a:pPr>
              <a:buFont typeface="Wingdings" panose="05000000000000000000" pitchFamily="2" charset="2"/>
              <a:buChar char="Ø"/>
            </a:pPr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2103438" y="1525588"/>
            <a:ext cx="4572000" cy="2000250"/>
            <a:chOff x="336" y="1320"/>
            <a:chExt cx="2880" cy="1260"/>
          </a:xfrm>
        </p:grpSpPr>
        <p:sp>
          <p:nvSpPr>
            <p:cNvPr id="23563" name="Rectangle 5"/>
            <p:cNvSpPr>
              <a:spLocks noChangeArrowheads="1"/>
            </p:cNvSpPr>
            <p:nvPr/>
          </p:nvSpPr>
          <p:spPr bwMode="auto">
            <a:xfrm>
              <a:off x="336" y="1860"/>
              <a:ext cx="720" cy="720"/>
            </a:xfrm>
            <a:prstGeom prst="rect">
              <a:avLst/>
            </a:prstGeom>
            <a:solidFill>
              <a:srgbClr val="FFD958">
                <a:alpha val="94901"/>
              </a:srgbClr>
            </a:solidFill>
            <a:ln w="317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5DAA"/>
                </a:solidFill>
              </a:endParaRPr>
            </a:p>
          </p:txBody>
        </p:sp>
        <p:sp>
          <p:nvSpPr>
            <p:cNvPr id="23564" name="Rectangle 6"/>
            <p:cNvSpPr>
              <a:spLocks noChangeArrowheads="1"/>
            </p:cNvSpPr>
            <p:nvPr/>
          </p:nvSpPr>
          <p:spPr bwMode="auto">
            <a:xfrm>
              <a:off x="2496" y="1860"/>
              <a:ext cx="720" cy="720"/>
            </a:xfrm>
            <a:prstGeom prst="rect">
              <a:avLst/>
            </a:prstGeom>
            <a:solidFill>
              <a:srgbClr val="FFD958">
                <a:alpha val="94901"/>
              </a:srgbClr>
            </a:solidFill>
            <a:ln w="31750" algn="ctr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5DAA"/>
                </a:solidFill>
              </a:endParaRPr>
            </a:p>
          </p:txBody>
        </p:sp>
        <p:sp>
          <p:nvSpPr>
            <p:cNvPr id="23565" name="AutoShape 7"/>
            <p:cNvSpPr>
              <a:spLocks noChangeArrowheads="1"/>
            </p:cNvSpPr>
            <p:nvPr/>
          </p:nvSpPr>
          <p:spPr bwMode="auto">
            <a:xfrm>
              <a:off x="624" y="1320"/>
              <a:ext cx="2592" cy="432"/>
            </a:xfrm>
            <a:prstGeom prst="curvedDownArrow">
              <a:avLst>
                <a:gd name="adj1" fmla="val 39222"/>
                <a:gd name="adj2" fmla="val 159222"/>
                <a:gd name="adj3" fmla="val 33333"/>
              </a:avLst>
            </a:prstGeom>
            <a:solidFill>
              <a:srgbClr val="FFD958">
                <a:alpha val="94901"/>
              </a:srgbClr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solidFill>
                  <a:srgbClr val="005DAA"/>
                </a:solidFill>
              </a:endParaRPr>
            </a:p>
          </p:txBody>
        </p:sp>
      </p:grpSp>
      <p:graphicFrame>
        <p:nvGraphicFramePr>
          <p:cNvPr id="3" name="Diagram 2"/>
          <p:cNvGraphicFramePr/>
          <p:nvPr/>
        </p:nvGraphicFramePr>
        <p:xfrm>
          <a:off x="304801" y="3733800"/>
          <a:ext cx="8610600" cy="190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Rectangle 10"/>
          <p:cNvSpPr>
            <a:spLocks noChangeArrowheads="1"/>
          </p:cNvSpPr>
          <p:nvPr/>
        </p:nvSpPr>
        <p:spPr bwMode="auto">
          <a:xfrm>
            <a:off x="1066800" y="2481263"/>
            <a:ext cx="990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>
                <a:solidFill>
                  <a:srgbClr val="000099"/>
                </a:solidFill>
                <a:latin typeface="Cambria" panose="02040503050406030204" pitchFamily="18" charset="0"/>
              </a:rPr>
              <a:t>2011</a:t>
            </a:r>
          </a:p>
          <a:p>
            <a:pPr algn="ctr" eaLnBrk="1" hangingPunct="1">
              <a:buFontTx/>
              <a:buNone/>
            </a:pPr>
            <a:r>
              <a:rPr lang="en-US" altLang="en-US" sz="2200">
                <a:solidFill>
                  <a:srgbClr val="000099"/>
                </a:solidFill>
                <a:latin typeface="Cambria" panose="02040503050406030204" pitchFamily="18" charset="0"/>
              </a:rPr>
              <a:t>2012</a:t>
            </a: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2209800" y="2481263"/>
            <a:ext cx="990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mbria" panose="02040503050406030204" pitchFamily="18" charset="0"/>
              </a:rPr>
              <a:t>2012</a:t>
            </a: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mbria" panose="02040503050406030204" pitchFamily="18" charset="0"/>
              </a:rPr>
              <a:t>2013</a:t>
            </a:r>
          </a:p>
        </p:txBody>
      </p:sp>
      <p:sp>
        <p:nvSpPr>
          <p:cNvPr id="23558" name="Rectangle 12"/>
          <p:cNvSpPr>
            <a:spLocks noChangeArrowheads="1"/>
          </p:cNvSpPr>
          <p:nvPr/>
        </p:nvSpPr>
        <p:spPr bwMode="auto">
          <a:xfrm>
            <a:off x="3352800" y="2481263"/>
            <a:ext cx="990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>
                <a:solidFill>
                  <a:srgbClr val="000099"/>
                </a:solidFill>
                <a:latin typeface="Cambria" panose="02040503050406030204" pitchFamily="18" charset="0"/>
              </a:rPr>
              <a:t>2013</a:t>
            </a:r>
          </a:p>
          <a:p>
            <a:pPr algn="ctr" eaLnBrk="1" hangingPunct="1">
              <a:buFontTx/>
              <a:buNone/>
            </a:pPr>
            <a:r>
              <a:rPr lang="en-US" altLang="en-US" sz="2200">
                <a:solidFill>
                  <a:srgbClr val="000099"/>
                </a:solidFill>
                <a:latin typeface="Cambria" panose="02040503050406030204" pitchFamily="18" charset="0"/>
              </a:rPr>
              <a:t>2014</a:t>
            </a:r>
          </a:p>
        </p:txBody>
      </p:sp>
      <p:sp>
        <p:nvSpPr>
          <p:cNvPr id="23559" name="Rectangle 13"/>
          <p:cNvSpPr>
            <a:spLocks noChangeArrowheads="1"/>
          </p:cNvSpPr>
          <p:nvPr/>
        </p:nvSpPr>
        <p:spPr bwMode="auto">
          <a:xfrm>
            <a:off x="4495800" y="2481263"/>
            <a:ext cx="990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>
                <a:solidFill>
                  <a:srgbClr val="000099"/>
                </a:solidFill>
                <a:latin typeface="Cambria" panose="02040503050406030204" pitchFamily="18" charset="0"/>
              </a:rPr>
              <a:t>2014</a:t>
            </a:r>
          </a:p>
          <a:p>
            <a:pPr algn="ctr" eaLnBrk="1" hangingPunct="1">
              <a:buFontTx/>
              <a:buNone/>
            </a:pPr>
            <a:r>
              <a:rPr lang="en-US" altLang="en-US" sz="2200">
                <a:solidFill>
                  <a:srgbClr val="000099"/>
                </a:solidFill>
                <a:latin typeface="Cambria" panose="02040503050406030204" pitchFamily="18" charset="0"/>
              </a:rPr>
              <a:t>2015</a:t>
            </a:r>
          </a:p>
        </p:txBody>
      </p:sp>
      <p:sp>
        <p:nvSpPr>
          <p:cNvPr id="23560" name="Rectangle 14"/>
          <p:cNvSpPr>
            <a:spLocks noChangeArrowheads="1"/>
          </p:cNvSpPr>
          <p:nvPr/>
        </p:nvSpPr>
        <p:spPr bwMode="auto">
          <a:xfrm>
            <a:off x="5638800" y="2481263"/>
            <a:ext cx="990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mbria" panose="02040503050406030204" pitchFamily="18" charset="0"/>
              </a:rPr>
              <a:t>2015</a:t>
            </a:r>
          </a:p>
          <a:p>
            <a:pPr algn="ctr" eaLnBrk="1" hangingPunct="1"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mbria" panose="02040503050406030204" pitchFamily="18" charset="0"/>
              </a:rPr>
              <a:t>2016</a:t>
            </a:r>
          </a:p>
        </p:txBody>
      </p:sp>
      <p:sp>
        <p:nvSpPr>
          <p:cNvPr id="23561" name="Rectangle 16"/>
          <p:cNvSpPr>
            <a:spLocks noChangeArrowheads="1"/>
          </p:cNvSpPr>
          <p:nvPr/>
        </p:nvSpPr>
        <p:spPr bwMode="auto">
          <a:xfrm>
            <a:off x="6781800" y="2481263"/>
            <a:ext cx="990600" cy="914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2200">
                <a:solidFill>
                  <a:srgbClr val="000099"/>
                </a:solidFill>
                <a:latin typeface="Cambria" panose="02040503050406030204" pitchFamily="18" charset="0"/>
              </a:rPr>
              <a:t>2016</a:t>
            </a:r>
          </a:p>
          <a:p>
            <a:pPr algn="ctr" eaLnBrk="1" hangingPunct="1">
              <a:buFontTx/>
              <a:buNone/>
            </a:pPr>
            <a:r>
              <a:rPr lang="en-US" altLang="en-US" sz="2200">
                <a:solidFill>
                  <a:srgbClr val="000099"/>
                </a:solidFill>
                <a:latin typeface="Cambria" panose="02040503050406030204" pitchFamily="18" charset="0"/>
              </a:rPr>
              <a:t>2017</a:t>
            </a:r>
          </a:p>
        </p:txBody>
      </p:sp>
      <p:sp>
        <p:nvSpPr>
          <p:cNvPr id="23562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altLang="en-US" sz="4000" b="1" smtClean="0"/>
              <a:t>Foundation ‘Annual Funds’</a:t>
            </a:r>
            <a:br>
              <a:rPr lang="en-US" altLang="en-US" sz="4000" b="1" smtClean="0"/>
            </a:br>
            <a:r>
              <a:rPr lang="en-US" altLang="en-US" sz="4000" b="1" smtClean="0"/>
              <a:t>Three Year SHARE Cy</a:t>
            </a:r>
            <a:r>
              <a:rPr lang="en-US" altLang="en-US" b="1" smtClean="0"/>
              <a:t>cle</a:t>
            </a:r>
            <a:endParaRPr lang="en-AU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610600" cy="609600"/>
          </a:xfrm>
        </p:spPr>
        <p:txBody>
          <a:bodyPr/>
          <a:lstStyle/>
          <a:p>
            <a:r>
              <a:rPr lang="en-AU" altLang="en-US" sz="3600" b="1" smtClean="0"/>
              <a:t/>
            </a:r>
            <a:br>
              <a:rPr lang="en-AU" altLang="en-US" sz="3600" b="1" smtClean="0"/>
            </a:br>
            <a:r>
              <a:rPr lang="en-AU" altLang="en-US" sz="3600" b="1" smtClean="0"/>
              <a:t/>
            </a:r>
            <a:br>
              <a:rPr lang="en-AU" altLang="en-US" sz="3600" b="1" smtClean="0"/>
            </a:br>
            <a:r>
              <a:rPr lang="en-AU" altLang="en-US" sz="3600" b="1" smtClean="0"/>
              <a:t>D9700 </a:t>
            </a:r>
            <a:r>
              <a:rPr lang="en-AU" altLang="en-US" sz="4000" b="1" smtClean="0">
                <a:solidFill>
                  <a:srgbClr val="000099"/>
                </a:solidFill>
              </a:rPr>
              <a:t>$</a:t>
            </a:r>
            <a:r>
              <a:rPr lang="en-AU" altLang="en-US" sz="3600" b="1" smtClean="0"/>
              <a:t> Contributions to Foundation</a:t>
            </a:r>
            <a:r>
              <a:rPr lang="en-AU" altLang="en-US" sz="1100" smtClean="0"/>
              <a:t/>
            </a:r>
            <a:br>
              <a:rPr lang="en-AU" altLang="en-US" sz="1100" smtClean="0"/>
            </a:br>
            <a:r>
              <a:rPr lang="en-AU" altLang="en-US" smtClean="0"/>
              <a:t/>
            </a:r>
            <a:br>
              <a:rPr lang="en-AU" altLang="en-US" smtClean="0"/>
            </a:br>
            <a:endParaRPr lang="en-AU" altLang="en-US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838200"/>
          <a:ext cx="8458200" cy="4648200"/>
        </p:xfrm>
        <a:graphic>
          <a:graphicData uri="http://schemas.openxmlformats.org/drawingml/2006/table">
            <a:tbl>
              <a:tblPr/>
              <a:tblGrid>
                <a:gridCol w="2829821"/>
                <a:gridCol w="1414910"/>
                <a:gridCol w="1414910"/>
                <a:gridCol w="1414908"/>
                <a:gridCol w="1383650"/>
              </a:tblGrid>
              <a:tr h="633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Contributions</a:t>
                      </a:r>
                      <a:endParaRPr lang="en-AU" sz="2800" dirty="0">
                        <a:solidFill>
                          <a:srgbClr val="3333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10 -</a:t>
                      </a:r>
                      <a:r>
                        <a:rPr lang="en-AU" sz="28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</a:t>
                      </a:r>
                      <a:endParaRPr lang="en-AU" sz="2800" dirty="0">
                        <a:solidFill>
                          <a:srgbClr val="3333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11 -</a:t>
                      </a:r>
                      <a:r>
                        <a:rPr lang="en-AU" sz="28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</a:t>
                      </a:r>
                      <a:endParaRPr lang="en-AU" sz="2800" dirty="0">
                        <a:solidFill>
                          <a:srgbClr val="3333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12 -</a:t>
                      </a:r>
                      <a:r>
                        <a:rPr lang="en-AU" sz="28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</a:t>
                      </a:r>
                      <a:endParaRPr lang="en-AU" sz="2800" dirty="0">
                        <a:solidFill>
                          <a:srgbClr val="3333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3333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13 -</a:t>
                      </a:r>
                      <a:r>
                        <a:rPr lang="en-AU" sz="2800" b="1" dirty="0">
                          <a:solidFill>
                            <a:srgbClr val="3333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14</a:t>
                      </a:r>
                      <a:endParaRPr lang="en-AU" sz="2800" dirty="0">
                        <a:solidFill>
                          <a:srgbClr val="3333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36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Annual </a:t>
                      </a:r>
                      <a:r>
                        <a:rPr lang="en-A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Fund</a:t>
                      </a:r>
                      <a:endParaRPr lang="en-AU" sz="2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86,675</a:t>
                      </a:r>
                      <a:endParaRPr lang="en-A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82,720</a:t>
                      </a:r>
                      <a:endParaRPr lang="en-A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75,655</a:t>
                      </a:r>
                      <a:endParaRPr lang="en-A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72,609</a:t>
                      </a:r>
                      <a:endParaRPr lang="en-A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1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District Share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</a:t>
                      </a:r>
                      <a:r>
                        <a:rPr lang="en-AU" sz="2800" b="1" baseline="0" dirty="0" smtClean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3 years</a:t>
                      </a:r>
                      <a:endParaRPr lang="en-AU" sz="2800" b="1" dirty="0" smtClean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43,338</a:t>
                      </a:r>
                      <a:endParaRPr lang="en-AU" sz="2800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41,358</a:t>
                      </a:r>
                      <a:endParaRPr lang="en-AU" sz="2800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0000FF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37,828</a:t>
                      </a:r>
                      <a:endParaRPr lang="en-AU" sz="2800" dirty="0">
                        <a:solidFill>
                          <a:srgbClr val="0000FF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sz="2800" b="1" dirty="0" smtClean="0">
                          <a:solidFill>
                            <a:srgbClr val="0000FF"/>
                          </a:solidFill>
                          <a:latin typeface="Arial" pitchFamily="34" charset="0"/>
                          <a:cs typeface="Arial" pitchFamily="34" charset="0"/>
                        </a:rPr>
                        <a:t>36,305</a:t>
                      </a:r>
                      <a:endParaRPr lang="en-AU" sz="2800" b="1" dirty="0">
                        <a:solidFill>
                          <a:srgbClr val="0000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1019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Clubs not contributing</a:t>
                      </a:r>
                      <a:endParaRPr lang="en-AU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en-AU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AU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rgbClr val="FF0000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en-AU" sz="2800" dirty="0">
                        <a:solidFill>
                          <a:srgbClr val="FF000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AU" sz="28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622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AU" sz="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057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Polio Plus</a:t>
                      </a:r>
                      <a:endParaRPr lang="en-AU" sz="280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58,780</a:t>
                      </a:r>
                      <a:endParaRPr lang="en-A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70,160</a:t>
                      </a:r>
                      <a:endParaRPr lang="en-A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28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40,540</a:t>
                      </a:r>
                      <a:endParaRPr lang="en-AU" sz="28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34,860</a:t>
                      </a:r>
                      <a:endParaRPr lang="en-AU" sz="28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560" marR="595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altLang="en-US" sz="4000" b="1" smtClean="0">
                <a:solidFill>
                  <a:srgbClr val="000099"/>
                </a:solidFill>
              </a:rPr>
              <a:t>Information &amp; Support</a:t>
            </a:r>
            <a:endParaRPr lang="en-AU" altLang="en-US" sz="4000" smtClean="0">
              <a:solidFill>
                <a:srgbClr val="000099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2578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3600" b="1" smtClean="0"/>
              <a:t>District Rotary Foundation Director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mtClean="0"/>
              <a:t>	</a:t>
            </a:r>
            <a:r>
              <a:rPr lang="en-US" altLang="en-US" b="1" smtClean="0">
                <a:solidFill>
                  <a:srgbClr val="3333FF"/>
                </a:solidFill>
              </a:rPr>
              <a:t>Ian Simpson</a:t>
            </a:r>
            <a:endParaRPr lang="en-US" altLang="en-US" sz="280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600"/>
              </a:spcBef>
            </a:pPr>
            <a:endParaRPr lang="en-US" altLang="en-US" sz="80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mtClean="0"/>
              <a:t> </a:t>
            </a:r>
            <a:r>
              <a:rPr lang="en-US" altLang="en-US" sz="3600" b="1" smtClean="0"/>
              <a:t>District Rotary Grants Coordinator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smtClean="0"/>
              <a:t>	</a:t>
            </a:r>
            <a:r>
              <a:rPr lang="en-US" altLang="en-US" b="1" smtClean="0">
                <a:solidFill>
                  <a:srgbClr val="3333FF"/>
                </a:solidFill>
              </a:rPr>
              <a:t>John McKenzie, Orange North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en-US" altLang="en-US" sz="800" smtClean="0">
              <a:solidFill>
                <a:srgbClr val="3333FF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mtClean="0"/>
              <a:t> </a:t>
            </a:r>
            <a:r>
              <a:rPr lang="en-US" altLang="en-US" sz="3600" b="1" smtClean="0"/>
              <a:t>District Polio-Plus Coordinator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b="1" smtClean="0">
                <a:solidFill>
                  <a:srgbClr val="3333FF"/>
                </a:solidFill>
              </a:rPr>
              <a:t>Graeme Callander, Wagga</a:t>
            </a:r>
            <a:endParaRPr lang="en-US" altLang="en-US" b="1" smtClean="0">
              <a:solidFill>
                <a:srgbClr val="000000"/>
              </a:solidFill>
            </a:endParaRP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4000" b="1" smtClean="0"/>
              <a:t>Club Information Booklet</a:t>
            </a:r>
          </a:p>
          <a:p>
            <a:pPr eaLnBrk="1" hangingPunct="1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altLang="en-US" sz="4000" b="1" smtClean="0"/>
              <a:t> Club presentations</a:t>
            </a:r>
          </a:p>
          <a:p>
            <a:pPr>
              <a:buFontTx/>
              <a:buNone/>
            </a:pPr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AU" altLang="en-US" b="1" i="1" smtClean="0">
                <a:solidFill>
                  <a:srgbClr val="000099"/>
                </a:solidFill>
              </a:rPr>
              <a:t>“It’s OUR Rotary Foundation”</a:t>
            </a:r>
          </a:p>
        </p:txBody>
      </p:sp>
      <p:pic>
        <p:nvPicPr>
          <p:cNvPr id="26627" name="Picture 4" descr="Hand Over Proje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3188" y="963613"/>
            <a:ext cx="6323012" cy="4257675"/>
          </a:xfrm>
          <a:noFill/>
        </p:spPr>
      </p:pic>
      <p:sp>
        <p:nvSpPr>
          <p:cNvPr id="5" name="Rectangle 16"/>
          <p:cNvSpPr txBox="1">
            <a:spLocks noChangeArrowheads="1"/>
          </p:cNvSpPr>
          <p:nvPr/>
        </p:nvSpPr>
        <p:spPr bwMode="auto">
          <a:xfrm>
            <a:off x="685800" y="5029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4000" b="1" i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>It’s worthy of YOUR support” </a:t>
            </a:r>
            <a:r>
              <a:rPr lang="en-US" sz="44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rgbClr val="000099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P&amp;J with Ki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546600" cy="3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Role of </a:t>
            </a:r>
            <a:r>
              <a:rPr lang="en-US" altLang="en-US" sz="4000" b="1" i="1" smtClean="0"/>
              <a:t>our</a:t>
            </a:r>
            <a:r>
              <a:rPr lang="en-US" altLang="en-US" sz="4000" b="1" smtClean="0"/>
              <a:t> Rotary Foundation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28600" y="1066800"/>
            <a:ext cx="8001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3400" b="1"/>
              <a:t>To enable Rotarians to advance world understanding, 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sz="3400" b="1"/>
              <a:t>goodwill &amp; peace</a:t>
            </a:r>
          </a:p>
          <a:p>
            <a:pPr eaLnBrk="1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en-US" i="1"/>
              <a:t>through:</a:t>
            </a:r>
            <a:endParaRPr lang="en-US" altLang="en-US"/>
          </a:p>
          <a:p>
            <a:pPr eaLnBrk="1" hangingPunct="1">
              <a:lnSpc>
                <a:spcPct val="9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altLang="en-US" b="1">
                <a:solidFill>
                  <a:srgbClr val="0000FF"/>
                </a:solidFill>
              </a:rPr>
              <a:t>improved health</a:t>
            </a:r>
          </a:p>
          <a:p>
            <a:pPr eaLnBrk="1" hangingPunct="1">
              <a:lnSpc>
                <a:spcPct val="9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altLang="en-US" b="1">
                <a:solidFill>
                  <a:srgbClr val="0000FF"/>
                </a:solidFill>
              </a:rPr>
              <a:t>support of education</a:t>
            </a:r>
          </a:p>
          <a:p>
            <a:pPr eaLnBrk="1" hangingPunct="1">
              <a:lnSpc>
                <a:spcPct val="90000"/>
              </a:lnSpc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altLang="en-US" b="1">
                <a:solidFill>
                  <a:srgbClr val="0000FF"/>
                </a:solidFill>
              </a:rPr>
              <a:t>alleviation of poverty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6096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tx1"/>
                </a:solidFill>
              </a:rPr>
              <a:t>Foundation’s 6 Areas of Focus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059363"/>
          </a:xfrm>
          <a:noFill/>
        </p:spPr>
        <p:txBody>
          <a:bodyPr/>
          <a:lstStyle/>
          <a:p>
            <a:pPr marL="336550" indent="-33655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en-US" b="1" smtClean="0"/>
              <a:t>	Peace and conflict prevention/resolution</a:t>
            </a:r>
          </a:p>
          <a:p>
            <a:pPr marL="336550" indent="-33655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en-US" b="1" smtClean="0"/>
              <a:t>	Disease prevention and treatment</a:t>
            </a:r>
          </a:p>
          <a:p>
            <a:pPr marL="336550" indent="-33655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en-US" b="1" smtClean="0"/>
              <a:t>	Water and sanitation</a:t>
            </a:r>
          </a:p>
          <a:p>
            <a:pPr marL="336550" indent="-33655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en-US" b="1" smtClean="0"/>
              <a:t>	Maternal and child health</a:t>
            </a:r>
          </a:p>
          <a:p>
            <a:pPr marL="336550" indent="-33655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en-US" b="1" smtClean="0"/>
              <a:t>	Basic education and literacy</a:t>
            </a:r>
          </a:p>
          <a:p>
            <a:pPr marL="336550" indent="-336550" eaLnBrk="1" hangingPunct="1">
              <a:lnSpc>
                <a:spcPct val="130000"/>
              </a:lnSpc>
              <a:spcBef>
                <a:spcPts val="600"/>
              </a:spcBef>
              <a:buFontTx/>
              <a:buNone/>
            </a:pPr>
            <a:r>
              <a:rPr lang="en-US" altLang="en-US" b="1" smtClean="0"/>
              <a:t>	Economic and community development</a:t>
            </a:r>
          </a:p>
          <a:p>
            <a:pPr marL="336550" indent="-336550" eaLnBrk="1" hangingPunct="1"/>
            <a:endParaRPr lang="en-US" altLang="en-US" sz="3000" smtClean="0"/>
          </a:p>
        </p:txBody>
      </p:sp>
      <p:pic>
        <p:nvPicPr>
          <p:cNvPr id="6148" name="Picture 4" descr="Disease-gr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365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Literacy-or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5381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Maternal-p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5365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Peace-pur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65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9" descr="Water-blu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38163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0" descr="New Picture (24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9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9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9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9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9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9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62000" y="1371600"/>
            <a:ext cx="7543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85800" indent="-6858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1. District Grants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 b="1">
                <a:solidFill>
                  <a:srgbClr val="000000"/>
                </a:solidFill>
              </a:rPr>
              <a:t>2. Global Grants</a:t>
            </a:r>
            <a:endParaRPr lang="en-US" altLang="en-US" sz="4400" b="1" i="1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 b="1" i="1">
                <a:solidFill>
                  <a:srgbClr val="003366"/>
                </a:solidFill>
              </a:rPr>
              <a:t>including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 b="1">
                <a:solidFill>
                  <a:srgbClr val="003366"/>
                </a:solidFill>
              </a:rPr>
              <a:t>	V</a:t>
            </a:r>
            <a:r>
              <a:rPr lang="en-US" altLang="en-US" sz="4400">
                <a:solidFill>
                  <a:srgbClr val="003366"/>
                </a:solidFill>
              </a:rPr>
              <a:t>ocational </a:t>
            </a:r>
            <a:r>
              <a:rPr lang="en-US" altLang="en-US" sz="4400" b="1">
                <a:solidFill>
                  <a:srgbClr val="003366"/>
                </a:solidFill>
              </a:rPr>
              <a:t>T</a:t>
            </a:r>
            <a:r>
              <a:rPr lang="en-US" altLang="en-US" sz="4400">
                <a:solidFill>
                  <a:srgbClr val="003366"/>
                </a:solidFill>
              </a:rPr>
              <a:t>raining </a:t>
            </a:r>
            <a:r>
              <a:rPr lang="en-US" altLang="en-US" sz="4400" b="1">
                <a:solidFill>
                  <a:srgbClr val="003366"/>
                </a:solidFill>
              </a:rPr>
              <a:t>T</a:t>
            </a:r>
            <a:r>
              <a:rPr lang="en-US" altLang="en-US" sz="4400">
                <a:solidFill>
                  <a:srgbClr val="003366"/>
                </a:solidFill>
              </a:rPr>
              <a:t>eams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 b="1" i="1">
                <a:solidFill>
                  <a:srgbClr val="003366"/>
                </a:solidFill>
              </a:rPr>
              <a:t>	S</a:t>
            </a:r>
            <a:r>
              <a:rPr lang="en-US" altLang="en-US" sz="4400" i="1">
                <a:solidFill>
                  <a:srgbClr val="003366"/>
                </a:solidFill>
              </a:rPr>
              <a:t>cholarships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4400" b="1"/>
              <a:t>3. World Polio eradication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Main Operational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r>
              <a:rPr lang="en-AU" altLang="en-US" sz="4000" b="1" smtClean="0"/>
              <a:t>1. District 9700 Grant Projects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181600"/>
          </a:xfrm>
        </p:spPr>
        <p:txBody>
          <a:bodyPr/>
          <a:lstStyle/>
          <a:p>
            <a:pPr>
              <a:buFontTx/>
              <a:buNone/>
            </a:pPr>
            <a:r>
              <a:rPr lang="en-AU" altLang="en-US" sz="3600" b="1" smtClean="0"/>
              <a:t>Partnership between District &amp; Clubs  </a:t>
            </a:r>
            <a:endParaRPr lang="en-AU" altLang="en-US" sz="3300" b="1" smtClean="0">
              <a:solidFill>
                <a:srgbClr val="3333FF"/>
              </a:solidFill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AU" altLang="en-US" sz="3300" b="1" smtClean="0">
                <a:solidFill>
                  <a:srgbClr val="3333FF"/>
                </a:solidFill>
              </a:rPr>
              <a:t> At least 1 Area of Focus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AU" altLang="en-US" sz="3300" b="1" smtClean="0">
                <a:solidFill>
                  <a:srgbClr val="3333FF"/>
                </a:solidFill>
              </a:rPr>
              <a:t> Humanitarian projects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AU" altLang="en-US" sz="3300" b="1" smtClean="0">
                <a:solidFill>
                  <a:srgbClr val="3333FF"/>
                </a:solidFill>
              </a:rPr>
              <a:t> Vocational or skills training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AU" altLang="en-US" sz="3300" b="1" smtClean="0">
                <a:solidFill>
                  <a:srgbClr val="3333FF"/>
                </a:solidFill>
              </a:rPr>
              <a:t> Scholarships (1 year)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AU" altLang="en-US" sz="3300" b="1" smtClean="0">
                <a:solidFill>
                  <a:srgbClr val="3333FF"/>
                </a:solidFill>
              </a:rPr>
              <a:t> Benefits local &amp; international people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en-US" altLang="en-US" sz="3300" b="1" smtClean="0"/>
              <a:t>Target 15 - 20 District Grants each year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300" b="1" smtClean="0"/>
              <a:t>2014-15: 5 Projects, 7 Clubs, $10,000</a:t>
            </a:r>
          </a:p>
        </p:txBody>
      </p:sp>
      <p:pic>
        <p:nvPicPr>
          <p:cNvPr id="8196" name="Picture 4" descr="Water Filter_Lur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9200"/>
            <a:ext cx="29718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/>
          <a:lstStyle/>
          <a:p>
            <a:r>
              <a:rPr lang="en-AU" altLang="en-US" b="1" smtClean="0"/>
              <a:t>District Grant Projects 2014-15</a:t>
            </a:r>
            <a:endParaRPr lang="en-AU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AU" altLang="en-US" sz="3600" b="1" smtClean="0"/>
              <a:t>Club(s)</a:t>
            </a:r>
            <a:r>
              <a:rPr lang="en-AU" altLang="en-US" sz="3600" b="1" smtClean="0">
                <a:solidFill>
                  <a:srgbClr val="000099"/>
                </a:solidFill>
              </a:rPr>
              <a:t>		Project Title	   		</a:t>
            </a:r>
            <a:r>
              <a:rPr lang="en-AU" altLang="en-US" sz="3600" b="1" smtClean="0"/>
              <a:t>$ </a:t>
            </a:r>
          </a:p>
          <a:p>
            <a:pPr>
              <a:buFontTx/>
              <a:buNone/>
            </a:pPr>
            <a:r>
              <a:rPr lang="en-AU" altLang="en-US" b="1" smtClean="0"/>
              <a:t>Grenfell</a:t>
            </a:r>
            <a:r>
              <a:rPr lang="en-AU" altLang="en-US" smtClean="0"/>
              <a:t>	</a:t>
            </a:r>
            <a:r>
              <a:rPr lang="en-AU" altLang="en-US" sz="3300" b="1" smtClean="0">
                <a:solidFill>
                  <a:srgbClr val="000099"/>
                </a:solidFill>
              </a:rPr>
              <a:t>Rotary Park upgrade</a:t>
            </a:r>
            <a:r>
              <a:rPr lang="en-AU" altLang="en-US" smtClean="0"/>
              <a:t>		</a:t>
            </a:r>
            <a:r>
              <a:rPr lang="en-AU" altLang="en-US" b="1" smtClean="0"/>
              <a:t>3,000</a:t>
            </a:r>
          </a:p>
          <a:p>
            <a:pPr>
              <a:buFontTx/>
              <a:buNone/>
            </a:pPr>
            <a:r>
              <a:rPr lang="en-AU" altLang="en-US" b="1" smtClean="0"/>
              <a:t>Orange</a:t>
            </a:r>
            <a:r>
              <a:rPr lang="en-AU" altLang="en-US" smtClean="0"/>
              <a:t>	</a:t>
            </a:r>
            <a:r>
              <a:rPr lang="en-AU" altLang="en-US" sz="3300" b="1" smtClean="0">
                <a:solidFill>
                  <a:srgbClr val="000099"/>
                </a:solidFill>
              </a:rPr>
              <a:t>Vegetable gardens for kids</a:t>
            </a:r>
            <a:r>
              <a:rPr lang="en-AU" altLang="en-US" b="1" smtClean="0">
                <a:solidFill>
                  <a:srgbClr val="000099"/>
                </a:solidFill>
              </a:rPr>
              <a:t>	</a:t>
            </a:r>
            <a:r>
              <a:rPr lang="en-AU" altLang="en-US" b="1" smtClean="0"/>
              <a:t>1,000</a:t>
            </a:r>
          </a:p>
          <a:p>
            <a:pPr>
              <a:buFontTx/>
              <a:buNone/>
            </a:pPr>
            <a:r>
              <a:rPr lang="en-AU" altLang="en-US" b="1" smtClean="0"/>
              <a:t>Wagga</a:t>
            </a:r>
            <a:r>
              <a:rPr lang="en-AU" altLang="en-US" smtClean="0"/>
              <a:t> 	</a:t>
            </a:r>
            <a:r>
              <a:rPr lang="en-AU" altLang="en-US" sz="3300" b="1" smtClean="0">
                <a:solidFill>
                  <a:srgbClr val="000099"/>
                </a:solidFill>
              </a:rPr>
              <a:t>Darkness to Light Riverina </a:t>
            </a:r>
            <a:r>
              <a:rPr lang="en-AU" altLang="en-US" smtClean="0"/>
              <a:t>	</a:t>
            </a:r>
            <a:r>
              <a:rPr lang="en-AU" altLang="en-US" b="1" smtClean="0"/>
              <a:t>1,000</a:t>
            </a:r>
          </a:p>
          <a:p>
            <a:pPr>
              <a:buFontTx/>
              <a:buNone/>
            </a:pPr>
            <a:r>
              <a:rPr lang="en-AU" altLang="en-US" b="1" smtClean="0"/>
              <a:t>Young</a:t>
            </a:r>
            <a:r>
              <a:rPr lang="en-AU" altLang="en-US" smtClean="0"/>
              <a:t>	</a:t>
            </a:r>
            <a:r>
              <a:rPr lang="en-AU" altLang="en-US" sz="3300" b="1" smtClean="0">
                <a:solidFill>
                  <a:srgbClr val="000099"/>
                </a:solidFill>
              </a:rPr>
              <a:t>Heritage walking trail</a:t>
            </a:r>
            <a:r>
              <a:rPr lang="en-AU" altLang="en-US" smtClean="0"/>
              <a:t>		</a:t>
            </a:r>
            <a:r>
              <a:rPr lang="en-AU" altLang="en-US" b="1" smtClean="0"/>
              <a:t>3,000</a:t>
            </a:r>
          </a:p>
          <a:p>
            <a:pPr>
              <a:buFontTx/>
              <a:buNone/>
            </a:pPr>
            <a:r>
              <a:rPr lang="en-AU" altLang="en-US" b="1" smtClean="0"/>
              <a:t>4 Orange</a:t>
            </a:r>
            <a:r>
              <a:rPr lang="en-AU" altLang="en-US" smtClean="0"/>
              <a:t>	</a:t>
            </a:r>
            <a:r>
              <a:rPr lang="en-AU" altLang="en-US" b="1" smtClean="0">
                <a:solidFill>
                  <a:srgbClr val="000099"/>
                </a:solidFill>
              </a:rPr>
              <a:t>Medical skills to Solomon Is</a:t>
            </a:r>
            <a:r>
              <a:rPr lang="en-AU" altLang="en-US" smtClean="0"/>
              <a:t>	</a:t>
            </a:r>
            <a:r>
              <a:rPr lang="en-AU" altLang="en-US" b="1" smtClean="0"/>
              <a:t>2,000</a:t>
            </a:r>
          </a:p>
          <a:p>
            <a:pPr>
              <a:buFontTx/>
              <a:buNone/>
            </a:pPr>
            <a:r>
              <a:rPr lang="en-AU" altLang="en-US" smtClean="0"/>
              <a:t>			</a:t>
            </a:r>
            <a:r>
              <a:rPr lang="en-AU" altLang="en-US" sz="4000" b="1" smtClean="0">
                <a:solidFill>
                  <a:srgbClr val="000099"/>
                </a:solidFill>
              </a:rPr>
              <a:t>Total $ Allocated	$10,000</a:t>
            </a:r>
          </a:p>
          <a:p>
            <a:pPr>
              <a:buFontTx/>
              <a:buNone/>
            </a:pPr>
            <a:endParaRPr lang="en-A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52400" y="609600"/>
            <a:ext cx="8763000" cy="838200"/>
          </a:xfrm>
        </p:spPr>
        <p:txBody>
          <a:bodyPr/>
          <a:lstStyle/>
          <a:p>
            <a:r>
              <a:rPr lang="en-AU" altLang="en-US" b="1" smtClean="0"/>
              <a:t>District Grants Projects 2013-14</a:t>
            </a: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4495800"/>
          </a:xfrm>
        </p:spPr>
        <p:txBody>
          <a:bodyPr/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AU" altLang="en-US" b="1" smtClean="0"/>
              <a:t>Cootamundra</a:t>
            </a:r>
            <a:r>
              <a:rPr lang="en-AU" altLang="en-US" smtClean="0"/>
              <a:t> </a:t>
            </a:r>
            <a:r>
              <a:rPr lang="en-AU" altLang="en-US" b="1" smtClean="0">
                <a:solidFill>
                  <a:srgbClr val="000099"/>
                </a:solidFill>
              </a:rPr>
              <a:t>Community Peace Rotunda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AU" altLang="en-US" b="1" smtClean="0"/>
              <a:t>Leeton</a:t>
            </a:r>
            <a:r>
              <a:rPr lang="en-AU" altLang="en-US" smtClean="0"/>
              <a:t> </a:t>
            </a:r>
            <a:r>
              <a:rPr lang="en-AU" altLang="en-US" b="1" smtClean="0">
                <a:solidFill>
                  <a:srgbClr val="000099"/>
                </a:solidFill>
              </a:rPr>
              <a:t>Community exercise path info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AU" altLang="en-US" b="1" smtClean="0"/>
              <a:t>Orange </a:t>
            </a:r>
            <a:r>
              <a:rPr lang="en-AU" altLang="en-US" b="1" smtClean="0">
                <a:solidFill>
                  <a:srgbClr val="000099"/>
                </a:solidFill>
              </a:rPr>
              <a:t>Music education for disadvantaged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AU" altLang="en-US" b="1" smtClean="0"/>
              <a:t>Wagga </a:t>
            </a:r>
            <a:r>
              <a:rPr lang="en-AU" altLang="en-US" b="1" smtClean="0">
                <a:solidFill>
                  <a:srgbClr val="000099"/>
                </a:solidFill>
              </a:rPr>
              <a:t>Life skills for visually impaired youth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AU" altLang="en-US" b="1" smtClean="0"/>
              <a:t>W Wyalong </a:t>
            </a:r>
            <a:r>
              <a:rPr lang="en-AU" altLang="en-US" b="1" smtClean="0">
                <a:solidFill>
                  <a:srgbClr val="000099"/>
                </a:solidFill>
              </a:rPr>
              <a:t>Library books to remote schools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AU" altLang="en-US" b="1" smtClean="0"/>
              <a:t>Orange Daybreak &amp; 23 clubs </a:t>
            </a:r>
            <a:r>
              <a:rPr lang="en-AU" altLang="en-US" b="1" smtClean="0">
                <a:solidFill>
                  <a:srgbClr val="000099"/>
                </a:solidFill>
              </a:rPr>
              <a:t>Dream Cricket 								Kits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95400"/>
          </a:xfrm>
        </p:spPr>
        <p:txBody>
          <a:bodyPr/>
          <a:lstStyle/>
          <a:p>
            <a:r>
              <a:rPr lang="en-AU" altLang="en-US" sz="4000" b="1" smtClean="0">
                <a:solidFill>
                  <a:srgbClr val="000099"/>
                </a:solidFill>
              </a:rPr>
              <a:t>Riverina ‘Darkness to Light’ Forum</a:t>
            </a:r>
            <a:br>
              <a:rPr lang="en-AU" altLang="en-US" sz="4000" b="1" smtClean="0">
                <a:solidFill>
                  <a:srgbClr val="000099"/>
                </a:solidFill>
              </a:rPr>
            </a:br>
            <a:r>
              <a:rPr lang="en-AU" altLang="en-US" sz="3600" b="1" smtClean="0">
                <a:solidFill>
                  <a:srgbClr val="000099"/>
                </a:solidFill>
              </a:rPr>
              <a:t>Builds self-esteem &amp; networking skills</a:t>
            </a:r>
          </a:p>
        </p:txBody>
      </p:sp>
      <p:pic>
        <p:nvPicPr>
          <p:cNvPr id="11267" name="Picture 3" descr="Riverina Darkness to Light For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705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209800" y="5486400"/>
            <a:ext cx="495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AU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Collaboration with</a:t>
            </a:r>
          </a:p>
          <a:p>
            <a:pPr algn="ctr" eaLnBrk="0" hangingPunct="0">
              <a:defRPr/>
            </a:pPr>
            <a:r>
              <a:rPr lang="en-AU" sz="40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Vision Austra</a:t>
            </a:r>
            <a:r>
              <a:rPr lang="en-AU" sz="3600" b="1" kern="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5DAA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5DAA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C87F826478494CAC5973201C12855B" ma:contentTypeVersion="0" ma:contentTypeDescription="Create a new document." ma:contentTypeScope="" ma:versionID="b1188fc05b3800543cc8f2f8cf728fa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0EFF26-0F2F-4D98-B957-3942562799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C03A40-E141-4DF2-89AF-CC589EA6B8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4FEC9BE0-B759-4926-A5C5-4C86C4212217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4D0376C8-B978-4ECA-9CF3-05575CDBC86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FV_TRF_PPTtemplate</Template>
  <TotalTime>11082</TotalTime>
  <Words>762</Words>
  <Application>Microsoft Office PowerPoint</Application>
  <PresentationFormat>On-screen Show (4:3)</PresentationFormat>
  <Paragraphs>223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Arabic Typesetting</vt:lpstr>
      <vt:lpstr>Wingdings</vt:lpstr>
      <vt:lpstr>Wingdings 2</vt:lpstr>
      <vt:lpstr>Calibri</vt:lpstr>
      <vt:lpstr>Times New Roman</vt:lpstr>
      <vt:lpstr>Cambria</vt:lpstr>
      <vt:lpstr>Custom Design</vt:lpstr>
      <vt:lpstr>      What our Rotary Foundation can do for your Club           </vt:lpstr>
      <vt:lpstr>Presentation Outline</vt:lpstr>
      <vt:lpstr>Role of our Rotary Foundation</vt:lpstr>
      <vt:lpstr>Foundation’s 6 Areas of Focus</vt:lpstr>
      <vt:lpstr>Main Operational Programs</vt:lpstr>
      <vt:lpstr>1. District 9700 Grant Projects</vt:lpstr>
      <vt:lpstr>District Grant Projects 2014-15</vt:lpstr>
      <vt:lpstr>District Grants Projects 2013-14</vt:lpstr>
      <vt:lpstr>Riverina ‘Darkness to Light’ Forum Builds self-esteem &amp; networking skills</vt:lpstr>
      <vt:lpstr>PowerPoint Presentation</vt:lpstr>
      <vt:lpstr>Cootamundra Peace Rotunda  Multiple funding partners</vt:lpstr>
      <vt:lpstr>District Grant Timetable</vt:lpstr>
      <vt:lpstr>2. Rotary Global Grants</vt:lpstr>
      <vt:lpstr>Characteristics of Global Grants</vt:lpstr>
      <vt:lpstr>Five Steps to Sustainable Projects</vt:lpstr>
      <vt:lpstr> Teacher Training Team to Nepal </vt:lpstr>
      <vt:lpstr>3. Rotary’s No 1 Challenge</vt:lpstr>
      <vt:lpstr>Australian Rotarian Clem Renouf</vt:lpstr>
      <vt:lpstr>PowerPoint Presentation</vt:lpstr>
      <vt:lpstr>4. Where Foundation $$ come from</vt:lpstr>
      <vt:lpstr>Foundation ‘Annual Funds’ Three Year SHARE Cycle</vt:lpstr>
      <vt:lpstr>  D9700 $ Contributions to Foundation  </vt:lpstr>
      <vt:lpstr>Information &amp; Support</vt:lpstr>
      <vt:lpstr>“It’s OUR Rotary Foundation”</vt:lpstr>
    </vt:vector>
  </TitlesOfParts>
  <Company>Rotary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of the  Future Vision Committee April 2008</dc:title>
  <dc:creator>siegele</dc:creator>
  <cp:lastModifiedBy>Paul Murray</cp:lastModifiedBy>
  <cp:revision>914</cp:revision>
  <cp:lastPrinted>2012-03-22T20:24:40Z</cp:lastPrinted>
  <dcterms:created xsi:type="dcterms:W3CDTF">2008-04-18T20:44:41Z</dcterms:created>
  <dcterms:modified xsi:type="dcterms:W3CDTF">2015-03-05T00:38:59Z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</Properties>
</file>