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222" autoAdjust="0"/>
  </p:normalViewPr>
  <p:slideViewPr>
    <p:cSldViewPr snapToGrid="0">
      <p:cViewPr>
        <p:scale>
          <a:sx n="40" d="100"/>
          <a:sy n="40" d="100"/>
        </p:scale>
        <p:origin x="-680" y="67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1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2526795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2 mins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338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3 mins</a:t>
            </a:r>
          </a:p>
          <a:p>
            <a:r>
              <a:rPr lang="en-AU" dirty="0" smtClean="0"/>
              <a:t>Thanks to Geoffrey, Sue-</a:t>
            </a:r>
            <a:r>
              <a:rPr lang="en-AU" dirty="0" err="1" smtClean="0"/>
              <a:t>anne</a:t>
            </a:r>
            <a:r>
              <a:rPr lang="en-AU" dirty="0" smtClean="0"/>
              <a:t>, Greg, Bob, Jody, Sharon, Pauline, Wayne, Dawn, Bill, </a:t>
            </a:r>
            <a:r>
              <a:rPr lang="en-AU" dirty="0" smtClean="0"/>
              <a:t>Tony</a:t>
            </a:r>
            <a:r>
              <a:rPr lang="en-AU" smtClean="0"/>
              <a:t>, Gabriel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694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2 mins + Clip 8</a:t>
            </a:r>
            <a:r>
              <a:rPr lang="en-AU" baseline="0" dirty="0" smtClean="0"/>
              <a:t> mins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4443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2 mins</a:t>
            </a:r>
          </a:p>
          <a:p>
            <a:r>
              <a:rPr lang="en-AU" dirty="0" smtClean="0"/>
              <a:t>Recapping from the Video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9375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2 mins</a:t>
            </a:r>
          </a:p>
          <a:p>
            <a:r>
              <a:rPr lang="en-AU" dirty="0" smtClean="0"/>
              <a:t>Continuing from video recapping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164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pPr lvl="0">
              <a:defRPr sz="1800"/>
            </a:pPr>
            <a:r>
              <a:rPr lang="en-US" sz="8000" smtClean="0"/>
              <a:t>Click to edit Master title style</a:t>
            </a:r>
            <a:endParaRPr sz="8000" dirty="0"/>
          </a:p>
        </p:txBody>
      </p:sp>
      <p:grpSp>
        <p:nvGrpSpPr>
          <p:cNvPr id="3" name="Group 31"/>
          <p:cNvGrpSpPr/>
          <p:nvPr userDrawn="1"/>
        </p:nvGrpSpPr>
        <p:grpSpPr>
          <a:xfrm>
            <a:off x="159776" y="103258"/>
            <a:ext cx="12702748" cy="9502348"/>
            <a:chOff x="0" y="0"/>
            <a:chExt cx="12702746" cy="9502346"/>
          </a:xfrm>
        </p:grpSpPr>
        <p:sp>
          <p:nvSpPr>
            <p:cNvPr id="4" name="Shape 29"/>
            <p:cNvSpPr/>
            <p:nvPr/>
          </p:nvSpPr>
          <p:spPr>
            <a:xfrm>
              <a:off x="10263917" y="70918"/>
              <a:ext cx="2304993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5" name="Shape 30"/>
            <p:cNvSpPr/>
            <p:nvPr/>
          </p:nvSpPr>
          <p:spPr>
            <a:xfrm>
              <a:off x="-1" y="-1"/>
              <a:ext cx="12702748" cy="9502348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" name="image2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4" cy="638207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3.png"/>
          <p:cNvPicPr/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4"/>
            <a:ext cx="1270196" cy="90648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34"/>
          <p:cNvSpPr txBox="1">
            <a:spLocks/>
          </p:cNvSpPr>
          <p:nvPr userDrawn="1"/>
        </p:nvSpPr>
        <p:spPr>
          <a:xfrm>
            <a:off x="1270000" y="32258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584200" eaLnBrk="1" hangingPunct="1">
              <a:defRPr sz="8000" i="1"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 eaLnBrk="1" hangingPunct="1">
              <a:defRPr sz="8000"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>
              <a:defRPr sz="1800" i="0"/>
            </a:pPr>
            <a:endParaRPr lang="en-AU" dirty="0"/>
          </a:p>
        </p:txBody>
      </p:sp>
      <p:pic>
        <p:nvPicPr>
          <p:cNvPr id="9" name="RotaryMBS_RGB.png"/>
          <p:cNvPicPr/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4208816" y="218995"/>
            <a:ext cx="5110081" cy="1919881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36"/>
          <p:cNvSpPr/>
          <p:nvPr userDrawn="1"/>
        </p:nvSpPr>
        <p:spPr>
          <a:xfrm>
            <a:off x="4461522" y="1596266"/>
            <a:ext cx="2302334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solidFill>
                  <a:srgbClr val="17448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 dirty="0">
                <a:solidFill>
                  <a:srgbClr val="17448F"/>
                </a:solidFill>
              </a:rPr>
              <a:t>District 9700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952500" y="1529734"/>
            <a:ext cx="11099800" cy="2244529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pPr lvl="0">
              <a:defRPr sz="1800"/>
            </a:pPr>
            <a:r>
              <a:rPr lang="en-US" sz="8000" smtClean="0"/>
              <a:t>Click to edit Master title style</a:t>
            </a:r>
            <a:endParaRPr sz="8000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952500" y="3930491"/>
            <a:ext cx="11099800" cy="475799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600" dirty="0" smtClean="0"/>
              <a:t>Click to edit Master text styles</a:t>
            </a:r>
          </a:p>
          <a:p>
            <a:pPr lvl="1">
              <a:defRPr sz="1800"/>
            </a:pPr>
            <a:r>
              <a:rPr lang="en-US" sz="3600" dirty="0" smtClean="0"/>
              <a:t>Second level</a:t>
            </a:r>
          </a:p>
          <a:p>
            <a:pPr lvl="2">
              <a:defRPr sz="1800"/>
            </a:pPr>
            <a:r>
              <a:rPr lang="en-US" sz="3600" dirty="0" smtClean="0"/>
              <a:t>Third level</a:t>
            </a:r>
          </a:p>
          <a:p>
            <a:pPr lvl="3">
              <a:defRPr sz="1800"/>
            </a:pPr>
            <a:r>
              <a:rPr lang="en-US" sz="3600" dirty="0" smtClean="0"/>
              <a:t>Fourth level</a:t>
            </a:r>
          </a:p>
          <a:p>
            <a:pPr lvl="4">
              <a:defRPr sz="1800"/>
            </a:pPr>
            <a:r>
              <a:rPr lang="en-US" sz="3600" dirty="0" smtClean="0"/>
              <a:t>Fifth level</a:t>
            </a:r>
            <a:endParaRPr sz="3600" dirty="0"/>
          </a:p>
        </p:txBody>
      </p:sp>
      <p:grpSp>
        <p:nvGrpSpPr>
          <p:cNvPr id="4" name="Group 31"/>
          <p:cNvGrpSpPr/>
          <p:nvPr userDrawn="1"/>
        </p:nvGrpSpPr>
        <p:grpSpPr>
          <a:xfrm>
            <a:off x="159776" y="103258"/>
            <a:ext cx="12702748" cy="9502348"/>
            <a:chOff x="0" y="0"/>
            <a:chExt cx="12702746" cy="9502346"/>
          </a:xfrm>
        </p:grpSpPr>
        <p:sp>
          <p:nvSpPr>
            <p:cNvPr id="5" name="Shape 29"/>
            <p:cNvSpPr/>
            <p:nvPr/>
          </p:nvSpPr>
          <p:spPr>
            <a:xfrm>
              <a:off x="10263917" y="70918"/>
              <a:ext cx="2304993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 dirty="0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6" name="Shape 30"/>
            <p:cNvSpPr/>
            <p:nvPr/>
          </p:nvSpPr>
          <p:spPr>
            <a:xfrm>
              <a:off x="-1" y="-1"/>
              <a:ext cx="12702748" cy="9502348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7" name="image2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92981" y="8844718"/>
            <a:ext cx="1903894" cy="63820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3.png"/>
          <p:cNvPicPr/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11168525" y="725694"/>
            <a:ext cx="1270196" cy="9064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8000" smtClean="0"/>
              <a:t>Click to edit Master title style</a:t>
            </a:r>
            <a:endParaRPr sz="8000"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lang="en-US" sz="2800" smtClean="0"/>
              <a:t>Click to edit Master text styles</a:t>
            </a:r>
          </a:p>
          <a:p>
            <a:pPr lvl="1">
              <a:defRPr sz="1800"/>
            </a:pPr>
            <a:r>
              <a:rPr lang="en-US" sz="2800" smtClean="0"/>
              <a:t>Second level</a:t>
            </a:r>
          </a:p>
          <a:p>
            <a:pPr lvl="2">
              <a:defRPr sz="1800"/>
            </a:pPr>
            <a:r>
              <a:rPr lang="en-US" sz="2800" smtClean="0"/>
              <a:t>Third level</a:t>
            </a:r>
          </a:p>
          <a:p>
            <a:pPr lvl="3">
              <a:defRPr sz="1800"/>
            </a:pPr>
            <a:r>
              <a:rPr lang="en-US" sz="2800" smtClean="0"/>
              <a:t>Fourth level</a:t>
            </a:r>
          </a:p>
          <a:p>
            <a:pPr lvl="4">
              <a:defRPr sz="1800"/>
            </a:pPr>
            <a:r>
              <a:rPr lang="en-US" sz="2800" smtClean="0"/>
              <a:t>Fifth level</a:t>
            </a:r>
            <a:endParaRPr sz="280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3600" smtClean="0"/>
              <a:t>Click to edit Master text styles</a:t>
            </a:r>
          </a:p>
          <a:p>
            <a:pPr lvl="1">
              <a:defRPr sz="1800"/>
            </a:pPr>
            <a:r>
              <a:rPr lang="en-US" sz="3600" smtClean="0"/>
              <a:t>Second level</a:t>
            </a:r>
          </a:p>
          <a:p>
            <a:pPr lvl="2">
              <a:defRPr sz="1800"/>
            </a:pPr>
            <a:r>
              <a:rPr lang="en-US" sz="3600" smtClean="0"/>
              <a:t>Third level</a:t>
            </a:r>
          </a:p>
          <a:p>
            <a:pPr lvl="3">
              <a:defRPr sz="1800"/>
            </a:pPr>
            <a:r>
              <a:rPr lang="en-US" sz="3600" smtClean="0"/>
              <a:t>Fourth level</a:t>
            </a:r>
          </a:p>
          <a:p>
            <a:pPr lvl="4">
              <a:defRPr sz="1800"/>
            </a:pPr>
            <a:r>
              <a:rPr lang="en-US" sz="3600" smtClean="0"/>
              <a:t>Fifth level</a:t>
            </a:r>
            <a:endParaRPr sz="360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4928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lumMod val="5000"/>
                <a:lumOff val="95000"/>
              </a:schemeClr>
            </a:gs>
            <a:gs pos="5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 dirty="0"/>
              <a:t>Body Level One</a:t>
            </a:r>
          </a:p>
          <a:p>
            <a:pPr lvl="1">
              <a:defRPr sz="1800"/>
            </a:pPr>
            <a:r>
              <a:rPr sz="3600" dirty="0"/>
              <a:t>Body Level Two</a:t>
            </a:r>
          </a:p>
          <a:p>
            <a:pPr lvl="2">
              <a:defRPr sz="1800"/>
            </a:pPr>
            <a:r>
              <a:rPr sz="3600" dirty="0"/>
              <a:t>Body Level Three</a:t>
            </a:r>
          </a:p>
          <a:p>
            <a:pPr lvl="3">
              <a:defRPr sz="1800"/>
            </a:pPr>
            <a:r>
              <a:rPr sz="3600" dirty="0"/>
              <a:t>Body Level Four</a:t>
            </a:r>
          </a:p>
          <a:p>
            <a:pPr lvl="4">
              <a:defRPr sz="1800"/>
            </a:pPr>
            <a:r>
              <a:rPr sz="3600" dirty="0"/>
              <a:t>Body Level Five</a:t>
            </a:r>
          </a:p>
        </p:txBody>
      </p:sp>
      <p:pic>
        <p:nvPicPr>
          <p:cNvPr id="4" name="image2.png"/>
          <p:cNvPicPr/>
          <p:nvPr userDrawn="1"/>
        </p:nvPicPr>
        <p:blipFill>
          <a:blip r:embed="rId11">
            <a:extLst/>
          </a:blip>
          <a:stretch>
            <a:fillRect/>
          </a:stretch>
        </p:blipFill>
        <p:spPr>
          <a:xfrm>
            <a:off x="292981" y="8844718"/>
            <a:ext cx="1903894" cy="6382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" name="Group 31"/>
          <p:cNvGrpSpPr/>
          <p:nvPr userDrawn="1"/>
        </p:nvGrpSpPr>
        <p:grpSpPr>
          <a:xfrm>
            <a:off x="159776" y="103258"/>
            <a:ext cx="12702748" cy="9502348"/>
            <a:chOff x="0" y="0"/>
            <a:chExt cx="12702746" cy="9502346"/>
          </a:xfrm>
        </p:grpSpPr>
        <p:sp>
          <p:nvSpPr>
            <p:cNvPr id="6" name="Shape 29"/>
            <p:cNvSpPr/>
            <p:nvPr/>
          </p:nvSpPr>
          <p:spPr>
            <a:xfrm>
              <a:off x="10263917" y="70918"/>
              <a:ext cx="2304993" cy="584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200" b="1">
                  <a:solidFill>
                    <a:srgbClr val="17458F"/>
                  </a:solidFill>
                  <a:latin typeface="Eras Demi ITC"/>
                  <a:ea typeface="Eras Demi ITC"/>
                  <a:cs typeface="Eras Demi ITC"/>
                  <a:sym typeface="Eras Demi ITC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200" b="1">
                  <a:solidFill>
                    <a:srgbClr val="17458F"/>
                  </a:solidFill>
                </a:rPr>
                <a:t>PETS 2015</a:t>
              </a:r>
            </a:p>
          </p:txBody>
        </p:sp>
        <p:sp>
          <p:nvSpPr>
            <p:cNvPr id="7" name="Shape 30"/>
            <p:cNvSpPr/>
            <p:nvPr/>
          </p:nvSpPr>
          <p:spPr>
            <a:xfrm>
              <a:off x="-1" y="-1"/>
              <a:ext cx="12702748" cy="9502348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prstDash val="solid"/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1" name="image3.png"/>
          <p:cNvPicPr/>
          <p:nvPr userDrawn="1"/>
        </p:nvPicPr>
        <p:blipFill>
          <a:blip r:embed="rId12">
            <a:extLst/>
          </a:blip>
          <a:stretch>
            <a:fillRect/>
          </a:stretch>
        </p:blipFill>
        <p:spPr>
          <a:xfrm>
            <a:off x="11168525" y="725694"/>
            <a:ext cx="1270196" cy="906485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</p:sldLayoutIdLst>
  <p:transition spd="med"/>
  <p:txStyles>
    <p:titleStyle>
      <a:lvl1pPr algn="ctr" defTabSz="584200" eaLnBrk="1" hangingPunct="1">
        <a:defRPr sz="8000" b="1" cap="none" spc="0">
          <a:ln w="9525">
            <a:solidFill>
              <a:schemeClr val="bg1"/>
            </a:solidFill>
            <a:prstDash val="solid"/>
          </a:ln>
          <a:solidFill>
            <a:schemeClr val="tx1"/>
          </a:solidFill>
          <a:effectLst>
            <a:outerShdw blurRad="12700" dist="38100" dir="2700000" algn="tl" rotWithShape="0">
              <a:schemeClr val="bg1">
                <a:lumMod val="50000"/>
              </a:schemeClr>
            </a:outerShdw>
          </a:effectLst>
          <a:latin typeface="+mn-lt"/>
          <a:ea typeface="+mn-ea"/>
          <a:cs typeface="+mn-cs"/>
          <a:sym typeface="Helvetica Light"/>
        </a:defRPr>
      </a:lvl1pPr>
      <a:lvl2pPr indent="228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s://www.youtube.com/watch?v=uvLDlPlxaRg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968472" y="1195705"/>
            <a:ext cx="10265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3600" dirty="0"/>
          </a:p>
        </p:txBody>
      </p:sp>
      <p:sp>
        <p:nvSpPr>
          <p:cNvPr id="58" name="Shape 58"/>
          <p:cNvSpPr/>
          <p:nvPr/>
        </p:nvSpPr>
        <p:spPr>
          <a:xfrm>
            <a:off x="5968472" y="4954374"/>
            <a:ext cx="102656" cy="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53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9777" y="103259"/>
            <a:ext cx="12702746" cy="9502346"/>
            <a:chOff x="135924" y="111210"/>
            <a:chExt cx="12702746" cy="9502346"/>
          </a:xfrm>
        </p:grpSpPr>
        <p:sp>
          <p:nvSpPr>
            <p:cNvPr id="56" name="Shape 56"/>
            <p:cNvSpPr/>
            <p:nvPr/>
          </p:nvSpPr>
          <p:spPr>
            <a:xfrm>
              <a:off x="10399841" y="176711"/>
              <a:ext cx="2304992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 lvl="0">
                <a:defRPr sz="1800"/>
              </a:pPr>
              <a:r>
                <a:rPr lang="en-AU" sz="3200" dirty="0" smtClean="0">
                  <a:solidFill>
                    <a:srgbClr val="17458F"/>
                  </a:solidFill>
                  <a:latin typeface="Eras Demi ITC" panose="020B0805030504020804" pitchFamily="34" charset="0"/>
                  <a:ea typeface="Adobe Fan Heiti Std B" panose="020B0700000000000000" pitchFamily="34" charset="-128"/>
                </a:rPr>
                <a:t>PETS 2015</a:t>
              </a:r>
              <a:endParaRPr sz="3200" dirty="0">
                <a:solidFill>
                  <a:srgbClr val="17458F"/>
                </a:solidFill>
                <a:latin typeface="Eras Demi ITC" panose="020B0805030504020804" pitchFamily="34" charset="0"/>
                <a:ea typeface="Adobe Fan Heiti Std B" panose="020B0700000000000000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35924" y="111210"/>
              <a:ext cx="12702746" cy="9502346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1" y="8844718"/>
            <a:ext cx="1903893" cy="6382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25" y="725695"/>
            <a:ext cx="1270195" cy="906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Your role in Meeting Procedure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531467" y="6595432"/>
            <a:ext cx="5959365" cy="151836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Michael Milston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>
                <a:solidFill>
                  <a:srgbClr val="000000"/>
                </a:solidFill>
              </a:rPr>
              <a:t>Orange Daybreak Rotary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solidFill>
                  <a:srgbClr val="000000"/>
                </a:solidFill>
              </a:rPr>
              <a:t>Governor 2016-17</a:t>
            </a:r>
            <a:endParaRPr kumimoji="0" lang="en-A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04945842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 advAuto="0"/>
      <p:bldP spid="58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968472" y="1195705"/>
            <a:ext cx="10265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3600" dirty="0"/>
          </a:p>
        </p:txBody>
      </p:sp>
      <p:sp>
        <p:nvSpPr>
          <p:cNvPr id="58" name="Shape 58"/>
          <p:cNvSpPr/>
          <p:nvPr/>
        </p:nvSpPr>
        <p:spPr>
          <a:xfrm>
            <a:off x="5968472" y="4954374"/>
            <a:ext cx="102656" cy="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53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9777" y="103259"/>
            <a:ext cx="12702746" cy="9502346"/>
            <a:chOff x="135924" y="111210"/>
            <a:chExt cx="12702746" cy="9502346"/>
          </a:xfrm>
        </p:grpSpPr>
        <p:sp>
          <p:nvSpPr>
            <p:cNvPr id="56" name="Shape 56"/>
            <p:cNvSpPr/>
            <p:nvPr/>
          </p:nvSpPr>
          <p:spPr>
            <a:xfrm>
              <a:off x="10399841" y="176711"/>
              <a:ext cx="2304992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 lvl="0">
                <a:defRPr sz="1800"/>
              </a:pPr>
              <a:r>
                <a:rPr lang="en-AU" sz="3200" dirty="0" smtClean="0">
                  <a:solidFill>
                    <a:srgbClr val="17458F"/>
                  </a:solidFill>
                  <a:latin typeface="Eras Demi ITC" panose="020B0805030504020804" pitchFamily="34" charset="0"/>
                  <a:ea typeface="Adobe Fan Heiti Std B" panose="020B0700000000000000" pitchFamily="34" charset="-128"/>
                </a:rPr>
                <a:t>PETS 2015</a:t>
              </a:r>
              <a:endParaRPr sz="3200" dirty="0">
                <a:solidFill>
                  <a:srgbClr val="17458F"/>
                </a:solidFill>
                <a:latin typeface="Eras Demi ITC" panose="020B0805030504020804" pitchFamily="34" charset="0"/>
                <a:ea typeface="Adobe Fan Heiti Std B" panose="020B0700000000000000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35924" y="111210"/>
              <a:ext cx="12702746" cy="9502346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1" y="8844718"/>
            <a:ext cx="1903893" cy="6382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25" y="725695"/>
            <a:ext cx="1270195" cy="906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Me?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I’ve been attending meetings, chairing meetings, observing meeting behaviour for over 35 years</a:t>
            </a:r>
          </a:p>
          <a:p>
            <a:r>
              <a:rPr lang="en-AU" dirty="0" smtClean="0"/>
              <a:t>At an average of 2 meetings a day that is </a:t>
            </a:r>
            <a:r>
              <a:rPr lang="en-AU" dirty="0" err="1" smtClean="0"/>
              <a:t>2,400pa</a:t>
            </a:r>
            <a:endParaRPr lang="en-AU" dirty="0" smtClean="0"/>
          </a:p>
          <a:p>
            <a:r>
              <a:rPr lang="en-AU" dirty="0" smtClean="0"/>
              <a:t>Over </a:t>
            </a:r>
            <a:r>
              <a:rPr lang="en-AU" sz="5400" b="1" dirty="0" smtClean="0">
                <a:solidFill>
                  <a:srgbClr val="FF0000"/>
                </a:solidFill>
              </a:rPr>
              <a:t>80,000</a:t>
            </a:r>
            <a:r>
              <a:rPr lang="en-AU" dirty="0" smtClean="0"/>
              <a:t> meetings! I know meetings!!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576958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5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95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968472" y="1195705"/>
            <a:ext cx="10265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3600" dirty="0"/>
          </a:p>
        </p:txBody>
      </p:sp>
      <p:sp>
        <p:nvSpPr>
          <p:cNvPr id="58" name="Shape 58"/>
          <p:cNvSpPr/>
          <p:nvPr/>
        </p:nvSpPr>
        <p:spPr>
          <a:xfrm>
            <a:off x="5968472" y="4954374"/>
            <a:ext cx="102656" cy="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53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9777" y="103259"/>
            <a:ext cx="12702746" cy="9502346"/>
            <a:chOff x="135924" y="111210"/>
            <a:chExt cx="12702746" cy="9502346"/>
          </a:xfrm>
        </p:grpSpPr>
        <p:sp>
          <p:nvSpPr>
            <p:cNvPr id="56" name="Shape 56"/>
            <p:cNvSpPr/>
            <p:nvPr/>
          </p:nvSpPr>
          <p:spPr>
            <a:xfrm>
              <a:off x="10399841" y="176711"/>
              <a:ext cx="2304992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 lvl="0">
                <a:defRPr sz="1800"/>
              </a:pPr>
              <a:r>
                <a:rPr lang="en-AU" sz="3200" dirty="0" smtClean="0">
                  <a:solidFill>
                    <a:srgbClr val="17458F"/>
                  </a:solidFill>
                  <a:latin typeface="Eras Demi ITC" panose="020B0805030504020804" pitchFamily="34" charset="0"/>
                  <a:ea typeface="Adobe Fan Heiti Std B" panose="020B0700000000000000" pitchFamily="34" charset="-128"/>
                </a:rPr>
                <a:t>PETS 2015</a:t>
              </a:r>
              <a:endParaRPr sz="3200" dirty="0">
                <a:solidFill>
                  <a:srgbClr val="17458F"/>
                </a:solidFill>
                <a:latin typeface="Eras Demi ITC" panose="020B0805030504020804" pitchFamily="34" charset="0"/>
                <a:ea typeface="Adobe Fan Heiti Std B" panose="020B0700000000000000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35924" y="111210"/>
              <a:ext cx="12702746" cy="9502346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1" y="8844718"/>
            <a:ext cx="1903893" cy="6382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25" y="725695"/>
            <a:ext cx="1270195" cy="906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do you say about Meetings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AU" dirty="0" smtClean="0"/>
              <a:t>Speakers going over time</a:t>
            </a:r>
          </a:p>
          <a:p>
            <a:pPr>
              <a:spcBef>
                <a:spcPts val="1800"/>
              </a:spcBef>
            </a:pPr>
            <a:r>
              <a:rPr lang="en-AU" dirty="0" smtClean="0"/>
              <a:t>Inappropriate </a:t>
            </a:r>
            <a:r>
              <a:rPr lang="en-AU" dirty="0" smtClean="0"/>
              <a:t>jokes / swearing / comments</a:t>
            </a:r>
            <a:endParaRPr lang="en-AU" dirty="0" smtClean="0"/>
          </a:p>
          <a:p>
            <a:pPr>
              <a:spcBef>
                <a:spcPts val="1800"/>
              </a:spcBef>
            </a:pPr>
            <a:r>
              <a:rPr lang="en-AU" dirty="0" smtClean="0"/>
              <a:t>People talking when someone else has the floor</a:t>
            </a:r>
          </a:p>
          <a:p>
            <a:pPr>
              <a:spcBef>
                <a:spcPts val="1800"/>
              </a:spcBef>
            </a:pPr>
            <a:r>
              <a:rPr lang="en-AU" dirty="0" smtClean="0"/>
              <a:t>Questions of speaker are too long, off the point, or another point of view</a:t>
            </a:r>
          </a:p>
          <a:p>
            <a:pPr>
              <a:spcBef>
                <a:spcPts val="1800"/>
              </a:spcBef>
            </a:pPr>
            <a:r>
              <a:rPr lang="en-AU" dirty="0" smtClean="0"/>
              <a:t>Lack of good speakers, AV failing, poor manners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21801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968472" y="1195705"/>
            <a:ext cx="10265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3600" dirty="0"/>
          </a:p>
        </p:txBody>
      </p:sp>
      <p:sp>
        <p:nvSpPr>
          <p:cNvPr id="58" name="Shape 58"/>
          <p:cNvSpPr/>
          <p:nvPr/>
        </p:nvSpPr>
        <p:spPr>
          <a:xfrm>
            <a:off x="5968472" y="4954374"/>
            <a:ext cx="102656" cy="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 sz="53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9777" y="103259"/>
            <a:ext cx="12702746" cy="9502346"/>
            <a:chOff x="135924" y="111210"/>
            <a:chExt cx="12702746" cy="9502346"/>
          </a:xfrm>
        </p:grpSpPr>
        <p:sp>
          <p:nvSpPr>
            <p:cNvPr id="56" name="Shape 56"/>
            <p:cNvSpPr/>
            <p:nvPr/>
          </p:nvSpPr>
          <p:spPr>
            <a:xfrm>
              <a:off x="10399841" y="176711"/>
              <a:ext cx="2304992" cy="5950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anchor="ctr">
              <a:spAutoFit/>
            </a:bodyPr>
            <a:lstStyle/>
            <a:p>
              <a:pPr lvl="0">
                <a:defRPr sz="1800"/>
              </a:pPr>
              <a:r>
                <a:rPr lang="en-AU" sz="3200" dirty="0" smtClean="0">
                  <a:solidFill>
                    <a:srgbClr val="17458F"/>
                  </a:solidFill>
                  <a:latin typeface="Eras Demi ITC" panose="020B0805030504020804" pitchFamily="34" charset="0"/>
                  <a:ea typeface="Adobe Fan Heiti Std B" panose="020B0700000000000000" pitchFamily="34" charset="-128"/>
                </a:rPr>
                <a:t>PETS 2015</a:t>
              </a:r>
              <a:endParaRPr sz="3200" dirty="0">
                <a:solidFill>
                  <a:srgbClr val="17458F"/>
                </a:solidFill>
                <a:latin typeface="Eras Demi ITC" panose="020B0805030504020804" pitchFamily="34" charset="0"/>
                <a:ea typeface="Adobe Fan Heiti Std B" panose="020B0700000000000000" pitchFamily="34" charset="-128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35924" y="111210"/>
              <a:ext cx="12702746" cy="9502346"/>
            </a:xfrm>
            <a:prstGeom prst="rect">
              <a:avLst/>
            </a:prstGeom>
            <a:noFill/>
            <a:ln w="12700" cap="flat">
              <a:solidFill>
                <a:srgbClr val="17458F"/>
              </a:solidFill>
              <a:miter lim="8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AU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1" y="8844718"/>
            <a:ext cx="1903893" cy="6382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8525" y="725695"/>
            <a:ext cx="1270195" cy="906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50" y="961783"/>
            <a:ext cx="11099800" cy="1592232"/>
          </a:xfrm>
        </p:spPr>
        <p:txBody>
          <a:bodyPr/>
          <a:lstStyle/>
          <a:p>
            <a:r>
              <a:rPr lang="en-AU" dirty="0" smtClean="0"/>
              <a:t>What to Do??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Each issue is different, </a:t>
            </a:r>
          </a:p>
          <a:p>
            <a:r>
              <a:rPr lang="en-AU" dirty="0" smtClean="0"/>
              <a:t>Each of us are different and </a:t>
            </a:r>
          </a:p>
          <a:p>
            <a:r>
              <a:rPr lang="en-AU" dirty="0" smtClean="0"/>
              <a:t>Each way we deal with these issues will be depend on what we feel comfortable with</a:t>
            </a:r>
          </a:p>
          <a:p>
            <a:r>
              <a:rPr lang="en-AU" dirty="0" smtClean="0"/>
              <a:t>Let’s look at a Clip about “</a:t>
            </a:r>
            <a:r>
              <a:rPr lang="en-A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What to Say When</a:t>
            </a:r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…</a:t>
            </a:r>
            <a:r>
              <a:rPr lang="en-A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213" y="2784574"/>
            <a:ext cx="4852481" cy="334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0624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36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529735"/>
            <a:ext cx="11099800" cy="1639134"/>
          </a:xfrm>
        </p:spPr>
        <p:txBody>
          <a:bodyPr/>
          <a:lstStyle/>
          <a:p>
            <a:r>
              <a:rPr lang="en-AU" dirty="0" smtClean="0"/>
              <a:t>Making an Intervention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993" y="7212619"/>
            <a:ext cx="4927740" cy="23226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990" y="4698124"/>
            <a:ext cx="3394743" cy="200222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3216167"/>
            <a:ext cx="11099800" cy="547232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AU" sz="4000" dirty="0" smtClean="0"/>
              <a:t>It will feel awkward, it will make you feel uncomfortable, and even be scared</a:t>
            </a:r>
          </a:p>
          <a:p>
            <a:pPr>
              <a:spcBef>
                <a:spcPts val="1800"/>
              </a:spcBef>
            </a:pPr>
            <a:r>
              <a:rPr lang="en-AU" sz="4000" dirty="0" smtClean="0"/>
              <a:t>This is not easy – IT IS HARD …</a:t>
            </a:r>
            <a:br>
              <a:rPr lang="en-AU" sz="4000" dirty="0" smtClean="0"/>
            </a:br>
            <a:r>
              <a:rPr lang="en-AU" sz="4000" dirty="0" smtClean="0"/>
              <a:t>BUT YOU CAN DO IT</a:t>
            </a:r>
          </a:p>
          <a:p>
            <a:pPr>
              <a:spcBef>
                <a:spcPts val="1800"/>
              </a:spcBef>
            </a:pPr>
            <a:r>
              <a:rPr lang="en-AU" sz="4000" dirty="0" smtClean="0"/>
              <a:t>The Chair’s role is to redirect behaviour</a:t>
            </a:r>
            <a:br>
              <a:rPr lang="en-AU" sz="4000" dirty="0" smtClean="0"/>
            </a:br>
            <a:r>
              <a:rPr lang="en-AU" sz="4000" dirty="0" smtClean="0"/>
              <a:t> – this is NOT laying blame</a:t>
            </a:r>
          </a:p>
        </p:txBody>
      </p:sp>
    </p:spTree>
    <p:extLst>
      <p:ext uri="{BB962C8B-B14F-4D97-AF65-F5344CB8AC3E}">
        <p14:creationId xmlns:p14="http://schemas.microsoft.com/office/powerpoint/2010/main" val="14061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75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bldLvl="2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529734"/>
            <a:ext cx="11099800" cy="1434183"/>
          </a:xfrm>
        </p:spPr>
        <p:txBody>
          <a:bodyPr/>
          <a:lstStyle/>
          <a:p>
            <a:r>
              <a:rPr lang="en-AU" dirty="0"/>
              <a:t>Making an Intervention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910" y="6461182"/>
            <a:ext cx="4282965" cy="305746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3026980"/>
            <a:ext cx="11099800" cy="397441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4400" dirty="0" smtClean="0"/>
              <a:t>Choices when making an intervention:</a:t>
            </a:r>
          </a:p>
          <a:p>
            <a:pPr>
              <a:spcBef>
                <a:spcPts val="2400"/>
              </a:spcBef>
            </a:pPr>
            <a:r>
              <a:rPr lang="en-AU" dirty="0" smtClean="0"/>
              <a:t>1: </a:t>
            </a:r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TIMING</a:t>
            </a:r>
            <a:r>
              <a:rPr lang="en-AU" dirty="0"/>
              <a:t> – at start or end of meeting or when behaviour needs to be </a:t>
            </a:r>
            <a:r>
              <a:rPr lang="en-AU" dirty="0" smtClean="0"/>
              <a:t>redirected</a:t>
            </a:r>
          </a:p>
          <a:p>
            <a:pPr>
              <a:spcBef>
                <a:spcPts val="2400"/>
              </a:spcBef>
            </a:pPr>
            <a:r>
              <a:rPr lang="en-AU" dirty="0" smtClean="0"/>
              <a:t>2: </a:t>
            </a: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</a:rPr>
              <a:t>TYPE</a:t>
            </a:r>
            <a:r>
              <a:rPr lang="en-AU" dirty="0" smtClean="0"/>
              <a:t> – a) </a:t>
            </a:r>
            <a:r>
              <a:rPr lang="en-AU" b="1" dirty="0" smtClean="0">
                <a:solidFill>
                  <a:srgbClr val="FF0000"/>
                </a:solidFill>
              </a:rPr>
              <a:t>Direct</a:t>
            </a:r>
            <a:r>
              <a:rPr lang="en-AU" dirty="0" smtClean="0"/>
              <a:t> (talking to individual directly)</a:t>
            </a:r>
            <a:br>
              <a:rPr lang="en-AU" dirty="0" smtClean="0"/>
            </a:br>
            <a:r>
              <a:rPr lang="en-AU" dirty="0" smtClean="0"/>
              <a:t>	b) </a:t>
            </a:r>
            <a:r>
              <a:rPr lang="en-AU" b="1" dirty="0" smtClean="0">
                <a:solidFill>
                  <a:srgbClr val="FF0000"/>
                </a:solidFill>
              </a:rPr>
              <a:t>Indirect</a:t>
            </a:r>
            <a:r>
              <a:rPr lang="en-AU" dirty="0" smtClean="0"/>
              <a:t> (talking to the whole group)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641" y="7044558"/>
            <a:ext cx="3303752" cy="247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42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1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4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529734"/>
            <a:ext cx="11099800" cy="1386887"/>
          </a:xfrm>
        </p:spPr>
        <p:txBody>
          <a:bodyPr/>
          <a:lstStyle/>
          <a:p>
            <a:r>
              <a:rPr lang="en-AU" dirty="0" smtClean="0"/>
              <a:t>Group exercise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3090041"/>
            <a:ext cx="11099800" cy="5598449"/>
          </a:xfrm>
        </p:spPr>
        <p:txBody>
          <a:bodyPr/>
          <a:lstStyle/>
          <a:p>
            <a:r>
              <a:rPr lang="en-AU" dirty="0" smtClean="0"/>
              <a:t>Review the handout of items </a:t>
            </a:r>
            <a:r>
              <a:rPr lang="en-AU" dirty="0" err="1" smtClean="0"/>
              <a:t>PEs</a:t>
            </a:r>
            <a:r>
              <a:rPr lang="en-AU" dirty="0" smtClean="0"/>
              <a:t> identified</a:t>
            </a:r>
          </a:p>
          <a:p>
            <a:r>
              <a:rPr lang="en-AU" dirty="0" smtClean="0"/>
              <a:t>In your Groups each person select an item about which you will intervene</a:t>
            </a:r>
          </a:p>
          <a:p>
            <a:r>
              <a:rPr lang="en-AU" dirty="0" smtClean="0"/>
              <a:t>Over the next day or so talk to </a:t>
            </a:r>
            <a:r>
              <a:rPr lang="en-AU" dirty="0"/>
              <a:t>a</a:t>
            </a:r>
            <a:r>
              <a:rPr lang="en-AU" dirty="0" smtClean="0"/>
              <a:t>nother President-elect about how you are going to deal with the intervention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72667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41" y="1592318"/>
            <a:ext cx="8192045" cy="32319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315" y="5223640"/>
            <a:ext cx="8470027" cy="322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66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="" xmlns:thm15="http://schemas.microsoft.com/office/thememl/2012/main" name="Pets2015_Template.potx" id="{D3534CE8-8236-4350-BB0A-889F40F40AA5}" vid="{59605B45-D85B-454F-BF3A-DC597CD890DB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PETS_template</Template>
  <TotalTime>627</TotalTime>
  <Words>306</Words>
  <Application>Microsoft Office PowerPoint</Application>
  <PresentationFormat>Custom</PresentationFormat>
  <Paragraphs>43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Your role in Meeting Procedure</vt:lpstr>
      <vt:lpstr>Why Me?</vt:lpstr>
      <vt:lpstr>What do you say about Meetings</vt:lpstr>
      <vt:lpstr>What to Do??</vt:lpstr>
      <vt:lpstr>Making an Intervention</vt:lpstr>
      <vt:lpstr>Making an Intervention</vt:lpstr>
      <vt:lpstr>Group exercise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Murray</dc:creator>
  <cp:lastModifiedBy>Michael Milston</cp:lastModifiedBy>
  <cp:revision>14</cp:revision>
  <dcterms:created xsi:type="dcterms:W3CDTF">2015-01-28T12:15:08Z</dcterms:created>
  <dcterms:modified xsi:type="dcterms:W3CDTF">2015-02-16T12:01:57Z</dcterms:modified>
</cp:coreProperties>
</file>