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68" r:id="rId2"/>
    <p:sldId id="258" r:id="rId3"/>
    <p:sldId id="287" r:id="rId4"/>
    <p:sldId id="261" r:id="rId5"/>
    <p:sldId id="264" r:id="rId6"/>
    <p:sldId id="260" r:id="rId7"/>
    <p:sldId id="279" r:id="rId8"/>
    <p:sldId id="282" r:id="rId9"/>
    <p:sldId id="267" r:id="rId10"/>
    <p:sldId id="283" r:id="rId11"/>
    <p:sldId id="284" r:id="rId12"/>
    <p:sldId id="266" r:id="rId13"/>
    <p:sldId id="285" r:id="rId14"/>
    <p:sldId id="288" r:id="rId15"/>
    <p:sldId id="28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808" autoAdjust="0"/>
    <p:restoredTop sz="94660"/>
  </p:normalViewPr>
  <p:slideViewPr>
    <p:cSldViewPr snapToGrid="0">
      <p:cViewPr varScale="1">
        <p:scale>
          <a:sx n="66" d="100"/>
          <a:sy n="66" d="100"/>
        </p:scale>
        <p:origin x="90" y="5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CEA4F5-1F17-4433-BDCC-926818C800B7}" type="datetimeFigureOut">
              <a:rPr lang="en-AU" smtClean="0"/>
              <a:t>15/10/2017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75F90E-CB74-4BAC-9346-C6EA5B17CA6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821226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6A9B9E-5095-463D-933F-A074F3A75B9E}" type="slidenum">
              <a:rPr lang="en-AU" smtClean="0"/>
              <a:pPr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854736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6A9B9E-5095-463D-933F-A074F3A75B9E}" type="slidenum">
              <a:rPr lang="en-AU" smtClean="0"/>
              <a:pPr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012607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6A9B9E-5095-463D-933F-A074F3A75B9E}" type="slidenum">
              <a:rPr lang="en-AU" smtClean="0"/>
              <a:pPr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406146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6A9B9E-5095-463D-933F-A074F3A75B9E}" type="slidenum">
              <a:rPr lang="en-AU" smtClean="0"/>
              <a:pPr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731954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6A9B9E-5095-463D-933F-A074F3A75B9E}" type="slidenum">
              <a:rPr lang="en-AU" smtClean="0"/>
              <a:pPr/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801957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6A9B9E-5095-463D-933F-A074F3A75B9E}" type="slidenum">
              <a:rPr lang="en-AU" smtClean="0"/>
              <a:pPr/>
              <a:t>15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695261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3653D-C10A-4E85-B4DE-8510CBFF7D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8532A9-482F-4CD8-84D9-3C3644C955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D3D6A3-B88A-4727-B5D2-7AD976E4A6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EC7C2-420C-44BF-AB31-1C15D98A76DF}" type="datetimeFigureOut">
              <a:rPr lang="en-AU" smtClean="0"/>
              <a:t>15/10/2017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FD034E-613E-4ACD-B1D8-6E7580FF2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82505A-F72A-4B58-AD2A-EEFF581B3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E2BAC-738F-4041-A877-E5565231242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76749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DD7C0E-149F-4B31-8FE1-F10FCD54A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8DAD41-B1AC-424E-BE03-0ABDF8DF57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DF7459-D8DD-4D13-AD63-33B367624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EC7C2-420C-44BF-AB31-1C15D98A76DF}" type="datetimeFigureOut">
              <a:rPr lang="en-AU" smtClean="0"/>
              <a:t>15/10/2017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834882-9DD4-405A-874E-B9E51C205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216886-4EF4-441D-A9F0-59FC906E6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E2BAC-738F-4041-A877-E5565231242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70779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D800B33-BC64-4D3D-AE4D-E3DBBE50C0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B3B11A-5E8E-424B-966B-810FEBA7AD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1465B7-4F36-427D-B18A-A5C51564EB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EC7C2-420C-44BF-AB31-1C15D98A76DF}" type="datetimeFigureOut">
              <a:rPr lang="en-AU" smtClean="0"/>
              <a:t>15/10/2017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6F2319-9996-4411-B89C-599AF4111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D1D303-E87B-4FA4-AB50-4B82423AF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E2BAC-738F-4041-A877-E5565231242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82278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B1FA50-A9CA-4D54-9D51-7CB31F6FF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B1CEE4-09FD-473B-A64A-C7F5B5F7F5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37B5CA-C484-4CC2-94E2-F0D8633AD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EC7C2-420C-44BF-AB31-1C15D98A76DF}" type="datetimeFigureOut">
              <a:rPr lang="en-AU" smtClean="0"/>
              <a:t>15/10/2017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DC9DF7-BABE-4AE4-8938-3993F5D4E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D55C4A-E904-4E18-BDAA-2506685E3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E2BAC-738F-4041-A877-E5565231242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53978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C02209-3E1B-494B-8292-50F7B7FD1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38217-6BB8-4088-97D8-A5BAA89382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C9A1D3-4AD2-4FF6-9664-3308F7E88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EC7C2-420C-44BF-AB31-1C15D98A76DF}" type="datetimeFigureOut">
              <a:rPr lang="en-AU" smtClean="0"/>
              <a:t>15/10/2017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E5F44D-22A4-4CF6-97F0-B9A2D4DD1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FD4537-ECE5-4A1A-8550-FC8906840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E2BAC-738F-4041-A877-E5565231242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94651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3E8758-2B53-4D2B-932A-8943C68E4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CBFDE1-952A-4AD2-8892-AEF9A1F34B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FCDD6C-54C8-46CE-AAF6-E6FBD5F043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29B92D-19C0-435D-BE1C-777D71608A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EC7C2-420C-44BF-AB31-1C15D98A76DF}" type="datetimeFigureOut">
              <a:rPr lang="en-AU" smtClean="0"/>
              <a:t>15/10/2017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572F8A-EBC8-4FBB-A8C4-16C131048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E95B14-EAA7-4C97-872A-D0EAB6FD3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E2BAC-738F-4041-A877-E5565231242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22653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259C39-EF5B-4A5D-A3CC-AE6108C5D6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6A292D-2BC0-4664-8ABD-064E2B9CAA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0D20C0-2F18-4541-8B91-CA5E9CBDBC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C6A4DE-46B1-4DC3-8D9E-4EA6C12CC6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1120A93-FA0D-4DC3-A7DA-6C2FB55807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741471-E6B9-43FE-95E5-A90E6E637C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EC7C2-420C-44BF-AB31-1C15D98A76DF}" type="datetimeFigureOut">
              <a:rPr lang="en-AU" smtClean="0"/>
              <a:t>15/10/2017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4115A41-09AC-4FCC-AED0-F87FC8F40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7FF85AD-42C1-4C74-95AC-9D7661943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E2BAC-738F-4041-A877-E5565231242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22721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7F23FA-E64E-4A51-9706-E11DD23F7F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BA47618-3120-4F42-98E6-2DC8B29890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EC7C2-420C-44BF-AB31-1C15D98A76DF}" type="datetimeFigureOut">
              <a:rPr lang="en-AU" smtClean="0"/>
              <a:t>15/10/2017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2F8335-65EE-4D5B-9B2A-5285B96B0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46D4E2-C58B-4D01-A1C9-0A31737E1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E2BAC-738F-4041-A877-E5565231242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22017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3AFB1BF-DB4F-415F-9903-8FC70C11B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EC7C2-420C-44BF-AB31-1C15D98A76DF}" type="datetimeFigureOut">
              <a:rPr lang="en-AU" smtClean="0"/>
              <a:t>15/10/2017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84465A-D0FF-4917-AB31-5FE209C8C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301A7D-DD75-42DC-B07A-856ABFFAD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E2BAC-738F-4041-A877-E5565231242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71704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E9D88-17CD-4B3A-B9D6-4F72BE89F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D0EB09-573F-44C8-910B-591D07410E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D846B1-8DA4-40A3-9ABA-317BCE0667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56B3DA-A310-4B53-B5F8-D61261A20E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EC7C2-420C-44BF-AB31-1C15D98A76DF}" type="datetimeFigureOut">
              <a:rPr lang="en-AU" smtClean="0"/>
              <a:t>15/10/2017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75936E-C89B-4A80-AFE1-D8EBD1D44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C7BA56-60BF-4DE3-8C1A-7ECFEBB05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E2BAC-738F-4041-A877-E5565231242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56060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C7A37B-1DBB-41CD-9BF1-74062AAD17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1C1FEA2-0219-4AAA-B5C0-FA556B5036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DBDD9F-CF17-45C4-A4ED-DB892C0BD9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EAAB86-9181-4B15-8583-EB018F0661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EC7C2-420C-44BF-AB31-1C15D98A76DF}" type="datetimeFigureOut">
              <a:rPr lang="en-AU" smtClean="0"/>
              <a:t>15/10/2017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EF23C5-B7BC-4630-82FA-408DDABD7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30BEA2-0556-41E9-80AC-AC63A9866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E2BAC-738F-4041-A877-E5565231242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66259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7E90B1D-5A96-4346-9E8F-2E6A46501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30175A-3AD4-4C5E-B6E0-E9203932C8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79F37B-C6A1-4032-A146-1CF2F9351B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EC7C2-420C-44BF-AB31-1C15D98A76DF}" type="datetimeFigureOut">
              <a:rPr lang="en-AU" smtClean="0"/>
              <a:t>15/10/2017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FABC22-CAEE-4523-839C-B9EEBF4834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75114C-541D-4C3E-BBEF-B2304FC675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EE2BAC-738F-4041-A877-E5565231242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61082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6610" y="1398425"/>
            <a:ext cx="7772400" cy="382671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AU" sz="8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Matching </a:t>
            </a:r>
            <a:br>
              <a:rPr lang="en-AU" sz="8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</a:br>
            <a:r>
              <a:rPr lang="en-AU" sz="8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District  &amp; Club Structures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D55952-8B5F-409B-AF2D-0C741FDA7E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769" y="488233"/>
            <a:ext cx="2254344" cy="130867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DB5D087-0B8F-4147-9C14-B82267BC1632}"/>
              </a:ext>
            </a:extLst>
          </p:cNvPr>
          <p:cNvSpPr/>
          <p:nvPr/>
        </p:nvSpPr>
        <p:spPr>
          <a:xfrm>
            <a:off x="359764" y="314793"/>
            <a:ext cx="11422505" cy="62059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1B7A1AD-67A6-40FA-8512-CD14E26F1680}"/>
              </a:ext>
            </a:extLst>
          </p:cNvPr>
          <p:cNvSpPr txBox="1">
            <a:spLocks/>
          </p:cNvSpPr>
          <p:nvPr/>
        </p:nvSpPr>
        <p:spPr>
          <a:xfrm>
            <a:off x="1996131" y="5571073"/>
            <a:ext cx="7772400" cy="8297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-AU" sz="4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Paul Murray</a:t>
            </a:r>
          </a:p>
        </p:txBody>
      </p:sp>
    </p:spTree>
    <p:extLst>
      <p:ext uri="{BB962C8B-B14F-4D97-AF65-F5344CB8AC3E}">
        <p14:creationId xmlns:p14="http://schemas.microsoft.com/office/powerpoint/2010/main" val="37700894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216911B-5E9B-4781-9046-A4EB01640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342" y="508658"/>
            <a:ext cx="11192691" cy="1325563"/>
          </a:xfrm>
        </p:spPr>
        <p:txBody>
          <a:bodyPr>
            <a:noAutofit/>
          </a:bodyPr>
          <a:lstStyle/>
          <a:p>
            <a:pPr algn="ctr"/>
            <a:r>
              <a:rPr lang="en-AU" sz="6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How do we fix it...Long Term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BB700EE-F712-48BA-98C9-F7B089234A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2700" y="2335603"/>
            <a:ext cx="9525000" cy="3465143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n-AU" sz="6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Update Club Structure</a:t>
            </a:r>
          </a:p>
          <a:p>
            <a:pPr lvl="2">
              <a:spcBef>
                <a:spcPts val="1800"/>
              </a:spcBef>
            </a:pPr>
            <a:r>
              <a:rPr lang="en-AU" sz="5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Plan it in 2018-19 year </a:t>
            </a:r>
          </a:p>
          <a:p>
            <a:pPr lvl="2">
              <a:spcBef>
                <a:spcPts val="1800"/>
              </a:spcBef>
            </a:pPr>
            <a:r>
              <a:rPr lang="en-AU" sz="5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Update </a:t>
            </a:r>
            <a:r>
              <a:rPr lang="en-AU" sz="52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ByLaws</a:t>
            </a:r>
            <a:endParaRPr lang="en-AU" sz="52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  <a:p>
            <a:endParaRPr lang="en-AU" sz="66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7325625-261E-4BD4-B1F2-130C7ADEFBF0}"/>
              </a:ext>
            </a:extLst>
          </p:cNvPr>
          <p:cNvSpPr/>
          <p:nvPr/>
        </p:nvSpPr>
        <p:spPr>
          <a:xfrm>
            <a:off x="359764" y="314793"/>
            <a:ext cx="11422505" cy="62059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39696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2E9159F-0EC0-4ED6-9DA8-62F0714DB3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241" y="178448"/>
            <a:ext cx="11375804" cy="6398890"/>
          </a:xfrm>
          <a:prstGeom prst="rect">
            <a:avLst/>
          </a:prstGeom>
          <a:ln w="158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91657C3-7C4F-49D7-B2D7-66676FE545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556CE7-D676-421B-A1F4-73E92C0808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001EF0-9D51-47EC-A0DB-E6F916CF8BFD}"/>
              </a:ext>
            </a:extLst>
          </p:cNvPr>
          <p:cNvSpPr txBox="1"/>
          <p:nvPr/>
        </p:nvSpPr>
        <p:spPr>
          <a:xfrm>
            <a:off x="1329774" y="365125"/>
            <a:ext cx="9860969" cy="646331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AU" sz="3600" dirty="0"/>
              <a:t>To download a “</a:t>
            </a:r>
            <a:r>
              <a:rPr lang="en-AU" sz="3600" i="1" dirty="0"/>
              <a:t>Bylaws</a:t>
            </a:r>
            <a:r>
              <a:rPr lang="en-AU" sz="3600" dirty="0"/>
              <a:t>” Template from our website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9D0850-FB35-4CE1-8941-8AD986B70C95}"/>
              </a:ext>
            </a:extLst>
          </p:cNvPr>
          <p:cNvSpPr txBox="1"/>
          <p:nvPr/>
        </p:nvSpPr>
        <p:spPr>
          <a:xfrm>
            <a:off x="2026169" y="5407654"/>
            <a:ext cx="7953909" cy="646331"/>
          </a:xfrm>
          <a:prstGeom prst="rect">
            <a:avLst/>
          </a:prstGeom>
          <a:solidFill>
            <a:srgbClr val="FFFF00"/>
          </a:solidFill>
          <a:ln w="15875"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AU" sz="3600" dirty="0"/>
              <a:t>Go down to  “</a:t>
            </a:r>
            <a:r>
              <a:rPr lang="en-AU" sz="3600" i="1" dirty="0"/>
              <a:t>Homepage Download Files”</a:t>
            </a:r>
          </a:p>
        </p:txBody>
      </p:sp>
    </p:spTree>
    <p:extLst>
      <p:ext uri="{BB962C8B-B14F-4D97-AF65-F5344CB8AC3E}">
        <p14:creationId xmlns:p14="http://schemas.microsoft.com/office/powerpoint/2010/main" val="35422841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655F4B1-0476-4D03-864E-5DEE991F46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35" t="13381" r="14829" b="10458"/>
          <a:stretch/>
        </p:blipFill>
        <p:spPr>
          <a:xfrm>
            <a:off x="326573" y="333828"/>
            <a:ext cx="11517084" cy="60887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F077A5A5-42A5-4925-9B40-B1B21250FCE2}"/>
              </a:ext>
            </a:extLst>
          </p:cNvPr>
          <p:cNvSpPr/>
          <p:nvPr/>
        </p:nvSpPr>
        <p:spPr>
          <a:xfrm>
            <a:off x="326573" y="4682309"/>
            <a:ext cx="2939142" cy="914399"/>
          </a:xfrm>
          <a:prstGeom prst="ellipse">
            <a:avLst/>
          </a:prstGeom>
          <a:noFill/>
          <a:ln w="762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47041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repeatCount="5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C2E78-5452-4219-BE2D-2CA33B518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252014-36EA-4B4B-B108-22D097955A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3A9E356-CDC2-48EC-A63F-22D11F5F16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875" t="20339" r="50551" b="7345"/>
          <a:stretch/>
        </p:blipFill>
        <p:spPr>
          <a:xfrm>
            <a:off x="264763" y="232473"/>
            <a:ext cx="11622437" cy="9360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7754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95" y="2050472"/>
            <a:ext cx="10613036" cy="4724400"/>
          </a:xfrm>
        </p:spPr>
        <p:txBody>
          <a:bodyPr>
            <a:noAutofit/>
          </a:bodyPr>
          <a:lstStyle/>
          <a:p>
            <a:r>
              <a:rPr lang="en-AU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Need to match Club structures with District structures</a:t>
            </a:r>
          </a:p>
          <a:p>
            <a:r>
              <a:rPr lang="en-AU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Short term - Mapping </a:t>
            </a:r>
          </a:p>
          <a:p>
            <a:r>
              <a:rPr lang="en-AU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Long term - </a:t>
            </a:r>
            <a:r>
              <a:rPr lang="en-AU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Restructure</a:t>
            </a:r>
            <a:endParaRPr lang="en-AU" sz="5400" b="1" dirty="0">
              <a:ln w="13462">
                <a:solidFill>
                  <a:schemeClr val="accent1"/>
                </a:solidFill>
                <a:prstDash val="solid"/>
              </a:ln>
              <a:solidFill>
                <a:srgbClr val="0066CC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DB5D087-0B8F-4147-9C14-B82267BC1632}"/>
              </a:ext>
            </a:extLst>
          </p:cNvPr>
          <p:cNvSpPr/>
          <p:nvPr/>
        </p:nvSpPr>
        <p:spPr>
          <a:xfrm>
            <a:off x="359764" y="314793"/>
            <a:ext cx="11422505" cy="62059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BA3E73AB-D005-43A2-8987-FE2A37995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342" y="508658"/>
            <a:ext cx="11414927" cy="1325563"/>
          </a:xfrm>
        </p:spPr>
        <p:txBody>
          <a:bodyPr>
            <a:noAutofit/>
          </a:bodyPr>
          <a:lstStyle/>
          <a:p>
            <a:pPr algn="ctr"/>
            <a:r>
              <a:rPr lang="en-AU" sz="6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3428512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4381" y="2882684"/>
            <a:ext cx="7772400" cy="3472369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AU" sz="6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Thank You</a:t>
            </a:r>
            <a:endParaRPr lang="en-AU" sz="6600" b="1" dirty="0">
              <a:ln w="13462">
                <a:solidFill>
                  <a:schemeClr val="accent1"/>
                </a:solidFill>
                <a:prstDash val="solid"/>
              </a:ln>
              <a:solidFill>
                <a:srgbClr val="0066CC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D55952-8B5F-409B-AF2D-0C741FDA7E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769" y="488233"/>
            <a:ext cx="2254344" cy="130867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DB5D087-0B8F-4147-9C14-B82267BC1632}"/>
              </a:ext>
            </a:extLst>
          </p:cNvPr>
          <p:cNvSpPr/>
          <p:nvPr/>
        </p:nvSpPr>
        <p:spPr>
          <a:xfrm>
            <a:off x="359764" y="314793"/>
            <a:ext cx="11422505" cy="62059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458362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C08854-CC9A-429C-A2DF-571A4A45C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6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District Board 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6F674F-3859-41B9-9D53-5D0DEA5647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23507" y="1700576"/>
            <a:ext cx="7116337" cy="4351338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AU" sz="4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dobe Fan Heiti Std B" panose="020B0700000000000000" pitchFamily="34" charset="-128"/>
                <a:ea typeface="Adobe Fan Heiti Std B" panose="020B0700000000000000" pitchFamily="34" charset="-128"/>
                <a:cs typeface="+mj-cs"/>
              </a:rPr>
              <a:t>Administration</a:t>
            </a:r>
          </a:p>
          <a:p>
            <a:pPr>
              <a:spcBef>
                <a:spcPts val="600"/>
              </a:spcBef>
            </a:pPr>
            <a:r>
              <a:rPr lang="en-AU" sz="4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dobe Fan Heiti Std B" panose="020B0700000000000000" pitchFamily="34" charset="-128"/>
                <a:ea typeface="Adobe Fan Heiti Std B" panose="020B0700000000000000" pitchFamily="34" charset="-128"/>
                <a:cs typeface="+mj-cs"/>
              </a:rPr>
              <a:t>Service Projects</a:t>
            </a:r>
          </a:p>
          <a:p>
            <a:pPr>
              <a:spcBef>
                <a:spcPts val="600"/>
              </a:spcBef>
            </a:pPr>
            <a:r>
              <a:rPr lang="en-AU" sz="4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dobe Fan Heiti Std B" panose="020B0700000000000000" pitchFamily="34" charset="-128"/>
                <a:ea typeface="Adobe Fan Heiti Std B" panose="020B0700000000000000" pitchFamily="34" charset="-128"/>
                <a:cs typeface="+mj-cs"/>
              </a:rPr>
              <a:t>Foundation</a:t>
            </a:r>
          </a:p>
          <a:p>
            <a:pPr>
              <a:spcBef>
                <a:spcPts val="600"/>
              </a:spcBef>
            </a:pPr>
            <a:r>
              <a:rPr lang="en-AU" sz="4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dobe Fan Heiti Std B" panose="020B0700000000000000" pitchFamily="34" charset="-128"/>
                <a:ea typeface="Adobe Fan Heiti Std B" panose="020B0700000000000000" pitchFamily="34" charset="-128"/>
                <a:cs typeface="+mj-cs"/>
              </a:rPr>
              <a:t>Youth</a:t>
            </a:r>
          </a:p>
          <a:p>
            <a:pPr>
              <a:spcBef>
                <a:spcPts val="600"/>
              </a:spcBef>
            </a:pPr>
            <a:r>
              <a:rPr lang="en-AU" sz="4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dobe Fan Heiti Std B" panose="020B0700000000000000" pitchFamily="34" charset="-128"/>
                <a:ea typeface="Adobe Fan Heiti Std B" panose="020B0700000000000000" pitchFamily="34" charset="-128"/>
                <a:cs typeface="+mj-cs"/>
              </a:rPr>
              <a:t>Membership</a:t>
            </a:r>
          </a:p>
          <a:p>
            <a:pPr>
              <a:spcBef>
                <a:spcPts val="600"/>
              </a:spcBef>
            </a:pPr>
            <a:r>
              <a:rPr lang="en-AU" sz="4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dobe Fan Heiti Std B" panose="020B0700000000000000" pitchFamily="34" charset="-128"/>
                <a:ea typeface="Adobe Fan Heiti Std B" panose="020B0700000000000000" pitchFamily="34" charset="-128"/>
                <a:cs typeface="+mj-cs"/>
              </a:rPr>
              <a:t>Public Image</a:t>
            </a:r>
          </a:p>
          <a:p>
            <a:endParaRPr lang="en-AU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271BF40-0B9B-409A-A208-3534C82B7729}"/>
              </a:ext>
            </a:extLst>
          </p:cNvPr>
          <p:cNvSpPr/>
          <p:nvPr/>
        </p:nvSpPr>
        <p:spPr>
          <a:xfrm>
            <a:off x="359764" y="314793"/>
            <a:ext cx="11422505" cy="62059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F389A3C-AFCD-4489-A2AA-2450F654403B}"/>
              </a:ext>
            </a:extLst>
          </p:cNvPr>
          <p:cNvSpPr txBox="1">
            <a:spLocks/>
          </p:cNvSpPr>
          <p:nvPr/>
        </p:nvSpPr>
        <p:spPr>
          <a:xfrm>
            <a:off x="3623506" y="1690421"/>
            <a:ext cx="71163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en-AU" sz="4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dobe Fan Heiti Std B" panose="020B0700000000000000" pitchFamily="34" charset="-128"/>
                <a:ea typeface="Adobe Fan Heiti Std B" panose="020B0700000000000000" pitchFamily="34" charset="-128"/>
                <a:cs typeface="+mj-cs"/>
              </a:rPr>
              <a:t>Administration</a:t>
            </a:r>
          </a:p>
          <a:p>
            <a:pPr>
              <a:spcBef>
                <a:spcPts val="600"/>
              </a:spcBef>
            </a:pPr>
            <a:r>
              <a:rPr lang="en-AU" sz="4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dobe Fan Heiti Std B" panose="020B0700000000000000" pitchFamily="34" charset="-128"/>
                <a:ea typeface="Adobe Fan Heiti Std B" panose="020B0700000000000000" pitchFamily="34" charset="-128"/>
                <a:cs typeface="+mj-cs"/>
              </a:rPr>
              <a:t>Service Projects</a:t>
            </a:r>
          </a:p>
          <a:p>
            <a:pPr>
              <a:spcBef>
                <a:spcPts val="600"/>
              </a:spcBef>
            </a:pPr>
            <a:r>
              <a:rPr lang="en-AU" sz="4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dobe Fan Heiti Std B" panose="020B0700000000000000" pitchFamily="34" charset="-128"/>
                <a:ea typeface="Adobe Fan Heiti Std B" panose="020B0700000000000000" pitchFamily="34" charset="-128"/>
                <a:cs typeface="+mj-cs"/>
              </a:rPr>
              <a:t>Foundation</a:t>
            </a:r>
          </a:p>
          <a:p>
            <a:pPr>
              <a:spcBef>
                <a:spcPts val="600"/>
              </a:spcBef>
            </a:pPr>
            <a:r>
              <a:rPr lang="en-AU" sz="4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dobe Fan Heiti Std B" panose="020B0700000000000000" pitchFamily="34" charset="-128"/>
                <a:ea typeface="Adobe Fan Heiti Std B" panose="020B0700000000000000" pitchFamily="34" charset="-128"/>
                <a:cs typeface="+mj-cs"/>
              </a:rPr>
              <a:t>Youth</a:t>
            </a:r>
          </a:p>
          <a:p>
            <a:pPr>
              <a:spcBef>
                <a:spcPts val="600"/>
              </a:spcBef>
            </a:pPr>
            <a:r>
              <a:rPr lang="en-AU" sz="4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dobe Fan Heiti Std B" panose="020B0700000000000000" pitchFamily="34" charset="-128"/>
                <a:ea typeface="Adobe Fan Heiti Std B" panose="020B0700000000000000" pitchFamily="34" charset="-128"/>
                <a:cs typeface="+mj-cs"/>
              </a:rPr>
              <a:t>Membership</a:t>
            </a:r>
          </a:p>
          <a:p>
            <a:pPr>
              <a:spcBef>
                <a:spcPts val="600"/>
              </a:spcBef>
            </a:pPr>
            <a:r>
              <a:rPr lang="en-AU" sz="4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dobe Fan Heiti Std B" panose="020B0700000000000000" pitchFamily="34" charset="-128"/>
                <a:ea typeface="Adobe Fan Heiti Std B" panose="020B0700000000000000" pitchFamily="34" charset="-128"/>
                <a:cs typeface="+mj-cs"/>
              </a:rPr>
              <a:t>Public Image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18427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0BCB8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0BCB8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0BCB8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0BCB8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0BCB8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0BCB8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uiExpand="1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7078" y="1630654"/>
            <a:ext cx="10151705" cy="47244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AU" sz="6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The District Structure</a:t>
            </a:r>
            <a:br>
              <a:rPr lang="en-AU" sz="6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</a:br>
            <a:r>
              <a:rPr lang="en-AU" sz="6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is used in all</a:t>
            </a:r>
          </a:p>
          <a:p>
            <a:pPr algn="ctr">
              <a:buNone/>
            </a:pPr>
            <a:r>
              <a:rPr lang="en-AU" sz="6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our publications</a:t>
            </a:r>
            <a:endParaRPr lang="en-AU" sz="6600" b="1" dirty="0">
              <a:ln w="13462">
                <a:solidFill>
                  <a:schemeClr val="accent1"/>
                </a:solidFill>
                <a:prstDash val="solid"/>
              </a:ln>
              <a:solidFill>
                <a:srgbClr val="0066CC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DB5D087-0B8F-4147-9C14-B82267BC1632}"/>
              </a:ext>
            </a:extLst>
          </p:cNvPr>
          <p:cNvSpPr/>
          <p:nvPr/>
        </p:nvSpPr>
        <p:spPr>
          <a:xfrm>
            <a:off x="359764" y="314793"/>
            <a:ext cx="11422505" cy="62059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696409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E22F0BF-D2D8-4F39-A9D4-B4D0FF21E7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335"/>
          <a:stretch/>
        </p:blipFill>
        <p:spPr>
          <a:xfrm>
            <a:off x="-2139467" y="0"/>
            <a:ext cx="16945428" cy="854673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D38ED15-89EF-43CA-9C7F-5D77AFE4B5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56709" y="823458"/>
            <a:ext cx="2220686" cy="232518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F2AEF90-6EC2-4EB0-8751-904B8FFE52D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21542" y="823458"/>
            <a:ext cx="2111705" cy="16067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A0D1F65-BCF0-43C1-9670-3AAF096EE18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85491" y="823458"/>
            <a:ext cx="2481942" cy="306391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82409CB-FA60-4000-BB33-C35CE1A1C33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72035" y="823458"/>
            <a:ext cx="2338252" cy="529059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D53B9B3-AD7B-458F-BBBA-CBFDA2158DA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60494" y="823458"/>
            <a:ext cx="3597601" cy="5290590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B4823C45-9DBD-48D8-9484-7BC22AA08B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59FA511-433B-4BE6-A08C-EDFD89246B77}"/>
              </a:ext>
            </a:extLst>
          </p:cNvPr>
          <p:cNvSpPr/>
          <p:nvPr/>
        </p:nvSpPr>
        <p:spPr>
          <a:xfrm>
            <a:off x="3161211" y="365125"/>
            <a:ext cx="7158446" cy="458333"/>
          </a:xfrm>
          <a:prstGeom prst="round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39271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6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xit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xit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22" presetClass="exit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500"/>
                            </p:stCondLst>
                            <p:childTnLst>
                              <p:par>
                                <p:cTn id="41" presetID="22" presetClass="exit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500"/>
                            </p:stCondLst>
                            <p:childTnLst>
                              <p:par>
                                <p:cTn id="49" presetID="22" presetClass="exit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7DC6E-61C0-4475-BD56-09F7C8F0EC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A88504-4B37-4BBF-942A-68FDD6625F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BB430B-9F70-4578-9F35-DC838A3DBF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713" t="14667" r="32822" b="4572"/>
          <a:stretch/>
        </p:blipFill>
        <p:spPr>
          <a:xfrm>
            <a:off x="3383280" y="0"/>
            <a:ext cx="4872446" cy="6818209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609C2EE5-A400-4079-A8AD-0C673ECF1107}"/>
              </a:ext>
            </a:extLst>
          </p:cNvPr>
          <p:cNvSpPr/>
          <p:nvPr/>
        </p:nvSpPr>
        <p:spPr>
          <a:xfrm>
            <a:off x="3487783" y="5055327"/>
            <a:ext cx="1606731" cy="404948"/>
          </a:xfrm>
          <a:prstGeom prst="ellipse">
            <a:avLst/>
          </a:prstGeom>
          <a:noFill/>
          <a:ln w="508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B623A9D-794F-49B2-BB11-C954B1708183}"/>
              </a:ext>
            </a:extLst>
          </p:cNvPr>
          <p:cNvSpPr/>
          <p:nvPr/>
        </p:nvSpPr>
        <p:spPr>
          <a:xfrm>
            <a:off x="3487783" y="5974489"/>
            <a:ext cx="1423851" cy="404948"/>
          </a:xfrm>
          <a:prstGeom prst="ellipse">
            <a:avLst/>
          </a:prstGeom>
          <a:noFill/>
          <a:ln w="508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D49292B-162E-4BD8-A1E3-DA976ED90448}"/>
              </a:ext>
            </a:extLst>
          </p:cNvPr>
          <p:cNvSpPr/>
          <p:nvPr/>
        </p:nvSpPr>
        <p:spPr>
          <a:xfrm>
            <a:off x="5455920" y="1799454"/>
            <a:ext cx="2225040" cy="404948"/>
          </a:xfrm>
          <a:prstGeom prst="ellipse">
            <a:avLst/>
          </a:prstGeom>
          <a:noFill/>
          <a:ln w="508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73FFB86-747D-4868-8CF3-F58E40BC49B7}"/>
              </a:ext>
            </a:extLst>
          </p:cNvPr>
          <p:cNvSpPr/>
          <p:nvPr/>
        </p:nvSpPr>
        <p:spPr>
          <a:xfrm>
            <a:off x="5468983" y="2817815"/>
            <a:ext cx="1828800" cy="404948"/>
          </a:xfrm>
          <a:prstGeom prst="ellipse">
            <a:avLst/>
          </a:prstGeom>
          <a:noFill/>
          <a:ln w="508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3C525EE-9C1A-4817-A1F5-5CD4B35A29CC}"/>
              </a:ext>
            </a:extLst>
          </p:cNvPr>
          <p:cNvSpPr/>
          <p:nvPr/>
        </p:nvSpPr>
        <p:spPr>
          <a:xfrm>
            <a:off x="5468983" y="4448917"/>
            <a:ext cx="1828800" cy="404948"/>
          </a:xfrm>
          <a:prstGeom prst="ellipse">
            <a:avLst/>
          </a:prstGeom>
          <a:noFill/>
          <a:ln w="508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45FC9DF-EDF0-4CEB-9665-D28ED077FF39}"/>
              </a:ext>
            </a:extLst>
          </p:cNvPr>
          <p:cNvSpPr/>
          <p:nvPr/>
        </p:nvSpPr>
        <p:spPr>
          <a:xfrm>
            <a:off x="5525589" y="5643156"/>
            <a:ext cx="2688771" cy="404948"/>
          </a:xfrm>
          <a:prstGeom prst="ellipse">
            <a:avLst/>
          </a:prstGeom>
          <a:noFill/>
          <a:ln w="508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02916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0E13F5-AB6B-4DA4-94E3-2A02F812FC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E636DF-3994-4753-9E42-833EFA90F2A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201" y="1690688"/>
            <a:ext cx="10683239" cy="4498848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4238192-A8AB-4136-A261-3AD0481ED663}"/>
              </a:ext>
            </a:extLst>
          </p:cNvPr>
          <p:cNvSpPr/>
          <p:nvPr/>
        </p:nvSpPr>
        <p:spPr>
          <a:xfrm>
            <a:off x="1133856" y="1690689"/>
            <a:ext cx="10219944" cy="2917887"/>
          </a:xfrm>
          <a:prstGeom prst="roundRect">
            <a:avLst/>
          </a:prstGeom>
          <a:noFill/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1647420-4F61-41AF-896E-978FE77A4721}"/>
              </a:ext>
            </a:extLst>
          </p:cNvPr>
          <p:cNvSpPr/>
          <p:nvPr/>
        </p:nvSpPr>
        <p:spPr>
          <a:xfrm>
            <a:off x="1133856" y="4663440"/>
            <a:ext cx="10219944" cy="1513523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06F49B7F-A581-44C5-A056-D75B961AE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1155" y="2586875"/>
            <a:ext cx="2769689" cy="1220093"/>
          </a:xfrm>
        </p:spPr>
        <p:txBody>
          <a:bodyPr>
            <a:normAutofit fontScale="90000"/>
          </a:bodyPr>
          <a:lstStyle/>
          <a:p>
            <a:r>
              <a:rPr lang="en-AU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Club </a:t>
            </a:r>
            <a:br>
              <a:rPr lang="en-AU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</a:br>
            <a:r>
              <a:rPr lang="en-AU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Matched </a:t>
            </a:r>
            <a:br>
              <a:rPr lang="en-AU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</a:br>
            <a:r>
              <a:rPr lang="en-AU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Structures</a:t>
            </a:r>
            <a:endParaRPr lang="en-AU" sz="40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B05379BC-BE9B-4BA2-898B-1F2035DD5B24}"/>
              </a:ext>
            </a:extLst>
          </p:cNvPr>
          <p:cNvSpPr txBox="1">
            <a:spLocks/>
          </p:cNvSpPr>
          <p:nvPr/>
        </p:nvSpPr>
        <p:spPr>
          <a:xfrm>
            <a:off x="1447798" y="16042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6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Communications Problems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7F0D71D-0F90-4873-96D0-F2370A979E57}"/>
              </a:ext>
            </a:extLst>
          </p:cNvPr>
          <p:cNvSpPr/>
          <p:nvPr/>
        </p:nvSpPr>
        <p:spPr>
          <a:xfrm>
            <a:off x="208547" y="160421"/>
            <a:ext cx="11823031" cy="646496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D3421FB-5777-48DD-A35F-18CC901F8375}"/>
              </a:ext>
            </a:extLst>
          </p:cNvPr>
          <p:cNvSpPr/>
          <p:nvPr/>
        </p:nvSpPr>
        <p:spPr>
          <a:xfrm>
            <a:off x="3703826" y="4728998"/>
            <a:ext cx="3001772" cy="37737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8B5F82F-7D9D-4F49-B1FF-BF3BD42E3DD8}"/>
              </a:ext>
            </a:extLst>
          </p:cNvPr>
          <p:cNvSpPr/>
          <p:nvPr/>
        </p:nvSpPr>
        <p:spPr>
          <a:xfrm>
            <a:off x="4037654" y="5171928"/>
            <a:ext cx="3001772" cy="37737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8D225BA2-DCED-4C36-B1D5-7BD809F4FC41}"/>
              </a:ext>
            </a:extLst>
          </p:cNvPr>
          <p:cNvSpPr/>
          <p:nvPr/>
        </p:nvSpPr>
        <p:spPr>
          <a:xfrm>
            <a:off x="4037654" y="5699678"/>
            <a:ext cx="3001772" cy="37737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A5110BD-AE65-4E5F-B04B-FD94CAF53847}"/>
              </a:ext>
            </a:extLst>
          </p:cNvPr>
          <p:cNvSpPr txBox="1">
            <a:spLocks/>
          </p:cNvSpPr>
          <p:nvPr/>
        </p:nvSpPr>
        <p:spPr>
          <a:xfrm>
            <a:off x="4411615" y="4910202"/>
            <a:ext cx="2711631" cy="10345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AU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Unmatched</a:t>
            </a:r>
            <a:br>
              <a:rPr lang="en-AU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</a:br>
            <a:r>
              <a:rPr lang="en-AU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Structures</a:t>
            </a:r>
          </a:p>
        </p:txBody>
      </p:sp>
    </p:spTree>
    <p:extLst>
      <p:ext uri="{BB962C8B-B14F-4D97-AF65-F5344CB8AC3E}">
        <p14:creationId xmlns:p14="http://schemas.microsoft.com/office/powerpoint/2010/main" val="4289295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4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7430" y="4462689"/>
            <a:ext cx="3733800" cy="784800"/>
          </a:xfrm>
          <a:solidFill>
            <a:srgbClr val="B2B2B2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en-AU" sz="4000" dirty="0">
                <a:solidFill>
                  <a:schemeClr val="tx1"/>
                </a:solidFill>
              </a:rPr>
              <a:t>International Svc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-3200400" y="1981200"/>
          <a:ext cx="2971800" cy="5072520"/>
        </p:xfrm>
        <a:graphic>
          <a:graphicData uri="http://schemas.openxmlformats.org/drawingml/2006/table">
            <a:tbl>
              <a:tblPr/>
              <a:tblGrid>
                <a:gridCol w="297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63195">
                <a:tc>
                  <a:txBody>
                    <a:bodyPr/>
                    <a:lstStyle/>
                    <a:p>
                      <a:pPr algn="l" fontAlgn="b"/>
                      <a:endParaRPr lang="en-AU" sz="1500" b="0" i="0" u="none" strike="noStrike" baseline="0" dirty="0">
                        <a:latin typeface="Arial"/>
                      </a:endParaRPr>
                    </a:p>
                  </a:txBody>
                  <a:tcPr marL="4682" marR="4682" marT="46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3195">
                <a:tc>
                  <a:txBody>
                    <a:bodyPr/>
                    <a:lstStyle/>
                    <a:p>
                      <a:pPr algn="l" fontAlgn="b"/>
                      <a:r>
                        <a:rPr lang="en-AU" sz="1500" b="0" i="0" u="none" strike="noStrike" baseline="0" dirty="0">
                          <a:latin typeface="Arial"/>
                        </a:rPr>
                        <a:t>Bulletin Editor</a:t>
                      </a:r>
                    </a:p>
                  </a:txBody>
                  <a:tcPr marL="4682" marR="4682" marT="46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2320">
                <a:tc>
                  <a:txBody>
                    <a:bodyPr/>
                    <a:lstStyle/>
                    <a:p>
                      <a:pPr algn="l" fontAlgn="b"/>
                      <a:r>
                        <a:rPr lang="en-AU" sz="1500" b="0" i="0" u="none" strike="noStrike" baseline="0" dirty="0" err="1">
                          <a:latin typeface="Arial"/>
                        </a:rPr>
                        <a:t>Ast</a:t>
                      </a:r>
                      <a:r>
                        <a:rPr lang="en-AU" sz="1500" b="0" i="0" u="none" strike="noStrike" baseline="0" dirty="0">
                          <a:latin typeface="Arial"/>
                        </a:rPr>
                        <a:t> bulletin Editor</a:t>
                      </a:r>
                    </a:p>
                  </a:txBody>
                  <a:tcPr marL="4682" marR="4682" marT="46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1445">
                <a:tc>
                  <a:txBody>
                    <a:bodyPr/>
                    <a:lstStyle/>
                    <a:p>
                      <a:pPr algn="l" fontAlgn="b"/>
                      <a:r>
                        <a:rPr lang="en-AU" sz="1500" b="0" i="0" u="none" strike="noStrike" baseline="0">
                          <a:latin typeface="Arial"/>
                        </a:rPr>
                        <a:t>Membership Development</a:t>
                      </a:r>
                    </a:p>
                  </a:txBody>
                  <a:tcPr marL="4682" marR="4682" marT="46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1445">
                <a:tc>
                  <a:txBody>
                    <a:bodyPr/>
                    <a:lstStyle/>
                    <a:p>
                      <a:pPr algn="l" fontAlgn="b"/>
                      <a:r>
                        <a:rPr lang="en-AU" sz="1500" b="0" i="0" u="none" strike="noStrike" baseline="0" dirty="0">
                          <a:latin typeface="Arial"/>
                        </a:rPr>
                        <a:t>Membership Classification</a:t>
                      </a:r>
                    </a:p>
                  </a:txBody>
                  <a:tcPr marL="4682" marR="4682" marT="46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3195">
                <a:tc>
                  <a:txBody>
                    <a:bodyPr/>
                    <a:lstStyle/>
                    <a:p>
                      <a:pPr algn="l" fontAlgn="b"/>
                      <a:r>
                        <a:rPr lang="en-AU" sz="1500" b="0" i="0" u="none" strike="noStrike" baseline="0" dirty="0">
                          <a:latin typeface="Arial"/>
                        </a:rPr>
                        <a:t>Programmes</a:t>
                      </a:r>
                    </a:p>
                  </a:txBody>
                  <a:tcPr marL="4682" marR="4682" marT="46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3195">
                <a:tc>
                  <a:txBody>
                    <a:bodyPr/>
                    <a:lstStyle/>
                    <a:p>
                      <a:pPr algn="l" fontAlgn="b"/>
                      <a:r>
                        <a:rPr lang="en-AU" sz="1500" b="0" i="0" u="none" strike="noStrike" baseline="0">
                          <a:latin typeface="Arial"/>
                        </a:rPr>
                        <a:t>Apologies Officer</a:t>
                      </a:r>
                    </a:p>
                  </a:txBody>
                  <a:tcPr marL="4682" marR="4682" marT="46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2320">
                <a:tc>
                  <a:txBody>
                    <a:bodyPr/>
                    <a:lstStyle/>
                    <a:p>
                      <a:pPr algn="l" fontAlgn="b"/>
                      <a:r>
                        <a:rPr lang="en-AU" sz="1500" b="0" i="0" u="none" strike="noStrike" baseline="0">
                          <a:latin typeface="Arial"/>
                        </a:rPr>
                        <a:t>Rotary Information</a:t>
                      </a:r>
                    </a:p>
                  </a:txBody>
                  <a:tcPr marL="4682" marR="4682" marT="46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1445">
                <a:tc>
                  <a:txBody>
                    <a:bodyPr/>
                    <a:lstStyle/>
                    <a:p>
                      <a:pPr algn="l" fontAlgn="b"/>
                      <a:r>
                        <a:rPr lang="en-AU" sz="1500" b="0" i="0" u="none" strike="noStrike" baseline="0">
                          <a:latin typeface="Arial"/>
                        </a:rPr>
                        <a:t>Risk management OH &amp; S</a:t>
                      </a:r>
                    </a:p>
                  </a:txBody>
                  <a:tcPr marL="4682" marR="4682" marT="46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2320">
                <a:tc>
                  <a:txBody>
                    <a:bodyPr/>
                    <a:lstStyle/>
                    <a:p>
                      <a:pPr algn="l" fontAlgn="b"/>
                      <a:r>
                        <a:rPr lang="en-AU" sz="1500" b="0" i="0" u="none" strike="noStrike" baseline="0">
                          <a:latin typeface="Arial"/>
                        </a:rPr>
                        <a:t>Resource Committee</a:t>
                      </a:r>
                    </a:p>
                  </a:txBody>
                  <a:tcPr marL="4682" marR="4682" marT="46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63195">
                <a:tc>
                  <a:txBody>
                    <a:bodyPr/>
                    <a:lstStyle/>
                    <a:p>
                      <a:pPr algn="l" fontAlgn="b"/>
                      <a:r>
                        <a:rPr lang="en-AU" sz="1500" b="0" i="0" u="none" strike="noStrike" baseline="0">
                          <a:latin typeface="Arial"/>
                        </a:rPr>
                        <a:t>Sergeant at Arms</a:t>
                      </a:r>
                    </a:p>
                  </a:txBody>
                  <a:tcPr marL="4682" marR="4682" marT="46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2320">
                <a:tc>
                  <a:txBody>
                    <a:bodyPr/>
                    <a:lstStyle/>
                    <a:p>
                      <a:pPr algn="l" fontAlgn="b"/>
                      <a:r>
                        <a:rPr lang="en-AU" sz="1500" b="0" i="0" u="none" strike="noStrike" baseline="0" dirty="0">
                          <a:latin typeface="Arial"/>
                        </a:rPr>
                        <a:t>Asst Sergeant at Arms</a:t>
                      </a:r>
                    </a:p>
                  </a:txBody>
                  <a:tcPr marL="4682" marR="4682" marT="46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2320">
                <a:tc>
                  <a:txBody>
                    <a:bodyPr/>
                    <a:lstStyle/>
                    <a:p>
                      <a:pPr algn="l" fontAlgn="b"/>
                      <a:r>
                        <a:rPr lang="en-AU" sz="1500" b="0" i="0" u="none" strike="noStrike" baseline="0">
                          <a:latin typeface="Arial"/>
                        </a:rPr>
                        <a:t>Sprting/Social Activities</a:t>
                      </a:r>
                    </a:p>
                  </a:txBody>
                  <a:tcPr marL="4682" marR="4682" marT="46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63195">
                <a:tc>
                  <a:txBody>
                    <a:bodyPr/>
                    <a:lstStyle/>
                    <a:p>
                      <a:pPr algn="l" fontAlgn="b"/>
                      <a:r>
                        <a:rPr lang="en-AU" sz="1500" b="0" i="0" u="none" strike="noStrike" baseline="0">
                          <a:latin typeface="Arial"/>
                        </a:rPr>
                        <a:t>Club Historian</a:t>
                      </a:r>
                    </a:p>
                  </a:txBody>
                  <a:tcPr marL="4682" marR="4682" marT="46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85430">
                <a:tc>
                  <a:txBody>
                    <a:bodyPr/>
                    <a:lstStyle/>
                    <a:p>
                      <a:pPr algn="l" fontAlgn="b"/>
                      <a:r>
                        <a:rPr lang="en-AU" sz="1500" b="0" i="0" u="none" strike="noStrike" baseline="0">
                          <a:latin typeface="Arial"/>
                        </a:rPr>
                        <a:t>Property</a:t>
                      </a:r>
                    </a:p>
                  </a:txBody>
                  <a:tcPr marL="4682" marR="4682" marT="46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63195">
                <a:tc>
                  <a:txBody>
                    <a:bodyPr/>
                    <a:lstStyle/>
                    <a:p>
                      <a:pPr algn="l" fontAlgn="b"/>
                      <a:r>
                        <a:rPr lang="en-AU" sz="1500" b="0" i="0" u="none" strike="noStrike" baseline="0">
                          <a:latin typeface="Arial"/>
                        </a:rPr>
                        <a:t>Asst Treasurer</a:t>
                      </a:r>
                    </a:p>
                  </a:txBody>
                  <a:tcPr marL="4682" marR="4682" marT="46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63195">
                <a:tc>
                  <a:txBody>
                    <a:bodyPr/>
                    <a:lstStyle/>
                    <a:p>
                      <a:pPr algn="l" fontAlgn="b"/>
                      <a:r>
                        <a:rPr lang="en-AU" sz="1500" b="0" i="0" u="none" strike="noStrike" baseline="0">
                          <a:latin typeface="Arial"/>
                        </a:rPr>
                        <a:t>Attendance</a:t>
                      </a:r>
                    </a:p>
                  </a:txBody>
                  <a:tcPr marL="4682" marR="4682" marT="46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63195">
                <a:tc>
                  <a:txBody>
                    <a:bodyPr/>
                    <a:lstStyle/>
                    <a:p>
                      <a:pPr algn="l" fontAlgn="b"/>
                      <a:r>
                        <a:rPr lang="en-AU" sz="1500" b="0" i="0" u="none" strike="noStrike" baseline="0">
                          <a:latin typeface="Arial"/>
                        </a:rPr>
                        <a:t>Public Officer</a:t>
                      </a:r>
                    </a:p>
                  </a:txBody>
                  <a:tcPr marL="4682" marR="4682" marT="46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42320">
                <a:tc>
                  <a:txBody>
                    <a:bodyPr/>
                    <a:lstStyle/>
                    <a:p>
                      <a:pPr algn="l" fontAlgn="b"/>
                      <a:r>
                        <a:rPr lang="en-AU" sz="1500" b="0" i="0" u="none" strike="noStrike" baseline="0">
                          <a:latin typeface="Arial"/>
                        </a:rPr>
                        <a:t>District Conference</a:t>
                      </a:r>
                    </a:p>
                  </a:txBody>
                  <a:tcPr marL="4682" marR="4682" marT="46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321445">
                <a:tc>
                  <a:txBody>
                    <a:bodyPr/>
                    <a:lstStyle/>
                    <a:p>
                      <a:pPr algn="l" fontAlgn="b"/>
                      <a:r>
                        <a:rPr lang="en-AU" sz="1500" b="0" i="0" u="none" strike="noStrike" baseline="0" dirty="0">
                          <a:latin typeface="Arial"/>
                        </a:rPr>
                        <a:t>Internet Communications Officer</a:t>
                      </a:r>
                    </a:p>
                  </a:txBody>
                  <a:tcPr marL="4682" marR="4682" marT="46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5943600" y="3016461"/>
            <a:ext cx="4419600" cy="784800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vert="horz" lIns="0" rIns="0" bIns="0" anchor="ctr" anchorCtr="0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AU" sz="4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dobe Fan Heiti Std B" panose="020B0700000000000000" pitchFamily="34" charset="-128"/>
                <a:ea typeface="Adobe Fan Heiti Std B" panose="020B0700000000000000" pitchFamily="34" charset="-128"/>
                <a:cs typeface="+mj-cs"/>
              </a:rPr>
              <a:t>Foundation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943600" y="2145480"/>
            <a:ext cx="4419600" cy="784860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vert="horz" lIns="0" rIns="0" bIns="0" anchor="ctr" anchorCtr="0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AU" sz="4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dobe Fan Heiti Std B" panose="020B0700000000000000" pitchFamily="34" charset="-128"/>
                <a:ea typeface="Adobe Fan Heiti Std B" panose="020B0700000000000000" pitchFamily="34" charset="-128"/>
                <a:cs typeface="+mj-cs"/>
              </a:rPr>
              <a:t>Service Projects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007430" y="3423909"/>
            <a:ext cx="3733800" cy="7848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txBody>
          <a:bodyPr vert="horz" lIns="0" rIns="0" bIns="0" anchor="ctr" anchorCtr="0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AU" sz="4000" dirty="0">
                <a:latin typeface="+mj-lt"/>
                <a:ea typeface="+mj-ea"/>
                <a:cs typeface="+mj-cs"/>
              </a:rPr>
              <a:t>Vocational Svc  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008680" y="2358944"/>
            <a:ext cx="3733800" cy="784800"/>
          </a:xfrm>
          <a:prstGeom prst="rect">
            <a:avLst/>
          </a:prstGeom>
          <a:solidFill>
            <a:srgbClr val="B2B2B2"/>
          </a:solidFill>
          <a:ln>
            <a:solidFill>
              <a:schemeClr val="tx1"/>
            </a:solidFill>
          </a:ln>
        </p:spPr>
        <p:txBody>
          <a:bodyPr vert="horz" lIns="0" rIns="0" bIns="0" anchor="ctr" anchorCtr="0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AU" sz="4000" dirty="0">
                <a:latin typeface="+mj-lt"/>
                <a:ea typeface="+mj-ea"/>
                <a:cs typeface="+mj-cs"/>
              </a:rPr>
              <a:t>Community Svc 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007430" y="5511410"/>
            <a:ext cx="3733800" cy="784800"/>
          </a:xfrm>
          <a:prstGeom prst="rect">
            <a:avLst/>
          </a:prstGeom>
          <a:solidFill>
            <a:srgbClr val="B2B2B2"/>
          </a:solidFill>
          <a:ln>
            <a:solidFill>
              <a:schemeClr val="tx1"/>
            </a:solidFill>
          </a:ln>
        </p:spPr>
        <p:txBody>
          <a:bodyPr vert="horz" lIns="0" rIns="0" bIns="0" anchor="ctr" anchorCtr="0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AU" sz="3600" dirty="0">
                <a:highlight>
                  <a:srgbClr val="B2B2B2"/>
                </a:highlight>
                <a:latin typeface="+mj-lt"/>
                <a:ea typeface="+mj-ea"/>
                <a:cs typeface="+mj-cs"/>
              </a:rPr>
              <a:t>Youth   Service 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007430" y="1281501"/>
            <a:ext cx="3733800" cy="7848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txBody>
          <a:bodyPr vert="horz" lIns="0" rIns="0" bIns="0" anchor="ctr" anchorCtr="0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AU" sz="4400" dirty="0">
                <a:latin typeface="+mj-lt"/>
                <a:ea typeface="+mj-ea"/>
                <a:cs typeface="+mj-cs"/>
              </a:rPr>
              <a:t>Club Service 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5943600" y="1245870"/>
            <a:ext cx="4419600" cy="784860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vert="horz" lIns="0" rIns="0" bIns="0" anchor="ctr" anchorCtr="0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AU" sz="4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dobe Fan Heiti Std B" panose="020B0700000000000000" pitchFamily="34" charset="-128"/>
                <a:ea typeface="Adobe Fan Heiti Std B" panose="020B0700000000000000" pitchFamily="34" charset="-128"/>
                <a:cs typeface="+mj-cs"/>
              </a:rPr>
              <a:t>Administration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5943600" y="4782690"/>
            <a:ext cx="4419600" cy="784860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vert="horz" lIns="0" rIns="0" bIns="0" anchor="ctr" anchorCtr="0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AU" sz="4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dobe Fan Heiti Std B" panose="020B0700000000000000" pitchFamily="34" charset="-128"/>
                <a:ea typeface="Adobe Fan Heiti Std B" panose="020B0700000000000000" pitchFamily="34" charset="-128"/>
                <a:cs typeface="+mj-cs"/>
              </a:rPr>
              <a:t>Membership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5943600" y="5692140"/>
            <a:ext cx="4419600" cy="784860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vert="horz" lIns="0" rIns="0" bIns="0" anchor="ctr" anchorCtr="0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AU" sz="4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dobe Fan Heiti Std B" panose="020B0700000000000000" pitchFamily="34" charset="-128"/>
                <a:ea typeface="Adobe Fan Heiti Std B" panose="020B0700000000000000" pitchFamily="34" charset="-128"/>
                <a:cs typeface="+mj-cs"/>
              </a:rPr>
              <a:t>Public Image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032ED858-7043-422D-9365-9703A104A1F2}"/>
              </a:ext>
            </a:extLst>
          </p:cNvPr>
          <p:cNvSpPr txBox="1">
            <a:spLocks/>
          </p:cNvSpPr>
          <p:nvPr/>
        </p:nvSpPr>
        <p:spPr>
          <a:xfrm>
            <a:off x="5943600" y="3887568"/>
            <a:ext cx="4419600" cy="784860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vert="horz" lIns="0" tIns="0" rIns="0" bIns="0" anchor="ctr" anchorCtr="0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AU" sz="4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dobe Fan Heiti Std B" panose="020B0700000000000000" pitchFamily="34" charset="-128"/>
                <a:ea typeface="Adobe Fan Heiti Std B" panose="020B0700000000000000" pitchFamily="34" charset="-128"/>
                <a:cs typeface="+mj-cs"/>
              </a:rPr>
              <a:t>Youth</a:t>
            </a:r>
            <a:r>
              <a:rPr lang="en-AU" sz="4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B44C36A-75E2-4734-9374-D44C3F8F4063}"/>
              </a:ext>
            </a:extLst>
          </p:cNvPr>
          <p:cNvSpPr txBox="1"/>
          <p:nvPr/>
        </p:nvSpPr>
        <p:spPr>
          <a:xfrm>
            <a:off x="6769769" y="287516"/>
            <a:ext cx="25971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4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dobe Fan Heiti Std B" panose="020B0700000000000000" pitchFamily="34" charset="-128"/>
                <a:ea typeface="Adobe Fan Heiti Std B" panose="020B0700000000000000" pitchFamily="34" charset="-128"/>
                <a:cs typeface="+mj-cs"/>
              </a:rPr>
              <a:t>CURRENT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08CCA53-748B-4EA7-9EC8-FC07B951004A}"/>
              </a:ext>
            </a:extLst>
          </p:cNvPr>
          <p:cNvSpPr txBox="1"/>
          <p:nvPr/>
        </p:nvSpPr>
        <p:spPr>
          <a:xfrm>
            <a:off x="2492381" y="287515"/>
            <a:ext cx="276389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4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dobe Fan Heiti Std B" panose="020B0700000000000000" pitchFamily="34" charset="-128"/>
                <a:ea typeface="Adobe Fan Heiti Std B" panose="020B0700000000000000" pitchFamily="34" charset="-128"/>
                <a:cs typeface="+mj-cs"/>
              </a:rPr>
              <a:t>PREVIOUS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8662071-F059-4F1E-A4A0-2226AA037F2F}"/>
              </a:ext>
            </a:extLst>
          </p:cNvPr>
          <p:cNvSpPr/>
          <p:nvPr/>
        </p:nvSpPr>
        <p:spPr>
          <a:xfrm>
            <a:off x="208547" y="160421"/>
            <a:ext cx="11823031" cy="646496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00609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1.48148E-6 L 0.35299 -0.005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43" y="-27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7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2.59259E-6 L 0.35091 -0.0361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39" y="-1806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6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1.48148E-6 L 0.34661 -0.1828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31" y="-9144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3.7037E-7 L 0.35182 -0.2125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91" y="-10625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2.96296E-6 L 0.3487 -0.23565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22" y="-11852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5" grpId="0" animBg="1"/>
      <p:bldP spid="7" grpId="0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3" grpId="0" animBg="1"/>
      <p:bldP spid="15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-3200400" y="1981200"/>
          <a:ext cx="2971800" cy="5072520"/>
        </p:xfrm>
        <a:graphic>
          <a:graphicData uri="http://schemas.openxmlformats.org/drawingml/2006/table">
            <a:tbl>
              <a:tblPr/>
              <a:tblGrid>
                <a:gridCol w="297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63195">
                <a:tc>
                  <a:txBody>
                    <a:bodyPr/>
                    <a:lstStyle/>
                    <a:p>
                      <a:pPr algn="l" fontAlgn="b"/>
                      <a:endParaRPr lang="en-AU" sz="1500" b="0" i="0" u="none" strike="noStrike" baseline="0" dirty="0">
                        <a:latin typeface="Arial"/>
                      </a:endParaRPr>
                    </a:p>
                  </a:txBody>
                  <a:tcPr marL="4682" marR="4682" marT="46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3195">
                <a:tc>
                  <a:txBody>
                    <a:bodyPr/>
                    <a:lstStyle/>
                    <a:p>
                      <a:pPr algn="l" fontAlgn="b"/>
                      <a:r>
                        <a:rPr lang="en-AU" sz="1500" b="0" i="0" u="none" strike="noStrike" baseline="0" dirty="0">
                          <a:latin typeface="Arial"/>
                        </a:rPr>
                        <a:t>Bulletin Editor</a:t>
                      </a:r>
                    </a:p>
                  </a:txBody>
                  <a:tcPr marL="4682" marR="4682" marT="46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2320">
                <a:tc>
                  <a:txBody>
                    <a:bodyPr/>
                    <a:lstStyle/>
                    <a:p>
                      <a:pPr algn="l" fontAlgn="b"/>
                      <a:r>
                        <a:rPr lang="en-AU" sz="1500" b="0" i="0" u="none" strike="noStrike" baseline="0" dirty="0" err="1">
                          <a:latin typeface="Arial"/>
                        </a:rPr>
                        <a:t>Ast</a:t>
                      </a:r>
                      <a:r>
                        <a:rPr lang="en-AU" sz="1500" b="0" i="0" u="none" strike="noStrike" baseline="0" dirty="0">
                          <a:latin typeface="Arial"/>
                        </a:rPr>
                        <a:t> bulletin Editor</a:t>
                      </a:r>
                    </a:p>
                  </a:txBody>
                  <a:tcPr marL="4682" marR="4682" marT="46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1445">
                <a:tc>
                  <a:txBody>
                    <a:bodyPr/>
                    <a:lstStyle/>
                    <a:p>
                      <a:pPr algn="l" fontAlgn="b"/>
                      <a:r>
                        <a:rPr lang="en-AU" sz="1500" b="0" i="0" u="none" strike="noStrike" baseline="0">
                          <a:latin typeface="Arial"/>
                        </a:rPr>
                        <a:t>Membership Development</a:t>
                      </a:r>
                    </a:p>
                  </a:txBody>
                  <a:tcPr marL="4682" marR="4682" marT="46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1445">
                <a:tc>
                  <a:txBody>
                    <a:bodyPr/>
                    <a:lstStyle/>
                    <a:p>
                      <a:pPr algn="l" fontAlgn="b"/>
                      <a:r>
                        <a:rPr lang="en-AU" sz="1500" b="0" i="0" u="none" strike="noStrike" baseline="0" dirty="0">
                          <a:latin typeface="Arial"/>
                        </a:rPr>
                        <a:t>Membership Classification</a:t>
                      </a:r>
                    </a:p>
                  </a:txBody>
                  <a:tcPr marL="4682" marR="4682" marT="46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3195">
                <a:tc>
                  <a:txBody>
                    <a:bodyPr/>
                    <a:lstStyle/>
                    <a:p>
                      <a:pPr algn="l" fontAlgn="b"/>
                      <a:r>
                        <a:rPr lang="en-AU" sz="1500" b="0" i="0" u="none" strike="noStrike" baseline="0" dirty="0">
                          <a:latin typeface="Arial"/>
                        </a:rPr>
                        <a:t>Programmes</a:t>
                      </a:r>
                    </a:p>
                  </a:txBody>
                  <a:tcPr marL="4682" marR="4682" marT="46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3195">
                <a:tc>
                  <a:txBody>
                    <a:bodyPr/>
                    <a:lstStyle/>
                    <a:p>
                      <a:pPr algn="l" fontAlgn="b"/>
                      <a:r>
                        <a:rPr lang="en-AU" sz="1500" b="0" i="0" u="none" strike="noStrike" baseline="0">
                          <a:latin typeface="Arial"/>
                        </a:rPr>
                        <a:t>Apologies Officer</a:t>
                      </a:r>
                    </a:p>
                  </a:txBody>
                  <a:tcPr marL="4682" marR="4682" marT="46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2320">
                <a:tc>
                  <a:txBody>
                    <a:bodyPr/>
                    <a:lstStyle/>
                    <a:p>
                      <a:pPr algn="l" fontAlgn="b"/>
                      <a:r>
                        <a:rPr lang="en-AU" sz="1500" b="0" i="0" u="none" strike="noStrike" baseline="0">
                          <a:latin typeface="Arial"/>
                        </a:rPr>
                        <a:t>Rotary Information</a:t>
                      </a:r>
                    </a:p>
                  </a:txBody>
                  <a:tcPr marL="4682" marR="4682" marT="46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1445">
                <a:tc>
                  <a:txBody>
                    <a:bodyPr/>
                    <a:lstStyle/>
                    <a:p>
                      <a:pPr algn="l" fontAlgn="b"/>
                      <a:r>
                        <a:rPr lang="en-AU" sz="1500" b="0" i="0" u="none" strike="noStrike" baseline="0">
                          <a:latin typeface="Arial"/>
                        </a:rPr>
                        <a:t>Risk management OH &amp; S</a:t>
                      </a:r>
                    </a:p>
                  </a:txBody>
                  <a:tcPr marL="4682" marR="4682" marT="46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2320">
                <a:tc>
                  <a:txBody>
                    <a:bodyPr/>
                    <a:lstStyle/>
                    <a:p>
                      <a:pPr algn="l" fontAlgn="b"/>
                      <a:r>
                        <a:rPr lang="en-AU" sz="1500" b="0" i="0" u="none" strike="noStrike" baseline="0">
                          <a:latin typeface="Arial"/>
                        </a:rPr>
                        <a:t>Resource Committee</a:t>
                      </a:r>
                    </a:p>
                  </a:txBody>
                  <a:tcPr marL="4682" marR="4682" marT="46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63195">
                <a:tc>
                  <a:txBody>
                    <a:bodyPr/>
                    <a:lstStyle/>
                    <a:p>
                      <a:pPr algn="l" fontAlgn="b"/>
                      <a:r>
                        <a:rPr lang="en-AU" sz="1500" b="0" i="0" u="none" strike="noStrike" baseline="0">
                          <a:latin typeface="Arial"/>
                        </a:rPr>
                        <a:t>Sergeant at Arms</a:t>
                      </a:r>
                    </a:p>
                  </a:txBody>
                  <a:tcPr marL="4682" marR="4682" marT="46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2320">
                <a:tc>
                  <a:txBody>
                    <a:bodyPr/>
                    <a:lstStyle/>
                    <a:p>
                      <a:pPr algn="l" fontAlgn="b"/>
                      <a:r>
                        <a:rPr lang="en-AU" sz="1500" b="0" i="0" u="none" strike="noStrike" baseline="0" dirty="0">
                          <a:latin typeface="Arial"/>
                        </a:rPr>
                        <a:t>Asst Sergeant at Arms</a:t>
                      </a:r>
                    </a:p>
                  </a:txBody>
                  <a:tcPr marL="4682" marR="4682" marT="46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2320">
                <a:tc>
                  <a:txBody>
                    <a:bodyPr/>
                    <a:lstStyle/>
                    <a:p>
                      <a:pPr algn="l" fontAlgn="b"/>
                      <a:r>
                        <a:rPr lang="en-AU" sz="1500" b="0" i="0" u="none" strike="noStrike" baseline="0">
                          <a:latin typeface="Arial"/>
                        </a:rPr>
                        <a:t>Sprting/Social Activities</a:t>
                      </a:r>
                    </a:p>
                  </a:txBody>
                  <a:tcPr marL="4682" marR="4682" marT="46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63195">
                <a:tc>
                  <a:txBody>
                    <a:bodyPr/>
                    <a:lstStyle/>
                    <a:p>
                      <a:pPr algn="l" fontAlgn="b"/>
                      <a:r>
                        <a:rPr lang="en-AU" sz="1500" b="0" i="0" u="none" strike="noStrike" baseline="0">
                          <a:latin typeface="Arial"/>
                        </a:rPr>
                        <a:t>Club Historian</a:t>
                      </a:r>
                    </a:p>
                  </a:txBody>
                  <a:tcPr marL="4682" marR="4682" marT="46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85430">
                <a:tc>
                  <a:txBody>
                    <a:bodyPr/>
                    <a:lstStyle/>
                    <a:p>
                      <a:pPr algn="l" fontAlgn="b"/>
                      <a:r>
                        <a:rPr lang="en-AU" sz="1500" b="0" i="0" u="none" strike="noStrike" baseline="0">
                          <a:latin typeface="Arial"/>
                        </a:rPr>
                        <a:t>Property</a:t>
                      </a:r>
                    </a:p>
                  </a:txBody>
                  <a:tcPr marL="4682" marR="4682" marT="46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63195">
                <a:tc>
                  <a:txBody>
                    <a:bodyPr/>
                    <a:lstStyle/>
                    <a:p>
                      <a:pPr algn="l" fontAlgn="b"/>
                      <a:r>
                        <a:rPr lang="en-AU" sz="1500" b="0" i="0" u="none" strike="noStrike" baseline="0">
                          <a:latin typeface="Arial"/>
                        </a:rPr>
                        <a:t>Asst Treasurer</a:t>
                      </a:r>
                    </a:p>
                  </a:txBody>
                  <a:tcPr marL="4682" marR="4682" marT="46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63195">
                <a:tc>
                  <a:txBody>
                    <a:bodyPr/>
                    <a:lstStyle/>
                    <a:p>
                      <a:pPr algn="l" fontAlgn="b"/>
                      <a:r>
                        <a:rPr lang="en-AU" sz="1500" b="0" i="0" u="none" strike="noStrike" baseline="0">
                          <a:latin typeface="Arial"/>
                        </a:rPr>
                        <a:t>Attendance</a:t>
                      </a:r>
                    </a:p>
                  </a:txBody>
                  <a:tcPr marL="4682" marR="4682" marT="46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63195">
                <a:tc>
                  <a:txBody>
                    <a:bodyPr/>
                    <a:lstStyle/>
                    <a:p>
                      <a:pPr algn="l" fontAlgn="b"/>
                      <a:r>
                        <a:rPr lang="en-AU" sz="1500" b="0" i="0" u="none" strike="noStrike" baseline="0">
                          <a:latin typeface="Arial"/>
                        </a:rPr>
                        <a:t>Public Officer</a:t>
                      </a:r>
                    </a:p>
                  </a:txBody>
                  <a:tcPr marL="4682" marR="4682" marT="46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42320">
                <a:tc>
                  <a:txBody>
                    <a:bodyPr/>
                    <a:lstStyle/>
                    <a:p>
                      <a:pPr algn="l" fontAlgn="b"/>
                      <a:r>
                        <a:rPr lang="en-AU" sz="1500" b="0" i="0" u="none" strike="noStrike" baseline="0">
                          <a:latin typeface="Arial"/>
                        </a:rPr>
                        <a:t>District Conference</a:t>
                      </a:r>
                    </a:p>
                  </a:txBody>
                  <a:tcPr marL="4682" marR="4682" marT="46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321445">
                <a:tc>
                  <a:txBody>
                    <a:bodyPr/>
                    <a:lstStyle/>
                    <a:p>
                      <a:pPr algn="l" fontAlgn="b"/>
                      <a:r>
                        <a:rPr lang="en-AU" sz="1500" b="0" i="0" u="none" strike="noStrike" baseline="0" dirty="0">
                          <a:latin typeface="Arial"/>
                        </a:rPr>
                        <a:t>Internet Communications Officer</a:t>
                      </a:r>
                    </a:p>
                  </a:txBody>
                  <a:tcPr marL="4682" marR="4682" marT="46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5943600" y="3016461"/>
            <a:ext cx="4419600" cy="784800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vert="horz" lIns="0" rIns="0" bIns="0" anchor="ctr" anchorCtr="0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AU" sz="4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dobe Fan Heiti Std B" panose="020B0700000000000000" pitchFamily="34" charset="-128"/>
                <a:ea typeface="Adobe Fan Heiti Std B" panose="020B0700000000000000" pitchFamily="34" charset="-128"/>
                <a:cs typeface="+mj-cs"/>
              </a:rPr>
              <a:t>Foundation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943600" y="2145480"/>
            <a:ext cx="4419600" cy="784860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vert="horz" lIns="0" rIns="0" bIns="0" anchor="ctr" anchorCtr="0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AU" sz="4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dobe Fan Heiti Std B" panose="020B0700000000000000" pitchFamily="34" charset="-128"/>
                <a:ea typeface="Adobe Fan Heiti Std B" panose="020B0700000000000000" pitchFamily="34" charset="-128"/>
                <a:cs typeface="+mj-cs"/>
              </a:rPr>
              <a:t>Service Projects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5943600" y="1245870"/>
            <a:ext cx="4419600" cy="784860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vert="horz" lIns="0" rIns="0" bIns="0" anchor="ctr" anchorCtr="0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AU" sz="4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dobe Fan Heiti Std B" panose="020B0700000000000000" pitchFamily="34" charset="-128"/>
                <a:ea typeface="Adobe Fan Heiti Std B" panose="020B0700000000000000" pitchFamily="34" charset="-128"/>
                <a:cs typeface="+mj-cs"/>
              </a:rPr>
              <a:t>Administration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5943600" y="4782690"/>
            <a:ext cx="4419600" cy="784860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vert="horz" lIns="0" rIns="0" bIns="0" anchor="ctr" anchorCtr="0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AU" sz="4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dobe Fan Heiti Std B" panose="020B0700000000000000" pitchFamily="34" charset="-128"/>
                <a:ea typeface="Adobe Fan Heiti Std B" panose="020B0700000000000000" pitchFamily="34" charset="-128"/>
                <a:cs typeface="+mj-cs"/>
              </a:rPr>
              <a:t>Membership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5943600" y="5692140"/>
            <a:ext cx="4419600" cy="784860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vert="horz" lIns="0" rIns="0" bIns="0" anchor="ctr" anchorCtr="0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AU" sz="4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dobe Fan Heiti Std B" panose="020B0700000000000000" pitchFamily="34" charset="-128"/>
                <a:ea typeface="Adobe Fan Heiti Std B" panose="020B0700000000000000" pitchFamily="34" charset="-128"/>
                <a:cs typeface="+mj-cs"/>
              </a:rPr>
              <a:t>Public Image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032ED858-7043-422D-9365-9703A104A1F2}"/>
              </a:ext>
            </a:extLst>
          </p:cNvPr>
          <p:cNvSpPr txBox="1">
            <a:spLocks/>
          </p:cNvSpPr>
          <p:nvPr/>
        </p:nvSpPr>
        <p:spPr>
          <a:xfrm>
            <a:off x="5943600" y="3887568"/>
            <a:ext cx="4419600" cy="784860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vert="horz" lIns="0" tIns="0" rIns="0" bIns="0" anchor="ctr" anchorCtr="0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AU" sz="4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dobe Fan Heiti Std B" panose="020B0700000000000000" pitchFamily="34" charset="-128"/>
                <a:ea typeface="Adobe Fan Heiti Std B" panose="020B0700000000000000" pitchFamily="34" charset="-128"/>
                <a:cs typeface="+mj-cs"/>
              </a:rPr>
              <a:t>Youth</a:t>
            </a:r>
            <a:r>
              <a:rPr lang="en-AU" sz="4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B44C36A-75E2-4734-9374-D44C3F8F4063}"/>
              </a:ext>
            </a:extLst>
          </p:cNvPr>
          <p:cNvSpPr txBox="1"/>
          <p:nvPr/>
        </p:nvSpPr>
        <p:spPr>
          <a:xfrm>
            <a:off x="6769769" y="287516"/>
            <a:ext cx="25971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4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dobe Fan Heiti Std B" panose="020B0700000000000000" pitchFamily="34" charset="-128"/>
                <a:ea typeface="Adobe Fan Heiti Std B" panose="020B0700000000000000" pitchFamily="34" charset="-128"/>
                <a:cs typeface="+mj-cs"/>
              </a:rPr>
              <a:t>CURRENT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E9E304E-C62A-4BB6-8870-28A1E64D1DDA}"/>
              </a:ext>
            </a:extLst>
          </p:cNvPr>
          <p:cNvSpPr/>
          <p:nvPr/>
        </p:nvSpPr>
        <p:spPr>
          <a:xfrm>
            <a:off x="208547" y="160421"/>
            <a:ext cx="11823031" cy="646496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85979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21 3.33333E-6 L -0.19792 0.004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56" y="20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21 1.11111E-6 L -0.19753 -0.0011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43" y="-6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21 2.59259E-6 L -0.19753 -0.0032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43" y="-16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21 -7.40741E-7 L -0.19753 -0.00139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43" y="-6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21 -4.07407E-6 L -0.19805 -0.0011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69" y="-69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21 3.7037E-7 L -0.2 0.0032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60" y="162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21 1.48148E-6 L -0.20091 -0.0037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12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2" grpId="0" animBg="1"/>
      <p:bldP spid="13" grpId="0" animBg="1"/>
      <p:bldP spid="15" grpId="0" animBg="1"/>
      <p:bldP spid="14" grpId="0" animBg="1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216911B-5E9B-4781-9046-A4EB01640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200" y="289190"/>
            <a:ext cx="8208260" cy="1022129"/>
          </a:xfrm>
        </p:spPr>
        <p:txBody>
          <a:bodyPr>
            <a:noAutofit/>
          </a:bodyPr>
          <a:lstStyle/>
          <a:p>
            <a:pPr algn="ctr"/>
            <a:r>
              <a:rPr lang="en-AU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How do we fix it - Short term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BB700EE-F712-48BA-98C9-F7B089234A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5689" y="1053832"/>
            <a:ext cx="10724343" cy="34651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 Club Runner…….</a:t>
            </a:r>
            <a:r>
              <a:rPr lang="en-AU" sz="3600" b="1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ForClubs</a:t>
            </a:r>
            <a:r>
              <a:rPr lang="en-AU" sz="3600" b="1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&gt;Define Club Executives  </a:t>
            </a:r>
            <a:r>
              <a:rPr lang="en-AU" sz="3600" b="1" i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</a:p>
          <a:p>
            <a:pPr marL="0" indent="0">
              <a:buNone/>
            </a:pPr>
            <a:r>
              <a:rPr lang="en-AU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Set “Position” to the matching District Directors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7325625-261E-4BD4-B1F2-130C7ADEFBF0}"/>
              </a:ext>
            </a:extLst>
          </p:cNvPr>
          <p:cNvSpPr/>
          <p:nvPr/>
        </p:nvSpPr>
        <p:spPr>
          <a:xfrm>
            <a:off x="203200" y="159658"/>
            <a:ext cx="11814629" cy="654594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C5A36B3-1291-466C-83CA-967383ACD3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308" t="56859" r="40448" b="15767"/>
          <a:stretch/>
        </p:blipFill>
        <p:spPr>
          <a:xfrm>
            <a:off x="203200" y="2322286"/>
            <a:ext cx="11814629" cy="43833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7923280-24C1-4755-B37A-5A8C7517B68B}"/>
              </a:ext>
            </a:extLst>
          </p:cNvPr>
          <p:cNvSpPr txBox="1"/>
          <p:nvPr/>
        </p:nvSpPr>
        <p:spPr>
          <a:xfrm>
            <a:off x="1789611" y="2345086"/>
            <a:ext cx="1940559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AU" sz="2800" b="1" dirty="0"/>
              <a:t>Title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64E3787-D108-4AA2-8B46-857B438B85D1}"/>
              </a:ext>
            </a:extLst>
          </p:cNvPr>
          <p:cNvSpPr txBox="1"/>
          <p:nvPr/>
        </p:nvSpPr>
        <p:spPr>
          <a:xfrm>
            <a:off x="9233142" y="2330572"/>
            <a:ext cx="214539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AU" sz="2800" b="1" dirty="0"/>
              <a:t>Name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8222B67-96B2-457F-BFB6-2152E7A80DD4}"/>
              </a:ext>
            </a:extLst>
          </p:cNvPr>
          <p:cNvSpPr txBox="1"/>
          <p:nvPr/>
        </p:nvSpPr>
        <p:spPr>
          <a:xfrm>
            <a:off x="5502203" y="2318163"/>
            <a:ext cx="2206707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AU" sz="2800" b="1" dirty="0"/>
              <a:t>Position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E0B7A558-441B-46E5-BE15-500CCA55FF07}"/>
              </a:ext>
            </a:extLst>
          </p:cNvPr>
          <p:cNvSpPr/>
          <p:nvPr/>
        </p:nvSpPr>
        <p:spPr>
          <a:xfrm>
            <a:off x="5254402" y="2784111"/>
            <a:ext cx="3620278" cy="3645718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B531EA3-A64C-4005-B6FA-9E5303C402BA}"/>
              </a:ext>
            </a:extLst>
          </p:cNvPr>
          <p:cNvSpPr txBox="1"/>
          <p:nvPr/>
        </p:nvSpPr>
        <p:spPr>
          <a:xfrm>
            <a:off x="8246885" y="262130"/>
            <a:ext cx="302999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5400" b="1" dirty="0">
                <a:solidFill>
                  <a:srgbClr val="FF0000"/>
                </a:solidFill>
              </a:rPr>
              <a:t>MAPPING</a:t>
            </a:r>
          </a:p>
        </p:txBody>
      </p:sp>
    </p:spTree>
    <p:extLst>
      <p:ext uri="{BB962C8B-B14F-4D97-AF65-F5344CB8AC3E}">
        <p14:creationId xmlns:p14="http://schemas.microsoft.com/office/powerpoint/2010/main" val="737608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1439</TotalTime>
  <Words>242</Words>
  <Application>Microsoft Office PowerPoint</Application>
  <PresentationFormat>Widescreen</PresentationFormat>
  <Paragraphs>102</Paragraphs>
  <Slides>15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Adobe Fan Heiti Std B</vt:lpstr>
      <vt:lpstr>Adobe Gothic Std B</vt:lpstr>
      <vt:lpstr>Arial</vt:lpstr>
      <vt:lpstr>Calibri</vt:lpstr>
      <vt:lpstr>Calibri Light</vt:lpstr>
      <vt:lpstr>Office Theme</vt:lpstr>
      <vt:lpstr>PowerPoint Presentation</vt:lpstr>
      <vt:lpstr>District Board Structure</vt:lpstr>
      <vt:lpstr>PowerPoint Presentation</vt:lpstr>
      <vt:lpstr>PowerPoint Presentation</vt:lpstr>
      <vt:lpstr>PowerPoint Presentation</vt:lpstr>
      <vt:lpstr>Club  Matched  Structures</vt:lpstr>
      <vt:lpstr>International Svc </vt:lpstr>
      <vt:lpstr>PowerPoint Presentation</vt:lpstr>
      <vt:lpstr>How do we fix it - Short term </vt:lpstr>
      <vt:lpstr>How do we fix it...Long Term</vt:lpstr>
      <vt:lpstr>PowerPoint Presentation</vt:lpstr>
      <vt:lpstr>PowerPoint Presentation</vt:lpstr>
      <vt:lpstr>PowerPoint Presentation</vt:lpstr>
      <vt:lpstr>Summary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Linking District &amp; Club</dc:title>
  <dc:creator>Paul Murray</dc:creator>
  <cp:lastModifiedBy>Paul Murray</cp:lastModifiedBy>
  <cp:revision>65</cp:revision>
  <dcterms:created xsi:type="dcterms:W3CDTF">2017-10-08T07:23:27Z</dcterms:created>
  <dcterms:modified xsi:type="dcterms:W3CDTF">2017-10-14T20:13:08Z</dcterms:modified>
</cp:coreProperties>
</file>