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8" r:id="rId3"/>
    <p:sldId id="287" r:id="rId4"/>
    <p:sldId id="261" r:id="rId5"/>
    <p:sldId id="264" r:id="rId6"/>
    <p:sldId id="260" r:id="rId7"/>
    <p:sldId id="279" r:id="rId8"/>
    <p:sldId id="282" r:id="rId9"/>
    <p:sldId id="283" r:id="rId10"/>
    <p:sldId id="267" r:id="rId11"/>
    <p:sldId id="290" r:id="rId12"/>
    <p:sldId id="293" r:id="rId13"/>
    <p:sldId id="294" r:id="rId14"/>
    <p:sldId id="288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EA4F5-1F17-4433-BDCC-926818C800B7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F90E-CB74-4BAC-9346-C6EA5B17CA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12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47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26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61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A9B9E-5095-463D-933F-A074F3A75B9E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9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653D-C10A-4E85-B4DE-8510CBFF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532A9-482F-4CD8-84D9-3C3644C9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D6A3-B88A-4727-B5D2-7AD976E4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034E-613E-4ACD-B1D8-6E7580FF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505A-F72A-4B58-AD2A-EEFF581B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7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7C0E-149F-4B31-8FE1-F10FCD54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DAD41-B1AC-424E-BE03-0ABDF8DF5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7459-D8DD-4D13-AD63-33B36762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4882-9DD4-405A-874E-B9E51C20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6886-4EF4-441D-A9F0-59FC906E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77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00B33-BC64-4D3D-AE4D-E3DBBE50C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B11A-5E8E-424B-966B-810FEBA7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65B7-4F36-427D-B18A-A5C5156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2319-9996-4411-B89C-599AF411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D303-E87B-4FA4-AB50-4B82423A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27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A50-A9CA-4D54-9D51-7CB31F6F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CEE4-09FD-473B-A64A-C7F5B5F7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B5CA-C484-4CC2-94E2-F0D8633A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DF7-BABE-4AE4-8938-3993F5D4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55C4A-E904-4E18-BDAA-2506685E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97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02209-3E1B-494B-8292-50F7B7FD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8217-6BB8-4088-97D8-A5BAA893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9A1D3-4AD2-4FF6-9664-3308F7E8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F44D-22A4-4CF6-97F0-B9A2D4DD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4537-ECE5-4A1A-8550-FC890684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65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8758-2B53-4D2B-932A-8943C68E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FDE1-952A-4AD2-8892-AEF9A1F34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DD6C-54C8-46CE-AAF6-E6FBD5F0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B92D-19C0-435D-BE1C-777D7160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72F8A-EBC8-4FBB-A8C4-16C13104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95B14-EAA7-4C97-872A-D0EAB6FD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265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9C39-EF5B-4A5D-A3CC-AE6108C5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A292D-2BC0-4664-8ABD-064E2B9C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D20C0-2F18-4541-8B91-CA5E9CBDB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6A4DE-46B1-4DC3-8D9E-4EA6C12CC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20A93-FA0D-4DC3-A7DA-6C2FB5580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41471-E6B9-43FE-95E5-A90E6E63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15A41-09AC-4FCC-AED0-F87FC8F4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F85AD-42C1-4C74-95AC-9D766194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72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3FA-E64E-4A51-9706-E11DD23F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47618-3120-4F42-98E6-2DC8B298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F8335-65EE-4D5B-9B2A-5285B96B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6D4E2-C58B-4D01-A1C9-0A31737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01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FB1BF-DB4F-415F-9903-8FC70C11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4465A-D0FF-4917-AB31-5FE209C8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01A7D-DD75-42DC-B07A-856ABFFA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70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9D88-17CD-4B3A-B9D6-4F72BE89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EB09-573F-44C8-910B-591D07410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846B1-8DA4-40A3-9ABA-317BCE066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6B3DA-A310-4B53-B5F8-D61261A2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5936E-C89B-4A80-AFE1-D8EBD1D4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7BA56-60BF-4DE3-8C1A-7ECFEBB0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0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A37B-1DBB-41CD-9BF1-74062AAD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1FEA2-0219-4AAA-B5C0-FA556B503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BDD9F-CF17-45C4-A4ED-DB892C0B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AB86-9181-4B15-8583-EB018F06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F23C5-B7BC-4630-82FA-408DDABD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BEA2-0556-41E9-80AC-AC63A986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2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90B1D-5A96-4346-9E8F-2E6A46501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175A-3AD4-4C5E-B6E0-E9203932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F37B-C6A1-4032-A146-1CF2F9351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C7C2-420C-44BF-AB31-1C15D98A76DF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BC22-CAEE-4523-839C-B9EEBF483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5114C-541D-4C3E-BBEF-B2304FC67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2BAC-738F-4041-A877-E556523124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08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88" y="2257974"/>
            <a:ext cx="9841721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Assigning Club Officers Correctly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E1AB0-4151-41EC-8A7D-F488465B5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" y="449082"/>
            <a:ext cx="1693638" cy="14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89190"/>
            <a:ext cx="8208260" cy="1022129"/>
          </a:xfrm>
        </p:spPr>
        <p:txBody>
          <a:bodyPr>
            <a:noAutofit/>
          </a:bodyPr>
          <a:lstStyle/>
          <a:p>
            <a:pPr algn="ctr"/>
            <a:r>
              <a:rPr lang="en-A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do we fix it - Short term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700EE-F712-48BA-98C9-F7B08923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9" y="1053832"/>
            <a:ext cx="10724343" cy="346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ToDo</a:t>
            </a:r>
            <a:r>
              <a:rPr lang="en-A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ClubRunner:   </a:t>
            </a:r>
            <a:r>
              <a:rPr lang="en-A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ForClubs</a:t>
            </a:r>
            <a:r>
              <a:rPr lang="en-A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&gt;Define Club Executives  </a:t>
            </a:r>
            <a:r>
              <a:rPr lang="en-AU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A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Set “Position” to the matching District Directors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203200" y="159658"/>
            <a:ext cx="11814629" cy="6545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A36B3-1291-466C-83CA-967383ACD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t="56859" r="40448" b="15767"/>
          <a:stretch/>
        </p:blipFill>
        <p:spPr>
          <a:xfrm>
            <a:off x="203200" y="2322286"/>
            <a:ext cx="11814629" cy="438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923280-24C1-4755-B37A-5A8C7517B68B}"/>
              </a:ext>
            </a:extLst>
          </p:cNvPr>
          <p:cNvSpPr txBox="1"/>
          <p:nvPr/>
        </p:nvSpPr>
        <p:spPr>
          <a:xfrm>
            <a:off x="1789611" y="2345086"/>
            <a:ext cx="19405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E3787-D108-4AA2-8B46-857B438B85D1}"/>
              </a:ext>
            </a:extLst>
          </p:cNvPr>
          <p:cNvSpPr txBox="1"/>
          <p:nvPr/>
        </p:nvSpPr>
        <p:spPr>
          <a:xfrm>
            <a:off x="9233142" y="2330572"/>
            <a:ext cx="21453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222B67-96B2-457F-BFB6-2152E7A80DD4}"/>
              </a:ext>
            </a:extLst>
          </p:cNvPr>
          <p:cNvSpPr txBox="1"/>
          <p:nvPr/>
        </p:nvSpPr>
        <p:spPr>
          <a:xfrm>
            <a:off x="5502203" y="2318163"/>
            <a:ext cx="22067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800" b="1" dirty="0"/>
              <a:t>Position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B7A558-441B-46E5-BE15-500CCA55FF07}"/>
              </a:ext>
            </a:extLst>
          </p:cNvPr>
          <p:cNvSpPr/>
          <p:nvPr/>
        </p:nvSpPr>
        <p:spPr>
          <a:xfrm>
            <a:off x="5254402" y="2784111"/>
            <a:ext cx="3620278" cy="364571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31EA3-A64C-4005-B6FA-9E5303C402BA}"/>
              </a:ext>
            </a:extLst>
          </p:cNvPr>
          <p:cNvSpPr txBox="1"/>
          <p:nvPr/>
        </p:nvSpPr>
        <p:spPr>
          <a:xfrm>
            <a:off x="8246885" y="262130"/>
            <a:ext cx="302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>
                <a:solidFill>
                  <a:srgbClr val="FF0000"/>
                </a:solidFill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7376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CAF1-5FF6-4F48-860C-1ED4DB51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3" y="120465"/>
            <a:ext cx="10515600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 Clubs&gt;</a:t>
            </a:r>
            <a:r>
              <a:rPr lang="en-AU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Defining Club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DB11-1F04-440F-877F-379F0F8C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" y="1446028"/>
            <a:ext cx="10832805" cy="4730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               </a:t>
            </a:r>
            <a:r>
              <a:rPr lang="en-AU" sz="4800" b="1" dirty="0"/>
              <a:t>Two (2) tasks </a:t>
            </a:r>
          </a:p>
          <a:p>
            <a:pPr marL="514350" indent="-514350">
              <a:buAutoNum type="arabicPeriod"/>
            </a:pPr>
            <a:r>
              <a:rPr lang="en-AU" sz="4400" b="1" dirty="0"/>
              <a:t>In current year, check our clubs to see if any have Positions that are not consistent with the 6 District.  If you find one correct it.</a:t>
            </a:r>
          </a:p>
          <a:p>
            <a:pPr marL="514350" indent="-514350">
              <a:buAutoNum type="arabicPeriod"/>
            </a:pPr>
            <a:endParaRPr lang="en-AU" sz="4400" b="1" dirty="0"/>
          </a:p>
          <a:p>
            <a:pPr marL="514350" indent="-514350">
              <a:buAutoNum type="arabicPeriod"/>
            </a:pPr>
            <a:r>
              <a:rPr lang="en-AU" sz="4400" b="1" dirty="0"/>
              <a:t>Next year, Practice...add some executives.  (They can be removed)</a:t>
            </a:r>
          </a:p>
          <a:p>
            <a:pPr marL="514350" indent="-514350">
              <a:buAutoNum type="arabicPeriod"/>
            </a:pPr>
            <a:endParaRPr lang="en-AU" sz="4400" b="1" dirty="0"/>
          </a:p>
          <a:p>
            <a:pPr marL="0" indent="0">
              <a:buNone/>
            </a:pP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0997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2" y="156304"/>
            <a:ext cx="11828950" cy="1325563"/>
          </a:xfrm>
        </p:spPr>
        <p:txBody>
          <a:bodyPr>
            <a:no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Updating Club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7145-A310-4143-9380-D638BB4D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655" y="1223041"/>
            <a:ext cx="6284891" cy="65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/>
              <a:t>For Clubs&gt;Edit Club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6DAE6-46EB-46B1-BEF6-6789430F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7" r="1773"/>
          <a:stretch/>
        </p:blipFill>
        <p:spPr>
          <a:xfrm>
            <a:off x="2877027" y="1898241"/>
            <a:ext cx="6603519" cy="44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23914"/>
            <a:ext cx="11192691" cy="1325563"/>
          </a:xfrm>
        </p:spPr>
        <p:txBody>
          <a:bodyPr>
            <a:no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Committee Modules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ACEE7-BF6A-4224-8049-DA21515D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16" y="12420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/>
              <a:t>Organization&gt;District Committees&gt;Website and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4B35BD-9A1E-485A-8284-8D11142E3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1" t="29572" r="1866" b="15493"/>
          <a:stretch/>
        </p:blipFill>
        <p:spPr>
          <a:xfrm>
            <a:off x="257547" y="1984114"/>
            <a:ext cx="11676906" cy="48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E965-F8A2-4261-9ED8-96C9AD30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316" y="2342781"/>
            <a:ext cx="10515600" cy="1325563"/>
          </a:xfrm>
        </p:spPr>
        <p:txBody>
          <a:bodyPr>
            <a:noAutofit/>
          </a:bodyPr>
          <a:lstStyle/>
          <a:p>
            <a:r>
              <a:rPr lang="en-AU" sz="15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383538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15A6-81CF-49BF-89AD-A7B5D224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8C78-679F-4E9A-99C3-B2C2014D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130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80F3-0ACB-4F76-9128-843514AC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2BCD-D641-4264-8494-D9B90279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32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8854-CC9A-429C-A2DF-571A4A45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District Board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674F-3859-41B9-9D53-5D0DEA56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507" y="1700576"/>
            <a:ext cx="7116337" cy="43513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  <a:p>
            <a:pPr>
              <a:spcBef>
                <a:spcPts val="600"/>
              </a:spcBef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71BF40-0B9B-409A-A208-3534C82B7729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42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78" y="1630654"/>
            <a:ext cx="10151705" cy="472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District Structure</a:t>
            </a:r>
            <a:b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is used in all</a:t>
            </a:r>
          </a:p>
          <a:p>
            <a:pPr algn="ctr">
              <a:buNone/>
            </a:pPr>
            <a:r>
              <a:rPr lang="en-AU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our publications</a:t>
            </a:r>
            <a:endParaRPr lang="en-AU" sz="6600" b="1" dirty="0">
              <a:ln w="13462">
                <a:solidFill>
                  <a:schemeClr val="accent1"/>
                </a:solidFill>
                <a:prstDash val="solid"/>
              </a:ln>
              <a:solidFill>
                <a:srgbClr val="0066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5D087-0B8F-4147-9C14-B82267BC1632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64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22F0BF-D2D8-4F39-A9D4-B4D0FF21E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5"/>
          <a:stretch/>
        </p:blipFill>
        <p:spPr>
          <a:xfrm>
            <a:off x="-2139467" y="0"/>
            <a:ext cx="16945428" cy="85467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38ED15-89EF-43CA-9C7F-5D77AFE4B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709" y="823458"/>
            <a:ext cx="2220686" cy="2325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AEF90-6EC2-4EB0-8751-904B8FFE5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542" y="823458"/>
            <a:ext cx="2111705" cy="1606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D1F65-BCF0-43C1-9670-3AAF096EE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491" y="823458"/>
            <a:ext cx="2481942" cy="3063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409CB-FA60-4000-BB33-C35CE1A1C3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035" y="823458"/>
            <a:ext cx="2338252" cy="5290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3B9B3-AD7B-458F-BBBA-CBFDA2158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494" y="823458"/>
            <a:ext cx="3597601" cy="529059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4823C45-9DBD-48D8-9484-7BC22AA0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59FA511-433B-4BE6-A08C-EDFD89246B77}"/>
              </a:ext>
            </a:extLst>
          </p:cNvPr>
          <p:cNvSpPr/>
          <p:nvPr/>
        </p:nvSpPr>
        <p:spPr>
          <a:xfrm>
            <a:off x="3161211" y="365125"/>
            <a:ext cx="7158446" cy="458333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2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DC6E-61C0-4475-BD56-09F7C8F0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8504-4B37-4BBF-942A-68FDD662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B430B-9F70-4578-9F35-DC838A3DB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3" t="14667" r="32822" b="4572"/>
          <a:stretch/>
        </p:blipFill>
        <p:spPr>
          <a:xfrm>
            <a:off x="3383280" y="0"/>
            <a:ext cx="4872446" cy="68182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9C2EE5-A400-4079-A8AD-0C673ECF1107}"/>
              </a:ext>
            </a:extLst>
          </p:cNvPr>
          <p:cNvSpPr/>
          <p:nvPr/>
        </p:nvSpPr>
        <p:spPr>
          <a:xfrm>
            <a:off x="3487783" y="5055327"/>
            <a:ext cx="160673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623A9D-794F-49B2-BB11-C954B1708183}"/>
              </a:ext>
            </a:extLst>
          </p:cNvPr>
          <p:cNvSpPr/>
          <p:nvPr/>
        </p:nvSpPr>
        <p:spPr>
          <a:xfrm>
            <a:off x="3487783" y="5974489"/>
            <a:ext cx="142385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49292B-162E-4BD8-A1E3-DA976ED90448}"/>
              </a:ext>
            </a:extLst>
          </p:cNvPr>
          <p:cNvSpPr/>
          <p:nvPr/>
        </p:nvSpPr>
        <p:spPr>
          <a:xfrm>
            <a:off x="5455920" y="1799454"/>
            <a:ext cx="222504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3FFB86-747D-4868-8CF3-F58E40BC49B7}"/>
              </a:ext>
            </a:extLst>
          </p:cNvPr>
          <p:cNvSpPr/>
          <p:nvPr/>
        </p:nvSpPr>
        <p:spPr>
          <a:xfrm>
            <a:off x="5468983" y="2817815"/>
            <a:ext cx="182880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C525EE-9C1A-4817-A1F5-5CD4B35A29CC}"/>
              </a:ext>
            </a:extLst>
          </p:cNvPr>
          <p:cNvSpPr/>
          <p:nvPr/>
        </p:nvSpPr>
        <p:spPr>
          <a:xfrm>
            <a:off x="5468983" y="4448917"/>
            <a:ext cx="1828800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5FC9DF-EDF0-4CEB-9665-D28ED077FF39}"/>
              </a:ext>
            </a:extLst>
          </p:cNvPr>
          <p:cNvSpPr/>
          <p:nvPr/>
        </p:nvSpPr>
        <p:spPr>
          <a:xfrm>
            <a:off x="5525589" y="5643156"/>
            <a:ext cx="2688771" cy="404948"/>
          </a:xfrm>
          <a:prstGeom prst="ellipse">
            <a:avLst/>
          </a:prstGeom>
          <a:noFill/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9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E13F5-AB6B-4DA4-94E3-2A02F812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636DF-3994-4753-9E42-833EFA90F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690688"/>
            <a:ext cx="10683239" cy="44988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238192-A8AB-4136-A261-3AD0481ED663}"/>
              </a:ext>
            </a:extLst>
          </p:cNvPr>
          <p:cNvSpPr/>
          <p:nvPr/>
        </p:nvSpPr>
        <p:spPr>
          <a:xfrm>
            <a:off x="1133856" y="1690689"/>
            <a:ext cx="10219944" cy="2917887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647420-4F61-41AF-896E-978FE77A4721}"/>
              </a:ext>
            </a:extLst>
          </p:cNvPr>
          <p:cNvSpPr/>
          <p:nvPr/>
        </p:nvSpPr>
        <p:spPr>
          <a:xfrm>
            <a:off x="1133856" y="4663440"/>
            <a:ext cx="10219944" cy="15135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F49B7F-A581-44C5-A056-D75B961A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55" y="2586875"/>
            <a:ext cx="2769689" cy="1220093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Club 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Matched 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Structures</a:t>
            </a:r>
            <a:endParaRPr lang="en-AU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5379BC-BE9B-4BA2-898B-1F2035DD5B24}"/>
              </a:ext>
            </a:extLst>
          </p:cNvPr>
          <p:cNvSpPr txBox="1">
            <a:spLocks/>
          </p:cNvSpPr>
          <p:nvPr/>
        </p:nvSpPr>
        <p:spPr>
          <a:xfrm>
            <a:off x="1447798" y="160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Communications Problems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0D71D-0F90-4873-96D0-F2370A979E57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3421FB-5777-48DD-A35F-18CC901F8375}"/>
              </a:ext>
            </a:extLst>
          </p:cNvPr>
          <p:cNvSpPr/>
          <p:nvPr/>
        </p:nvSpPr>
        <p:spPr>
          <a:xfrm>
            <a:off x="3703826" y="472899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B5F82F-7D9D-4F49-B1FF-BF3BD42E3DD8}"/>
              </a:ext>
            </a:extLst>
          </p:cNvPr>
          <p:cNvSpPr/>
          <p:nvPr/>
        </p:nvSpPr>
        <p:spPr>
          <a:xfrm>
            <a:off x="4037654" y="517192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225BA2-DCED-4C36-B1D5-7BD809F4FC41}"/>
              </a:ext>
            </a:extLst>
          </p:cNvPr>
          <p:cNvSpPr/>
          <p:nvPr/>
        </p:nvSpPr>
        <p:spPr>
          <a:xfrm>
            <a:off x="4037654" y="5699678"/>
            <a:ext cx="3001772" cy="377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110BD-AE65-4E5F-B04B-FD94CAF53847}"/>
              </a:ext>
            </a:extLst>
          </p:cNvPr>
          <p:cNvSpPr txBox="1">
            <a:spLocks/>
          </p:cNvSpPr>
          <p:nvPr/>
        </p:nvSpPr>
        <p:spPr>
          <a:xfrm>
            <a:off x="4411615" y="4910202"/>
            <a:ext cx="2711631" cy="103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Unmatched</a:t>
            </a:r>
            <a:b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A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Structures</a:t>
            </a:r>
          </a:p>
        </p:txBody>
      </p:sp>
    </p:spTree>
    <p:extLst>
      <p:ext uri="{BB962C8B-B14F-4D97-AF65-F5344CB8AC3E}">
        <p14:creationId xmlns:p14="http://schemas.microsoft.com/office/powerpoint/2010/main" val="42892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30" y="4462689"/>
            <a:ext cx="3733800" cy="784800"/>
          </a:xfrm>
          <a:solidFill>
            <a:srgbClr val="B2B2B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AU" sz="4000" dirty="0">
                <a:solidFill>
                  <a:schemeClr val="tx1"/>
                </a:solidFill>
              </a:rPr>
              <a:t>International Svc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200400" y="1981200"/>
          <a:ext cx="2971800" cy="507252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95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baseline="0" dirty="0">
                        <a:latin typeface="Arial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 err="1">
                          <a:latin typeface="Arial"/>
                        </a:rPr>
                        <a:t>Ast</a:t>
                      </a:r>
                      <a:r>
                        <a:rPr lang="en-AU" sz="1500" b="0" i="0" u="none" strike="noStrike" baseline="0" dirty="0">
                          <a:latin typeface="Arial"/>
                        </a:rPr>
                        <a:t> 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Membership Development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Membership Classification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Programmes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Apologies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Rotary Information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Risk management OH &amp; 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Resource Committee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Asst 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Sprting/Social Activities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Club Historian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43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Property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Asst Treasurer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Attendance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Public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District Conference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Internet Communications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43600" y="3016461"/>
            <a:ext cx="4419600" cy="7848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3600" y="214548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7430" y="3423909"/>
            <a:ext cx="3733800" cy="78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000" dirty="0">
                <a:latin typeface="+mj-lt"/>
                <a:ea typeface="+mj-ea"/>
                <a:cs typeface="+mj-cs"/>
              </a:rPr>
              <a:t>Vocational Svc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08680" y="2358944"/>
            <a:ext cx="3733800" cy="784800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000" dirty="0">
                <a:latin typeface="+mj-lt"/>
                <a:ea typeface="+mj-ea"/>
                <a:cs typeface="+mj-cs"/>
              </a:rPr>
              <a:t>Community Svc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07430" y="5511410"/>
            <a:ext cx="3733800" cy="784800"/>
          </a:xfrm>
          <a:prstGeom prst="rect">
            <a:avLst/>
          </a:prstGeom>
          <a:solidFill>
            <a:srgbClr val="B2B2B2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3600" dirty="0">
                <a:highlight>
                  <a:srgbClr val="B2B2B2"/>
                </a:highlight>
                <a:latin typeface="+mj-lt"/>
                <a:ea typeface="+mj-ea"/>
                <a:cs typeface="+mj-cs"/>
              </a:rPr>
              <a:t>Youth   Service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07430" y="1281501"/>
            <a:ext cx="3733800" cy="78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dirty="0">
                <a:latin typeface="+mj-lt"/>
                <a:ea typeface="+mj-ea"/>
                <a:cs typeface="+mj-cs"/>
              </a:rPr>
              <a:t>Club Service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3600" y="124587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3600" y="478269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43600" y="569214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2ED858-7043-422D-9365-9703A104A1F2}"/>
              </a:ext>
            </a:extLst>
          </p:cNvPr>
          <p:cNvSpPr txBox="1">
            <a:spLocks/>
          </p:cNvSpPr>
          <p:nvPr/>
        </p:nvSpPr>
        <p:spPr>
          <a:xfrm>
            <a:off x="5943600" y="3887568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4C36A-75E2-4734-9374-D44C3F8F4063}"/>
              </a:ext>
            </a:extLst>
          </p:cNvPr>
          <p:cNvSpPr txBox="1"/>
          <p:nvPr/>
        </p:nvSpPr>
        <p:spPr>
          <a:xfrm>
            <a:off x="6769769" y="287516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CCA53-748B-4EA7-9EC8-FC07B951004A}"/>
              </a:ext>
            </a:extLst>
          </p:cNvPr>
          <p:cNvSpPr txBox="1"/>
          <p:nvPr/>
        </p:nvSpPr>
        <p:spPr>
          <a:xfrm>
            <a:off x="2492381" y="287515"/>
            <a:ext cx="2763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PREVIOUS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62071-F059-4F1E-A4A0-2226AA037F2F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06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5299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35091 -0.0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34661 -0.18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91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35182 -0.2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06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3487 -0.2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-11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3200400" y="1981200"/>
          <a:ext cx="2971800" cy="507252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95"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baseline="0" dirty="0">
                        <a:latin typeface="Arial"/>
                      </a:endParaRP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 err="1">
                          <a:latin typeface="Arial"/>
                        </a:rPr>
                        <a:t>Ast</a:t>
                      </a:r>
                      <a:r>
                        <a:rPr lang="en-AU" sz="1500" b="0" i="0" u="none" strike="noStrike" baseline="0" dirty="0">
                          <a:latin typeface="Arial"/>
                        </a:rPr>
                        <a:t> bulletin Editor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Membership Development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Membership Classification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Programmes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Apologies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Rotary Information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Risk management OH &amp; 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Resource Committee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Asst Sergeant at Arms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Sprting/Social Activities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Club Historian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543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Property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Asst Treasurer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Attendance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9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Public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>
                          <a:latin typeface="Arial"/>
                        </a:rPr>
                        <a:t>District Conference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1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baseline="0" dirty="0">
                          <a:latin typeface="Arial"/>
                        </a:rPr>
                        <a:t>Internet Communications Officer</a:t>
                      </a:r>
                    </a:p>
                  </a:txBody>
                  <a:tcPr marL="4682" marR="4682" marT="46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43600" y="3016461"/>
            <a:ext cx="4419600" cy="7848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Foundation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3600" y="214548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Service Projects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43600" y="124587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Administration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3600" y="478269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Membership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43600" y="5692140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Public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2ED858-7043-422D-9365-9703A104A1F2}"/>
              </a:ext>
            </a:extLst>
          </p:cNvPr>
          <p:cNvSpPr txBox="1">
            <a:spLocks/>
          </p:cNvSpPr>
          <p:nvPr/>
        </p:nvSpPr>
        <p:spPr>
          <a:xfrm>
            <a:off x="5943600" y="3887568"/>
            <a:ext cx="4419600" cy="7848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Youth</a:t>
            </a:r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4C36A-75E2-4734-9374-D44C3F8F4063}"/>
              </a:ext>
            </a:extLst>
          </p:cNvPr>
          <p:cNvSpPr txBox="1"/>
          <p:nvPr/>
        </p:nvSpPr>
        <p:spPr>
          <a:xfrm>
            <a:off x="6769769" y="287516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+mj-cs"/>
              </a:rPr>
              <a:t>CURRENT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E304E-C62A-4BB6-8870-28A1E64D1DDA}"/>
              </a:ext>
            </a:extLst>
          </p:cNvPr>
          <p:cNvSpPr/>
          <p:nvPr/>
        </p:nvSpPr>
        <p:spPr>
          <a:xfrm>
            <a:off x="208547" y="160421"/>
            <a:ext cx="11823031" cy="6464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9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33333E-6 L -0.19792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1.11111E-6 L -0.19753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2.59259E-6 L -0.19753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7.40741E-7 L -0.19753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4.07407E-6 L -0.19805 -0.00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L -0.2 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1.48148E-6 L -0.20091 -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5" grpId="0" animBg="1"/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6911B-5E9B-4781-9046-A4EB016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2" y="508658"/>
            <a:ext cx="11192691" cy="1325563"/>
          </a:xfrm>
        </p:spPr>
        <p:txBody>
          <a:bodyPr>
            <a:noAutofit/>
          </a:bodyPr>
          <a:lstStyle/>
          <a:p>
            <a:pPr algn="ctr"/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How do we fix it...Long Term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B700EE-F712-48BA-98C9-F7B08923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700" y="2335603"/>
            <a:ext cx="9525000" cy="346514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A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Update Club Structure to match District</a:t>
            </a:r>
          </a:p>
          <a:p>
            <a:pPr lvl="2">
              <a:spcBef>
                <a:spcPts val="1800"/>
              </a:spcBef>
            </a:pPr>
            <a:r>
              <a:rPr lang="en-AU" sz="5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 it in 2018-19 year</a:t>
            </a:r>
          </a:p>
          <a:p>
            <a:pPr lvl="2">
              <a:spcBef>
                <a:spcPts val="1800"/>
              </a:spcBef>
            </a:pPr>
            <a:r>
              <a:rPr lang="en-AU" sz="5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Update </a:t>
            </a:r>
            <a:r>
              <a:rPr lang="en-AU" sz="5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ByLaws</a:t>
            </a:r>
            <a:endParaRPr lang="en-AU" sz="5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AU" sz="6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5625-261E-4BD4-B1F2-130C7ADEFBF0}"/>
              </a:ext>
            </a:extLst>
          </p:cNvPr>
          <p:cNvSpPr/>
          <p:nvPr/>
        </p:nvSpPr>
        <p:spPr>
          <a:xfrm>
            <a:off x="359764" y="314793"/>
            <a:ext cx="11422505" cy="6205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6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276</Words>
  <Application>Microsoft Office PowerPoint</Application>
  <PresentationFormat>Widescreen</PresentationFormat>
  <Paragraphs>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Adobe Fan Heiti Std B</vt:lpstr>
      <vt:lpstr>Adobe Gothic Std B</vt:lpstr>
      <vt:lpstr>Arial</vt:lpstr>
      <vt:lpstr>Calibri</vt:lpstr>
      <vt:lpstr>Calibri Light</vt:lpstr>
      <vt:lpstr>Office Theme</vt:lpstr>
      <vt:lpstr>PowerPoint Presentation</vt:lpstr>
      <vt:lpstr>District Board Structure</vt:lpstr>
      <vt:lpstr>PowerPoint Presentation</vt:lpstr>
      <vt:lpstr>PowerPoint Presentation</vt:lpstr>
      <vt:lpstr>PowerPoint Presentation</vt:lpstr>
      <vt:lpstr>Club  Matched  Structures</vt:lpstr>
      <vt:lpstr>International Svc </vt:lpstr>
      <vt:lpstr>PowerPoint Presentation</vt:lpstr>
      <vt:lpstr>How do we fix it...Long Term</vt:lpstr>
      <vt:lpstr>How do we fix it - Short term </vt:lpstr>
      <vt:lpstr>For Clubs&gt;Defining Club Executives</vt:lpstr>
      <vt:lpstr>Updating Club Info</vt:lpstr>
      <vt:lpstr>Committee Modules</vt:lpstr>
      <vt:lpstr>Well done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District &amp; Club</dc:title>
  <dc:creator>Paul Murray</dc:creator>
  <cp:lastModifiedBy>Paul Murray</cp:lastModifiedBy>
  <cp:revision>68</cp:revision>
  <dcterms:created xsi:type="dcterms:W3CDTF">2017-10-08T07:23:27Z</dcterms:created>
  <dcterms:modified xsi:type="dcterms:W3CDTF">2017-11-09T08:29:16Z</dcterms:modified>
</cp:coreProperties>
</file>