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2"/>
  </p:notesMasterIdLst>
  <p:sldIdLst>
    <p:sldId id="318" r:id="rId2"/>
    <p:sldId id="299" r:id="rId3"/>
    <p:sldId id="290" r:id="rId4"/>
    <p:sldId id="313" r:id="rId5"/>
    <p:sldId id="314" r:id="rId6"/>
    <p:sldId id="310" r:id="rId7"/>
    <p:sldId id="315" r:id="rId8"/>
    <p:sldId id="316" r:id="rId9"/>
    <p:sldId id="319" r:id="rId10"/>
    <p:sldId id="317" r:id="rId11"/>
  </p:sldIdLst>
  <p:sldSz cx="9144000" cy="6858000" type="screen4x3"/>
  <p:notesSz cx="6797675" cy="9926638"/>
  <p:embeddedFontLst>
    <p:embeddedFont>
      <p:font typeface="Arial Narrow" panose="020B0606020202030204" pitchFamily="34" charset="0"/>
      <p:regular r:id="rId13"/>
      <p:bold r:id="rId14"/>
      <p:italic r:id="rId15"/>
      <p:boldItalic r:id="rId16"/>
    </p:embeddedFont>
    <p:embeddedFont>
      <p:font typeface="Calibri" panose="020F050202020403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g2bxPQcRbUEbbD/UvKD7gaS12jA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0505"/>
    <a:srgbClr val="FF0909"/>
    <a:srgbClr val="7299DA"/>
    <a:srgbClr val="A86ED4"/>
    <a:srgbClr val="92D050"/>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C0279-CC5D-49B1-9B99-57BA1C9FE570}" v="81" dt="2022-05-09T00:58:34.677"/>
  </p1510:revLst>
</p1510:revInfo>
</file>

<file path=ppt/tableStyles.xml><?xml version="1.0" encoding="utf-8"?>
<a:tblStyleLst xmlns:a="http://schemas.openxmlformats.org/drawingml/2006/main" def="{FE3637BE-016F-4D87-95A1-6E77D80BDC43}">
  <a:tblStyle styleId="{FE3637BE-016F-4D87-95A1-6E77D80BDC4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008CD0A-7D8E-42DA-8F56-7044F65E916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4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3274" y="3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51" Type="http://schemas.microsoft.com/office/2015/10/relationships/revisionInfo" Target="revisionInfo.xml"/><Relationship Id="rId3" Type="http://schemas.openxmlformats.org/officeDocument/2006/relationships/slide" Target="slides/slide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4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68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49688" y="0"/>
            <a:ext cx="2946400" cy="4968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163"/>
            <a:ext cx="2946400" cy="4968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787461" y="4714875"/>
            <a:ext cx="5222751" cy="4467225"/>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The Rotary Adopt A Tree (AAT) program was launched at the D9705 District Conference in March 2022 and Acting DG Michael Moore wrote to all Presidents asking them to consider promoting the program to their communities. All Club E-Reps were advised at the same time.</a:t>
            </a:r>
          </a:p>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This document is designed to help your club develop a plan to promote the AAT program and suggests 7 different ways to do so.</a:t>
            </a:r>
          </a:p>
          <a:p>
            <a:pPr marL="514350"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Examples of the plan developed by Berry RC are shown to assist  you</a:t>
            </a:r>
          </a:p>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Your club can use this PowerPoint template to incorporate your specific local plan replacing the Berry RC content. Or use some other format (</a:t>
            </a:r>
            <a:r>
              <a:rPr lang="en-AU" sz="1600" b="1" dirty="0" err="1">
                <a:solidFill>
                  <a:srgbClr val="000000"/>
                </a:solidFill>
                <a:effectLst/>
                <a:latin typeface="Arial Narrow" panose="020B0606020202030204" pitchFamily="34" charset="0"/>
                <a:ea typeface="Calibri" panose="020F0502020204030204" pitchFamily="34" charset="0"/>
                <a:cs typeface="Calibri" panose="020F0502020204030204" pitchFamily="34" charset="0"/>
              </a:rPr>
              <a:t>eg</a:t>
            </a: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Word)	</a:t>
            </a:r>
          </a:p>
          <a:p>
            <a:pPr marL="514350" indent="-285750">
              <a:lnSpc>
                <a:spcPct val="107000"/>
              </a:lnSpc>
              <a:spcAft>
                <a:spcPts val="800"/>
              </a:spcAft>
              <a:buFont typeface="Arial" panose="020B0604020202020204" pitchFamily="34" charset="0"/>
              <a:buChar char="•"/>
            </a:pPr>
            <a:endParaRPr sz="18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a:t>
            </a:fld>
            <a:endParaRPr dirty="0"/>
          </a:p>
        </p:txBody>
      </p:sp>
    </p:spTree>
    <p:extLst>
      <p:ext uri="{BB962C8B-B14F-4D97-AF65-F5344CB8AC3E}">
        <p14:creationId xmlns:p14="http://schemas.microsoft.com/office/powerpoint/2010/main" val="620192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878557" y="5251351"/>
            <a:ext cx="5222751" cy="4467225"/>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en-AU" sz="1800" b="1" dirty="0">
                <a:solidFill>
                  <a:srgbClr val="000000"/>
                </a:solidFill>
                <a:latin typeface="Arial Narrow" panose="020B0606020202030204" pitchFamily="34" charset="0"/>
                <a:ea typeface="Calibri" panose="020F0502020204030204" pitchFamily="34" charset="0"/>
                <a:cs typeface="Calibri" panose="020F0502020204030204" pitchFamily="34" charset="0"/>
              </a:rPr>
              <a:t>This slide highlights how little effort and cost is involved in promoting Adopt A Tree.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endParaRPr sz="18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10</a:t>
            </a:fld>
            <a:endParaRPr dirty="0"/>
          </a:p>
        </p:txBody>
      </p:sp>
    </p:spTree>
    <p:extLst>
      <p:ext uri="{BB962C8B-B14F-4D97-AF65-F5344CB8AC3E}">
        <p14:creationId xmlns:p14="http://schemas.microsoft.com/office/powerpoint/2010/main" val="347097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878557" y="5251351"/>
            <a:ext cx="5222751" cy="4467225"/>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This slide shows the pull up banner that has been developed for the program which summarises the AAT program.  Artwork for the banner can be downloaded from the environmental page on the District website and the banner produced by a local printer or Officeworks Online for about $100.</a:t>
            </a:r>
          </a:p>
          <a:p>
            <a:pPr marL="514350"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The </a:t>
            </a:r>
            <a:r>
              <a:rPr lang="en-AU" sz="1600" b="1" u="sng" dirty="0">
                <a:solidFill>
                  <a:srgbClr val="000000"/>
                </a:solidFill>
                <a:latin typeface="Arial Narrow" panose="020B0606020202030204" pitchFamily="34" charset="0"/>
                <a:ea typeface="Calibri" panose="020F0502020204030204" pitchFamily="34" charset="0"/>
                <a:cs typeface="Calibri" panose="020F0502020204030204" pitchFamily="34" charset="0"/>
              </a:rPr>
              <a:t>roles</a:t>
            </a: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 of your club in supporting the program and the </a:t>
            </a:r>
            <a:r>
              <a:rPr lang="en-AU" sz="1600" b="1" u="sng" dirty="0">
                <a:solidFill>
                  <a:srgbClr val="000000"/>
                </a:solidFill>
                <a:latin typeface="Arial Narrow" panose="020B0606020202030204" pitchFamily="34" charset="0"/>
                <a:ea typeface="Calibri" panose="020F0502020204030204" pitchFamily="34" charset="0"/>
                <a:cs typeface="Calibri" panose="020F0502020204030204" pitchFamily="34" charset="0"/>
              </a:rPr>
              <a:t>benefits</a:t>
            </a: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 of participation are shown</a:t>
            </a: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above.</a:t>
            </a:r>
          </a:p>
          <a:p>
            <a:pPr marL="514350"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cs typeface="Calibri" panose="020F0502020204030204" pitchFamily="34" charset="0"/>
              </a:rPr>
              <a:t>The opportunity to recruit new members is particularly significant as clubs seek to maintain and boost membership.</a:t>
            </a:r>
            <a:endParaRPr sz="16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a:t>
            </a:fld>
            <a:endParaRPr dirty="0"/>
          </a:p>
        </p:txBody>
      </p:sp>
    </p:spTree>
    <p:extLst>
      <p:ext uri="{BB962C8B-B14F-4D97-AF65-F5344CB8AC3E}">
        <p14:creationId xmlns:p14="http://schemas.microsoft.com/office/powerpoint/2010/main" val="4251509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878557" y="5251351"/>
            <a:ext cx="5222751" cy="4467225"/>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en-AU"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This </a:t>
            </a:r>
            <a:r>
              <a:rPr lang="en-AU" sz="1800" b="1" dirty="0">
                <a:solidFill>
                  <a:srgbClr val="000000"/>
                </a:solidFill>
                <a:latin typeface="Arial Narrow" panose="020B0606020202030204" pitchFamily="34" charset="0"/>
                <a:ea typeface="Calibri" panose="020F0502020204030204" pitchFamily="34" charset="0"/>
                <a:cs typeface="Calibri" panose="020F0502020204030204" pitchFamily="34" charset="0"/>
              </a:rPr>
              <a:t>slide show the first option to promote AAT. (The following 6 slides show the other options)</a:t>
            </a:r>
          </a:p>
          <a:p>
            <a:pPr marL="514350" indent="-285750">
              <a:lnSpc>
                <a:spcPct val="107000"/>
              </a:lnSpc>
              <a:spcAft>
                <a:spcPts val="800"/>
              </a:spcAft>
              <a:buFont typeface="Arial" panose="020B0604020202020204" pitchFamily="34" charset="0"/>
              <a:buChar char="•"/>
            </a:pPr>
            <a:r>
              <a:rPr lang="en-AU" sz="1800" b="1" dirty="0">
                <a:solidFill>
                  <a:srgbClr val="000000"/>
                </a:solidFill>
                <a:latin typeface="Arial Narrow" panose="020B0606020202030204" pitchFamily="34" charset="0"/>
                <a:ea typeface="Calibri" panose="020F0502020204030204" pitchFamily="34" charset="0"/>
                <a:cs typeface="Calibri" panose="020F0502020204030204" pitchFamily="34" charset="0"/>
              </a:rPr>
              <a:t>Your club can promote AAT via any or all social media networks that are popular in your community – Facebook, LinkedIn, Twitter or Instagram. Also, via networks of friends.</a:t>
            </a:r>
          </a:p>
          <a:p>
            <a:pPr marL="514350" indent="-285750">
              <a:lnSpc>
                <a:spcPct val="107000"/>
              </a:lnSpc>
              <a:spcAft>
                <a:spcPts val="800"/>
              </a:spcAft>
              <a:buFont typeface="Arial" panose="020B0604020202020204" pitchFamily="34" charset="0"/>
              <a:buChar char="•"/>
            </a:pPr>
            <a:r>
              <a:rPr lang="en-AU"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This could be the most effective means of communicating broadly </a:t>
            </a:r>
            <a:r>
              <a:rPr lang="en-AU" sz="1800" b="1" dirty="0">
                <a:solidFill>
                  <a:srgbClr val="000000"/>
                </a:solidFill>
                <a:latin typeface="Arial Narrow" panose="020B0606020202030204" pitchFamily="34" charset="0"/>
                <a:ea typeface="Calibri" panose="020F0502020204030204" pitchFamily="34" charset="0"/>
                <a:cs typeface="Calibri" panose="020F0502020204030204" pitchFamily="34" charset="0"/>
              </a:rPr>
              <a:t>in your community</a:t>
            </a:r>
          </a:p>
          <a:p>
            <a:pPr marL="514350" indent="-285750">
              <a:lnSpc>
                <a:spcPct val="107000"/>
              </a:lnSpc>
              <a:spcAft>
                <a:spcPts val="800"/>
              </a:spcAft>
              <a:buFont typeface="Arial" panose="020B0604020202020204" pitchFamily="34" charset="0"/>
              <a:buChar char="•"/>
            </a:pPr>
            <a:r>
              <a:rPr lang="en-AU"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If you do not have a Rotary member familiar with social media, you could seek support from a younger family member of a Rotarian who is.</a:t>
            </a:r>
            <a:r>
              <a:rPr lang="en-AU" sz="18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8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a:t>
            </a:fld>
            <a:endParaRPr dirty="0"/>
          </a:p>
        </p:txBody>
      </p:sp>
    </p:spTree>
    <p:extLst>
      <p:ext uri="{BB962C8B-B14F-4D97-AF65-F5344CB8AC3E}">
        <p14:creationId xmlns:p14="http://schemas.microsoft.com/office/powerpoint/2010/main" val="110498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878557" y="5251351"/>
            <a:ext cx="5222751" cy="4467225"/>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This is the second option and involves you in promoting the AAT program in the local print media (newspaper, magazine) that has widespread coverage in your community.</a:t>
            </a:r>
          </a:p>
          <a:p>
            <a:pPr marL="514350"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Your club may already include articles about your events and projects in local media. This could simply be added to the mix.</a:t>
            </a:r>
          </a:p>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Content for an article could be sourced from the AAT website or via your assigned Environmental Envoy. </a:t>
            </a:r>
            <a:r>
              <a:rPr lang="en-AU" sz="16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endParaRPr sz="16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4</a:t>
            </a:fld>
            <a:endParaRPr dirty="0"/>
          </a:p>
        </p:txBody>
      </p:sp>
    </p:spTree>
    <p:extLst>
      <p:ext uri="{BB962C8B-B14F-4D97-AF65-F5344CB8AC3E}">
        <p14:creationId xmlns:p14="http://schemas.microsoft.com/office/powerpoint/2010/main" val="131057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878557" y="5251351"/>
            <a:ext cx="5222751" cy="4467225"/>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The next option is to promote AAT by having your Rotary members hand out flyers at events that you organise or participate in. The AAT pull up banner can be deployed to support the activity.</a:t>
            </a:r>
          </a:p>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The flyer is shown on the first slide and artwork can be downloaded from the District website like the banner.</a:t>
            </a:r>
          </a:p>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The cost of printing flyers is relatively small (e.g. 10,000 flyers for $600)</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8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5</a:t>
            </a:fld>
            <a:endParaRPr dirty="0"/>
          </a:p>
        </p:txBody>
      </p:sp>
    </p:spTree>
    <p:extLst>
      <p:ext uri="{BB962C8B-B14F-4D97-AF65-F5344CB8AC3E}">
        <p14:creationId xmlns:p14="http://schemas.microsoft.com/office/powerpoint/2010/main" val="35361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878557" y="5251351"/>
            <a:ext cx="5222751" cy="4467225"/>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If you have a large retail business in your area, you can ask them if they can hand out AAT flyers for a good cause.</a:t>
            </a:r>
          </a:p>
          <a:p>
            <a:pPr marL="514350"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D9675 organised a promotion with Bunnings. Berry RC has organised one with its local IGA. As an idea, you could ask your local supermarket to help you.</a:t>
            </a:r>
          </a:p>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Berry RC will arrange a photo opportunity outside the IGA with the owner and some employees and we will post this to Facebook for publicity purposes</a:t>
            </a: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 in June</a:t>
            </a:r>
            <a:r>
              <a:rPr lang="en-AU" sz="1800" b="1" dirty="0">
                <a:solidFill>
                  <a:srgbClr val="000000"/>
                </a:solidFill>
                <a:latin typeface="Arial Narrow" panose="020B0606020202030204" pitchFamily="34" charset="0"/>
                <a:ea typeface="Calibri" panose="020F0502020204030204" pitchFamily="34" charset="0"/>
                <a:cs typeface="Calibri" panose="020F0502020204030204" pitchFamily="34" charset="0"/>
              </a:rPr>
              <a:t>.</a:t>
            </a:r>
            <a:r>
              <a:rPr lang="en-AU" sz="18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endParaRPr sz="18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6</a:t>
            </a:fld>
            <a:endParaRPr dirty="0"/>
          </a:p>
        </p:txBody>
      </p:sp>
    </p:spTree>
    <p:extLst>
      <p:ext uri="{BB962C8B-B14F-4D97-AF65-F5344CB8AC3E}">
        <p14:creationId xmlns:p14="http://schemas.microsoft.com/office/powerpoint/2010/main" val="167447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878557" y="5251351"/>
            <a:ext cx="5222751" cy="4467225"/>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The simplest option is to pay a distributor of promotional material to distribute AAT flyers to the letterboxes in your area. You can cover all the homes in your area with no need to ask for support from any of your members.</a:t>
            </a:r>
          </a:p>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The distribution cost can be quite small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6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endParaRPr sz="16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7</a:t>
            </a:fld>
            <a:endParaRPr dirty="0"/>
          </a:p>
        </p:txBody>
      </p:sp>
    </p:spTree>
    <p:extLst>
      <p:ext uri="{BB962C8B-B14F-4D97-AF65-F5344CB8AC3E}">
        <p14:creationId xmlns:p14="http://schemas.microsoft.com/office/powerpoint/2010/main" val="62794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878557" y="5251351"/>
            <a:ext cx="5222751" cy="4467225"/>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Engaging with your local school community is a great way to promote Adopt A Tree. The members of the community are generally supportive of environmental initiatives.</a:t>
            </a:r>
          </a:p>
          <a:p>
            <a:pPr marL="514350"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This slide mentions two ways to involve the school:</a:t>
            </a:r>
          </a:p>
          <a:p>
            <a:pPr marL="971550" lvl="1" indent="-285750">
              <a:lnSpc>
                <a:spcPct val="107000"/>
              </a:lnSpc>
              <a:spcAft>
                <a:spcPts val="800"/>
              </a:spcAft>
              <a:buFont typeface="Arial" panose="020B0604020202020204" pitchFamily="34" charset="0"/>
              <a:buChar char="•"/>
            </a:pP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Your club funding the gifting of tree adoptions  to children</a:t>
            </a:r>
          </a:p>
          <a:p>
            <a:pPr marL="971550" lvl="1" indent="-285750">
              <a:lnSpc>
                <a:spcPct val="107000"/>
              </a:lnSpc>
              <a:spcAft>
                <a:spcPts val="800"/>
              </a:spcAft>
              <a:buFont typeface="Arial" panose="020B0604020202020204" pitchFamily="34" charset="0"/>
              <a:buChar char="•"/>
            </a:pPr>
            <a:r>
              <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rPr>
              <a:t>Arranging the distribution of flyers to parents</a:t>
            </a: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p>
          <a:p>
            <a:pPr marL="971550" lvl="1" indent="-285750">
              <a:lnSpc>
                <a:spcPct val="107000"/>
              </a:lnSpc>
              <a:spcAft>
                <a:spcPts val="800"/>
              </a:spcAft>
              <a:buFont typeface="Arial" panose="020B0604020202020204" pitchFamily="34" charset="0"/>
              <a:buChar char="•"/>
            </a:pPr>
            <a:endParaRPr lang="en-AU" sz="1600" b="1" dirty="0">
              <a:solidFill>
                <a:srgbClr val="000000"/>
              </a:solidFill>
              <a:latin typeface="Arial Narrow" panose="020B0606020202030204" pitchFamily="34" charset="0"/>
              <a:ea typeface="Calibri" panose="020F0502020204030204" pitchFamily="34" charset="0"/>
              <a:cs typeface="Calibri" panose="020F0502020204030204" pitchFamily="34" charset="0"/>
            </a:endParaRPr>
          </a:p>
          <a:p>
            <a:pPr marL="685800" lvl="1" indent="0">
              <a:lnSpc>
                <a:spcPct val="107000"/>
              </a:lnSpc>
              <a:spcAft>
                <a:spcPts val="800"/>
              </a:spcAft>
            </a:pP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endParaRPr sz="18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8</a:t>
            </a:fld>
            <a:endParaRPr dirty="0"/>
          </a:p>
        </p:txBody>
      </p:sp>
    </p:spTree>
    <p:extLst>
      <p:ext uri="{BB962C8B-B14F-4D97-AF65-F5344CB8AC3E}">
        <p14:creationId xmlns:p14="http://schemas.microsoft.com/office/powerpoint/2010/main" val="2911521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878557" y="5251351"/>
            <a:ext cx="5222751" cy="4467225"/>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AU"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r>
              <a:rPr lang="en-AU" sz="16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Finally, why not gift a tree donation (to one or more trees) to your guest speakers instead of your normal gift. This could be done for a limited period of time or as a regular practice</a:t>
            </a:r>
            <a:r>
              <a:rPr lang="en-AU" sz="18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	</a:t>
            </a:r>
            <a:endParaRPr sz="1800" dirty="0"/>
          </a:p>
        </p:txBody>
      </p:sp>
      <p:sp>
        <p:nvSpPr>
          <p:cNvPr id="211" name="Google Shape;21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9</a:t>
            </a:fld>
            <a:endParaRPr dirty="0"/>
          </a:p>
        </p:txBody>
      </p:sp>
    </p:spTree>
    <p:extLst>
      <p:ext uri="{BB962C8B-B14F-4D97-AF65-F5344CB8AC3E}">
        <p14:creationId xmlns:p14="http://schemas.microsoft.com/office/powerpoint/2010/main" val="238284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7" name="Google Shape;1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8" name="Google Shape;1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1792288" y="612775"/>
            <a:ext cx="5486400" cy="4114800"/>
          </a:xfrm>
          <a:prstGeom prst="rect">
            <a:avLst/>
          </a:prstGeom>
          <a:noFill/>
          <a:ln>
            <a:noFill/>
          </a:ln>
        </p:spPr>
      </p:sp>
      <p:sp>
        <p:nvSpPr>
          <p:cNvPr id="68" name="Google Shape;68;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7299DA"/>
            </a:gs>
            <a:gs pos="50000">
              <a:srgbClr val="BFCFEC"/>
            </a:gs>
            <a:gs pos="100000">
              <a:srgbClr val="E0E8F4"/>
            </a:gs>
          </a:gsLst>
          <a:lin ang="16200000" scaled="0"/>
        </a:gra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2.emf"/><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image" Target="../media/image2.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8.jpeg"/><Relationship Id="rId5" Type="http://schemas.openxmlformats.org/officeDocument/2006/relationships/image" Target="../media/image2.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9.jpg"/><Relationship Id="rId5" Type="http://schemas.openxmlformats.org/officeDocument/2006/relationships/image" Target="../media/image2.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0.jpg"/><Relationship Id="rId5" Type="http://schemas.openxmlformats.org/officeDocument/2006/relationships/image" Target="../media/image2.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1.jpg"/><Relationship Id="rId5" Type="http://schemas.openxmlformats.org/officeDocument/2006/relationships/image" Target="../media/image2.emf"/><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a:t>
            </a:fld>
            <a:endParaRPr dirty="0"/>
          </a:p>
        </p:txBody>
      </p:sp>
      <p:sp>
        <p:nvSpPr>
          <p:cNvPr id="9" name="TextBox 8">
            <a:extLst>
              <a:ext uri="{FF2B5EF4-FFF2-40B4-BE49-F238E27FC236}">
                <a16:creationId xmlns:a16="http://schemas.microsoft.com/office/drawing/2014/main" id="{1A5842C6-1ED7-5E5E-2F2A-C4DDF92B975F}"/>
              </a:ext>
            </a:extLst>
          </p:cNvPr>
          <p:cNvSpPr txBox="1"/>
          <p:nvPr/>
        </p:nvSpPr>
        <p:spPr>
          <a:xfrm>
            <a:off x="725864" y="136525"/>
            <a:ext cx="8229600" cy="1077218"/>
          </a:xfrm>
          <a:prstGeom prst="rect">
            <a:avLst/>
          </a:prstGeom>
          <a:noFill/>
        </p:spPr>
        <p:txBody>
          <a:bodyPr wrap="square">
            <a:spAutoFit/>
          </a:bodyPr>
          <a:lstStyle/>
          <a:p>
            <a:pPr algn="ctr"/>
            <a:r>
              <a:rPr lang="en-AU" sz="3200" b="1" dirty="0">
                <a:solidFill>
                  <a:schemeClr val="bg1"/>
                </a:solidFill>
                <a:latin typeface="Arial Narrow" panose="020B0606020202030204" pitchFamily="34" charset="0"/>
              </a:rPr>
              <a:t>MULTI-CLUB PROJECTS</a:t>
            </a:r>
          </a:p>
          <a:p>
            <a:pPr algn="ctr"/>
            <a:r>
              <a:rPr lang="en-AU" sz="3200" b="1" dirty="0">
                <a:solidFill>
                  <a:schemeClr val="bg1"/>
                </a:solidFill>
                <a:latin typeface="Arial Narrow" panose="020B0606020202030204" pitchFamily="34" charset="0"/>
              </a:rPr>
              <a:t>ROTARY ADOPT A TREE PROMOTIONAL PLAN  </a:t>
            </a:r>
            <a:endParaRPr lang="en-AU" sz="1400" b="1" dirty="0">
              <a:solidFill>
                <a:schemeClr val="bg1"/>
              </a:solidFill>
              <a:latin typeface="Arial Narrow" panose="020B0606020202030204" pitchFamily="34" charset="0"/>
            </a:endParaRPr>
          </a:p>
        </p:txBody>
      </p:sp>
      <p:pic>
        <p:nvPicPr>
          <p:cNvPr id="10" name="Picture 9" descr="A hand holding a plant&#10;&#10;Description automatically generated with low confidence">
            <a:extLst>
              <a:ext uri="{FF2B5EF4-FFF2-40B4-BE49-F238E27FC236}">
                <a16:creationId xmlns:a16="http://schemas.microsoft.com/office/drawing/2014/main" id="{1C114658-C6E7-71B8-1CDA-AE576D359573}"/>
              </a:ext>
            </a:extLst>
          </p:cNvPr>
          <p:cNvPicPr>
            <a:picLocks noChangeAspect="1"/>
          </p:cNvPicPr>
          <p:nvPr/>
        </p:nvPicPr>
        <p:blipFill>
          <a:blip r:embed="rId3"/>
          <a:stretch>
            <a:fillRect/>
          </a:stretch>
        </p:blipFill>
        <p:spPr>
          <a:xfrm>
            <a:off x="3148553" y="1463282"/>
            <a:ext cx="2510122" cy="4349766"/>
          </a:xfrm>
          <a:prstGeom prst="rect">
            <a:avLst/>
          </a:prstGeom>
        </p:spPr>
      </p:pic>
      <p:sp>
        <p:nvSpPr>
          <p:cNvPr id="6" name="TextBox 5">
            <a:extLst>
              <a:ext uri="{FF2B5EF4-FFF2-40B4-BE49-F238E27FC236}">
                <a16:creationId xmlns:a16="http://schemas.microsoft.com/office/drawing/2014/main" id="{ABAB8D0A-355B-02F1-0137-14370EE3733B}"/>
              </a:ext>
            </a:extLst>
          </p:cNvPr>
          <p:cNvSpPr txBox="1"/>
          <p:nvPr/>
        </p:nvSpPr>
        <p:spPr>
          <a:xfrm>
            <a:off x="1864150" y="5940851"/>
            <a:ext cx="5415699" cy="830997"/>
          </a:xfrm>
          <a:prstGeom prst="rect">
            <a:avLst/>
          </a:prstGeom>
          <a:noFill/>
        </p:spPr>
        <p:txBody>
          <a:bodyPr wrap="square">
            <a:spAutoFit/>
          </a:bodyPr>
          <a:lstStyle/>
          <a:p>
            <a:pPr algn="ctr"/>
            <a:r>
              <a:rPr lang="en-AU" sz="2400" b="1" dirty="0">
                <a:solidFill>
                  <a:schemeClr val="bg1"/>
                </a:solidFill>
                <a:latin typeface="Arial Narrow" panose="020B0606020202030204" pitchFamily="34" charset="0"/>
              </a:rPr>
              <a:t>Featuring examples from Berry Rotary Club’s action plan</a:t>
            </a:r>
          </a:p>
        </p:txBody>
      </p:sp>
    </p:spTree>
    <p:extLst>
      <p:ext uri="{BB962C8B-B14F-4D97-AF65-F5344CB8AC3E}">
        <p14:creationId xmlns:p14="http://schemas.microsoft.com/office/powerpoint/2010/main" val="2103275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10</a:t>
            </a:fld>
            <a:endParaRPr dirty="0"/>
          </a:p>
        </p:txBody>
      </p:sp>
      <p:sp>
        <p:nvSpPr>
          <p:cNvPr id="6" name="TextBox 5">
            <a:extLst>
              <a:ext uri="{FF2B5EF4-FFF2-40B4-BE49-F238E27FC236}">
                <a16:creationId xmlns:a16="http://schemas.microsoft.com/office/drawing/2014/main" id="{C3C70A44-D298-418B-937D-FA459EB284F8}"/>
              </a:ext>
            </a:extLst>
          </p:cNvPr>
          <p:cNvSpPr txBox="1"/>
          <p:nvPr/>
        </p:nvSpPr>
        <p:spPr>
          <a:xfrm flipH="1">
            <a:off x="3772430" y="1607413"/>
            <a:ext cx="4744397" cy="830997"/>
          </a:xfrm>
          <a:prstGeom prst="rect">
            <a:avLst/>
          </a:prstGeom>
          <a:solidFill>
            <a:srgbClr val="0070C0"/>
          </a:solidFill>
        </p:spPr>
        <p:txBody>
          <a:bodyPr wrap="square" rtlCol="0">
            <a:spAutoFit/>
          </a:bodyPr>
          <a:lstStyle/>
          <a:p>
            <a:br>
              <a:rPr lang="en-AU" sz="2400" dirty="0">
                <a:solidFill>
                  <a:schemeClr val="bg1"/>
                </a:solidFill>
                <a:latin typeface="Arial Narrow" panose="020B0606020202030204" pitchFamily="34" charset="0"/>
              </a:rPr>
            </a:br>
            <a:endParaRPr lang="en-AU" sz="2400" dirty="0">
              <a:solidFill>
                <a:schemeClr val="bg1"/>
              </a:solidFill>
              <a:latin typeface="Arial Narrow" panose="020B0606020202030204" pitchFamily="34" charset="0"/>
            </a:endParaRPr>
          </a:p>
        </p:txBody>
      </p:sp>
      <p:graphicFrame>
        <p:nvGraphicFramePr>
          <p:cNvPr id="5" name="Object 4">
            <a:extLst>
              <a:ext uri="{FF2B5EF4-FFF2-40B4-BE49-F238E27FC236}">
                <a16:creationId xmlns:a16="http://schemas.microsoft.com/office/drawing/2014/main" id="{1D081456-921C-438D-A4EF-0FC2BCA76AE2}"/>
              </a:ext>
            </a:extLst>
          </p:cNvPr>
          <p:cNvGraphicFramePr>
            <a:graphicFrameLocks noChangeAspect="1"/>
          </p:cNvGraphicFramePr>
          <p:nvPr/>
        </p:nvGraphicFramePr>
        <p:xfrm>
          <a:off x="529450" y="611475"/>
          <a:ext cx="2402285" cy="5936719"/>
        </p:xfrm>
        <a:graphic>
          <a:graphicData uri="http://schemas.openxmlformats.org/presentationml/2006/ole">
            <mc:AlternateContent xmlns:mc="http://schemas.openxmlformats.org/markup-compatibility/2006">
              <mc:Choice xmlns:v="urn:schemas-microsoft-com:vml" Requires="v">
                <p:oleObj spid="_x0000_s8194" name="Acrobat Document" r:id="rId4" imgW="2293401" imgH="5669117" progId="Acrobat.Document.DC">
                  <p:embed/>
                </p:oleObj>
              </mc:Choice>
              <mc:Fallback>
                <p:oleObj name="Acrobat Document" r:id="rId4" imgW="2293401" imgH="5669117" progId="Acrobat.Document.DC">
                  <p:embed/>
                  <p:pic>
                    <p:nvPicPr>
                      <p:cNvPr id="5" name="Object 4">
                        <a:extLst>
                          <a:ext uri="{FF2B5EF4-FFF2-40B4-BE49-F238E27FC236}">
                            <a16:creationId xmlns:a16="http://schemas.microsoft.com/office/drawing/2014/main" id="{1D081456-921C-438D-A4EF-0FC2BCA76AE2}"/>
                          </a:ext>
                        </a:extLst>
                      </p:cNvPr>
                      <p:cNvPicPr/>
                      <p:nvPr/>
                    </p:nvPicPr>
                    <p:blipFill>
                      <a:blip r:embed="rId5"/>
                      <a:stretch>
                        <a:fillRect/>
                      </a:stretch>
                    </p:blipFill>
                    <p:spPr>
                      <a:xfrm>
                        <a:off x="529450" y="611475"/>
                        <a:ext cx="2402285" cy="5936719"/>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9BE14DE7-0B4A-057D-B6F4-C3D17DBB3852}"/>
              </a:ext>
            </a:extLst>
          </p:cNvPr>
          <p:cNvSpPr txBox="1"/>
          <p:nvPr/>
        </p:nvSpPr>
        <p:spPr>
          <a:xfrm>
            <a:off x="3483095" y="283453"/>
            <a:ext cx="4227922" cy="1077218"/>
          </a:xfrm>
          <a:prstGeom prst="rect">
            <a:avLst/>
          </a:prstGeom>
          <a:noFill/>
        </p:spPr>
        <p:txBody>
          <a:bodyPr wrap="square">
            <a:spAutoFit/>
          </a:bodyPr>
          <a:lstStyle/>
          <a:p>
            <a:pPr algn="ctr"/>
            <a:r>
              <a:rPr lang="en-AU" sz="3200" b="1" dirty="0">
                <a:solidFill>
                  <a:schemeClr val="bg1"/>
                </a:solidFill>
                <a:latin typeface="Arial Narrow" panose="020B0606020202030204" pitchFamily="34" charset="0"/>
              </a:rPr>
              <a:t>RESOURCES AND COSTS</a:t>
            </a:r>
          </a:p>
        </p:txBody>
      </p:sp>
      <p:grpSp>
        <p:nvGrpSpPr>
          <p:cNvPr id="2" name="Group 1">
            <a:extLst>
              <a:ext uri="{FF2B5EF4-FFF2-40B4-BE49-F238E27FC236}">
                <a16:creationId xmlns:a16="http://schemas.microsoft.com/office/drawing/2014/main" id="{4C6A3A34-862A-75B1-B974-9163B4011E7C}"/>
              </a:ext>
            </a:extLst>
          </p:cNvPr>
          <p:cNvGrpSpPr/>
          <p:nvPr/>
        </p:nvGrpSpPr>
        <p:grpSpPr>
          <a:xfrm>
            <a:off x="3772430" y="1890217"/>
            <a:ext cx="4914370" cy="3754874"/>
            <a:chOff x="3483095" y="1607413"/>
            <a:chExt cx="4914370" cy="3754874"/>
          </a:xfrm>
        </p:grpSpPr>
        <p:sp>
          <p:nvSpPr>
            <p:cNvPr id="7" name="TextBox 6">
              <a:extLst>
                <a:ext uri="{FF2B5EF4-FFF2-40B4-BE49-F238E27FC236}">
                  <a16:creationId xmlns:a16="http://schemas.microsoft.com/office/drawing/2014/main" id="{3CA7AE20-DE7D-F5FA-7782-A90C3EA73314}"/>
                </a:ext>
              </a:extLst>
            </p:cNvPr>
            <p:cNvSpPr txBox="1"/>
            <p:nvPr/>
          </p:nvSpPr>
          <p:spPr>
            <a:xfrm>
              <a:off x="3483095" y="1607413"/>
              <a:ext cx="4227922" cy="2062103"/>
            </a:xfrm>
            <a:prstGeom prst="rect">
              <a:avLst/>
            </a:prstGeom>
            <a:noFill/>
          </p:spPr>
          <p:txBody>
            <a:bodyPr wrap="square">
              <a:spAutoFit/>
            </a:bodyPr>
            <a:lstStyle/>
            <a:p>
              <a:r>
                <a:rPr lang="en-AU" sz="3200" b="1" dirty="0">
                  <a:solidFill>
                    <a:schemeClr val="bg1"/>
                  </a:solidFill>
                  <a:latin typeface="Arial Narrow" panose="020B0606020202030204" pitchFamily="34" charset="0"/>
                </a:rPr>
                <a:t>Rotarians</a:t>
              </a:r>
            </a:p>
            <a:p>
              <a:pPr marL="457200" indent="-457200">
                <a:buFont typeface="Arial" panose="020B0604020202020204" pitchFamily="34" charset="0"/>
                <a:buChar char="•"/>
              </a:pPr>
              <a:r>
                <a:rPr lang="en-AU" sz="2400" b="1" dirty="0">
                  <a:solidFill>
                    <a:schemeClr val="bg1"/>
                  </a:solidFill>
                  <a:latin typeface="Arial Narrow" panose="020B0606020202030204" pitchFamily="34" charset="0"/>
                </a:rPr>
                <a:t>Club E-Representative</a:t>
              </a:r>
            </a:p>
            <a:p>
              <a:pPr marL="457200" indent="-457200">
                <a:buFont typeface="Arial" panose="020B0604020202020204" pitchFamily="34" charset="0"/>
                <a:buChar char="•"/>
              </a:pPr>
              <a:r>
                <a:rPr lang="en-AU" sz="2400" b="1" dirty="0">
                  <a:solidFill>
                    <a:schemeClr val="bg1"/>
                  </a:solidFill>
                  <a:latin typeface="Arial Narrow" panose="020B0606020202030204" pitchFamily="34" charset="0"/>
                </a:rPr>
                <a:t>Club Communications person</a:t>
              </a:r>
            </a:p>
            <a:p>
              <a:pPr marL="457200" indent="-457200">
                <a:buFont typeface="Arial" panose="020B0604020202020204" pitchFamily="34" charset="0"/>
                <a:buChar char="•"/>
              </a:pPr>
              <a:r>
                <a:rPr lang="en-AU" sz="2400" b="1" dirty="0">
                  <a:solidFill>
                    <a:schemeClr val="bg1"/>
                  </a:solidFill>
                  <a:latin typeface="Arial Narrow" panose="020B0606020202030204" pitchFamily="34" charset="0"/>
                </a:rPr>
                <a:t>Assigned District Envoy</a:t>
              </a:r>
            </a:p>
            <a:p>
              <a:pPr marL="457200" indent="-457200">
                <a:buFont typeface="Arial" panose="020B0604020202020204" pitchFamily="34" charset="0"/>
                <a:buChar char="•"/>
              </a:pPr>
              <a:r>
                <a:rPr lang="en-AU" sz="2400" b="1" dirty="0">
                  <a:solidFill>
                    <a:schemeClr val="bg1"/>
                  </a:solidFill>
                  <a:latin typeface="Arial Narrow" panose="020B0606020202030204" pitchFamily="34" charset="0"/>
                </a:rPr>
                <a:t>Flyer handouts by members</a:t>
              </a:r>
            </a:p>
          </p:txBody>
        </p:sp>
        <p:sp>
          <p:nvSpPr>
            <p:cNvPr id="8" name="TextBox 7">
              <a:extLst>
                <a:ext uri="{FF2B5EF4-FFF2-40B4-BE49-F238E27FC236}">
                  <a16:creationId xmlns:a16="http://schemas.microsoft.com/office/drawing/2014/main" id="{C1A40F04-DC48-8309-4CBD-9BB0BC180193}"/>
                </a:ext>
              </a:extLst>
            </p:cNvPr>
            <p:cNvSpPr txBox="1"/>
            <p:nvPr/>
          </p:nvSpPr>
          <p:spPr>
            <a:xfrm>
              <a:off x="3578933" y="3669516"/>
              <a:ext cx="4818532" cy="1692771"/>
            </a:xfrm>
            <a:prstGeom prst="rect">
              <a:avLst/>
            </a:prstGeom>
            <a:noFill/>
          </p:spPr>
          <p:txBody>
            <a:bodyPr wrap="square">
              <a:spAutoFit/>
            </a:bodyPr>
            <a:lstStyle/>
            <a:p>
              <a:r>
                <a:rPr lang="en-AU" sz="3200" b="1" dirty="0">
                  <a:solidFill>
                    <a:schemeClr val="bg1"/>
                  </a:solidFill>
                  <a:latin typeface="Arial Narrow" panose="020B0606020202030204" pitchFamily="34" charset="0"/>
                </a:rPr>
                <a:t>Costs (club/area dependent)</a:t>
              </a:r>
            </a:p>
            <a:p>
              <a:pPr marL="457200" indent="-457200">
                <a:buFont typeface="Arial" panose="020B0604020202020204" pitchFamily="34" charset="0"/>
                <a:buChar char="•"/>
              </a:pPr>
              <a:r>
                <a:rPr lang="en-AU" sz="2400" b="1" dirty="0">
                  <a:solidFill>
                    <a:schemeClr val="bg1"/>
                  </a:solidFill>
                  <a:latin typeface="Arial Narrow" panose="020B0606020202030204" pitchFamily="34" charset="0"/>
                </a:rPr>
                <a:t>2 x Pull Up Banners*   ($200)</a:t>
              </a:r>
            </a:p>
            <a:p>
              <a:pPr marL="457200" indent="-457200">
                <a:buFont typeface="Arial" panose="020B0604020202020204" pitchFamily="34" charset="0"/>
                <a:buChar char="•"/>
              </a:pPr>
              <a:r>
                <a:rPr lang="en-AU" sz="2400" b="1" dirty="0">
                  <a:solidFill>
                    <a:schemeClr val="bg1"/>
                  </a:solidFill>
                  <a:latin typeface="Arial Narrow" panose="020B0606020202030204" pitchFamily="34" charset="0"/>
                </a:rPr>
                <a:t>10,000 DL Flyers ($600)</a:t>
              </a:r>
            </a:p>
            <a:p>
              <a:pPr marL="457200" indent="-457200">
                <a:buFont typeface="Arial" panose="020B0604020202020204" pitchFamily="34" charset="0"/>
                <a:buChar char="•"/>
              </a:pPr>
              <a:r>
                <a:rPr lang="en-AU" sz="2400" b="1" dirty="0">
                  <a:solidFill>
                    <a:schemeClr val="bg1"/>
                  </a:solidFill>
                  <a:latin typeface="Arial Narrow" panose="020B0606020202030204" pitchFamily="34" charset="0"/>
                </a:rPr>
                <a:t>1,000 Letterbox drops ($100) </a:t>
              </a:r>
            </a:p>
          </p:txBody>
        </p:sp>
      </p:grpSp>
      <p:sp>
        <p:nvSpPr>
          <p:cNvPr id="3" name="TextBox 2">
            <a:extLst>
              <a:ext uri="{FF2B5EF4-FFF2-40B4-BE49-F238E27FC236}">
                <a16:creationId xmlns:a16="http://schemas.microsoft.com/office/drawing/2014/main" id="{E8AF6357-722C-2D3D-4C5D-1DA43CF633EB}"/>
              </a:ext>
            </a:extLst>
          </p:cNvPr>
          <p:cNvSpPr txBox="1"/>
          <p:nvPr/>
        </p:nvSpPr>
        <p:spPr>
          <a:xfrm>
            <a:off x="3868268" y="5770950"/>
            <a:ext cx="4144083" cy="307777"/>
          </a:xfrm>
          <a:prstGeom prst="rect">
            <a:avLst/>
          </a:prstGeom>
          <a:noFill/>
        </p:spPr>
        <p:txBody>
          <a:bodyPr wrap="none" rtlCol="0">
            <a:spAutoFit/>
          </a:bodyPr>
          <a:lstStyle/>
          <a:p>
            <a:r>
              <a:rPr lang="en-AU" dirty="0"/>
              <a:t>* </a:t>
            </a:r>
            <a:r>
              <a:rPr lang="en-AU" dirty="0">
                <a:solidFill>
                  <a:schemeClr val="bg1"/>
                </a:solidFill>
              </a:rPr>
              <a:t>Adopt A Tree and Rotary Area of Focus banners</a:t>
            </a:r>
          </a:p>
        </p:txBody>
      </p:sp>
    </p:spTree>
    <p:extLst>
      <p:ext uri="{BB962C8B-B14F-4D97-AF65-F5344CB8AC3E}">
        <p14:creationId xmlns:p14="http://schemas.microsoft.com/office/powerpoint/2010/main" val="1127419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2</a:t>
            </a:fld>
            <a:endParaRPr dirty="0"/>
          </a:p>
        </p:txBody>
      </p:sp>
      <p:sp>
        <p:nvSpPr>
          <p:cNvPr id="7" name="TextBox 6">
            <a:extLst>
              <a:ext uri="{FF2B5EF4-FFF2-40B4-BE49-F238E27FC236}">
                <a16:creationId xmlns:a16="http://schemas.microsoft.com/office/drawing/2014/main" id="{D6BB993B-201B-4581-910D-57BEF0528D3C}"/>
              </a:ext>
            </a:extLst>
          </p:cNvPr>
          <p:cNvSpPr txBox="1"/>
          <p:nvPr/>
        </p:nvSpPr>
        <p:spPr>
          <a:xfrm>
            <a:off x="3797452" y="1545195"/>
            <a:ext cx="5044889" cy="3877985"/>
          </a:xfrm>
          <a:prstGeom prst="rect">
            <a:avLst/>
          </a:prstGeom>
          <a:noFill/>
        </p:spPr>
        <p:txBody>
          <a:bodyPr wrap="square">
            <a:spAutoFit/>
          </a:bodyPr>
          <a:lstStyle/>
          <a:p>
            <a:r>
              <a:rPr lang="en-AU" sz="3200" b="1" dirty="0">
                <a:solidFill>
                  <a:schemeClr val="bg1"/>
                </a:solidFill>
                <a:latin typeface="Arial Narrow" panose="020B0606020202030204" pitchFamily="34" charset="0"/>
              </a:rPr>
              <a:t>CLUB ROLE</a:t>
            </a:r>
          </a:p>
          <a:p>
            <a:pPr marL="457200" indent="-457200">
              <a:buFont typeface="Arial" panose="020B0604020202020204" pitchFamily="34" charset="0"/>
              <a:buChar char="•"/>
            </a:pPr>
            <a:r>
              <a:rPr lang="en-AU" sz="2800" dirty="0">
                <a:solidFill>
                  <a:schemeClr val="bg1"/>
                </a:solidFill>
                <a:latin typeface="Arial Narrow" panose="020B0606020202030204" pitchFamily="34" charset="0"/>
              </a:rPr>
              <a:t>Promote to your local community </a:t>
            </a:r>
          </a:p>
          <a:p>
            <a:pPr marL="457200" indent="-457200">
              <a:buFont typeface="Arial" panose="020B0604020202020204" pitchFamily="34" charset="0"/>
              <a:buChar char="•"/>
            </a:pPr>
            <a:r>
              <a:rPr lang="en-AU" sz="2800" dirty="0">
                <a:solidFill>
                  <a:schemeClr val="bg1"/>
                </a:solidFill>
                <a:latin typeface="Arial Narrow" panose="020B0606020202030204" pitchFamily="34" charset="0"/>
              </a:rPr>
              <a:t>Join future planting events</a:t>
            </a:r>
          </a:p>
          <a:p>
            <a:endParaRPr lang="en-AU" sz="2800" dirty="0">
              <a:solidFill>
                <a:schemeClr val="bg1"/>
              </a:solidFill>
              <a:latin typeface="Arial Narrow" panose="020B0606020202030204" pitchFamily="34" charset="0"/>
            </a:endParaRPr>
          </a:p>
          <a:p>
            <a:pPr marL="342900" indent="-342900">
              <a:buFont typeface="Arial" panose="020B0604020202020204" pitchFamily="34" charset="0"/>
              <a:buChar char="•"/>
            </a:pPr>
            <a:endParaRPr lang="en-AU" sz="1400" dirty="0">
              <a:solidFill>
                <a:schemeClr val="bg1"/>
              </a:solidFill>
              <a:latin typeface="Arial Narrow" panose="020B0606020202030204" pitchFamily="34" charset="0"/>
            </a:endParaRPr>
          </a:p>
          <a:p>
            <a:r>
              <a:rPr lang="en-AU" sz="3200" b="1" dirty="0">
                <a:solidFill>
                  <a:schemeClr val="bg1"/>
                </a:solidFill>
                <a:latin typeface="Arial Narrow" panose="020B0606020202030204" pitchFamily="34" charset="0"/>
              </a:rPr>
              <a:t>CLUB BENEFITS</a:t>
            </a:r>
          </a:p>
          <a:p>
            <a:pPr marL="457200" indent="-457200">
              <a:buFont typeface="Arial" panose="020B0604020202020204" pitchFamily="34" charset="0"/>
              <a:buChar char="•"/>
            </a:pPr>
            <a:r>
              <a:rPr lang="en-AU" sz="2800" dirty="0">
                <a:solidFill>
                  <a:schemeClr val="bg1"/>
                </a:solidFill>
                <a:latin typeface="Arial Narrow" panose="020B0606020202030204" pitchFamily="34" charset="0"/>
              </a:rPr>
              <a:t>Protect the environment </a:t>
            </a:r>
          </a:p>
          <a:p>
            <a:pPr marL="457200" indent="-457200">
              <a:buFont typeface="Arial" panose="020B0604020202020204" pitchFamily="34" charset="0"/>
              <a:buChar char="•"/>
            </a:pPr>
            <a:r>
              <a:rPr lang="en-AU" sz="2800" dirty="0">
                <a:solidFill>
                  <a:schemeClr val="bg1"/>
                </a:solidFill>
                <a:latin typeface="Arial Narrow" panose="020B0606020202030204" pitchFamily="34" charset="0"/>
              </a:rPr>
              <a:t>Involve your local community</a:t>
            </a:r>
          </a:p>
          <a:p>
            <a:pPr marL="457200" indent="-457200">
              <a:buFont typeface="Arial" panose="020B0604020202020204" pitchFamily="34" charset="0"/>
              <a:buChar char="•"/>
            </a:pPr>
            <a:r>
              <a:rPr lang="en-AU" sz="2800" dirty="0">
                <a:solidFill>
                  <a:schemeClr val="bg1"/>
                </a:solidFill>
                <a:latin typeface="Arial Narrow" panose="020B0606020202030204" pitchFamily="34" charset="0"/>
              </a:rPr>
              <a:t>Attract new members</a:t>
            </a:r>
          </a:p>
        </p:txBody>
      </p:sp>
      <p:graphicFrame>
        <p:nvGraphicFramePr>
          <p:cNvPr id="6" name="Object 5">
            <a:extLst>
              <a:ext uri="{FF2B5EF4-FFF2-40B4-BE49-F238E27FC236}">
                <a16:creationId xmlns:a16="http://schemas.microsoft.com/office/drawing/2014/main" id="{EFC8BC06-4B2B-4C61-8139-FD5090654CC4}"/>
              </a:ext>
            </a:extLst>
          </p:cNvPr>
          <p:cNvGraphicFramePr>
            <a:graphicFrameLocks noChangeAspect="1"/>
          </p:cNvGraphicFramePr>
          <p:nvPr>
            <p:extLst>
              <p:ext uri="{D42A27DB-BD31-4B8C-83A1-F6EECF244321}">
                <p14:modId xmlns:p14="http://schemas.microsoft.com/office/powerpoint/2010/main" val="4090083443"/>
              </p:ext>
            </p:extLst>
          </p:nvPr>
        </p:nvGraphicFramePr>
        <p:xfrm>
          <a:off x="529450" y="611475"/>
          <a:ext cx="2402285" cy="5936719"/>
        </p:xfrm>
        <a:graphic>
          <a:graphicData uri="http://schemas.openxmlformats.org/presentationml/2006/ole">
            <mc:AlternateContent xmlns:mc="http://schemas.openxmlformats.org/markup-compatibility/2006">
              <mc:Choice xmlns:v="urn:schemas-microsoft-com:vml" Requires="v">
                <p:oleObj spid="_x0000_s1026" name="Acrobat Document" r:id="rId4" imgW="2293401" imgH="5669117" progId="Acrobat.Document.DC">
                  <p:embed/>
                </p:oleObj>
              </mc:Choice>
              <mc:Fallback>
                <p:oleObj name="Acrobat Document" r:id="rId4" imgW="2293401" imgH="5669117" progId="Acrobat.Document.DC">
                  <p:embed/>
                  <p:pic>
                    <p:nvPicPr>
                      <p:cNvPr id="6" name="Object 5">
                        <a:extLst>
                          <a:ext uri="{FF2B5EF4-FFF2-40B4-BE49-F238E27FC236}">
                            <a16:creationId xmlns:a16="http://schemas.microsoft.com/office/drawing/2014/main" id="{EFC8BC06-4B2B-4C61-8139-FD5090654CC4}"/>
                          </a:ext>
                        </a:extLst>
                      </p:cNvPr>
                      <p:cNvPicPr/>
                      <p:nvPr/>
                    </p:nvPicPr>
                    <p:blipFill>
                      <a:blip r:embed="rId5"/>
                      <a:stretch>
                        <a:fillRect/>
                      </a:stretch>
                    </p:blipFill>
                    <p:spPr>
                      <a:xfrm>
                        <a:off x="529450" y="611475"/>
                        <a:ext cx="2402285" cy="5936719"/>
                      </a:xfrm>
                      <a:prstGeom prst="rect">
                        <a:avLst/>
                      </a:prstGeom>
                    </p:spPr>
                  </p:pic>
                </p:oleObj>
              </mc:Fallback>
            </mc:AlternateContent>
          </a:graphicData>
        </a:graphic>
      </p:graphicFrame>
    </p:spTree>
    <p:extLst>
      <p:ext uri="{BB962C8B-B14F-4D97-AF65-F5344CB8AC3E}">
        <p14:creationId xmlns:p14="http://schemas.microsoft.com/office/powerpoint/2010/main" val="326764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3</a:t>
            </a:fld>
            <a:endParaRPr dirty="0"/>
          </a:p>
        </p:txBody>
      </p:sp>
      <p:graphicFrame>
        <p:nvGraphicFramePr>
          <p:cNvPr id="5" name="Object 4">
            <a:extLst>
              <a:ext uri="{FF2B5EF4-FFF2-40B4-BE49-F238E27FC236}">
                <a16:creationId xmlns:a16="http://schemas.microsoft.com/office/drawing/2014/main" id="{1D081456-921C-438D-A4EF-0FC2BCA76AE2}"/>
              </a:ext>
            </a:extLst>
          </p:cNvPr>
          <p:cNvGraphicFramePr>
            <a:graphicFrameLocks noChangeAspect="1"/>
          </p:cNvGraphicFramePr>
          <p:nvPr>
            <p:extLst>
              <p:ext uri="{D42A27DB-BD31-4B8C-83A1-F6EECF244321}">
                <p14:modId xmlns:p14="http://schemas.microsoft.com/office/powerpoint/2010/main" val="2142383391"/>
              </p:ext>
            </p:extLst>
          </p:nvPr>
        </p:nvGraphicFramePr>
        <p:xfrm>
          <a:off x="529450" y="611475"/>
          <a:ext cx="2402285" cy="5936719"/>
        </p:xfrm>
        <a:graphic>
          <a:graphicData uri="http://schemas.openxmlformats.org/presentationml/2006/ole">
            <mc:AlternateContent xmlns:mc="http://schemas.openxmlformats.org/markup-compatibility/2006">
              <mc:Choice xmlns:v="urn:schemas-microsoft-com:vml" Requires="v">
                <p:oleObj spid="_x0000_s2050" name="Acrobat Document" r:id="rId4" imgW="2293401" imgH="5669117" progId="Acrobat.Document.DC">
                  <p:embed/>
                </p:oleObj>
              </mc:Choice>
              <mc:Fallback>
                <p:oleObj name="Acrobat Document" r:id="rId4" imgW="2293401" imgH="5669117" progId="Acrobat.Document.DC">
                  <p:embed/>
                  <p:pic>
                    <p:nvPicPr>
                      <p:cNvPr id="5" name="Object 4">
                        <a:extLst>
                          <a:ext uri="{FF2B5EF4-FFF2-40B4-BE49-F238E27FC236}">
                            <a16:creationId xmlns:a16="http://schemas.microsoft.com/office/drawing/2014/main" id="{1D081456-921C-438D-A4EF-0FC2BCA76AE2}"/>
                          </a:ext>
                        </a:extLst>
                      </p:cNvPr>
                      <p:cNvPicPr/>
                      <p:nvPr/>
                    </p:nvPicPr>
                    <p:blipFill>
                      <a:blip r:embed="rId5"/>
                      <a:stretch>
                        <a:fillRect/>
                      </a:stretch>
                    </p:blipFill>
                    <p:spPr>
                      <a:xfrm>
                        <a:off x="529450" y="611475"/>
                        <a:ext cx="2402285" cy="5936719"/>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97690C2-48D9-4BA0-9C47-CDA9CEE5CF9E}"/>
              </a:ext>
            </a:extLst>
          </p:cNvPr>
          <p:cNvSpPr txBox="1"/>
          <p:nvPr/>
        </p:nvSpPr>
        <p:spPr>
          <a:xfrm>
            <a:off x="4686103" y="1954800"/>
            <a:ext cx="2222083" cy="461665"/>
          </a:xfrm>
          <a:prstGeom prst="rect">
            <a:avLst/>
          </a:prstGeom>
          <a:noFill/>
        </p:spPr>
        <p:txBody>
          <a:bodyPr wrap="square" rtlCol="0">
            <a:spAutoFit/>
          </a:bodyPr>
          <a:lstStyle/>
          <a:p>
            <a:r>
              <a:rPr lang="en-AU" sz="2400" b="1" dirty="0">
                <a:solidFill>
                  <a:schemeClr val="bg1"/>
                </a:solidFill>
                <a:latin typeface="Arial Narrow" panose="020B0606020202030204" pitchFamily="34" charset="0"/>
              </a:rPr>
              <a:t>Social Media</a:t>
            </a:r>
          </a:p>
        </p:txBody>
      </p:sp>
      <p:grpSp>
        <p:nvGrpSpPr>
          <p:cNvPr id="2" name="Group 1">
            <a:extLst>
              <a:ext uri="{FF2B5EF4-FFF2-40B4-BE49-F238E27FC236}">
                <a16:creationId xmlns:a16="http://schemas.microsoft.com/office/drawing/2014/main" id="{BA1D3321-D870-449C-A764-15A7D6F3A9D8}"/>
              </a:ext>
            </a:extLst>
          </p:cNvPr>
          <p:cNvGrpSpPr/>
          <p:nvPr/>
        </p:nvGrpSpPr>
        <p:grpSpPr>
          <a:xfrm>
            <a:off x="3770157" y="3579834"/>
            <a:ext cx="4348509" cy="1037525"/>
            <a:chOff x="3855953" y="1886275"/>
            <a:chExt cx="4348509" cy="1037525"/>
          </a:xfrm>
        </p:grpSpPr>
        <p:pic>
          <p:nvPicPr>
            <p:cNvPr id="1028" name="Picture 4" descr="Fb, facebook, facebook logo icon - Free download">
              <a:extLst>
                <a:ext uri="{FF2B5EF4-FFF2-40B4-BE49-F238E27FC236}">
                  <a16:creationId xmlns:a16="http://schemas.microsoft.com/office/drawing/2014/main" id="{E85BF729-6FA6-4D5C-86B0-DF7BB38694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5953" y="1886275"/>
              <a:ext cx="939538" cy="9395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icon">
              <a:extLst>
                <a:ext uri="{FF2B5EF4-FFF2-40B4-BE49-F238E27FC236}">
                  <a16:creationId xmlns:a16="http://schemas.microsoft.com/office/drawing/2014/main" id="{DC25526C-725C-4C31-A4D7-BC702E9265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402" y="1984261"/>
              <a:ext cx="939539" cy="939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icon">
              <a:extLst>
                <a:ext uri="{FF2B5EF4-FFF2-40B4-BE49-F238E27FC236}">
                  <a16:creationId xmlns:a16="http://schemas.microsoft.com/office/drawing/2014/main" id="{F35250A1-2890-4EEA-B903-36F0D673A2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1329" y="1886275"/>
              <a:ext cx="939539" cy="9395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icon">
              <a:extLst>
                <a:ext uri="{FF2B5EF4-FFF2-40B4-BE49-F238E27FC236}">
                  <a16:creationId xmlns:a16="http://schemas.microsoft.com/office/drawing/2014/main" id="{D435DB24-B76F-4214-BD21-2387ADEE64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9256" y="1886275"/>
              <a:ext cx="945206" cy="94520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68A64CDF-9BCF-8720-CC03-66765580839D}"/>
              </a:ext>
            </a:extLst>
          </p:cNvPr>
          <p:cNvSpPr txBox="1"/>
          <p:nvPr/>
        </p:nvSpPr>
        <p:spPr>
          <a:xfrm>
            <a:off x="3148215" y="108671"/>
            <a:ext cx="4572000" cy="1077218"/>
          </a:xfrm>
          <a:prstGeom prst="rect">
            <a:avLst/>
          </a:prstGeom>
          <a:noFill/>
        </p:spPr>
        <p:txBody>
          <a:bodyPr wrap="square">
            <a:spAutoFit/>
          </a:bodyPr>
          <a:lstStyle/>
          <a:p>
            <a:pPr algn="ctr"/>
            <a:r>
              <a:rPr lang="en-AU" sz="3200" b="1" dirty="0">
                <a:solidFill>
                  <a:schemeClr val="bg1"/>
                </a:solidFill>
                <a:latin typeface="Arial Narrow" panose="020B0606020202030204" pitchFamily="34" charset="0"/>
              </a:rPr>
              <a:t>PROMOTIONAL OPTIONS FOR CLUBS</a:t>
            </a:r>
          </a:p>
        </p:txBody>
      </p:sp>
      <p:sp>
        <p:nvSpPr>
          <p:cNvPr id="13" name="TextBox 12">
            <a:extLst>
              <a:ext uri="{FF2B5EF4-FFF2-40B4-BE49-F238E27FC236}">
                <a16:creationId xmlns:a16="http://schemas.microsoft.com/office/drawing/2014/main" id="{B0DF43FD-48B7-EA3E-6639-3C4445D6A34B}"/>
              </a:ext>
            </a:extLst>
          </p:cNvPr>
          <p:cNvSpPr txBox="1"/>
          <p:nvPr/>
        </p:nvSpPr>
        <p:spPr>
          <a:xfrm>
            <a:off x="3574382" y="5281138"/>
            <a:ext cx="4572000" cy="1015663"/>
          </a:xfrm>
          <a:prstGeom prst="rect">
            <a:avLst/>
          </a:prstGeom>
          <a:noFill/>
        </p:spPr>
        <p:txBody>
          <a:bodyPr wrap="square">
            <a:spAutoFit/>
          </a:bodyPr>
          <a:lstStyle/>
          <a:p>
            <a:pPr algn="ctr"/>
            <a:r>
              <a:rPr lang="en-AU" sz="2000" b="1" dirty="0">
                <a:solidFill>
                  <a:schemeClr val="bg1"/>
                </a:solidFill>
                <a:latin typeface="Arial Narrow" panose="020B0606020202030204" pitchFamily="34" charset="0"/>
              </a:rPr>
              <a:t>BERRY RC: Promote via the Berry Community Facebook group and other social media networks in Berry</a:t>
            </a:r>
          </a:p>
        </p:txBody>
      </p:sp>
    </p:spTree>
    <p:extLst>
      <p:ext uri="{BB962C8B-B14F-4D97-AF65-F5344CB8AC3E}">
        <p14:creationId xmlns:p14="http://schemas.microsoft.com/office/powerpoint/2010/main" val="3656230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4</a:t>
            </a:fld>
            <a:endParaRPr dirty="0"/>
          </a:p>
        </p:txBody>
      </p:sp>
      <p:sp>
        <p:nvSpPr>
          <p:cNvPr id="6" name="TextBox 5">
            <a:extLst>
              <a:ext uri="{FF2B5EF4-FFF2-40B4-BE49-F238E27FC236}">
                <a16:creationId xmlns:a16="http://schemas.microsoft.com/office/drawing/2014/main" id="{C3C70A44-D298-418B-937D-FA459EB284F8}"/>
              </a:ext>
            </a:extLst>
          </p:cNvPr>
          <p:cNvSpPr txBox="1"/>
          <p:nvPr/>
        </p:nvSpPr>
        <p:spPr>
          <a:xfrm flipH="1">
            <a:off x="3772430" y="1607413"/>
            <a:ext cx="4744397" cy="830997"/>
          </a:xfrm>
          <a:prstGeom prst="rect">
            <a:avLst/>
          </a:prstGeom>
          <a:solidFill>
            <a:srgbClr val="0070C0"/>
          </a:solidFill>
        </p:spPr>
        <p:txBody>
          <a:bodyPr wrap="square" rtlCol="0">
            <a:spAutoFit/>
          </a:bodyPr>
          <a:lstStyle/>
          <a:p>
            <a:br>
              <a:rPr lang="en-AU" sz="2400" dirty="0">
                <a:solidFill>
                  <a:schemeClr val="bg1"/>
                </a:solidFill>
                <a:latin typeface="Arial Narrow" panose="020B0606020202030204" pitchFamily="34" charset="0"/>
              </a:rPr>
            </a:br>
            <a:endParaRPr lang="en-AU" sz="2400" dirty="0">
              <a:solidFill>
                <a:schemeClr val="bg1"/>
              </a:solidFill>
              <a:latin typeface="Arial Narrow" panose="020B0606020202030204" pitchFamily="34" charset="0"/>
            </a:endParaRPr>
          </a:p>
        </p:txBody>
      </p:sp>
      <p:graphicFrame>
        <p:nvGraphicFramePr>
          <p:cNvPr id="5" name="Object 4">
            <a:extLst>
              <a:ext uri="{FF2B5EF4-FFF2-40B4-BE49-F238E27FC236}">
                <a16:creationId xmlns:a16="http://schemas.microsoft.com/office/drawing/2014/main" id="{1D081456-921C-438D-A4EF-0FC2BCA76AE2}"/>
              </a:ext>
            </a:extLst>
          </p:cNvPr>
          <p:cNvGraphicFramePr>
            <a:graphicFrameLocks noChangeAspect="1"/>
          </p:cNvGraphicFramePr>
          <p:nvPr/>
        </p:nvGraphicFramePr>
        <p:xfrm>
          <a:off x="529450" y="611475"/>
          <a:ext cx="2402285" cy="5936719"/>
        </p:xfrm>
        <a:graphic>
          <a:graphicData uri="http://schemas.openxmlformats.org/presentationml/2006/ole">
            <mc:AlternateContent xmlns:mc="http://schemas.openxmlformats.org/markup-compatibility/2006">
              <mc:Choice xmlns:v="urn:schemas-microsoft-com:vml" Requires="v">
                <p:oleObj spid="_x0000_s3074" name="Acrobat Document" r:id="rId4" imgW="2293401" imgH="5669117" progId="Acrobat.Document.DC">
                  <p:embed/>
                </p:oleObj>
              </mc:Choice>
              <mc:Fallback>
                <p:oleObj name="Acrobat Document" r:id="rId4" imgW="2293401" imgH="5669117" progId="Acrobat.Document.DC">
                  <p:embed/>
                  <p:pic>
                    <p:nvPicPr>
                      <p:cNvPr id="5" name="Object 4">
                        <a:extLst>
                          <a:ext uri="{FF2B5EF4-FFF2-40B4-BE49-F238E27FC236}">
                            <a16:creationId xmlns:a16="http://schemas.microsoft.com/office/drawing/2014/main" id="{1D081456-921C-438D-A4EF-0FC2BCA76AE2}"/>
                          </a:ext>
                        </a:extLst>
                      </p:cNvPr>
                      <p:cNvPicPr/>
                      <p:nvPr/>
                    </p:nvPicPr>
                    <p:blipFill>
                      <a:blip r:embed="rId5"/>
                      <a:stretch>
                        <a:fillRect/>
                      </a:stretch>
                    </p:blipFill>
                    <p:spPr>
                      <a:xfrm>
                        <a:off x="529450" y="611475"/>
                        <a:ext cx="2402285" cy="5936719"/>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F00CF17D-CFFC-4B27-B8F4-0A69464A42BE}"/>
              </a:ext>
            </a:extLst>
          </p:cNvPr>
          <p:cNvPicPr>
            <a:picLocks noChangeAspect="1"/>
          </p:cNvPicPr>
          <p:nvPr/>
        </p:nvPicPr>
        <p:blipFill>
          <a:blip r:embed="rId6"/>
          <a:stretch>
            <a:fillRect/>
          </a:stretch>
        </p:blipFill>
        <p:spPr>
          <a:xfrm>
            <a:off x="4333722" y="1275821"/>
            <a:ext cx="3154303" cy="4461812"/>
          </a:xfrm>
          <a:prstGeom prst="rect">
            <a:avLst/>
          </a:prstGeom>
        </p:spPr>
      </p:pic>
      <p:sp>
        <p:nvSpPr>
          <p:cNvPr id="8" name="TextBox 7">
            <a:extLst>
              <a:ext uri="{FF2B5EF4-FFF2-40B4-BE49-F238E27FC236}">
                <a16:creationId xmlns:a16="http://schemas.microsoft.com/office/drawing/2014/main" id="{D0EC9216-5C45-856D-4F99-254C649E3D5B}"/>
              </a:ext>
            </a:extLst>
          </p:cNvPr>
          <p:cNvSpPr txBox="1"/>
          <p:nvPr/>
        </p:nvSpPr>
        <p:spPr>
          <a:xfrm>
            <a:off x="4841705" y="496561"/>
            <a:ext cx="2402285" cy="584775"/>
          </a:xfrm>
          <a:prstGeom prst="rect">
            <a:avLst/>
          </a:prstGeom>
          <a:noFill/>
        </p:spPr>
        <p:txBody>
          <a:bodyPr wrap="square">
            <a:spAutoFit/>
          </a:bodyPr>
          <a:lstStyle/>
          <a:p>
            <a:r>
              <a:rPr lang="en-AU" sz="3200" b="1" dirty="0">
                <a:solidFill>
                  <a:schemeClr val="bg1"/>
                </a:solidFill>
                <a:latin typeface="Arial Narrow" panose="020B0606020202030204" pitchFamily="34" charset="0"/>
              </a:rPr>
              <a:t>Local Media</a:t>
            </a:r>
          </a:p>
        </p:txBody>
      </p:sp>
      <p:sp>
        <p:nvSpPr>
          <p:cNvPr id="9" name="TextBox 8">
            <a:extLst>
              <a:ext uri="{FF2B5EF4-FFF2-40B4-BE49-F238E27FC236}">
                <a16:creationId xmlns:a16="http://schemas.microsoft.com/office/drawing/2014/main" id="{15721CE4-B6DD-2383-DD38-42CD5FEB1A2F}"/>
              </a:ext>
            </a:extLst>
          </p:cNvPr>
          <p:cNvSpPr txBox="1"/>
          <p:nvPr/>
        </p:nvSpPr>
        <p:spPr>
          <a:xfrm>
            <a:off x="4323784" y="5842337"/>
            <a:ext cx="3154302" cy="1015663"/>
          </a:xfrm>
          <a:prstGeom prst="rect">
            <a:avLst/>
          </a:prstGeom>
          <a:noFill/>
        </p:spPr>
        <p:txBody>
          <a:bodyPr wrap="square">
            <a:spAutoFit/>
          </a:bodyPr>
          <a:lstStyle/>
          <a:p>
            <a:pPr algn="ctr"/>
            <a:r>
              <a:rPr lang="en-AU" sz="2000" b="1" dirty="0">
                <a:solidFill>
                  <a:schemeClr val="bg1"/>
                </a:solidFill>
                <a:latin typeface="Arial Narrow" panose="020B0606020202030204" pitchFamily="34" charset="0"/>
              </a:rPr>
              <a:t>BERRY RC: Arrange an article promoting Rotary Adopt A Tree</a:t>
            </a:r>
            <a:endParaRPr lang="en-AU" sz="24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7920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5</a:t>
            </a:fld>
            <a:endParaRPr dirty="0"/>
          </a:p>
        </p:txBody>
      </p:sp>
      <p:sp>
        <p:nvSpPr>
          <p:cNvPr id="6" name="TextBox 5">
            <a:extLst>
              <a:ext uri="{FF2B5EF4-FFF2-40B4-BE49-F238E27FC236}">
                <a16:creationId xmlns:a16="http://schemas.microsoft.com/office/drawing/2014/main" id="{C3C70A44-D298-418B-937D-FA459EB284F8}"/>
              </a:ext>
            </a:extLst>
          </p:cNvPr>
          <p:cNvSpPr txBox="1"/>
          <p:nvPr/>
        </p:nvSpPr>
        <p:spPr>
          <a:xfrm flipH="1">
            <a:off x="3870153" y="1437731"/>
            <a:ext cx="4744397" cy="830997"/>
          </a:xfrm>
          <a:prstGeom prst="rect">
            <a:avLst/>
          </a:prstGeom>
          <a:solidFill>
            <a:srgbClr val="0070C0"/>
          </a:solidFill>
        </p:spPr>
        <p:txBody>
          <a:bodyPr wrap="square" rtlCol="0">
            <a:spAutoFit/>
          </a:bodyPr>
          <a:lstStyle/>
          <a:p>
            <a:br>
              <a:rPr lang="en-AU" sz="2400" dirty="0">
                <a:solidFill>
                  <a:schemeClr val="bg1"/>
                </a:solidFill>
                <a:latin typeface="Arial Narrow" panose="020B0606020202030204" pitchFamily="34" charset="0"/>
              </a:rPr>
            </a:br>
            <a:endParaRPr lang="en-AU" sz="2400" dirty="0">
              <a:solidFill>
                <a:schemeClr val="bg1"/>
              </a:solidFill>
              <a:latin typeface="Arial Narrow" panose="020B0606020202030204" pitchFamily="34" charset="0"/>
            </a:endParaRPr>
          </a:p>
        </p:txBody>
      </p:sp>
      <p:graphicFrame>
        <p:nvGraphicFramePr>
          <p:cNvPr id="5" name="Object 4">
            <a:extLst>
              <a:ext uri="{FF2B5EF4-FFF2-40B4-BE49-F238E27FC236}">
                <a16:creationId xmlns:a16="http://schemas.microsoft.com/office/drawing/2014/main" id="{1D081456-921C-438D-A4EF-0FC2BCA76AE2}"/>
              </a:ext>
            </a:extLst>
          </p:cNvPr>
          <p:cNvGraphicFramePr>
            <a:graphicFrameLocks noChangeAspect="1"/>
          </p:cNvGraphicFramePr>
          <p:nvPr/>
        </p:nvGraphicFramePr>
        <p:xfrm>
          <a:off x="529450" y="611475"/>
          <a:ext cx="2402285" cy="5936719"/>
        </p:xfrm>
        <a:graphic>
          <a:graphicData uri="http://schemas.openxmlformats.org/presentationml/2006/ole">
            <mc:AlternateContent xmlns:mc="http://schemas.openxmlformats.org/markup-compatibility/2006">
              <mc:Choice xmlns:v="urn:schemas-microsoft-com:vml" Requires="v">
                <p:oleObj spid="_x0000_s4098" name="Acrobat Document" r:id="rId4" imgW="2293401" imgH="5669117" progId="Acrobat.Document.DC">
                  <p:embed/>
                </p:oleObj>
              </mc:Choice>
              <mc:Fallback>
                <p:oleObj name="Acrobat Document" r:id="rId4" imgW="2293401" imgH="5669117" progId="Acrobat.Document.DC">
                  <p:embed/>
                  <p:pic>
                    <p:nvPicPr>
                      <p:cNvPr id="5" name="Object 4">
                        <a:extLst>
                          <a:ext uri="{FF2B5EF4-FFF2-40B4-BE49-F238E27FC236}">
                            <a16:creationId xmlns:a16="http://schemas.microsoft.com/office/drawing/2014/main" id="{1D081456-921C-438D-A4EF-0FC2BCA76AE2}"/>
                          </a:ext>
                        </a:extLst>
                      </p:cNvPr>
                      <p:cNvPicPr/>
                      <p:nvPr/>
                    </p:nvPicPr>
                    <p:blipFill>
                      <a:blip r:embed="rId5"/>
                      <a:stretch>
                        <a:fillRect/>
                      </a:stretch>
                    </p:blipFill>
                    <p:spPr>
                      <a:xfrm>
                        <a:off x="529450" y="611475"/>
                        <a:ext cx="2402285" cy="5936719"/>
                      </a:xfrm>
                      <a:prstGeom prst="rect">
                        <a:avLst/>
                      </a:prstGeom>
                    </p:spPr>
                  </p:pic>
                </p:oleObj>
              </mc:Fallback>
            </mc:AlternateContent>
          </a:graphicData>
        </a:graphic>
      </p:graphicFrame>
      <p:pic>
        <p:nvPicPr>
          <p:cNvPr id="1028" name="Picture 4">
            <a:extLst>
              <a:ext uri="{FF2B5EF4-FFF2-40B4-BE49-F238E27FC236}">
                <a16:creationId xmlns:a16="http://schemas.microsoft.com/office/drawing/2014/main" id="{2028E7F5-9409-4515-B7CD-E27F44BE2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3470" y="2179196"/>
            <a:ext cx="5618869" cy="2668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06995F-D72E-583F-74C1-CBEFCD9E5310}"/>
              </a:ext>
            </a:extLst>
          </p:cNvPr>
          <p:cNvSpPr txBox="1"/>
          <p:nvPr/>
        </p:nvSpPr>
        <p:spPr>
          <a:xfrm>
            <a:off x="3770721" y="482223"/>
            <a:ext cx="5071617" cy="584775"/>
          </a:xfrm>
          <a:prstGeom prst="rect">
            <a:avLst/>
          </a:prstGeom>
          <a:noFill/>
        </p:spPr>
        <p:txBody>
          <a:bodyPr wrap="square">
            <a:spAutoFit/>
          </a:bodyPr>
          <a:lstStyle/>
          <a:p>
            <a:r>
              <a:rPr lang="en-AU" sz="3200" b="1" dirty="0">
                <a:solidFill>
                  <a:schemeClr val="bg1"/>
                </a:solidFill>
                <a:latin typeface="Arial Narrow" panose="020B0606020202030204" pitchFamily="34" charset="0"/>
              </a:rPr>
              <a:t>Club or Community  Events</a:t>
            </a:r>
          </a:p>
        </p:txBody>
      </p:sp>
      <p:sp>
        <p:nvSpPr>
          <p:cNvPr id="8" name="TextBox 7">
            <a:extLst>
              <a:ext uri="{FF2B5EF4-FFF2-40B4-BE49-F238E27FC236}">
                <a16:creationId xmlns:a16="http://schemas.microsoft.com/office/drawing/2014/main" id="{1DF2EFF0-7AD0-794A-0C94-4C0ED90FE9CB}"/>
              </a:ext>
            </a:extLst>
          </p:cNvPr>
          <p:cNvSpPr txBox="1"/>
          <p:nvPr/>
        </p:nvSpPr>
        <p:spPr>
          <a:xfrm>
            <a:off x="3417216" y="5252471"/>
            <a:ext cx="5425122" cy="707886"/>
          </a:xfrm>
          <a:prstGeom prst="rect">
            <a:avLst/>
          </a:prstGeom>
          <a:noFill/>
        </p:spPr>
        <p:txBody>
          <a:bodyPr wrap="square">
            <a:spAutoFit/>
          </a:bodyPr>
          <a:lstStyle/>
          <a:p>
            <a:pPr algn="ctr"/>
            <a:r>
              <a:rPr lang="en-AU" sz="2000" b="1" dirty="0">
                <a:solidFill>
                  <a:schemeClr val="bg1"/>
                </a:solidFill>
                <a:latin typeface="Arial Narrow" panose="020B0606020202030204" pitchFamily="34" charset="0"/>
              </a:rPr>
              <a:t>BERRY RC: Display banner and hand out flyers at the Rotary command centre at this major event</a:t>
            </a:r>
          </a:p>
        </p:txBody>
      </p:sp>
    </p:spTree>
    <p:extLst>
      <p:ext uri="{BB962C8B-B14F-4D97-AF65-F5344CB8AC3E}">
        <p14:creationId xmlns:p14="http://schemas.microsoft.com/office/powerpoint/2010/main" val="4245165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6</a:t>
            </a:fld>
            <a:endParaRPr dirty="0"/>
          </a:p>
        </p:txBody>
      </p:sp>
      <p:sp>
        <p:nvSpPr>
          <p:cNvPr id="6" name="TextBox 5">
            <a:extLst>
              <a:ext uri="{FF2B5EF4-FFF2-40B4-BE49-F238E27FC236}">
                <a16:creationId xmlns:a16="http://schemas.microsoft.com/office/drawing/2014/main" id="{C3C70A44-D298-418B-937D-FA459EB284F8}"/>
              </a:ext>
            </a:extLst>
          </p:cNvPr>
          <p:cNvSpPr txBox="1"/>
          <p:nvPr/>
        </p:nvSpPr>
        <p:spPr>
          <a:xfrm flipH="1">
            <a:off x="3772430" y="1607413"/>
            <a:ext cx="4744397" cy="830997"/>
          </a:xfrm>
          <a:prstGeom prst="rect">
            <a:avLst/>
          </a:prstGeom>
          <a:solidFill>
            <a:srgbClr val="0070C0"/>
          </a:solidFill>
        </p:spPr>
        <p:txBody>
          <a:bodyPr wrap="square" rtlCol="0">
            <a:spAutoFit/>
          </a:bodyPr>
          <a:lstStyle/>
          <a:p>
            <a:br>
              <a:rPr lang="en-AU" sz="2400" dirty="0">
                <a:solidFill>
                  <a:schemeClr val="bg1"/>
                </a:solidFill>
                <a:latin typeface="Arial Narrow" panose="020B0606020202030204" pitchFamily="34" charset="0"/>
              </a:rPr>
            </a:br>
            <a:endParaRPr lang="en-AU" sz="2400" dirty="0">
              <a:solidFill>
                <a:schemeClr val="bg1"/>
              </a:solidFill>
              <a:latin typeface="Arial Narrow" panose="020B0606020202030204" pitchFamily="34" charset="0"/>
            </a:endParaRPr>
          </a:p>
        </p:txBody>
      </p:sp>
      <p:graphicFrame>
        <p:nvGraphicFramePr>
          <p:cNvPr id="5" name="Object 4">
            <a:extLst>
              <a:ext uri="{FF2B5EF4-FFF2-40B4-BE49-F238E27FC236}">
                <a16:creationId xmlns:a16="http://schemas.microsoft.com/office/drawing/2014/main" id="{1D081456-921C-438D-A4EF-0FC2BCA76AE2}"/>
              </a:ext>
            </a:extLst>
          </p:cNvPr>
          <p:cNvGraphicFramePr>
            <a:graphicFrameLocks noChangeAspect="1"/>
          </p:cNvGraphicFramePr>
          <p:nvPr/>
        </p:nvGraphicFramePr>
        <p:xfrm>
          <a:off x="529450" y="611475"/>
          <a:ext cx="2402285" cy="5936719"/>
        </p:xfrm>
        <a:graphic>
          <a:graphicData uri="http://schemas.openxmlformats.org/presentationml/2006/ole">
            <mc:AlternateContent xmlns:mc="http://schemas.openxmlformats.org/markup-compatibility/2006">
              <mc:Choice xmlns:v="urn:schemas-microsoft-com:vml" Requires="v">
                <p:oleObj spid="_x0000_s5122" name="Acrobat Document" r:id="rId4" imgW="2293401" imgH="5669117" progId="Acrobat.Document.DC">
                  <p:embed/>
                </p:oleObj>
              </mc:Choice>
              <mc:Fallback>
                <p:oleObj name="Acrobat Document" r:id="rId4" imgW="2293401" imgH="5669117" progId="Acrobat.Document.DC">
                  <p:embed/>
                  <p:pic>
                    <p:nvPicPr>
                      <p:cNvPr id="5" name="Object 4">
                        <a:extLst>
                          <a:ext uri="{FF2B5EF4-FFF2-40B4-BE49-F238E27FC236}">
                            <a16:creationId xmlns:a16="http://schemas.microsoft.com/office/drawing/2014/main" id="{1D081456-921C-438D-A4EF-0FC2BCA76AE2}"/>
                          </a:ext>
                        </a:extLst>
                      </p:cNvPr>
                      <p:cNvPicPr/>
                      <p:nvPr/>
                    </p:nvPicPr>
                    <p:blipFill>
                      <a:blip r:embed="rId5"/>
                      <a:stretch>
                        <a:fillRect/>
                      </a:stretch>
                    </p:blipFill>
                    <p:spPr>
                      <a:xfrm>
                        <a:off x="529450" y="611475"/>
                        <a:ext cx="2402285" cy="5936719"/>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2585931-0213-3E13-D222-5801A1BC6989}"/>
              </a:ext>
            </a:extLst>
          </p:cNvPr>
          <p:cNvSpPr txBox="1"/>
          <p:nvPr/>
        </p:nvSpPr>
        <p:spPr>
          <a:xfrm>
            <a:off x="4649520" y="75824"/>
            <a:ext cx="2163451" cy="584775"/>
          </a:xfrm>
          <a:prstGeom prst="rect">
            <a:avLst/>
          </a:prstGeom>
          <a:noFill/>
        </p:spPr>
        <p:txBody>
          <a:bodyPr wrap="square">
            <a:spAutoFit/>
          </a:bodyPr>
          <a:lstStyle/>
          <a:p>
            <a:r>
              <a:rPr lang="en-AU" sz="3200" b="1" dirty="0">
                <a:solidFill>
                  <a:schemeClr val="bg1"/>
                </a:solidFill>
                <a:latin typeface="Arial Narrow" panose="020B0606020202030204" pitchFamily="34" charset="0"/>
              </a:rPr>
              <a:t>Businesses</a:t>
            </a:r>
          </a:p>
        </p:txBody>
      </p:sp>
      <p:sp>
        <p:nvSpPr>
          <p:cNvPr id="8" name="TextBox 7">
            <a:extLst>
              <a:ext uri="{FF2B5EF4-FFF2-40B4-BE49-F238E27FC236}">
                <a16:creationId xmlns:a16="http://schemas.microsoft.com/office/drawing/2014/main" id="{B3E91A74-A1D7-B74E-29EB-516A4F7B7D20}"/>
              </a:ext>
            </a:extLst>
          </p:cNvPr>
          <p:cNvSpPr txBox="1"/>
          <p:nvPr/>
        </p:nvSpPr>
        <p:spPr>
          <a:xfrm>
            <a:off x="3695308" y="5563833"/>
            <a:ext cx="4232634" cy="1015663"/>
          </a:xfrm>
          <a:prstGeom prst="rect">
            <a:avLst/>
          </a:prstGeom>
          <a:noFill/>
        </p:spPr>
        <p:txBody>
          <a:bodyPr wrap="square">
            <a:spAutoFit/>
          </a:bodyPr>
          <a:lstStyle/>
          <a:p>
            <a:pPr algn="ctr"/>
            <a:r>
              <a:rPr lang="en-AU" sz="2000" b="1" dirty="0">
                <a:solidFill>
                  <a:schemeClr val="bg1"/>
                </a:solidFill>
                <a:latin typeface="Arial Narrow" panose="020B0606020202030204" pitchFamily="34" charset="0"/>
              </a:rPr>
              <a:t>BERRY RC: Arrange with the Berry IGA to have staff hand out flyers at check outs – starts 9 June </a:t>
            </a:r>
          </a:p>
        </p:txBody>
      </p:sp>
      <p:pic>
        <p:nvPicPr>
          <p:cNvPr id="9" name="Picture 8" descr="A picture containing text, sky, outdoor, bus&#10;&#10;Description automatically generated">
            <a:extLst>
              <a:ext uri="{FF2B5EF4-FFF2-40B4-BE49-F238E27FC236}">
                <a16:creationId xmlns:a16="http://schemas.microsoft.com/office/drawing/2014/main" id="{974F0587-94BF-86C5-749E-98FCDD39C329}"/>
              </a:ext>
            </a:extLst>
          </p:cNvPr>
          <p:cNvPicPr>
            <a:picLocks noChangeAspect="1"/>
          </p:cNvPicPr>
          <p:nvPr/>
        </p:nvPicPr>
        <p:blipFill>
          <a:blip r:embed="rId6"/>
          <a:stretch>
            <a:fillRect/>
          </a:stretch>
        </p:blipFill>
        <p:spPr>
          <a:xfrm>
            <a:off x="4037148" y="927306"/>
            <a:ext cx="3192291" cy="4464252"/>
          </a:xfrm>
          <a:prstGeom prst="rect">
            <a:avLst/>
          </a:prstGeom>
        </p:spPr>
      </p:pic>
    </p:spTree>
    <p:extLst>
      <p:ext uri="{BB962C8B-B14F-4D97-AF65-F5344CB8AC3E}">
        <p14:creationId xmlns:p14="http://schemas.microsoft.com/office/powerpoint/2010/main" val="366755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7</a:t>
            </a:fld>
            <a:endParaRPr dirty="0"/>
          </a:p>
        </p:txBody>
      </p:sp>
      <p:sp>
        <p:nvSpPr>
          <p:cNvPr id="6" name="TextBox 5">
            <a:extLst>
              <a:ext uri="{FF2B5EF4-FFF2-40B4-BE49-F238E27FC236}">
                <a16:creationId xmlns:a16="http://schemas.microsoft.com/office/drawing/2014/main" id="{C3C70A44-D298-418B-937D-FA459EB284F8}"/>
              </a:ext>
            </a:extLst>
          </p:cNvPr>
          <p:cNvSpPr txBox="1"/>
          <p:nvPr/>
        </p:nvSpPr>
        <p:spPr>
          <a:xfrm flipH="1">
            <a:off x="3956351" y="2144741"/>
            <a:ext cx="4744397" cy="830997"/>
          </a:xfrm>
          <a:prstGeom prst="rect">
            <a:avLst/>
          </a:prstGeom>
          <a:solidFill>
            <a:srgbClr val="0070C0"/>
          </a:solidFill>
        </p:spPr>
        <p:txBody>
          <a:bodyPr wrap="square" rtlCol="0">
            <a:spAutoFit/>
          </a:bodyPr>
          <a:lstStyle/>
          <a:p>
            <a:br>
              <a:rPr lang="en-AU" sz="2400" dirty="0">
                <a:solidFill>
                  <a:schemeClr val="bg1"/>
                </a:solidFill>
                <a:latin typeface="Arial Narrow" panose="020B0606020202030204" pitchFamily="34" charset="0"/>
              </a:rPr>
            </a:br>
            <a:endParaRPr lang="en-AU" sz="2400" dirty="0">
              <a:solidFill>
                <a:schemeClr val="bg1"/>
              </a:solidFill>
              <a:latin typeface="Arial Narrow" panose="020B0606020202030204" pitchFamily="34" charset="0"/>
            </a:endParaRPr>
          </a:p>
        </p:txBody>
      </p:sp>
      <p:graphicFrame>
        <p:nvGraphicFramePr>
          <p:cNvPr id="5" name="Object 4">
            <a:extLst>
              <a:ext uri="{FF2B5EF4-FFF2-40B4-BE49-F238E27FC236}">
                <a16:creationId xmlns:a16="http://schemas.microsoft.com/office/drawing/2014/main" id="{1D081456-921C-438D-A4EF-0FC2BCA76AE2}"/>
              </a:ext>
            </a:extLst>
          </p:cNvPr>
          <p:cNvGraphicFramePr>
            <a:graphicFrameLocks noChangeAspect="1"/>
          </p:cNvGraphicFramePr>
          <p:nvPr/>
        </p:nvGraphicFramePr>
        <p:xfrm>
          <a:off x="529450" y="611475"/>
          <a:ext cx="2402285" cy="5936719"/>
        </p:xfrm>
        <a:graphic>
          <a:graphicData uri="http://schemas.openxmlformats.org/presentationml/2006/ole">
            <mc:AlternateContent xmlns:mc="http://schemas.openxmlformats.org/markup-compatibility/2006">
              <mc:Choice xmlns:v="urn:schemas-microsoft-com:vml" Requires="v">
                <p:oleObj spid="_x0000_s6146" name="Acrobat Document" r:id="rId4" imgW="2293401" imgH="5669117" progId="Acrobat.Document.DC">
                  <p:embed/>
                </p:oleObj>
              </mc:Choice>
              <mc:Fallback>
                <p:oleObj name="Acrobat Document" r:id="rId4" imgW="2293401" imgH="5669117" progId="Acrobat.Document.DC">
                  <p:embed/>
                  <p:pic>
                    <p:nvPicPr>
                      <p:cNvPr id="5" name="Object 4">
                        <a:extLst>
                          <a:ext uri="{FF2B5EF4-FFF2-40B4-BE49-F238E27FC236}">
                            <a16:creationId xmlns:a16="http://schemas.microsoft.com/office/drawing/2014/main" id="{1D081456-921C-438D-A4EF-0FC2BCA76AE2}"/>
                          </a:ext>
                        </a:extLst>
                      </p:cNvPr>
                      <p:cNvPicPr/>
                      <p:nvPr/>
                    </p:nvPicPr>
                    <p:blipFill>
                      <a:blip r:embed="rId5"/>
                      <a:stretch>
                        <a:fillRect/>
                      </a:stretch>
                    </p:blipFill>
                    <p:spPr>
                      <a:xfrm>
                        <a:off x="529450" y="611475"/>
                        <a:ext cx="2402285" cy="5936719"/>
                      </a:xfrm>
                      <a:prstGeom prst="rect">
                        <a:avLst/>
                      </a:prstGeom>
                    </p:spPr>
                  </p:pic>
                </p:oleObj>
              </mc:Fallback>
            </mc:AlternateContent>
          </a:graphicData>
        </a:graphic>
      </p:graphicFrame>
      <p:pic>
        <p:nvPicPr>
          <p:cNvPr id="3" name="Picture 2" descr="A picture containing tree, outdoor, plant&#10;&#10;Description automatically generated">
            <a:extLst>
              <a:ext uri="{FF2B5EF4-FFF2-40B4-BE49-F238E27FC236}">
                <a16:creationId xmlns:a16="http://schemas.microsoft.com/office/drawing/2014/main" id="{C1061878-2CFE-9236-1225-F761709779E9}"/>
              </a:ext>
            </a:extLst>
          </p:cNvPr>
          <p:cNvPicPr>
            <a:picLocks noChangeAspect="1"/>
          </p:cNvPicPr>
          <p:nvPr/>
        </p:nvPicPr>
        <p:blipFill>
          <a:blip r:embed="rId6"/>
          <a:stretch>
            <a:fillRect/>
          </a:stretch>
        </p:blipFill>
        <p:spPr>
          <a:xfrm rot="5400000">
            <a:off x="3589867" y="2688039"/>
            <a:ext cx="3793066" cy="2133600"/>
          </a:xfrm>
          <a:prstGeom prst="rect">
            <a:avLst/>
          </a:prstGeom>
        </p:spPr>
      </p:pic>
      <p:sp>
        <p:nvSpPr>
          <p:cNvPr id="9" name="TextBox 8">
            <a:extLst>
              <a:ext uri="{FF2B5EF4-FFF2-40B4-BE49-F238E27FC236}">
                <a16:creationId xmlns:a16="http://schemas.microsoft.com/office/drawing/2014/main" id="{9BE14DE7-0B4A-057D-B6F4-C3D17DBB3852}"/>
              </a:ext>
            </a:extLst>
          </p:cNvPr>
          <p:cNvSpPr txBox="1"/>
          <p:nvPr/>
        </p:nvSpPr>
        <p:spPr>
          <a:xfrm>
            <a:off x="4231075" y="468396"/>
            <a:ext cx="2510650" cy="584775"/>
          </a:xfrm>
          <a:prstGeom prst="rect">
            <a:avLst/>
          </a:prstGeom>
          <a:noFill/>
        </p:spPr>
        <p:txBody>
          <a:bodyPr wrap="square">
            <a:spAutoFit/>
          </a:bodyPr>
          <a:lstStyle/>
          <a:p>
            <a:r>
              <a:rPr lang="en-AU" sz="3200" b="1" dirty="0">
                <a:solidFill>
                  <a:schemeClr val="bg1"/>
                </a:solidFill>
                <a:latin typeface="Arial Narrow" panose="020B0606020202030204" pitchFamily="34" charset="0"/>
              </a:rPr>
              <a:t>Home Delivery</a:t>
            </a:r>
          </a:p>
        </p:txBody>
      </p:sp>
      <p:sp>
        <p:nvSpPr>
          <p:cNvPr id="8" name="TextBox 7">
            <a:extLst>
              <a:ext uri="{FF2B5EF4-FFF2-40B4-BE49-F238E27FC236}">
                <a16:creationId xmlns:a16="http://schemas.microsoft.com/office/drawing/2014/main" id="{20C5AD73-F6C0-738F-A9EF-54A12455A932}"/>
              </a:ext>
            </a:extLst>
          </p:cNvPr>
          <p:cNvSpPr txBox="1"/>
          <p:nvPr/>
        </p:nvSpPr>
        <p:spPr>
          <a:xfrm>
            <a:off x="3370082" y="5937807"/>
            <a:ext cx="4572000" cy="707886"/>
          </a:xfrm>
          <a:prstGeom prst="rect">
            <a:avLst/>
          </a:prstGeom>
          <a:noFill/>
        </p:spPr>
        <p:txBody>
          <a:bodyPr wrap="square">
            <a:spAutoFit/>
          </a:bodyPr>
          <a:lstStyle/>
          <a:p>
            <a:pPr algn="ctr"/>
            <a:r>
              <a:rPr lang="en-AU" sz="2000" b="1" dirty="0">
                <a:solidFill>
                  <a:schemeClr val="bg1"/>
                </a:solidFill>
                <a:latin typeface="Arial Narrow" panose="020B0606020202030204" pitchFamily="34" charset="0"/>
              </a:rPr>
              <a:t>BERRY RC: Pay local distribution business to deliver flyers to all homes</a:t>
            </a:r>
          </a:p>
        </p:txBody>
      </p:sp>
    </p:spTree>
    <p:extLst>
      <p:ext uri="{BB962C8B-B14F-4D97-AF65-F5344CB8AC3E}">
        <p14:creationId xmlns:p14="http://schemas.microsoft.com/office/powerpoint/2010/main" val="2763776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8</a:t>
            </a:fld>
            <a:endParaRPr dirty="0"/>
          </a:p>
        </p:txBody>
      </p:sp>
      <p:sp>
        <p:nvSpPr>
          <p:cNvPr id="6" name="TextBox 5">
            <a:extLst>
              <a:ext uri="{FF2B5EF4-FFF2-40B4-BE49-F238E27FC236}">
                <a16:creationId xmlns:a16="http://schemas.microsoft.com/office/drawing/2014/main" id="{C3C70A44-D298-418B-937D-FA459EB284F8}"/>
              </a:ext>
            </a:extLst>
          </p:cNvPr>
          <p:cNvSpPr txBox="1"/>
          <p:nvPr/>
        </p:nvSpPr>
        <p:spPr>
          <a:xfrm flipH="1">
            <a:off x="3772430" y="1607413"/>
            <a:ext cx="4744397" cy="830997"/>
          </a:xfrm>
          <a:prstGeom prst="rect">
            <a:avLst/>
          </a:prstGeom>
          <a:solidFill>
            <a:srgbClr val="0070C0"/>
          </a:solidFill>
        </p:spPr>
        <p:txBody>
          <a:bodyPr wrap="square" rtlCol="0">
            <a:spAutoFit/>
          </a:bodyPr>
          <a:lstStyle/>
          <a:p>
            <a:br>
              <a:rPr lang="en-AU" sz="2400" dirty="0">
                <a:solidFill>
                  <a:schemeClr val="bg1"/>
                </a:solidFill>
                <a:latin typeface="Arial Narrow" panose="020B0606020202030204" pitchFamily="34" charset="0"/>
              </a:rPr>
            </a:br>
            <a:endParaRPr lang="en-AU" sz="2400" dirty="0">
              <a:solidFill>
                <a:schemeClr val="bg1"/>
              </a:solidFill>
              <a:latin typeface="Arial Narrow" panose="020B0606020202030204" pitchFamily="34" charset="0"/>
            </a:endParaRPr>
          </a:p>
        </p:txBody>
      </p:sp>
      <p:graphicFrame>
        <p:nvGraphicFramePr>
          <p:cNvPr id="5" name="Object 4">
            <a:extLst>
              <a:ext uri="{FF2B5EF4-FFF2-40B4-BE49-F238E27FC236}">
                <a16:creationId xmlns:a16="http://schemas.microsoft.com/office/drawing/2014/main" id="{1D081456-921C-438D-A4EF-0FC2BCA76AE2}"/>
              </a:ext>
            </a:extLst>
          </p:cNvPr>
          <p:cNvGraphicFramePr>
            <a:graphicFrameLocks noChangeAspect="1"/>
          </p:cNvGraphicFramePr>
          <p:nvPr/>
        </p:nvGraphicFramePr>
        <p:xfrm>
          <a:off x="529450" y="611475"/>
          <a:ext cx="2402285" cy="5936719"/>
        </p:xfrm>
        <a:graphic>
          <a:graphicData uri="http://schemas.openxmlformats.org/presentationml/2006/ole">
            <mc:AlternateContent xmlns:mc="http://schemas.openxmlformats.org/markup-compatibility/2006">
              <mc:Choice xmlns:v="urn:schemas-microsoft-com:vml" Requires="v">
                <p:oleObj spid="_x0000_s7170" name="Acrobat Document" r:id="rId4" imgW="2293401" imgH="5669117" progId="Acrobat.Document.DC">
                  <p:embed/>
                </p:oleObj>
              </mc:Choice>
              <mc:Fallback>
                <p:oleObj name="Acrobat Document" r:id="rId4" imgW="2293401" imgH="5669117" progId="Acrobat.Document.DC">
                  <p:embed/>
                  <p:pic>
                    <p:nvPicPr>
                      <p:cNvPr id="5" name="Object 4">
                        <a:extLst>
                          <a:ext uri="{FF2B5EF4-FFF2-40B4-BE49-F238E27FC236}">
                            <a16:creationId xmlns:a16="http://schemas.microsoft.com/office/drawing/2014/main" id="{1D081456-921C-438D-A4EF-0FC2BCA76AE2}"/>
                          </a:ext>
                        </a:extLst>
                      </p:cNvPr>
                      <p:cNvPicPr/>
                      <p:nvPr/>
                    </p:nvPicPr>
                    <p:blipFill>
                      <a:blip r:embed="rId5"/>
                      <a:stretch>
                        <a:fillRect/>
                      </a:stretch>
                    </p:blipFill>
                    <p:spPr>
                      <a:xfrm>
                        <a:off x="529450" y="611475"/>
                        <a:ext cx="2402285" cy="5936719"/>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9BE14DE7-0B4A-057D-B6F4-C3D17DBB3852}"/>
              </a:ext>
            </a:extLst>
          </p:cNvPr>
          <p:cNvSpPr txBox="1"/>
          <p:nvPr/>
        </p:nvSpPr>
        <p:spPr>
          <a:xfrm>
            <a:off x="3907301" y="529675"/>
            <a:ext cx="4227922" cy="584775"/>
          </a:xfrm>
          <a:prstGeom prst="rect">
            <a:avLst/>
          </a:prstGeom>
          <a:noFill/>
        </p:spPr>
        <p:txBody>
          <a:bodyPr wrap="square">
            <a:spAutoFit/>
          </a:bodyPr>
          <a:lstStyle/>
          <a:p>
            <a:r>
              <a:rPr lang="en-AU" sz="3200" b="1" dirty="0">
                <a:solidFill>
                  <a:schemeClr val="bg1"/>
                </a:solidFill>
                <a:latin typeface="Arial Narrow" panose="020B0606020202030204" pitchFamily="34" charset="0"/>
              </a:rPr>
              <a:t>Local School Community</a:t>
            </a:r>
          </a:p>
        </p:txBody>
      </p:sp>
      <p:pic>
        <p:nvPicPr>
          <p:cNvPr id="4" name="Picture 3" descr="A sign on a fence&#10;&#10;Description automatically generated with low confidence">
            <a:extLst>
              <a:ext uri="{FF2B5EF4-FFF2-40B4-BE49-F238E27FC236}">
                <a16:creationId xmlns:a16="http://schemas.microsoft.com/office/drawing/2014/main" id="{846E2ACF-0305-2A51-ECCB-412547656889}"/>
              </a:ext>
            </a:extLst>
          </p:cNvPr>
          <p:cNvPicPr>
            <a:picLocks noChangeAspect="1"/>
          </p:cNvPicPr>
          <p:nvPr/>
        </p:nvPicPr>
        <p:blipFill>
          <a:blip r:embed="rId6"/>
          <a:stretch>
            <a:fillRect/>
          </a:stretch>
        </p:blipFill>
        <p:spPr>
          <a:xfrm>
            <a:off x="4336330" y="1311672"/>
            <a:ext cx="2691134" cy="4036701"/>
          </a:xfrm>
          <a:prstGeom prst="rect">
            <a:avLst/>
          </a:prstGeom>
        </p:spPr>
      </p:pic>
      <p:sp>
        <p:nvSpPr>
          <p:cNvPr id="8" name="TextBox 7">
            <a:extLst>
              <a:ext uri="{FF2B5EF4-FFF2-40B4-BE49-F238E27FC236}">
                <a16:creationId xmlns:a16="http://schemas.microsoft.com/office/drawing/2014/main" id="{F31CC7AD-ADB8-AE61-6150-C89F163FF685}"/>
              </a:ext>
            </a:extLst>
          </p:cNvPr>
          <p:cNvSpPr txBox="1"/>
          <p:nvPr/>
        </p:nvSpPr>
        <p:spPr>
          <a:xfrm>
            <a:off x="3179081" y="5398036"/>
            <a:ext cx="5684362" cy="1323439"/>
          </a:xfrm>
          <a:prstGeom prst="rect">
            <a:avLst/>
          </a:prstGeom>
          <a:noFill/>
        </p:spPr>
        <p:txBody>
          <a:bodyPr wrap="square">
            <a:spAutoFit/>
          </a:bodyPr>
          <a:lstStyle/>
          <a:p>
            <a:pPr algn="ctr"/>
            <a:r>
              <a:rPr lang="en-AU" sz="2000" b="1" dirty="0">
                <a:solidFill>
                  <a:schemeClr val="bg1"/>
                </a:solidFill>
                <a:latin typeface="Arial Narrow" panose="020B0606020202030204" pitchFamily="34" charset="0"/>
              </a:rPr>
              <a:t>Not in Berry’s plan because school has a well-established plant propagation unit.</a:t>
            </a:r>
          </a:p>
          <a:p>
            <a:pPr algn="ctr"/>
            <a:r>
              <a:rPr lang="en-AU" sz="2000" b="1" dirty="0">
                <a:solidFill>
                  <a:schemeClr val="bg1"/>
                </a:solidFill>
                <a:latin typeface="Arial Narrow" panose="020B0606020202030204" pitchFamily="34" charset="0"/>
              </a:rPr>
              <a:t>Other Clubs can gift  tree donations to school children  or arrange flyer distribution via the school </a:t>
            </a:r>
          </a:p>
        </p:txBody>
      </p:sp>
    </p:spTree>
    <p:extLst>
      <p:ext uri="{BB962C8B-B14F-4D97-AF65-F5344CB8AC3E}">
        <p14:creationId xmlns:p14="http://schemas.microsoft.com/office/powerpoint/2010/main" val="2403864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2"/>
        <p:cNvGrpSpPr/>
        <p:nvPr/>
      </p:nvGrpSpPr>
      <p:grpSpPr>
        <a:xfrm>
          <a:off x="0" y="0"/>
          <a:ext cx="0" cy="0"/>
          <a:chOff x="0" y="0"/>
          <a:chExt cx="0" cy="0"/>
        </a:xfrm>
      </p:grpSpPr>
      <p:sp>
        <p:nvSpPr>
          <p:cNvPr id="214" name="Google Shape;2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9</a:t>
            </a:fld>
            <a:endParaRPr dirty="0"/>
          </a:p>
        </p:txBody>
      </p:sp>
      <p:sp>
        <p:nvSpPr>
          <p:cNvPr id="6" name="TextBox 5">
            <a:extLst>
              <a:ext uri="{FF2B5EF4-FFF2-40B4-BE49-F238E27FC236}">
                <a16:creationId xmlns:a16="http://schemas.microsoft.com/office/drawing/2014/main" id="{C3C70A44-D298-418B-937D-FA459EB284F8}"/>
              </a:ext>
            </a:extLst>
          </p:cNvPr>
          <p:cNvSpPr txBox="1"/>
          <p:nvPr/>
        </p:nvSpPr>
        <p:spPr>
          <a:xfrm flipH="1">
            <a:off x="3772430" y="1607413"/>
            <a:ext cx="4744397" cy="830997"/>
          </a:xfrm>
          <a:prstGeom prst="rect">
            <a:avLst/>
          </a:prstGeom>
          <a:solidFill>
            <a:srgbClr val="0070C0"/>
          </a:solidFill>
        </p:spPr>
        <p:txBody>
          <a:bodyPr wrap="square" rtlCol="0">
            <a:spAutoFit/>
          </a:bodyPr>
          <a:lstStyle/>
          <a:p>
            <a:br>
              <a:rPr lang="en-AU" sz="2400" dirty="0">
                <a:solidFill>
                  <a:schemeClr val="bg1"/>
                </a:solidFill>
                <a:latin typeface="Arial Narrow" panose="020B0606020202030204" pitchFamily="34" charset="0"/>
              </a:rPr>
            </a:br>
            <a:endParaRPr lang="en-AU" sz="24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9BE14DE7-0B4A-057D-B6F4-C3D17DBB3852}"/>
              </a:ext>
            </a:extLst>
          </p:cNvPr>
          <p:cNvSpPr txBox="1"/>
          <p:nvPr/>
        </p:nvSpPr>
        <p:spPr>
          <a:xfrm>
            <a:off x="4961564" y="577199"/>
            <a:ext cx="2366128" cy="584775"/>
          </a:xfrm>
          <a:prstGeom prst="rect">
            <a:avLst/>
          </a:prstGeom>
          <a:noFill/>
        </p:spPr>
        <p:txBody>
          <a:bodyPr wrap="square">
            <a:spAutoFit/>
          </a:bodyPr>
          <a:lstStyle/>
          <a:p>
            <a:r>
              <a:rPr lang="en-AU" sz="3200" b="1" dirty="0">
                <a:solidFill>
                  <a:schemeClr val="bg1"/>
                </a:solidFill>
                <a:latin typeface="Arial Narrow" panose="020B0606020202030204" pitchFamily="34" charset="0"/>
              </a:rPr>
              <a:t>Speaker Gifts</a:t>
            </a:r>
          </a:p>
        </p:txBody>
      </p:sp>
      <p:sp>
        <p:nvSpPr>
          <p:cNvPr id="8" name="TextBox 7">
            <a:extLst>
              <a:ext uri="{FF2B5EF4-FFF2-40B4-BE49-F238E27FC236}">
                <a16:creationId xmlns:a16="http://schemas.microsoft.com/office/drawing/2014/main" id="{F31CC7AD-ADB8-AE61-6150-C89F163FF685}"/>
              </a:ext>
            </a:extLst>
          </p:cNvPr>
          <p:cNvSpPr txBox="1"/>
          <p:nvPr/>
        </p:nvSpPr>
        <p:spPr>
          <a:xfrm>
            <a:off x="3858628" y="5301640"/>
            <a:ext cx="4572000" cy="1015663"/>
          </a:xfrm>
          <a:prstGeom prst="rect">
            <a:avLst/>
          </a:prstGeom>
          <a:noFill/>
        </p:spPr>
        <p:txBody>
          <a:bodyPr wrap="square">
            <a:spAutoFit/>
          </a:bodyPr>
          <a:lstStyle/>
          <a:p>
            <a:pPr algn="ctr"/>
            <a:r>
              <a:rPr lang="en-AU" sz="2000" b="1" dirty="0">
                <a:solidFill>
                  <a:schemeClr val="bg1"/>
                </a:solidFill>
                <a:latin typeface="Arial Narrow" panose="020B0606020202030204" pitchFamily="34" charset="0"/>
              </a:rPr>
              <a:t>Gift a tree donation to your speaker – he/she can adopt more trees and promote to friends and family</a:t>
            </a:r>
          </a:p>
        </p:txBody>
      </p:sp>
      <p:pic>
        <p:nvPicPr>
          <p:cNvPr id="10" name="Picture 9" descr="A hand holding a plant&#10;&#10;Description automatically generated with low confidence">
            <a:extLst>
              <a:ext uri="{FF2B5EF4-FFF2-40B4-BE49-F238E27FC236}">
                <a16:creationId xmlns:a16="http://schemas.microsoft.com/office/drawing/2014/main" id="{B21833A6-09F6-2E18-9D46-62AD1ECAD85C}"/>
              </a:ext>
            </a:extLst>
          </p:cNvPr>
          <p:cNvPicPr>
            <a:picLocks noChangeAspect="1"/>
          </p:cNvPicPr>
          <p:nvPr/>
        </p:nvPicPr>
        <p:blipFill>
          <a:blip r:embed="rId3"/>
          <a:stretch>
            <a:fillRect/>
          </a:stretch>
        </p:blipFill>
        <p:spPr>
          <a:xfrm>
            <a:off x="409957" y="736922"/>
            <a:ext cx="3021762" cy="5236382"/>
          </a:xfrm>
          <a:prstGeom prst="rect">
            <a:avLst/>
          </a:prstGeom>
        </p:spPr>
      </p:pic>
      <p:pic>
        <p:nvPicPr>
          <p:cNvPr id="1028" name="Picture 4" descr="Rotary 2022-23 Theme Trading Banner, 8">
            <a:extLst>
              <a:ext uri="{FF2B5EF4-FFF2-40B4-BE49-F238E27FC236}">
                <a16:creationId xmlns:a16="http://schemas.microsoft.com/office/drawing/2014/main" id="{CA96B1A8-4138-7C70-6C7B-270C68C8C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067" y="1391068"/>
            <a:ext cx="3723122" cy="372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3033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TotalTime>
  <Words>979</Words>
  <Application>Microsoft Office PowerPoint</Application>
  <PresentationFormat>On-screen Show (4:3)</PresentationFormat>
  <Paragraphs>102</Paragraphs>
  <Slides>10</Slides>
  <Notes>10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5" baseType="lpstr">
      <vt:lpstr>Arial</vt:lpstr>
      <vt:lpstr>Calibri</vt:lpstr>
      <vt:lpstr>Arial Narrow</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BRAWN</dc:creator>
  <cp:lastModifiedBy>DAVID BRAWN</cp:lastModifiedBy>
  <cp:revision>4</cp:revision>
  <cp:lastPrinted>2022-05-13T04:47:16Z</cp:lastPrinted>
  <dcterms:created xsi:type="dcterms:W3CDTF">2021-10-24T03:17:46Z</dcterms:created>
  <dcterms:modified xsi:type="dcterms:W3CDTF">2022-05-13T06:21:21Z</dcterms:modified>
</cp:coreProperties>
</file>