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5"/>
  </p:notesMasterIdLst>
  <p:handoutMasterIdLst>
    <p:handoutMasterId r:id="rId16"/>
  </p:handoutMasterIdLst>
  <p:sldIdLst>
    <p:sldId id="312" r:id="rId2"/>
    <p:sldId id="314" r:id="rId3"/>
    <p:sldId id="281" r:id="rId4"/>
    <p:sldId id="303" r:id="rId5"/>
    <p:sldId id="304" r:id="rId6"/>
    <p:sldId id="305" r:id="rId7"/>
    <p:sldId id="307" r:id="rId8"/>
    <p:sldId id="308" r:id="rId9"/>
    <p:sldId id="309" r:id="rId10"/>
    <p:sldId id="313" r:id="rId11"/>
    <p:sldId id="283" r:id="rId12"/>
    <p:sldId id="310" r:id="rId13"/>
    <p:sldId id="31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A5C"/>
    <a:srgbClr val="58585A"/>
    <a:srgbClr val="005DAA"/>
    <a:srgbClr val="00B4E8"/>
    <a:srgbClr val="FF7600"/>
    <a:srgbClr val="00B2B1"/>
    <a:srgbClr val="BCBDC0"/>
    <a:srgbClr val="958D85"/>
    <a:srgbClr val="48595D"/>
    <a:srgbClr val="2D5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966"/>
  </p:normalViewPr>
  <p:slideViewPr>
    <p:cSldViewPr snapToGrid="0" snapToObjects="1">
      <p:cViewPr varScale="1">
        <p:scale>
          <a:sx n="79" d="100"/>
          <a:sy n="79" d="100"/>
        </p:scale>
        <p:origin x="1108" y="48"/>
      </p:cViewPr>
      <p:guideLst/>
    </p:cSldViewPr>
  </p:slid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handoutMaster" Target="handoutMasters/handout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 /><Relationship Id="rId2" Type="http://schemas.microsoft.com/office/2011/relationships/chartColorStyle" Target="colors1.xml" /><Relationship Id="rId1" Type="http://schemas.microsoft.com/office/2011/relationships/chartStyle" Target="style1.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5912742621001"/>
          <c:y val="0.14117647058823529"/>
          <c:w val="0.69730131037411036"/>
          <c:h val="0.61411764705882355"/>
        </c:manualLayout>
      </c:layout>
      <c:barChart>
        <c:barDir val="bar"/>
        <c:grouping val="clustered"/>
        <c:varyColors val="0"/>
        <c:ser>
          <c:idx val="0"/>
          <c:order val="0"/>
          <c:tx>
            <c:strRef>
              <c:f>'Ideal Amount'!$B$13</c:f>
              <c:strCache>
                <c:ptCount val="1"/>
                <c:pt idx="0">
                  <c:v>Average Ideal Amount</c:v>
                </c:pt>
              </c:strCache>
            </c:strRef>
          </c:tx>
          <c:spPr>
            <a:solidFill>
              <a:srgbClr val="F7A81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58585A"/>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'Ideal Amount'!$A$14:$A$15</c:f>
              <c:strCache>
                <c:ptCount val="2"/>
                <c:pt idx="0">
                  <c:v>Community</c:v>
                </c:pt>
                <c:pt idx="1">
                  <c:v>University </c:v>
                </c:pt>
              </c:strCache>
            </c:strRef>
          </c:cat>
          <c:val>
            <c:numRef>
              <c:f>'Ideal Amount'!$B$14:$B$15</c:f>
              <c:numCache>
                <c:formatCode>"$"#,##0.00</c:formatCode>
                <c:ptCount val="2"/>
                <c:pt idx="0">
                  <c:v>8.43</c:v>
                </c:pt>
                <c:pt idx="1">
                  <c:v>6.37</c:v>
                </c:pt>
              </c:numCache>
            </c:numRef>
          </c:val>
          <c:extLst>
            <c:ext xmlns:c16="http://schemas.microsoft.com/office/drawing/2014/chart" uri="{C3380CC4-5D6E-409C-BE32-E72D297353CC}">
              <c16:uniqueId val="{00000000-46D7-470F-9BDE-81ADE5801EE1}"/>
            </c:ext>
          </c:extLst>
        </c:ser>
        <c:dLbls>
          <c:dLblPos val="outEnd"/>
          <c:showLegendKey val="0"/>
          <c:showVal val="1"/>
          <c:showCatName val="0"/>
          <c:showSerName val="0"/>
          <c:showPercent val="0"/>
          <c:showBubbleSize val="0"/>
        </c:dLbls>
        <c:gapWidth val="182"/>
        <c:axId val="450705072"/>
        <c:axId val="450705400"/>
      </c:barChart>
      <c:catAx>
        <c:axId val="450705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58585A"/>
                </a:solidFill>
                <a:latin typeface="Arial Narrow" panose="020B0606020202030204" pitchFamily="34" charset="0"/>
                <a:ea typeface="+mn-ea"/>
                <a:cs typeface="+mn-cs"/>
              </a:defRPr>
            </a:pPr>
            <a:endParaRPr lang="en-US"/>
          </a:p>
        </c:txPr>
        <c:crossAx val="450705400"/>
        <c:crosses val="autoZero"/>
        <c:auto val="1"/>
        <c:lblAlgn val="ctr"/>
        <c:lblOffset val="100"/>
        <c:noMultiLvlLbl val="0"/>
      </c:catAx>
      <c:valAx>
        <c:axId val="450705400"/>
        <c:scaling>
          <c:orientation val="minMax"/>
          <c:max val="12"/>
        </c:scaling>
        <c:delete val="1"/>
        <c:axPos val="t"/>
        <c:numFmt formatCode="&quot;$&quot;#,##0.00" sourceLinked="1"/>
        <c:majorTickMark val="none"/>
        <c:minorTickMark val="none"/>
        <c:tickLblPos val="nextTo"/>
        <c:crossAx val="450705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A7E1B0-AE4B-CC4B-83A7-06D88B2DF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D4ADB7-46B7-F641-A65A-47C430F96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3DDDD-8E41-514E-BAF9-948A7C364389}" type="datetimeFigureOut">
              <a:rPr lang="en-US" smtClean="0"/>
              <a:t>8/13/2020</a:t>
            </a:fld>
            <a:endParaRPr lang="en-US"/>
          </a:p>
        </p:txBody>
      </p:sp>
      <p:sp>
        <p:nvSpPr>
          <p:cNvPr id="4" name="Footer Placeholder 3">
            <a:extLst>
              <a:ext uri="{FF2B5EF4-FFF2-40B4-BE49-F238E27FC236}">
                <a16:creationId xmlns:a16="http://schemas.microsoft.com/office/drawing/2014/main" id="{A3CB750D-2634-1543-B49B-28671E15F3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25C43-47AA-4542-9604-43B0BF5477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8EC425-9F19-BB42-B184-29BB7070D87D}" type="slidenum">
              <a:rPr lang="en-US" smtClean="0"/>
              <a:t>‹#›</a:t>
            </a:fld>
            <a:endParaRPr lang="en-US"/>
          </a:p>
        </p:txBody>
      </p:sp>
    </p:spTree>
    <p:extLst>
      <p:ext uri="{BB962C8B-B14F-4D97-AF65-F5344CB8AC3E}">
        <p14:creationId xmlns:p14="http://schemas.microsoft.com/office/powerpoint/2010/main" val="261150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FE44-03EC-2246-89EC-3950DE0632A9}"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78EDF-7F9E-A94B-AD72-CDE445A65B8A}" type="slidenum">
              <a:rPr lang="en-US" smtClean="0"/>
              <a:t>‹#›</a:t>
            </a:fld>
            <a:endParaRPr lang="en-US"/>
          </a:p>
        </p:txBody>
      </p:sp>
    </p:spTree>
    <p:extLst>
      <p:ext uri="{BB962C8B-B14F-4D97-AF65-F5344CB8AC3E}">
        <p14:creationId xmlns:p14="http://schemas.microsoft.com/office/powerpoint/2010/main" val="188443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2206C-F2E9-4408-A090-1C57F73B417C}" type="slidenum">
              <a:rPr lang="en-US" smtClean="0"/>
              <a:t>1</a:t>
            </a:fld>
            <a:endParaRPr lang="en-US"/>
          </a:p>
        </p:txBody>
      </p:sp>
    </p:spTree>
    <p:extLst>
      <p:ext uri="{BB962C8B-B14F-4D97-AF65-F5344CB8AC3E}">
        <p14:creationId xmlns:p14="http://schemas.microsoft.com/office/powerpoint/2010/main" val="328202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10</a:t>
            </a:fld>
            <a:endParaRPr lang="en-US"/>
          </a:p>
        </p:txBody>
      </p:sp>
    </p:spTree>
    <p:extLst>
      <p:ext uri="{BB962C8B-B14F-4D97-AF65-F5344CB8AC3E}">
        <p14:creationId xmlns:p14="http://schemas.microsoft.com/office/powerpoint/2010/main" val="51365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11</a:t>
            </a:fld>
            <a:endParaRPr lang="en-US"/>
          </a:p>
        </p:txBody>
      </p:sp>
    </p:spTree>
    <p:extLst>
      <p:ext uri="{BB962C8B-B14F-4D97-AF65-F5344CB8AC3E}">
        <p14:creationId xmlns:p14="http://schemas.microsoft.com/office/powerpoint/2010/main" val="298752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12</a:t>
            </a:fld>
            <a:endParaRPr lang="en-US"/>
          </a:p>
        </p:txBody>
      </p:sp>
    </p:spTree>
    <p:extLst>
      <p:ext uri="{BB962C8B-B14F-4D97-AF65-F5344CB8AC3E}">
        <p14:creationId xmlns:p14="http://schemas.microsoft.com/office/powerpoint/2010/main" val="58400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78EDF-7F9E-A94B-AD72-CDE445A65B8A}" type="slidenum">
              <a:rPr lang="en-US" smtClean="0"/>
              <a:t>13</a:t>
            </a:fld>
            <a:endParaRPr lang="en-US"/>
          </a:p>
        </p:txBody>
      </p:sp>
    </p:spTree>
    <p:extLst>
      <p:ext uri="{BB962C8B-B14F-4D97-AF65-F5344CB8AC3E}">
        <p14:creationId xmlns:p14="http://schemas.microsoft.com/office/powerpoint/2010/main" val="62182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2</a:t>
            </a:fld>
            <a:endParaRPr lang="en-US"/>
          </a:p>
        </p:txBody>
      </p:sp>
    </p:spTree>
    <p:extLst>
      <p:ext uri="{BB962C8B-B14F-4D97-AF65-F5344CB8AC3E}">
        <p14:creationId xmlns:p14="http://schemas.microsoft.com/office/powerpoint/2010/main" val="151391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3</a:t>
            </a:fld>
            <a:endParaRPr lang="en-US"/>
          </a:p>
        </p:txBody>
      </p:sp>
    </p:spTree>
    <p:extLst>
      <p:ext uri="{BB962C8B-B14F-4D97-AF65-F5344CB8AC3E}">
        <p14:creationId xmlns:p14="http://schemas.microsoft.com/office/powerpoint/2010/main" val="205373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4</a:t>
            </a:fld>
            <a:endParaRPr lang="en-US"/>
          </a:p>
        </p:txBody>
      </p:sp>
    </p:spTree>
    <p:extLst>
      <p:ext uri="{BB962C8B-B14F-4D97-AF65-F5344CB8AC3E}">
        <p14:creationId xmlns:p14="http://schemas.microsoft.com/office/powerpoint/2010/main" val="83757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5</a:t>
            </a:fld>
            <a:endParaRPr lang="en-US"/>
          </a:p>
        </p:txBody>
      </p:sp>
    </p:spTree>
    <p:extLst>
      <p:ext uri="{BB962C8B-B14F-4D97-AF65-F5344CB8AC3E}">
        <p14:creationId xmlns:p14="http://schemas.microsoft.com/office/powerpoint/2010/main" val="153770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6</a:t>
            </a:fld>
            <a:endParaRPr lang="en-US"/>
          </a:p>
        </p:txBody>
      </p:sp>
    </p:spTree>
    <p:extLst>
      <p:ext uri="{BB962C8B-B14F-4D97-AF65-F5344CB8AC3E}">
        <p14:creationId xmlns:p14="http://schemas.microsoft.com/office/powerpoint/2010/main" val="149095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7</a:t>
            </a:fld>
            <a:endParaRPr lang="en-US"/>
          </a:p>
        </p:txBody>
      </p:sp>
    </p:spTree>
    <p:extLst>
      <p:ext uri="{BB962C8B-B14F-4D97-AF65-F5344CB8AC3E}">
        <p14:creationId xmlns:p14="http://schemas.microsoft.com/office/powerpoint/2010/main" val="351032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8</a:t>
            </a:fld>
            <a:endParaRPr lang="en-US"/>
          </a:p>
        </p:txBody>
      </p:sp>
    </p:spTree>
    <p:extLst>
      <p:ext uri="{BB962C8B-B14F-4D97-AF65-F5344CB8AC3E}">
        <p14:creationId xmlns:p14="http://schemas.microsoft.com/office/powerpoint/2010/main" val="143067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78EDF-7F9E-A94B-AD72-CDE445A65B8A}" type="slidenum">
              <a:rPr lang="en-US" smtClean="0"/>
              <a:t>9</a:t>
            </a:fld>
            <a:endParaRPr lang="en-US"/>
          </a:p>
        </p:txBody>
      </p:sp>
    </p:spTree>
    <p:extLst>
      <p:ext uri="{BB962C8B-B14F-4D97-AF65-F5344CB8AC3E}">
        <p14:creationId xmlns:p14="http://schemas.microsoft.com/office/powerpoint/2010/main" val="36820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739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963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1279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50127C-08E4-D443-B88B-F6B92BB4605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000"/>
                    </a14:imgEffect>
                  </a14:imgLayer>
                </a14:imgProps>
              </a:ext>
              <a:ext uri="{28A0092B-C50C-407E-A947-70E740481C1C}">
                <a14:useLocalDpi xmlns:a14="http://schemas.microsoft.com/office/drawing/2010/main" val="0"/>
              </a:ext>
            </a:extLst>
          </a:blip>
          <a:srcRect t="-6455" r="54134" b="1"/>
          <a:stretch/>
        </p:blipFill>
        <p:spPr>
          <a:xfrm>
            <a:off x="7614533" y="4489554"/>
            <a:ext cx="1394556" cy="594783"/>
          </a:xfrm>
          <a:prstGeom prst="rect">
            <a:avLst/>
          </a:prstGeom>
          <a:effectLst>
            <a:outerShdw blurRad="50800" dist="12700" dir="2700000" algn="tl" rotWithShape="0">
              <a:prstClr val="black">
                <a:alpha val="40000"/>
              </a:prstClr>
            </a:outerShdw>
          </a:effectLst>
        </p:spPr>
      </p:pic>
    </p:spTree>
    <p:extLst>
      <p:ext uri="{BB962C8B-B14F-4D97-AF65-F5344CB8AC3E}">
        <p14:creationId xmlns:p14="http://schemas.microsoft.com/office/powerpoint/2010/main" val="264624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35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905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57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859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83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596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66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8/13/2020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885230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jp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14CEDE-7F77-F648-A9C4-FC951A477515}"/>
              </a:ext>
            </a:extLst>
          </p:cNvPr>
          <p:cNvSpPr txBox="1"/>
          <p:nvPr/>
        </p:nvSpPr>
        <p:spPr>
          <a:xfrm>
            <a:off x="-105508" y="-422031"/>
            <a:ext cx="184731" cy="369332"/>
          </a:xfrm>
          <a:prstGeom prst="rect">
            <a:avLst/>
          </a:prstGeom>
          <a:noFill/>
        </p:spPr>
        <p:txBody>
          <a:bodyPr wrap="none" rtlCol="0">
            <a:spAutoFit/>
          </a:bodyPr>
          <a:lstStyle/>
          <a:p>
            <a:endParaRPr lang="en-US"/>
          </a:p>
        </p:txBody>
      </p:sp>
      <p:pic>
        <p:nvPicPr>
          <p:cNvPr id="10" name="Picture 9">
            <a:extLst>
              <a:ext uri="{FF2B5EF4-FFF2-40B4-BE49-F238E27FC236}">
                <a16:creationId xmlns:a16="http://schemas.microsoft.com/office/drawing/2014/main" id="{C45227EA-1466-9149-BD9B-D0B5A68AB2C5}"/>
              </a:ext>
            </a:extLst>
          </p:cNvPr>
          <p:cNvPicPr>
            <a:picLocks noChangeAspect="1"/>
          </p:cNvPicPr>
          <p:nvPr/>
        </p:nvPicPr>
        <p:blipFill rotWithShape="1">
          <a:blip r:embed="rId3"/>
          <a:srcRect l="20099" t="21081" r="24715" b="37193"/>
          <a:stretch/>
        </p:blipFill>
        <p:spPr>
          <a:xfrm>
            <a:off x="0" y="-1"/>
            <a:ext cx="4572000" cy="5185317"/>
          </a:xfrm>
          <a:prstGeom prst="rect">
            <a:avLst/>
          </a:prstGeom>
        </p:spPr>
      </p:pic>
      <p:pic>
        <p:nvPicPr>
          <p:cNvPr id="22" name="Picture 21">
            <a:extLst>
              <a:ext uri="{FF2B5EF4-FFF2-40B4-BE49-F238E27FC236}">
                <a16:creationId xmlns:a16="http://schemas.microsoft.com/office/drawing/2014/main" id="{1200FCAF-9F48-5E4B-8CBA-7C6E23F2AE0F}"/>
              </a:ext>
            </a:extLst>
          </p:cNvPr>
          <p:cNvPicPr>
            <a:picLocks noChangeAspect="1"/>
          </p:cNvPicPr>
          <p:nvPr/>
        </p:nvPicPr>
        <p:blipFill rotWithShape="1">
          <a:blip r:embed="rId4"/>
          <a:srcRect l="20005" t="1505" r="22220" b="206"/>
          <a:stretch/>
        </p:blipFill>
        <p:spPr>
          <a:xfrm>
            <a:off x="4572000" y="-39051"/>
            <a:ext cx="4572000" cy="5185317"/>
          </a:xfrm>
          <a:prstGeom prst="rect">
            <a:avLst/>
          </a:prstGeom>
        </p:spPr>
      </p:pic>
    </p:spTree>
    <p:extLst>
      <p:ext uri="{BB962C8B-B14F-4D97-AF65-F5344CB8AC3E}">
        <p14:creationId xmlns:p14="http://schemas.microsoft.com/office/powerpoint/2010/main" val="315627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6683" y="43355"/>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AWARDS POLICY</a:t>
            </a:r>
          </a:p>
        </p:txBody>
      </p:sp>
      <p:sp>
        <p:nvSpPr>
          <p:cNvPr id="10" name="Content Placeholder 2"/>
          <p:cNvSpPr txBox="1">
            <a:spLocks/>
          </p:cNvSpPr>
          <p:nvPr/>
        </p:nvSpPr>
        <p:spPr>
          <a:xfrm>
            <a:off x="242735" y="1411992"/>
            <a:ext cx="8755608"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r>
              <a:rPr lang="en-US" dirty="0">
                <a:solidFill>
                  <a:srgbClr val="58585A"/>
                </a:solidFill>
              </a:rPr>
              <a:t>Rotaractors shall be eligible for nomination for the following awards:</a:t>
            </a:r>
            <a:endParaRPr lang="en-US" sz="2400" b="0" dirty="0">
              <a:solidFill>
                <a:srgbClr val="58585A"/>
              </a:solidFill>
            </a:endParaRPr>
          </a:p>
          <a:p>
            <a:pPr marL="114298" indent="0">
              <a:buNone/>
            </a:pPr>
            <a:endParaRPr lang="en-US" sz="2400" b="0" dirty="0">
              <a:solidFill>
                <a:srgbClr val="58585A"/>
              </a:solidFill>
            </a:endParaRPr>
          </a:p>
          <a:p>
            <a:pPr marL="114298" indent="0">
              <a:buNone/>
            </a:pPr>
            <a:r>
              <a:rPr lang="en-US" dirty="0">
                <a:solidFill>
                  <a:srgbClr val="58585A"/>
                </a:solidFill>
              </a:rPr>
              <a:t>ROTARY INTERNATIONAL</a:t>
            </a:r>
          </a:p>
          <a:p>
            <a:pPr>
              <a:buFont typeface="Arial" panose="020B0604020202020204" pitchFamily="34" charset="0"/>
              <a:buChar char="•"/>
            </a:pPr>
            <a:r>
              <a:rPr lang="en-US" b="0" dirty="0">
                <a:solidFill>
                  <a:srgbClr val="58585A"/>
                </a:solidFill>
              </a:rPr>
              <a:t>Avenues of Service Award</a:t>
            </a:r>
          </a:p>
          <a:p>
            <a:pPr>
              <a:buFont typeface="Arial" panose="020B0604020202020204" pitchFamily="34" charset="0"/>
              <a:buChar char="•"/>
            </a:pPr>
            <a:r>
              <a:rPr lang="en-US" b="0" dirty="0">
                <a:solidFill>
                  <a:srgbClr val="58585A"/>
                </a:solidFill>
              </a:rPr>
              <a:t>Significant Service Award</a:t>
            </a:r>
          </a:p>
          <a:p>
            <a:pPr>
              <a:buFont typeface="Arial" panose="020B0604020202020204" pitchFamily="34" charset="0"/>
              <a:buChar char="•"/>
            </a:pPr>
            <a:r>
              <a:rPr lang="en-US" b="0" dirty="0">
                <a:solidFill>
                  <a:srgbClr val="58585A"/>
                </a:solidFill>
              </a:rPr>
              <a:t>Service Above Self Award</a:t>
            </a:r>
          </a:p>
          <a:p>
            <a:pPr marL="114298" indent="0">
              <a:buNone/>
            </a:pPr>
            <a:endParaRPr lang="en-US" b="0" dirty="0">
              <a:solidFill>
                <a:srgbClr val="58585A"/>
              </a:solidFill>
            </a:endParaRPr>
          </a:p>
          <a:p>
            <a:endParaRPr lang="en-US" sz="2400" b="0" dirty="0">
              <a:solidFill>
                <a:srgbClr val="58585A"/>
              </a:solidFill>
            </a:endParaRPr>
          </a:p>
          <a:p>
            <a:pPr marL="114298" indent="0">
              <a:buNone/>
            </a:pPr>
            <a:r>
              <a:rPr lang="en-US" b="0" dirty="0">
                <a:solidFill>
                  <a:srgbClr val="58585A"/>
                </a:solidFill>
              </a:rPr>
              <a:t>Changes went into effect </a:t>
            </a:r>
            <a:r>
              <a:rPr lang="en-US" b="0" u="sng" dirty="0">
                <a:solidFill>
                  <a:srgbClr val="58585A"/>
                </a:solidFill>
              </a:rPr>
              <a:t>1 July 2020</a:t>
            </a:r>
          </a:p>
        </p:txBody>
      </p:sp>
      <p:sp>
        <p:nvSpPr>
          <p:cNvPr id="6" name="TextBox 5"/>
          <p:cNvSpPr txBox="1"/>
          <p:nvPr/>
        </p:nvSpPr>
        <p:spPr>
          <a:xfrm>
            <a:off x="686683" y="733215"/>
            <a:ext cx="7704758"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April 2020 Board Decision &amp; June 2020 Trustee Decision</a:t>
            </a:r>
          </a:p>
        </p:txBody>
      </p:sp>
      <p:sp>
        <p:nvSpPr>
          <p:cNvPr id="3" name="Rectangle 2"/>
          <p:cNvSpPr/>
          <p:nvPr/>
        </p:nvSpPr>
        <p:spPr>
          <a:xfrm>
            <a:off x="4522857" y="2076782"/>
            <a:ext cx="4572000" cy="1323439"/>
          </a:xfrm>
          <a:prstGeom prst="rect">
            <a:avLst/>
          </a:prstGeom>
        </p:spPr>
        <p:txBody>
          <a:bodyPr>
            <a:spAutoFit/>
          </a:bodyPr>
          <a:lstStyle/>
          <a:p>
            <a:pPr>
              <a:buNone/>
            </a:pPr>
            <a:r>
              <a:rPr lang="en-US" sz="2000" b="1" dirty="0">
                <a:solidFill>
                  <a:srgbClr val="58585A"/>
                </a:solidFill>
                <a:latin typeface="Arial" panose="020B0604020202020204" pitchFamily="34" charset="0"/>
                <a:cs typeface="Arial" panose="020B0604020202020204" pitchFamily="34" charset="0"/>
              </a:rPr>
              <a:t>THE ROTARY FOUNDATION</a:t>
            </a:r>
          </a:p>
          <a:p>
            <a:pPr marL="342900" indent="-342900">
              <a:buFont typeface="Arial" panose="020B0604020202020204" pitchFamily="34" charset="0"/>
              <a:buChar char="•"/>
            </a:pPr>
            <a:r>
              <a:rPr lang="en-US" sz="2000" dirty="0">
                <a:solidFill>
                  <a:srgbClr val="58585A"/>
                </a:solidFill>
                <a:latin typeface="Arial" panose="020B0604020202020204" pitchFamily="34" charset="0"/>
                <a:cs typeface="Arial" panose="020B0604020202020204" pitchFamily="34" charset="0"/>
              </a:rPr>
              <a:t>District Foundation Service Award</a:t>
            </a:r>
          </a:p>
          <a:p>
            <a:pPr marL="342900" indent="-342900">
              <a:buFont typeface="Arial" panose="020B0604020202020204" pitchFamily="34" charset="0"/>
              <a:buChar char="•"/>
            </a:pPr>
            <a:r>
              <a:rPr lang="en-US" sz="2000" dirty="0">
                <a:solidFill>
                  <a:srgbClr val="58585A"/>
                </a:solidFill>
                <a:latin typeface="Arial" panose="020B0604020202020204" pitchFamily="34" charset="0"/>
                <a:cs typeface="Arial" panose="020B0604020202020204" pitchFamily="34" charset="0"/>
              </a:rPr>
              <a:t>Citation for Meritorious Service</a:t>
            </a:r>
          </a:p>
          <a:p>
            <a:pPr marL="342900" indent="-342900">
              <a:buFont typeface="Arial" panose="020B0604020202020204" pitchFamily="34" charset="0"/>
              <a:buChar char="•"/>
            </a:pPr>
            <a:r>
              <a:rPr lang="en-US" sz="2000" dirty="0">
                <a:solidFill>
                  <a:srgbClr val="58585A"/>
                </a:solidFill>
                <a:latin typeface="Arial" panose="020B0604020202020204" pitchFamily="34" charset="0"/>
                <a:cs typeface="Arial" panose="020B0604020202020204" pitchFamily="34" charset="0"/>
              </a:rPr>
              <a:t>Distinguished Service Award</a:t>
            </a:r>
          </a:p>
        </p:txBody>
      </p:sp>
    </p:spTree>
    <p:extLst>
      <p:ext uri="{BB962C8B-B14F-4D97-AF65-F5344CB8AC3E}">
        <p14:creationId xmlns:p14="http://schemas.microsoft.com/office/powerpoint/2010/main" val="65835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6683" y="413689"/>
            <a:ext cx="5015773" cy="400110"/>
          </a:xfrm>
          <a:prstGeom prst="rect">
            <a:avLst/>
          </a:prstGeom>
          <a:noFill/>
        </p:spPr>
        <p:txBody>
          <a:bodyPr wrap="square" rtlCol="0">
            <a:spAutoFit/>
          </a:bodyPr>
          <a:lstStyle/>
          <a:p>
            <a:pPr algn="r"/>
            <a:r>
              <a:rPr lang="en-US" sz="2000" b="1" dirty="0">
                <a:solidFill>
                  <a:schemeClr val="bg1"/>
                </a:solidFill>
                <a:latin typeface="Arial" charset="0"/>
                <a:ea typeface="Arial" charset="0"/>
                <a:cs typeface="Arial" charset="0"/>
              </a:rPr>
              <a:t>A PAGE FOR BIG BOLDBULLET ITEMS</a:t>
            </a:r>
          </a:p>
        </p:txBody>
      </p:sp>
      <p:sp>
        <p:nvSpPr>
          <p:cNvPr id="6" name="Rectangle 5"/>
          <p:cNvSpPr/>
          <p:nvPr/>
        </p:nvSpPr>
        <p:spPr>
          <a:xfrm>
            <a:off x="0" y="0"/>
            <a:ext cx="9144000" cy="11867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28809" y="1227489"/>
            <a:ext cx="7819000" cy="224772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189" indent="-342891">
              <a:lnSpc>
                <a:spcPct val="100000"/>
              </a:lnSpc>
              <a:spcBef>
                <a:spcPts val="0"/>
              </a:spcBef>
              <a:buSzPts val="1800"/>
              <a:buFont typeface="Arial"/>
              <a:buChar char="●"/>
            </a:pPr>
            <a:r>
              <a:rPr lang="en-US" sz="2000" dirty="0">
                <a:solidFill>
                  <a:srgbClr val="48595D"/>
                </a:solidFill>
                <a:latin typeface="Arial" charset="0"/>
                <a:ea typeface="Arial" charset="0"/>
                <a:cs typeface="Arial" charset="0"/>
              </a:rPr>
              <a:t>Rotaract clubs are allowed to be either the international or host sponsor of a global grant beginning 1 July 2022, provided they have previously partnered with a Rotary club on a global grant;</a:t>
            </a:r>
            <a:br>
              <a:rPr lang="en-US" sz="2000" dirty="0">
                <a:solidFill>
                  <a:srgbClr val="48595D"/>
                </a:solidFill>
                <a:latin typeface="Arial" charset="0"/>
                <a:ea typeface="Arial" charset="0"/>
                <a:cs typeface="Arial" charset="0"/>
              </a:rPr>
            </a:br>
            <a:endParaRPr lang="en-US" sz="2000" dirty="0">
              <a:solidFill>
                <a:srgbClr val="48595D"/>
              </a:solidFill>
              <a:latin typeface="Arial" charset="0"/>
              <a:ea typeface="Arial" charset="0"/>
              <a:cs typeface="Arial" charset="0"/>
            </a:endParaRPr>
          </a:p>
          <a:p>
            <a:pPr marL="457189" indent="-342891">
              <a:lnSpc>
                <a:spcPct val="100000"/>
              </a:lnSpc>
              <a:spcBef>
                <a:spcPts val="0"/>
              </a:spcBef>
              <a:buSzPts val="1800"/>
              <a:buFont typeface="Arial"/>
              <a:buChar char="●"/>
            </a:pPr>
            <a:r>
              <a:rPr lang="en-US" sz="2000" dirty="0">
                <a:solidFill>
                  <a:srgbClr val="48595D"/>
                </a:solidFill>
                <a:latin typeface="Arial" charset="0"/>
                <a:ea typeface="Arial" charset="0"/>
                <a:cs typeface="Arial" charset="0"/>
              </a:rPr>
              <a:t>Grants Center will allow Rotaract clubs to be formally recognized as a donor or partner on a global grant application; </a:t>
            </a:r>
            <a:br>
              <a:rPr lang="en-US" sz="2000" dirty="0">
                <a:solidFill>
                  <a:srgbClr val="48595D"/>
                </a:solidFill>
                <a:latin typeface="Arial" charset="0"/>
                <a:ea typeface="Arial" charset="0"/>
                <a:cs typeface="Arial" charset="0"/>
              </a:rPr>
            </a:br>
            <a:endParaRPr lang="en-US" sz="2000" dirty="0">
              <a:solidFill>
                <a:srgbClr val="48595D"/>
              </a:solidFill>
              <a:latin typeface="Arial" charset="0"/>
              <a:ea typeface="Arial" charset="0"/>
              <a:cs typeface="Arial" charset="0"/>
            </a:endParaRPr>
          </a:p>
          <a:p>
            <a:pPr marL="457189" indent="-342891">
              <a:lnSpc>
                <a:spcPct val="100000"/>
              </a:lnSpc>
              <a:spcBef>
                <a:spcPts val="0"/>
              </a:spcBef>
              <a:buSzPts val="1800"/>
              <a:buFont typeface="Arial"/>
              <a:buChar char="●"/>
            </a:pPr>
            <a:r>
              <a:rPr lang="en-US" sz="2000" dirty="0">
                <a:solidFill>
                  <a:srgbClr val="48595D"/>
                </a:solidFill>
                <a:latin typeface="Arial" charset="0"/>
                <a:ea typeface="Arial" charset="0"/>
                <a:cs typeface="Arial" charset="0"/>
              </a:rPr>
              <a:t>No rights or privileges previously afforded to Rotaractors as program participants will be revoked.</a:t>
            </a:r>
          </a:p>
          <a:p>
            <a:pPr marL="457189" indent="-342891">
              <a:lnSpc>
                <a:spcPct val="100000"/>
              </a:lnSpc>
              <a:spcBef>
                <a:spcPts val="0"/>
              </a:spcBef>
              <a:buSzPts val="1800"/>
              <a:buFont typeface="Arial"/>
              <a:buChar char="●"/>
            </a:pPr>
            <a:endParaRPr lang="en-US" sz="2000" b="1" dirty="0">
              <a:solidFill>
                <a:srgbClr val="48595D"/>
              </a:solidFill>
              <a:latin typeface="Arial" charset="0"/>
              <a:ea typeface="Arial" charset="0"/>
              <a:cs typeface="Arial" charset="0"/>
            </a:endParaRPr>
          </a:p>
          <a:p>
            <a:pPr marL="457189" indent="-342891">
              <a:lnSpc>
                <a:spcPct val="100000"/>
              </a:lnSpc>
              <a:spcBef>
                <a:spcPts val="0"/>
              </a:spcBef>
              <a:buSzPts val="1800"/>
              <a:buFont typeface="Arial"/>
              <a:buChar char="●"/>
            </a:pPr>
            <a:endParaRPr lang="en" sz="2000" b="1" dirty="0">
              <a:solidFill>
                <a:srgbClr val="48595D"/>
              </a:solidFill>
              <a:latin typeface="Arial" charset="0"/>
              <a:ea typeface="Arial" charset="0"/>
              <a:cs typeface="Arial" charset="0"/>
            </a:endParaRPr>
          </a:p>
        </p:txBody>
      </p:sp>
      <p:sp>
        <p:nvSpPr>
          <p:cNvPr id="8" name="TextBox 7">
            <a:extLst>
              <a:ext uri="{FF2B5EF4-FFF2-40B4-BE49-F238E27FC236}">
                <a16:creationId xmlns:a16="http://schemas.microsoft.com/office/drawing/2014/main" id="{B17E76CD-C785-BD4E-816E-83CB029BDFC8}"/>
              </a:ext>
            </a:extLst>
          </p:cNvPr>
          <p:cNvSpPr txBox="1"/>
          <p:nvPr/>
        </p:nvSpPr>
        <p:spPr>
          <a:xfrm>
            <a:off x="716664" y="34314"/>
            <a:ext cx="6683203"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FOUNDATION POLICY</a:t>
            </a:r>
          </a:p>
        </p:txBody>
      </p:sp>
      <p:sp>
        <p:nvSpPr>
          <p:cNvPr id="9" name="TextBox 8">
            <a:extLst>
              <a:ext uri="{FF2B5EF4-FFF2-40B4-BE49-F238E27FC236}">
                <a16:creationId xmlns:a16="http://schemas.microsoft.com/office/drawing/2014/main" id="{6DF563D9-C988-0844-AC00-3F1BFF41DED7}"/>
              </a:ext>
            </a:extLst>
          </p:cNvPr>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June 2020 Trustee Decisions</a:t>
            </a:r>
          </a:p>
        </p:txBody>
      </p:sp>
    </p:spTree>
    <p:extLst>
      <p:ext uri="{BB962C8B-B14F-4D97-AF65-F5344CB8AC3E}">
        <p14:creationId xmlns:p14="http://schemas.microsoft.com/office/powerpoint/2010/main" val="137209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734" y="348494"/>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What can you do?</a:t>
            </a:r>
          </a:p>
        </p:txBody>
      </p:sp>
      <p:sp>
        <p:nvSpPr>
          <p:cNvPr id="10" name="Content Placeholder 2"/>
          <p:cNvSpPr txBox="1">
            <a:spLocks/>
          </p:cNvSpPr>
          <p:nvPr/>
        </p:nvSpPr>
        <p:spPr>
          <a:xfrm>
            <a:off x="207502" y="1117935"/>
            <a:ext cx="8325532"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sz="2400" dirty="0">
              <a:solidFill>
                <a:srgbClr val="58585A"/>
              </a:solidFill>
            </a:endParaRPr>
          </a:p>
          <a:p>
            <a:r>
              <a:rPr lang="en-US" b="0" dirty="0"/>
              <a:t>Discuss these changes with your club and district leaders.</a:t>
            </a:r>
          </a:p>
          <a:p>
            <a:pPr marL="0" indent="0">
              <a:buNone/>
            </a:pPr>
            <a:endParaRPr lang="en-US" b="0" dirty="0"/>
          </a:p>
          <a:p>
            <a:r>
              <a:rPr lang="en-US" b="0" dirty="0"/>
              <a:t>Make sure Rotaractors have My Rotary accounts and that they’re listed as a member of their Rotaract club. Having an account will allow access to new products, services, and important information from Rotary. </a:t>
            </a:r>
          </a:p>
          <a:p>
            <a:pPr marL="0" indent="0">
              <a:buNone/>
            </a:pPr>
            <a:endParaRPr lang="en-US" b="0" dirty="0"/>
          </a:p>
          <a:p>
            <a:r>
              <a:rPr lang="en-US" b="0" dirty="0"/>
              <a:t>Rotary will support clubs that struggle to pay any additional amount by exploring strategies such as fundraising, engaging local businesses, and working with their sponsors.</a:t>
            </a:r>
          </a:p>
        </p:txBody>
      </p:sp>
    </p:spTree>
    <p:extLst>
      <p:ext uri="{BB962C8B-B14F-4D97-AF65-F5344CB8AC3E}">
        <p14:creationId xmlns:p14="http://schemas.microsoft.com/office/powerpoint/2010/main" val="275377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58" b="64804"/>
          <a:stretch/>
        </p:blipFill>
        <p:spPr>
          <a:xfrm>
            <a:off x="0" y="0"/>
            <a:ext cx="9144000" cy="5143500"/>
          </a:xfrm>
          <a:prstGeom prst="rect">
            <a:avLst/>
          </a:prstGeom>
        </p:spPr>
      </p:pic>
      <p:sp>
        <p:nvSpPr>
          <p:cNvPr id="3" name="Shape 122">
            <a:extLst>
              <a:ext uri="{FF2B5EF4-FFF2-40B4-BE49-F238E27FC236}">
                <a16:creationId xmlns:a16="http://schemas.microsoft.com/office/drawing/2014/main" id="{EDA71119-7377-9749-8F4A-B85776FBFA31}"/>
              </a:ext>
            </a:extLst>
          </p:cNvPr>
          <p:cNvSpPr/>
          <p:nvPr/>
        </p:nvSpPr>
        <p:spPr>
          <a:xfrm>
            <a:off x="25474" y="0"/>
            <a:ext cx="9118526" cy="5143500"/>
          </a:xfrm>
          <a:prstGeom prst="rect">
            <a:avLst/>
          </a:prstGeom>
          <a:solidFill>
            <a:srgbClr val="005DAA">
              <a:alpha val="80000"/>
            </a:srgbClr>
          </a:solidFill>
          <a:ln w="12700">
            <a:miter lim="400000"/>
          </a:ln>
        </p:spPr>
        <p:txBody>
          <a:bodyPr lIns="26789" tIns="26789" rIns="26789" bIns="26789" anchor="ctr"/>
          <a:lstStyle/>
          <a:p>
            <a:pPr>
              <a:defRPr sz="3200">
                <a:solidFill>
                  <a:srgbClr val="00AAE5"/>
                </a:solidFill>
              </a:defRPr>
            </a:pPr>
            <a:endParaRPr sz="1200"/>
          </a:p>
        </p:txBody>
      </p:sp>
      <p:sp>
        <p:nvSpPr>
          <p:cNvPr id="4" name="Shape 123">
            <a:extLst>
              <a:ext uri="{FF2B5EF4-FFF2-40B4-BE49-F238E27FC236}">
                <a16:creationId xmlns:a16="http://schemas.microsoft.com/office/drawing/2014/main" id="{361B8F05-2508-C94C-8B8F-911E9F692AAC}"/>
              </a:ext>
            </a:extLst>
          </p:cNvPr>
          <p:cNvSpPr/>
          <p:nvPr/>
        </p:nvSpPr>
        <p:spPr>
          <a:xfrm>
            <a:off x="457202" y="178026"/>
            <a:ext cx="8541251" cy="4709563"/>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normAutofit/>
          </a:bodyPr>
          <a:lstStyle>
            <a:lvl1pPr>
              <a:defRPr sz="15000">
                <a:solidFill>
                  <a:srgbClr val="FFFFFF"/>
                </a:solidFill>
                <a:latin typeface="Arial"/>
                <a:ea typeface="Arial"/>
                <a:cs typeface="Arial"/>
                <a:sym typeface="Arial"/>
              </a:defRPr>
            </a:lvl1pPr>
          </a:lstStyle>
          <a:p>
            <a:r>
              <a:rPr lang="en-US" sz="5625" dirty="0"/>
              <a:t>Resources</a:t>
            </a:r>
          </a:p>
          <a:p>
            <a:r>
              <a:rPr lang="en-US" sz="2100" dirty="0"/>
              <a:t>Summary of changes and frequently asked questions: </a:t>
            </a:r>
            <a:r>
              <a:rPr lang="en-US" sz="2100" b="1" dirty="0"/>
              <a:t>on.rotary.org/RACpolicy2020</a:t>
            </a:r>
          </a:p>
          <a:p>
            <a:endParaRPr lang="en-US" sz="2100" dirty="0"/>
          </a:p>
          <a:p>
            <a:r>
              <a:rPr lang="en-US" sz="2100" dirty="0"/>
              <a:t>Dues Survey Findings Report:</a:t>
            </a:r>
            <a:br>
              <a:rPr lang="en-US" sz="2100" dirty="0"/>
            </a:br>
            <a:r>
              <a:rPr lang="en-US" sz="2100" b="1" dirty="0"/>
              <a:t>on.rotary.org/</a:t>
            </a:r>
            <a:r>
              <a:rPr lang="en-US" sz="2100" b="1" dirty="0" err="1"/>
              <a:t>RACdues</a:t>
            </a:r>
            <a:endParaRPr lang="en-US" sz="2100" b="1" dirty="0"/>
          </a:p>
          <a:p>
            <a:endParaRPr lang="en-US" sz="2100" b="1" dirty="0"/>
          </a:p>
          <a:p>
            <a:br>
              <a:rPr lang="en-US" sz="2100" dirty="0"/>
            </a:br>
            <a:endParaRPr lang="en-US" sz="2100" dirty="0"/>
          </a:p>
          <a:p>
            <a:r>
              <a:rPr lang="en-US" sz="2100" dirty="0"/>
              <a:t>Email: rotaract@rotary.org</a:t>
            </a:r>
            <a:endParaRPr sz="2100" dirty="0"/>
          </a:p>
        </p:txBody>
      </p:sp>
    </p:spTree>
    <p:extLst>
      <p:ext uri="{BB962C8B-B14F-4D97-AF65-F5344CB8AC3E}">
        <p14:creationId xmlns:p14="http://schemas.microsoft.com/office/powerpoint/2010/main" val="24457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06400" y="1613918"/>
            <a:ext cx="7968673" cy="319514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rgbClr val="48595D"/>
                </a:solidFill>
                <a:latin typeface="Arial" charset="0"/>
                <a:ea typeface="Arial" charset="0"/>
                <a:cs typeface="Arial" charset="0"/>
              </a:rPr>
              <a:t>The definition of membership in Rotary International expanded to include both Rotary and Rotaract clubs. </a:t>
            </a:r>
          </a:p>
          <a:p>
            <a:pPr marL="0" indent="0">
              <a:buNone/>
            </a:pPr>
            <a:endParaRPr lang="en-US" sz="2000" dirty="0">
              <a:solidFill>
                <a:srgbClr val="48595D"/>
              </a:solidFill>
              <a:latin typeface="Arial" charset="0"/>
              <a:ea typeface="Arial" charset="0"/>
              <a:cs typeface="Arial" charset="0"/>
            </a:endParaRPr>
          </a:p>
          <a:p>
            <a:pPr marL="0" indent="0">
              <a:buNone/>
            </a:pPr>
            <a:r>
              <a:rPr lang="en-US" sz="2000" dirty="0">
                <a:solidFill>
                  <a:srgbClr val="48595D"/>
                </a:solidFill>
                <a:latin typeface="Arial" charset="0"/>
                <a:ea typeface="Arial" charset="0"/>
                <a:cs typeface="Arial" charset="0"/>
              </a:rPr>
              <a:t>Rotaract clubs and Rotaractors viewed as members of RI rather than as program participants. </a:t>
            </a:r>
          </a:p>
        </p:txBody>
      </p:sp>
      <p:sp>
        <p:nvSpPr>
          <p:cNvPr id="9" name="TextBox 8"/>
          <p:cNvSpPr txBox="1"/>
          <p:nvPr/>
        </p:nvSpPr>
        <p:spPr>
          <a:xfrm>
            <a:off x="668112" y="50498"/>
            <a:ext cx="6922217"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Rotaract ELEVATED</a:t>
            </a:r>
          </a:p>
        </p:txBody>
      </p:sp>
      <p:sp>
        <p:nvSpPr>
          <p:cNvPr id="10" name="TextBox 9"/>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2019 Council on Legislation</a:t>
            </a:r>
          </a:p>
        </p:txBody>
      </p:sp>
    </p:spTree>
    <p:extLst>
      <p:ext uri="{BB962C8B-B14F-4D97-AF65-F5344CB8AC3E}">
        <p14:creationId xmlns:p14="http://schemas.microsoft.com/office/powerpoint/2010/main" val="9332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06400" y="1613918"/>
            <a:ext cx="7968673" cy="319514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dirty="0">
                <a:solidFill>
                  <a:srgbClr val="48595D"/>
                </a:solidFill>
                <a:latin typeface="Arial" charset="0"/>
                <a:ea typeface="Arial" charset="0"/>
                <a:cs typeface="Arial" charset="0"/>
              </a:rPr>
              <a:t>Rotary International has set goals for Rotaract to:</a:t>
            </a:r>
          </a:p>
          <a:p>
            <a:pPr marL="0" indent="0">
              <a:buNone/>
            </a:pPr>
            <a:endParaRPr lang="en-US" sz="2000" dirty="0">
              <a:solidFill>
                <a:srgbClr val="48595D"/>
              </a:solidFill>
              <a:latin typeface="Arial" charset="0"/>
              <a:ea typeface="Arial" charset="0"/>
              <a:cs typeface="Arial" charset="0"/>
            </a:endParaRPr>
          </a:p>
          <a:p>
            <a:pPr lvl="1"/>
            <a:r>
              <a:rPr lang="en-US" sz="2000" dirty="0">
                <a:solidFill>
                  <a:srgbClr val="48595D"/>
                </a:solidFill>
                <a:latin typeface="Arial" charset="0"/>
                <a:ea typeface="Arial" charset="0"/>
                <a:cs typeface="Arial" charset="0"/>
              </a:rPr>
              <a:t>Increase the number of Rotaractors reported to Rotary by 100 percent by 2022</a:t>
            </a:r>
            <a:br>
              <a:rPr lang="en-US" sz="2000" dirty="0">
                <a:solidFill>
                  <a:srgbClr val="48595D"/>
                </a:solidFill>
                <a:latin typeface="Arial" charset="0"/>
                <a:ea typeface="Arial" charset="0"/>
                <a:cs typeface="Arial" charset="0"/>
              </a:rPr>
            </a:br>
            <a:endParaRPr lang="en-US" sz="2000" dirty="0">
              <a:solidFill>
                <a:srgbClr val="48595D"/>
              </a:solidFill>
              <a:latin typeface="Arial" charset="0"/>
              <a:ea typeface="Arial" charset="0"/>
              <a:cs typeface="Arial" charset="0"/>
            </a:endParaRPr>
          </a:p>
          <a:p>
            <a:pPr lvl="1"/>
            <a:r>
              <a:rPr lang="en-US" sz="2000" dirty="0">
                <a:solidFill>
                  <a:srgbClr val="48595D"/>
                </a:solidFill>
                <a:latin typeface="Arial" charset="0"/>
                <a:ea typeface="Arial" charset="0"/>
                <a:cs typeface="Arial" charset="0"/>
              </a:rPr>
              <a:t>Increase the number of reported Rotaractors who join Rotary clubs by 20 percent by 2022</a:t>
            </a:r>
            <a:br>
              <a:rPr lang="en-US" sz="2000" dirty="0">
                <a:solidFill>
                  <a:srgbClr val="48595D"/>
                </a:solidFill>
                <a:latin typeface="Arial" charset="0"/>
                <a:ea typeface="Arial" charset="0"/>
                <a:cs typeface="Arial" charset="0"/>
              </a:rPr>
            </a:br>
            <a:endParaRPr lang="en-US" sz="2000" dirty="0">
              <a:solidFill>
                <a:srgbClr val="48595D"/>
              </a:solidFill>
              <a:latin typeface="Arial" charset="0"/>
              <a:ea typeface="Arial" charset="0"/>
              <a:cs typeface="Arial" charset="0"/>
            </a:endParaRPr>
          </a:p>
          <a:p>
            <a:pPr lvl="1"/>
            <a:r>
              <a:rPr lang="en-US" sz="2000" dirty="0">
                <a:solidFill>
                  <a:srgbClr val="48595D"/>
                </a:solidFill>
                <a:latin typeface="Arial" charset="0"/>
                <a:ea typeface="Arial" charset="0"/>
                <a:cs typeface="Arial" charset="0"/>
              </a:rPr>
              <a:t>Increase the number of reported Rotaractors to 1 million by 2029</a:t>
            </a:r>
          </a:p>
        </p:txBody>
      </p:sp>
      <p:sp>
        <p:nvSpPr>
          <p:cNvPr id="9" name="TextBox 8"/>
          <p:cNvSpPr txBox="1"/>
          <p:nvPr/>
        </p:nvSpPr>
        <p:spPr>
          <a:xfrm>
            <a:off x="668112" y="50498"/>
            <a:ext cx="4152275"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Grow Rotaract</a:t>
            </a:r>
          </a:p>
        </p:txBody>
      </p:sp>
      <p:sp>
        <p:nvSpPr>
          <p:cNvPr id="10" name="TextBox 9"/>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October 2019 Board Decision</a:t>
            </a:r>
          </a:p>
        </p:txBody>
      </p:sp>
    </p:spTree>
    <p:extLst>
      <p:ext uri="{BB962C8B-B14F-4D97-AF65-F5344CB8AC3E}">
        <p14:creationId xmlns:p14="http://schemas.microsoft.com/office/powerpoint/2010/main" val="14806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3796" y="57662"/>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Sponsorship Policy</a:t>
            </a:r>
          </a:p>
        </p:txBody>
      </p:sp>
      <p:sp>
        <p:nvSpPr>
          <p:cNvPr id="6" name="Content Placeholder 2"/>
          <p:cNvSpPr txBox="1">
            <a:spLocks/>
          </p:cNvSpPr>
          <p:nvPr/>
        </p:nvSpPr>
        <p:spPr>
          <a:xfrm>
            <a:off x="376734" y="1472845"/>
            <a:ext cx="7819000"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r>
              <a:rPr lang="en-US" b="0" dirty="0"/>
              <a:t>Rotaract clubs will be able to establish a new club with or without a sponsor.</a:t>
            </a:r>
            <a:br>
              <a:rPr lang="en-US" b="0" dirty="0"/>
            </a:br>
            <a:endParaRPr lang="en-US" b="0" dirty="0"/>
          </a:p>
          <a:p>
            <a:r>
              <a:rPr lang="en-US" b="0" dirty="0"/>
              <a:t>Rotaract clubs will able to choose other Rotaract clubs as their sponsors.</a:t>
            </a:r>
            <a:br>
              <a:rPr lang="en-US" b="0" dirty="0"/>
            </a:br>
            <a:endParaRPr lang="en-US" b="0" dirty="0"/>
          </a:p>
          <a:p>
            <a:pPr marL="114298" indent="0">
              <a:buNone/>
            </a:pPr>
            <a:endParaRPr lang="en-US" b="0" dirty="0"/>
          </a:p>
          <a:p>
            <a:pPr marL="114298" indent="0">
              <a:buNone/>
            </a:pPr>
            <a:r>
              <a:rPr lang="en-US" b="0" dirty="0"/>
              <a:t>Changes went into effect </a:t>
            </a:r>
            <a:r>
              <a:rPr lang="en-US" b="0" u="sng" dirty="0"/>
              <a:t>1 July 2020</a:t>
            </a:r>
          </a:p>
          <a:p>
            <a:endParaRPr lang="en-US" dirty="0"/>
          </a:p>
        </p:txBody>
      </p:sp>
      <p:sp>
        <p:nvSpPr>
          <p:cNvPr id="7" name="TextBox 6"/>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October 2019 Board Decision</a:t>
            </a:r>
          </a:p>
        </p:txBody>
      </p:sp>
    </p:spTree>
    <p:extLst>
      <p:ext uri="{BB962C8B-B14F-4D97-AF65-F5344CB8AC3E}">
        <p14:creationId xmlns:p14="http://schemas.microsoft.com/office/powerpoint/2010/main" val="9417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3796" y="57662"/>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Age Policy</a:t>
            </a:r>
          </a:p>
        </p:txBody>
      </p:sp>
      <p:sp>
        <p:nvSpPr>
          <p:cNvPr id="6" name="Content Placeholder 2"/>
          <p:cNvSpPr txBox="1">
            <a:spLocks/>
          </p:cNvSpPr>
          <p:nvPr/>
        </p:nvSpPr>
        <p:spPr>
          <a:xfrm>
            <a:off x="376734" y="1290767"/>
            <a:ext cx="7819000"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b="0" dirty="0"/>
          </a:p>
          <a:p>
            <a:r>
              <a:rPr lang="en-US" b="0" dirty="0"/>
              <a:t>Rotaract clubs will be open to all young adults at least 18 years old.</a:t>
            </a:r>
            <a:br>
              <a:rPr lang="en-US" b="0" dirty="0"/>
            </a:br>
            <a:endParaRPr lang="en-US" b="0" dirty="0"/>
          </a:p>
          <a:p>
            <a:r>
              <a:rPr lang="en-US" b="0" u="sng" dirty="0"/>
              <a:t>JANUARY 2020 Clarification</a:t>
            </a:r>
            <a:r>
              <a:rPr lang="en-US" b="0" dirty="0"/>
              <a:t>: The Board agrees that a Rotaract club may, but is not required to, establish upper age limits, provided that the club (in accordance with its bylaws) obtain the concurrence of its members and the sponsor club(s) (if applicable).</a:t>
            </a:r>
          </a:p>
          <a:p>
            <a:pPr marL="114298" indent="0">
              <a:buNone/>
            </a:pPr>
            <a:endParaRPr lang="en-US" b="0" dirty="0"/>
          </a:p>
          <a:p>
            <a:pPr marL="114298" indent="0">
              <a:buNone/>
            </a:pPr>
            <a:r>
              <a:rPr lang="en-US" b="0" dirty="0"/>
              <a:t>Changes went into effect </a:t>
            </a:r>
            <a:r>
              <a:rPr lang="en-US" b="0" u="sng" dirty="0"/>
              <a:t>1 July 2020</a:t>
            </a:r>
          </a:p>
          <a:p>
            <a:endParaRPr lang="en-US" dirty="0"/>
          </a:p>
        </p:txBody>
      </p:sp>
      <p:sp>
        <p:nvSpPr>
          <p:cNvPr id="7" name="TextBox 6"/>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October 2019 Board Decision</a:t>
            </a:r>
          </a:p>
        </p:txBody>
      </p:sp>
    </p:spTree>
    <p:extLst>
      <p:ext uri="{BB962C8B-B14F-4D97-AF65-F5344CB8AC3E}">
        <p14:creationId xmlns:p14="http://schemas.microsoft.com/office/powerpoint/2010/main" val="13381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734" y="348494"/>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DUES SURVEY OBJECTIVES</a:t>
            </a:r>
          </a:p>
        </p:txBody>
      </p:sp>
      <p:sp>
        <p:nvSpPr>
          <p:cNvPr id="6" name="Content Placeholder 2"/>
          <p:cNvSpPr txBox="1">
            <a:spLocks/>
          </p:cNvSpPr>
          <p:nvPr/>
        </p:nvSpPr>
        <p:spPr>
          <a:xfrm>
            <a:off x="376734" y="1472845"/>
            <a:ext cx="7819000"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b="0" dirty="0"/>
          </a:p>
          <a:p>
            <a:pPr marL="0" indent="0">
              <a:buNone/>
            </a:pPr>
            <a:r>
              <a:rPr lang="en-US" b="0" dirty="0"/>
              <a:t>The survey aimed to gather Rotaractors’ ideas about:</a:t>
            </a:r>
          </a:p>
          <a:p>
            <a:pPr marL="0" indent="0">
              <a:buNone/>
            </a:pPr>
            <a:endParaRPr lang="en-US" b="0" dirty="0"/>
          </a:p>
          <a:p>
            <a:pPr marL="341313" indent="-341313"/>
            <a:r>
              <a:rPr lang="en-US" b="0" dirty="0"/>
              <a:t>What’s an appropriate and fair amount for them to pay</a:t>
            </a:r>
            <a:br>
              <a:rPr lang="en-US" b="0" dirty="0"/>
            </a:br>
            <a:endParaRPr lang="en-US" b="0" dirty="0"/>
          </a:p>
          <a:p>
            <a:pPr marL="341313" indent="-341313"/>
            <a:r>
              <a:rPr lang="en-US" b="0" dirty="0"/>
              <a:t>How dues should be calculated</a:t>
            </a:r>
            <a:br>
              <a:rPr lang="en-US" b="0" dirty="0"/>
            </a:br>
            <a:endParaRPr lang="en-US" b="0" dirty="0"/>
          </a:p>
          <a:p>
            <a:pPr marL="341313" indent="-341313"/>
            <a:r>
              <a:rPr lang="en-US" b="0" dirty="0"/>
              <a:t>What clubs should receive in exchange for paying dues</a:t>
            </a:r>
          </a:p>
          <a:p>
            <a:pPr marL="114298" indent="0">
              <a:buNone/>
            </a:pPr>
            <a:endParaRPr lang="en-US" dirty="0"/>
          </a:p>
        </p:txBody>
      </p:sp>
    </p:spTree>
    <p:extLst>
      <p:ext uri="{BB962C8B-B14F-4D97-AF65-F5344CB8AC3E}">
        <p14:creationId xmlns:p14="http://schemas.microsoft.com/office/powerpoint/2010/main" val="124299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734" y="348494"/>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IDEAL PER CAPITA DUES</a:t>
            </a:r>
          </a:p>
        </p:txBody>
      </p:sp>
      <p:sp>
        <p:nvSpPr>
          <p:cNvPr id="6" name="Content Placeholder 2"/>
          <p:cNvSpPr txBox="1">
            <a:spLocks/>
          </p:cNvSpPr>
          <p:nvPr/>
        </p:nvSpPr>
        <p:spPr>
          <a:xfrm>
            <a:off x="376734" y="1312578"/>
            <a:ext cx="7819000"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dirty="0">
              <a:solidFill>
                <a:srgbClr val="58585A"/>
              </a:solidFill>
            </a:endParaRPr>
          </a:p>
          <a:p>
            <a:pPr marL="114298" indent="0">
              <a:buNone/>
            </a:pPr>
            <a:r>
              <a:rPr lang="en-US" b="0" dirty="0">
                <a:solidFill>
                  <a:srgbClr val="58585A"/>
                </a:solidFill>
              </a:rPr>
              <a:t>The survey asked Rotaractors how much they should pay each year.* Their responses:</a:t>
            </a:r>
            <a:br>
              <a:rPr lang="en-US" b="0" dirty="0">
                <a:solidFill>
                  <a:srgbClr val="58585A"/>
                </a:solidFill>
              </a:rPr>
            </a:br>
            <a:endParaRPr lang="en-US" b="0" dirty="0">
              <a:solidFill>
                <a:srgbClr val="58585A"/>
              </a:solidFill>
            </a:endParaRPr>
          </a:p>
          <a:p>
            <a:pPr marL="465138"/>
            <a:r>
              <a:rPr lang="en-US" b="0" dirty="0">
                <a:solidFill>
                  <a:srgbClr val="58585A"/>
                </a:solidFill>
              </a:rPr>
              <a:t>Average: 		$7.94 </a:t>
            </a:r>
          </a:p>
          <a:p>
            <a:pPr marL="465138"/>
            <a:r>
              <a:rPr lang="en-US" b="0" dirty="0">
                <a:solidFill>
                  <a:srgbClr val="58585A"/>
                </a:solidFill>
              </a:rPr>
              <a:t>Median: 		$5.00</a:t>
            </a:r>
          </a:p>
          <a:p>
            <a:pPr marL="465138"/>
            <a:r>
              <a:rPr lang="en-US" b="0" dirty="0">
                <a:solidFill>
                  <a:srgbClr val="58585A"/>
                </a:solidFill>
              </a:rPr>
              <a:t>Maximum: 		$39.56</a:t>
            </a:r>
          </a:p>
          <a:p>
            <a:pPr marL="465138"/>
            <a:r>
              <a:rPr lang="en-US" b="0" dirty="0">
                <a:solidFill>
                  <a:srgbClr val="58585A"/>
                </a:solidFill>
              </a:rPr>
              <a:t>Majority: 		less than $10.00</a:t>
            </a:r>
          </a:p>
          <a:p>
            <a:pPr marL="114298" indent="0">
              <a:buNone/>
            </a:pPr>
            <a:endParaRPr lang="en-US" dirty="0"/>
          </a:p>
        </p:txBody>
      </p:sp>
      <p:sp>
        <p:nvSpPr>
          <p:cNvPr id="7" name="Rectangle 6"/>
          <p:cNvSpPr/>
          <p:nvPr/>
        </p:nvSpPr>
        <p:spPr>
          <a:xfrm>
            <a:off x="91268" y="4589502"/>
            <a:ext cx="8104466" cy="1138773"/>
          </a:xfrm>
          <a:prstGeom prst="rect">
            <a:avLst/>
          </a:prstGeom>
        </p:spPr>
        <p:txBody>
          <a:bodyPr wrap="square">
            <a:spAutoFit/>
          </a:bodyPr>
          <a:lstStyle/>
          <a:p>
            <a:r>
              <a:rPr lang="en-US" i="1" dirty="0">
                <a:solidFill>
                  <a:srgbClr val="58585A"/>
                </a:solidFill>
                <a:latin typeface="Arial" panose="020B0604020202020204" pitchFamily="34" charset="0"/>
                <a:cs typeface="Arial" panose="020B0604020202020204" pitchFamily="34" charset="0"/>
              </a:rPr>
              <a:t>*The highest values were omitted to provide more representative data. </a:t>
            </a:r>
          </a:p>
          <a:p>
            <a:r>
              <a:rPr lang="en-US" sz="3600" dirty="0">
                <a:solidFill>
                  <a:schemeClr val="bg1"/>
                </a:solidFill>
              </a:rPr>
              <a:t> </a:t>
            </a:r>
            <a:br>
              <a:rPr lang="en-US" sz="3600" dirty="0">
                <a:solidFill>
                  <a:schemeClr val="bg1"/>
                </a:solidFill>
              </a:rPr>
            </a:br>
            <a:endParaRPr lang="en-US" sz="1400" dirty="0">
              <a:solidFill>
                <a:schemeClr val="bg1"/>
              </a:solidFill>
            </a:endParaRPr>
          </a:p>
        </p:txBody>
      </p:sp>
    </p:spTree>
    <p:extLst>
      <p:ext uri="{BB962C8B-B14F-4D97-AF65-F5344CB8AC3E}">
        <p14:creationId xmlns:p14="http://schemas.microsoft.com/office/powerpoint/2010/main" val="33677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6734" y="348494"/>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IDEAL DUES BY CLUB TYPE</a:t>
            </a:r>
          </a:p>
        </p:txBody>
      </p:sp>
      <p:sp>
        <p:nvSpPr>
          <p:cNvPr id="7" name="Rectangle 6"/>
          <p:cNvSpPr/>
          <p:nvPr/>
        </p:nvSpPr>
        <p:spPr>
          <a:xfrm>
            <a:off x="91268" y="4589502"/>
            <a:ext cx="8104466" cy="1107996"/>
          </a:xfrm>
          <a:prstGeom prst="rect">
            <a:avLst/>
          </a:prstGeom>
        </p:spPr>
        <p:txBody>
          <a:bodyPr wrap="square">
            <a:spAutoFit/>
          </a:bodyPr>
          <a:lstStyle/>
          <a:p>
            <a:r>
              <a:rPr lang="en-US" sz="1400" i="1" dirty="0">
                <a:solidFill>
                  <a:srgbClr val="58585A"/>
                </a:solidFill>
                <a:latin typeface="Arial" panose="020B0604020202020204" pitchFamily="34" charset="0"/>
                <a:cs typeface="Arial" panose="020B0604020202020204" pitchFamily="34" charset="0"/>
              </a:rPr>
              <a:t>*The highest values were omitted to provide more representative data. </a:t>
            </a:r>
          </a:p>
          <a:p>
            <a:r>
              <a:rPr lang="en-US" sz="3600" dirty="0">
                <a:solidFill>
                  <a:schemeClr val="bg1"/>
                </a:solidFill>
              </a:rPr>
              <a:t> </a:t>
            </a:r>
            <a:br>
              <a:rPr lang="en-US" sz="3600" dirty="0">
                <a:solidFill>
                  <a:schemeClr val="bg1"/>
                </a:solidFill>
              </a:rPr>
            </a:br>
            <a:endParaRPr lang="en-US" sz="1400" dirty="0">
              <a:solidFill>
                <a:schemeClr val="bg1"/>
              </a:solidFill>
            </a:endParaRPr>
          </a:p>
        </p:txBody>
      </p:sp>
      <p:graphicFrame>
        <p:nvGraphicFramePr>
          <p:cNvPr id="8" name="Chart 7"/>
          <p:cNvGraphicFramePr/>
          <p:nvPr>
            <p:extLst>
              <p:ext uri="{D42A27DB-BD31-4B8C-83A1-F6EECF244321}">
                <p14:modId xmlns:p14="http://schemas.microsoft.com/office/powerpoint/2010/main" val="71719753"/>
              </p:ext>
            </p:extLst>
          </p:nvPr>
        </p:nvGraphicFramePr>
        <p:xfrm>
          <a:off x="3915106" y="1411992"/>
          <a:ext cx="5560531" cy="340185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a:xfrm>
            <a:off x="242735" y="1411992"/>
            <a:ext cx="4127533"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dirty="0">
              <a:solidFill>
                <a:srgbClr val="58585A"/>
              </a:solidFill>
            </a:endParaRPr>
          </a:p>
          <a:p>
            <a:pPr marL="114298" indent="0">
              <a:buNone/>
            </a:pPr>
            <a:r>
              <a:rPr lang="en-US" sz="2400" b="0" dirty="0">
                <a:solidFill>
                  <a:srgbClr val="58585A"/>
                </a:solidFill>
              </a:rPr>
              <a:t>The average ideal per-person dues that community-based clubs suggested was $8.43.</a:t>
            </a:r>
          </a:p>
          <a:p>
            <a:endParaRPr lang="en-US" sz="2400" b="0" dirty="0">
              <a:solidFill>
                <a:srgbClr val="58585A"/>
              </a:solidFill>
            </a:endParaRPr>
          </a:p>
          <a:p>
            <a:pPr marL="114298" indent="0">
              <a:buNone/>
            </a:pPr>
            <a:r>
              <a:rPr lang="en-US" sz="2400" b="0" dirty="0">
                <a:solidFill>
                  <a:srgbClr val="58585A"/>
                </a:solidFill>
              </a:rPr>
              <a:t>For university-based clubs, it was $6.37.</a:t>
            </a:r>
          </a:p>
        </p:txBody>
      </p:sp>
    </p:spTree>
    <p:extLst>
      <p:ext uri="{BB962C8B-B14F-4D97-AF65-F5344CB8AC3E}">
        <p14:creationId xmlns:p14="http://schemas.microsoft.com/office/powerpoint/2010/main" val="15862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839"/>
            <a:ext cx="9144001" cy="1233105"/>
          </a:xfrm>
          <a:prstGeom prst="rect">
            <a:avLst/>
          </a:prstGeom>
          <a:solidFill>
            <a:srgbClr val="D91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6683" y="43355"/>
            <a:ext cx="7987069" cy="769441"/>
          </a:xfrm>
          <a:prstGeom prst="rect">
            <a:avLst/>
          </a:prstGeom>
          <a:noFill/>
        </p:spPr>
        <p:txBody>
          <a:bodyPr wrap="square" rtlCol="0">
            <a:spAutoFit/>
          </a:bodyPr>
          <a:lstStyle/>
          <a:p>
            <a:r>
              <a:rPr lang="en-US" sz="4400" b="1" dirty="0">
                <a:solidFill>
                  <a:schemeClr val="bg1"/>
                </a:solidFill>
                <a:latin typeface="Arial" charset="0"/>
                <a:ea typeface="Arial" charset="0"/>
                <a:cs typeface="Arial" charset="0"/>
              </a:rPr>
              <a:t>DUES POLICY</a:t>
            </a:r>
          </a:p>
        </p:txBody>
      </p:sp>
      <p:sp>
        <p:nvSpPr>
          <p:cNvPr id="10" name="Content Placeholder 2"/>
          <p:cNvSpPr txBox="1">
            <a:spLocks/>
          </p:cNvSpPr>
          <p:nvPr/>
        </p:nvSpPr>
        <p:spPr>
          <a:xfrm>
            <a:off x="242735" y="1411992"/>
            <a:ext cx="8325532" cy="2247722"/>
          </a:xfrm>
          <a:prstGeom prst="rect">
            <a:avLst/>
          </a:prstGeom>
        </p:spPr>
        <p:txBody>
          <a:bodyPr>
            <a:noAutofit/>
          </a:bodyPr>
          <a:lstStyle>
            <a:defPPr>
              <a:defRPr lang="en-US"/>
            </a:defPPr>
            <a:lvl1pPr marL="457189" indent="-342891" defTabSz="914400">
              <a:lnSpc>
                <a:spcPct val="100000"/>
              </a:lnSpc>
              <a:spcBef>
                <a:spcPts val="0"/>
              </a:spcBef>
              <a:buSzPts val="1800"/>
              <a:buFont typeface="Arial"/>
              <a:buChar char="●"/>
              <a:defRPr sz="2000" b="1">
                <a:solidFill>
                  <a:srgbClr val="48595D"/>
                </a:solidFill>
                <a:latin typeface="Arial" charset="0"/>
                <a:ea typeface="Arial" charset="0"/>
                <a:cs typeface="Arial" charset="0"/>
              </a:defRPr>
            </a:lvl1pPr>
            <a:lvl2pPr marL="685800" indent="-228600" defTabSz="914400">
              <a:lnSpc>
                <a:spcPct val="90000"/>
              </a:lnSpc>
              <a:spcBef>
                <a:spcPts val="500"/>
              </a:spcBef>
              <a:buFont typeface="Arial"/>
              <a:buChar char="•"/>
              <a:defRPr sz="2400"/>
            </a:lvl2pPr>
            <a:lvl3pPr marL="1143000" indent="-228600" defTabSz="914400">
              <a:lnSpc>
                <a:spcPct val="90000"/>
              </a:lnSpc>
              <a:spcBef>
                <a:spcPts val="500"/>
              </a:spcBef>
              <a:buFont typeface="Arial"/>
              <a:buChar char="•"/>
              <a:defRPr sz="2000"/>
            </a:lvl3pPr>
            <a:lvl4pPr marL="1600200" indent="-228600" defTabSz="914400">
              <a:lnSpc>
                <a:spcPct val="90000"/>
              </a:lnSpc>
              <a:spcBef>
                <a:spcPts val="500"/>
              </a:spcBef>
              <a:buFont typeface="Arial"/>
              <a:buChar char="•"/>
            </a:lvl4pPr>
            <a:lvl5pPr marL="2057400" indent="-228600" defTabSz="914400">
              <a:lnSpc>
                <a:spcPct val="90000"/>
              </a:lnSpc>
              <a:spcBef>
                <a:spcPts val="500"/>
              </a:spcBef>
              <a:buFont typeface="Arial"/>
              <a:buChar char="•"/>
            </a:lvl5pPr>
            <a:lvl6pPr marL="2514600" indent="-228600" defTabSz="914400">
              <a:lnSpc>
                <a:spcPct val="90000"/>
              </a:lnSpc>
              <a:spcBef>
                <a:spcPts val="500"/>
              </a:spcBef>
              <a:buFont typeface="Arial"/>
              <a:buChar char="•"/>
            </a:lvl6pPr>
            <a:lvl7pPr marL="2971800" indent="-228600" defTabSz="914400">
              <a:lnSpc>
                <a:spcPct val="90000"/>
              </a:lnSpc>
              <a:spcBef>
                <a:spcPts val="500"/>
              </a:spcBef>
              <a:buFont typeface="Arial"/>
              <a:buChar char="•"/>
            </a:lvl7pPr>
            <a:lvl8pPr marL="3429000" indent="-228600" defTabSz="914400">
              <a:lnSpc>
                <a:spcPct val="90000"/>
              </a:lnSpc>
              <a:spcBef>
                <a:spcPts val="500"/>
              </a:spcBef>
              <a:buFont typeface="Arial"/>
              <a:buChar char="•"/>
            </a:lvl8pPr>
            <a:lvl9pPr marL="3886200" indent="-228600" defTabSz="914400">
              <a:lnSpc>
                <a:spcPct val="90000"/>
              </a:lnSpc>
              <a:spcBef>
                <a:spcPts val="500"/>
              </a:spcBef>
              <a:buFont typeface="Arial"/>
              <a:buChar char="•"/>
            </a:lvl9pPr>
          </a:lstStyle>
          <a:p>
            <a:pPr marL="114298" indent="0">
              <a:buNone/>
            </a:pPr>
            <a:endParaRPr lang="en-US" dirty="0">
              <a:solidFill>
                <a:srgbClr val="58585A"/>
              </a:solidFill>
            </a:endParaRPr>
          </a:p>
          <a:p>
            <a:pPr marL="114298" indent="0">
              <a:buNone/>
            </a:pPr>
            <a:r>
              <a:rPr lang="en-US" b="0" dirty="0">
                <a:solidFill>
                  <a:srgbClr val="58585A"/>
                </a:solidFill>
              </a:rPr>
              <a:t>The Rotaract dues amount will be:</a:t>
            </a:r>
          </a:p>
          <a:p>
            <a:r>
              <a:rPr lang="en-US" b="0" dirty="0">
                <a:solidFill>
                  <a:srgbClr val="58585A"/>
                </a:solidFill>
              </a:rPr>
              <a:t>$5 for members of university-based clubs</a:t>
            </a:r>
          </a:p>
          <a:p>
            <a:r>
              <a:rPr lang="en-US" b="0" dirty="0">
                <a:solidFill>
                  <a:srgbClr val="58585A"/>
                </a:solidFill>
              </a:rPr>
              <a:t>$8 for members of community-based clubs</a:t>
            </a:r>
          </a:p>
          <a:p>
            <a:endParaRPr lang="en-US" b="0" dirty="0">
              <a:solidFill>
                <a:srgbClr val="58585A"/>
              </a:solidFill>
            </a:endParaRPr>
          </a:p>
          <a:p>
            <a:pPr marL="114298" indent="0">
              <a:buNone/>
            </a:pPr>
            <a:r>
              <a:rPr lang="en-US" dirty="0">
                <a:solidFill>
                  <a:srgbClr val="58585A"/>
                </a:solidFill>
              </a:rPr>
              <a:t>Annual dues will be collected starting 1 July 2022.</a:t>
            </a:r>
          </a:p>
          <a:p>
            <a:endParaRPr lang="en-US" sz="2400" b="0" dirty="0">
              <a:solidFill>
                <a:srgbClr val="58585A"/>
              </a:solidFill>
            </a:endParaRPr>
          </a:p>
        </p:txBody>
      </p:sp>
      <p:sp>
        <p:nvSpPr>
          <p:cNvPr id="6" name="TextBox 5"/>
          <p:cNvSpPr txBox="1"/>
          <p:nvPr/>
        </p:nvSpPr>
        <p:spPr>
          <a:xfrm>
            <a:off x="686683" y="733215"/>
            <a:ext cx="5015773" cy="400110"/>
          </a:xfrm>
          <a:prstGeom prst="rect">
            <a:avLst/>
          </a:prstGeom>
          <a:noFill/>
        </p:spPr>
        <p:txBody>
          <a:bodyPr wrap="square" rtlCol="0">
            <a:spAutoFit/>
          </a:bodyPr>
          <a:lstStyle/>
          <a:p>
            <a:r>
              <a:rPr lang="en-US" sz="2000" b="1" dirty="0">
                <a:solidFill>
                  <a:schemeClr val="bg1"/>
                </a:solidFill>
                <a:latin typeface="Arial" charset="0"/>
                <a:ea typeface="Arial" charset="0"/>
                <a:cs typeface="Arial" charset="0"/>
              </a:rPr>
              <a:t>January 2020 Board Decision</a:t>
            </a:r>
          </a:p>
        </p:txBody>
      </p:sp>
    </p:spTree>
    <p:extLst>
      <p:ext uri="{BB962C8B-B14F-4D97-AF65-F5344CB8AC3E}">
        <p14:creationId xmlns:p14="http://schemas.microsoft.com/office/powerpoint/2010/main" val="14212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19681</TotalTime>
  <Words>451</Words>
  <Application>Microsoft Office PowerPoint</Application>
  <PresentationFormat>On-screen Show (16:9)</PresentationFormat>
  <Paragraphs>104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yinka babalola</cp:lastModifiedBy>
  <cp:revision>163</cp:revision>
  <cp:lastPrinted>2020-01-10T17:47:01Z</cp:lastPrinted>
  <dcterms:created xsi:type="dcterms:W3CDTF">2017-01-09T02:44:30Z</dcterms:created>
  <dcterms:modified xsi:type="dcterms:W3CDTF">2020-08-13T07:45:51Z</dcterms:modified>
</cp:coreProperties>
</file>