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Lst>
  <p:sldSz cx="12192000" cy="6858000"/>
  <p:notesSz cx="70104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58" d="100"/>
          <a:sy n="58" d="100"/>
        </p:scale>
        <p:origin x="108" y="3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E516C2-DABD-859B-FD7D-98E65689305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id="{5C1C907C-5164-2D6E-E2B5-83EF52AFEB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id="{144E219E-9E23-6C7A-442D-37F31B1DC245}"/>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5" name="Espace réservé du pied de page 4">
            <a:extLst>
              <a:ext uri="{FF2B5EF4-FFF2-40B4-BE49-F238E27FC236}">
                <a16:creationId xmlns:a16="http://schemas.microsoft.com/office/drawing/2014/main" id="{0CDBBE3A-95EA-40A6-BC6C-C8410579EFF0}"/>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61F82794-6622-9C30-4DC8-6CBE8DA9D079}"/>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3872568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AFF4D1-42F8-F5FF-788C-493144F60837}"/>
              </a:ext>
            </a:extLst>
          </p:cNvPr>
          <p:cNvSpPr>
            <a:spLocks noGrp="1"/>
          </p:cNvSpPr>
          <p:nvPr>
            <p:ph type="title"/>
          </p:nvPr>
        </p:nvSpPr>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D5DE4D2B-BBF2-EC20-B276-66EC960ECF2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FCAE78FE-A386-5873-73AD-EC0EE0653FF7}"/>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5" name="Espace réservé du pied de page 4">
            <a:extLst>
              <a:ext uri="{FF2B5EF4-FFF2-40B4-BE49-F238E27FC236}">
                <a16:creationId xmlns:a16="http://schemas.microsoft.com/office/drawing/2014/main" id="{DC3EE859-A688-85E6-F116-49FC1D2045C6}"/>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AE3C0966-5130-C24C-DF39-B1B3CA833DAA}"/>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578846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F85D244-F7BD-E18C-ED55-E18E348B3B14}"/>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DAD516B3-EEFE-0A8C-E41F-FC1F2320901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4DDA9A9F-3400-2C8E-8E4A-81F99ECD1554}"/>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5" name="Espace réservé du pied de page 4">
            <a:extLst>
              <a:ext uri="{FF2B5EF4-FFF2-40B4-BE49-F238E27FC236}">
                <a16:creationId xmlns:a16="http://schemas.microsoft.com/office/drawing/2014/main" id="{E1D7EE59-9A12-31DA-870C-6F31E581A291}"/>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ACF6666E-AADB-4FD9-C03D-088755A9F86B}"/>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374565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9D3F64-C8B1-C323-E1C6-40BA568A6B81}"/>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2A31127E-D904-8BAC-FFD5-16416C280B6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220C83A7-964F-2F5F-A217-F14181AFA41D}"/>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5" name="Espace réservé du pied de page 4">
            <a:extLst>
              <a:ext uri="{FF2B5EF4-FFF2-40B4-BE49-F238E27FC236}">
                <a16:creationId xmlns:a16="http://schemas.microsoft.com/office/drawing/2014/main" id="{4FF7D607-81B1-05B2-A8B8-073B23040A30}"/>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678C23D8-453F-F5F8-ED60-610C7512EE09}"/>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1555713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15612D-DB72-443A-7C6E-41D7518B280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id="{2279E7F9-1C39-2CA4-BE10-48A4C3B30A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093CF04-30E3-63E5-A59A-ACCF33E88E99}"/>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5" name="Espace réservé du pied de page 4">
            <a:extLst>
              <a:ext uri="{FF2B5EF4-FFF2-40B4-BE49-F238E27FC236}">
                <a16:creationId xmlns:a16="http://schemas.microsoft.com/office/drawing/2014/main" id="{BEF70D1A-325F-4F5E-B8E4-0DBEF18F9BC8}"/>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3F686899-EE68-1927-1CA1-C30844751A30}"/>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4066371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4F6018-6CCF-2A50-D134-79708921C867}"/>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886D235E-E08E-9136-9168-839129C1FF7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id="{FD8DCE59-7B18-9623-9716-58E38ECCA28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id="{47D7618F-E669-EDF8-226F-DADA4AFA7913}"/>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6" name="Espace réservé du pied de page 5">
            <a:extLst>
              <a:ext uri="{FF2B5EF4-FFF2-40B4-BE49-F238E27FC236}">
                <a16:creationId xmlns:a16="http://schemas.microsoft.com/office/drawing/2014/main" id="{2F2F2991-A478-8E17-D13B-245B6ADD42EB}"/>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E6A533AC-C631-1D9B-2CC3-8276AC081203}"/>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1754817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26ADDF-3DB5-2CC6-9B3A-BA00B8EB83C6}"/>
              </a:ext>
            </a:extLst>
          </p:cNvPr>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250F0FA3-9C62-6C01-8F81-3A5B3953DD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E26B75F-5BD9-E10A-ED73-3DC0D850D0C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id="{75378907-B228-375F-4E7D-3DD233D519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6ADC57D-0FB4-DF69-2E1E-B28F0301DF9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id="{0D3D151F-E36D-8EA8-5BED-C23858FF70F4}"/>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8" name="Espace réservé du pied de page 7">
            <a:extLst>
              <a:ext uri="{FF2B5EF4-FFF2-40B4-BE49-F238E27FC236}">
                <a16:creationId xmlns:a16="http://schemas.microsoft.com/office/drawing/2014/main" id="{3D20ABB0-DA47-5FCC-9464-E67AB876FF22}"/>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D25195CE-A408-14F7-8C1C-BF95C121C2EB}"/>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4095699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8B6D98-E9E1-6FB1-FF43-B5C42208896D}"/>
              </a:ext>
            </a:extLst>
          </p:cNvPr>
          <p:cNvSpPr>
            <a:spLocks noGrp="1"/>
          </p:cNvSpPr>
          <p:nvPr>
            <p:ph type="title"/>
          </p:nvPr>
        </p:nvSpPr>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id="{A8A504D5-C2DF-A4A0-E84C-F2CEB31AD743}"/>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4" name="Espace réservé du pied de page 3">
            <a:extLst>
              <a:ext uri="{FF2B5EF4-FFF2-40B4-BE49-F238E27FC236}">
                <a16:creationId xmlns:a16="http://schemas.microsoft.com/office/drawing/2014/main" id="{59B7479D-5431-4D35-CEDD-D9B1343F48BF}"/>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93CF7FEA-FF6D-F706-395B-5648B911AEF1}"/>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3244660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9DA40E8-2294-F874-3CE5-31AC306AC040}"/>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3" name="Espace réservé du pied de page 2">
            <a:extLst>
              <a:ext uri="{FF2B5EF4-FFF2-40B4-BE49-F238E27FC236}">
                <a16:creationId xmlns:a16="http://schemas.microsoft.com/office/drawing/2014/main" id="{1B24BEC7-B8E9-1192-E56C-729464F6FC17}"/>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D2C8891F-0520-7A7F-2186-39CBFEF744C2}"/>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1080163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B889BD-2567-6838-B669-E46A5746A67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id="{D6AB544B-9389-1E55-6724-652287A079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id="{38482AD3-AB23-DDD9-3AEE-F0D70E10FF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D592B4E-4ACE-2822-1219-67603790F584}"/>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6" name="Espace réservé du pied de page 5">
            <a:extLst>
              <a:ext uri="{FF2B5EF4-FFF2-40B4-BE49-F238E27FC236}">
                <a16:creationId xmlns:a16="http://schemas.microsoft.com/office/drawing/2014/main" id="{F800BD57-5216-D451-20CF-AC36BB1B8225}"/>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42C8FEDF-7A89-1DA1-3674-3A3C1AFBBB2A}"/>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190628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269E1F-83EB-5EA6-F1CF-DA4B698EB73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id="{2D8C95C9-11F8-8E14-D408-F4E218417A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087291B3-D71C-8326-F7C9-1BFF73D5FD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8A31374-59E4-5B99-2D3E-475F258FE2AE}"/>
              </a:ext>
            </a:extLst>
          </p:cNvPr>
          <p:cNvSpPr>
            <a:spLocks noGrp="1"/>
          </p:cNvSpPr>
          <p:nvPr>
            <p:ph type="dt" sz="half" idx="10"/>
          </p:nvPr>
        </p:nvSpPr>
        <p:spPr/>
        <p:txBody>
          <a:bodyPr/>
          <a:lstStyle/>
          <a:p>
            <a:fld id="{E3142384-FDD1-4CBD-BC79-E59F7B897AD5}" type="datetimeFigureOut">
              <a:rPr lang="fr-CA" smtClean="0"/>
              <a:t>2024-03-13</a:t>
            </a:fld>
            <a:endParaRPr lang="fr-CA"/>
          </a:p>
        </p:txBody>
      </p:sp>
      <p:sp>
        <p:nvSpPr>
          <p:cNvPr id="6" name="Espace réservé du pied de page 5">
            <a:extLst>
              <a:ext uri="{FF2B5EF4-FFF2-40B4-BE49-F238E27FC236}">
                <a16:creationId xmlns:a16="http://schemas.microsoft.com/office/drawing/2014/main" id="{436D17A7-FF46-2B2D-AEC7-BD96E0B49E2D}"/>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393E9D34-98BE-0BCA-88AA-D413AB707412}"/>
              </a:ext>
            </a:extLst>
          </p:cNvPr>
          <p:cNvSpPr>
            <a:spLocks noGrp="1"/>
          </p:cNvSpPr>
          <p:nvPr>
            <p:ph type="sldNum" sz="quarter" idx="12"/>
          </p:nvPr>
        </p:nvSpPr>
        <p:spPr/>
        <p:txBody>
          <a:bodyPr/>
          <a:lstStyle/>
          <a:p>
            <a:fld id="{2E501F9C-C566-4099-82C6-1E17FB6B7F31}" type="slidenum">
              <a:rPr lang="fr-CA" smtClean="0"/>
              <a:t>‹N°›</a:t>
            </a:fld>
            <a:endParaRPr lang="fr-CA"/>
          </a:p>
        </p:txBody>
      </p:sp>
    </p:spTree>
    <p:extLst>
      <p:ext uri="{BB962C8B-B14F-4D97-AF65-F5344CB8AC3E}">
        <p14:creationId xmlns:p14="http://schemas.microsoft.com/office/powerpoint/2010/main" val="1741577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8757D39-A912-EE73-0D2E-42C174F5E4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1D7DDD8F-989B-C21A-BEE4-6F450D4DA3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487F8FB3-5594-6692-C378-EE81F5D22E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142384-FDD1-4CBD-BC79-E59F7B897AD5}" type="datetimeFigureOut">
              <a:rPr lang="fr-CA" smtClean="0"/>
              <a:t>2024-03-13</a:t>
            </a:fld>
            <a:endParaRPr lang="fr-CA"/>
          </a:p>
        </p:txBody>
      </p:sp>
      <p:sp>
        <p:nvSpPr>
          <p:cNvPr id="5" name="Espace réservé du pied de page 4">
            <a:extLst>
              <a:ext uri="{FF2B5EF4-FFF2-40B4-BE49-F238E27FC236}">
                <a16:creationId xmlns:a16="http://schemas.microsoft.com/office/drawing/2014/main" id="{443C6AEF-8503-3906-2198-904DC7E861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81406BF2-A9FC-64B6-09EC-06541AF692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501F9C-C566-4099-82C6-1E17FB6B7F31}" type="slidenum">
              <a:rPr lang="fr-CA" smtClean="0"/>
              <a:t>‹N°›</a:t>
            </a:fld>
            <a:endParaRPr lang="fr-CA"/>
          </a:p>
        </p:txBody>
      </p:sp>
    </p:spTree>
    <p:extLst>
      <p:ext uri="{BB962C8B-B14F-4D97-AF65-F5344CB8AC3E}">
        <p14:creationId xmlns:p14="http://schemas.microsoft.com/office/powerpoint/2010/main" val="2605266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11" name="Image 10">
            <a:extLst>
              <a:ext uri="{FF2B5EF4-FFF2-40B4-BE49-F238E27FC236}">
                <a16:creationId xmlns:a16="http://schemas.microsoft.com/office/drawing/2014/main" id="{034FE750-1999-8013-FA32-D94CC1B9C3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214312"/>
            <a:ext cx="11430000" cy="6429375"/>
          </a:xfrm>
          <a:prstGeom prst="rect">
            <a:avLst/>
          </a:prstGeom>
        </p:spPr>
      </p:pic>
    </p:spTree>
    <p:extLst>
      <p:ext uri="{BB962C8B-B14F-4D97-AF65-F5344CB8AC3E}">
        <p14:creationId xmlns:p14="http://schemas.microsoft.com/office/powerpoint/2010/main" val="2871330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8654E8A-778E-0BCB-254E-F6086E358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912" y="2714625"/>
            <a:ext cx="6238875" cy="2286000"/>
          </a:xfrm>
          <a:prstGeom prst="rect">
            <a:avLst/>
          </a:prstGeom>
        </p:spPr>
      </p:pic>
      <p:sp>
        <p:nvSpPr>
          <p:cNvPr id="4" name="ZoneTexte 3">
            <a:extLst>
              <a:ext uri="{FF2B5EF4-FFF2-40B4-BE49-F238E27FC236}">
                <a16:creationId xmlns:a16="http://schemas.microsoft.com/office/drawing/2014/main" id="{E4BB77EA-74BA-AA3E-A40B-FB3D30120BAB}"/>
              </a:ext>
            </a:extLst>
          </p:cNvPr>
          <p:cNvSpPr txBox="1"/>
          <p:nvPr/>
        </p:nvSpPr>
        <p:spPr>
          <a:xfrm>
            <a:off x="342900" y="160080"/>
            <a:ext cx="6610350" cy="2554545"/>
          </a:xfrm>
          <a:prstGeom prst="rect">
            <a:avLst/>
          </a:prstGeom>
          <a:noFill/>
        </p:spPr>
        <p:txBody>
          <a:bodyPr wrap="square" rtlCol="0">
            <a:spAutoFit/>
          </a:bodyPr>
          <a:lstStyle/>
          <a:p>
            <a:pPr algn="ctr"/>
            <a:r>
              <a:rPr lang="en-US" sz="4000" b="1" dirty="0"/>
              <a:t>Our ability to achieve unity in diversity will be the beauty and test of our civilization</a:t>
            </a:r>
            <a:r>
              <a:rPr lang="fr-CA" sz="4000" b="1" dirty="0"/>
              <a:t>. Mahatma Gandhi</a:t>
            </a:r>
          </a:p>
        </p:txBody>
      </p:sp>
    </p:spTree>
    <p:extLst>
      <p:ext uri="{BB962C8B-B14F-4D97-AF65-F5344CB8AC3E}">
        <p14:creationId xmlns:p14="http://schemas.microsoft.com/office/powerpoint/2010/main" val="2131101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01A131C-60F9-FA13-270D-567B7285AE8C}"/>
              </a:ext>
            </a:extLst>
          </p:cNvPr>
          <p:cNvSpPr txBox="1"/>
          <p:nvPr/>
        </p:nvSpPr>
        <p:spPr>
          <a:xfrm>
            <a:off x="219075" y="675542"/>
            <a:ext cx="7585564" cy="4247317"/>
          </a:xfrm>
          <a:prstGeom prst="rect">
            <a:avLst/>
          </a:prstGeom>
          <a:noFill/>
        </p:spPr>
        <p:txBody>
          <a:bodyPr wrap="square" rtlCol="0">
            <a:spAutoFit/>
          </a:bodyPr>
          <a:lstStyle/>
          <a:p>
            <a:r>
              <a:rPr lang="en-US" sz="5400" b="1" dirty="0">
                <a:solidFill>
                  <a:srgbClr val="FFC000"/>
                </a:solidFill>
              </a:rPr>
              <a:t>How do you define this concept?</a:t>
            </a:r>
          </a:p>
          <a:p>
            <a:endParaRPr lang="en-US" sz="5400" b="1" dirty="0">
              <a:solidFill>
                <a:srgbClr val="FFC000"/>
              </a:solidFill>
            </a:endParaRPr>
          </a:p>
          <a:p>
            <a:r>
              <a:rPr lang="en-US" sz="5400" b="1" dirty="0">
                <a:solidFill>
                  <a:srgbClr val="FFC000"/>
                </a:solidFill>
              </a:rPr>
              <a:t>What does it mean for Rotary?</a:t>
            </a:r>
            <a:endParaRPr lang="fr-CA" sz="5400" b="1" dirty="0">
              <a:solidFill>
                <a:srgbClr val="FFC000"/>
              </a:solidFill>
            </a:endParaRPr>
          </a:p>
        </p:txBody>
      </p:sp>
    </p:spTree>
    <p:extLst>
      <p:ext uri="{BB962C8B-B14F-4D97-AF65-F5344CB8AC3E}">
        <p14:creationId xmlns:p14="http://schemas.microsoft.com/office/powerpoint/2010/main" val="3181495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FA82F5A-6A6E-B1D5-BA92-77B37780FC57}"/>
              </a:ext>
            </a:extLst>
          </p:cNvPr>
          <p:cNvSpPr txBox="1"/>
          <p:nvPr/>
        </p:nvSpPr>
        <p:spPr>
          <a:xfrm>
            <a:off x="171450" y="352425"/>
            <a:ext cx="7124700" cy="5632311"/>
          </a:xfrm>
          <a:prstGeom prst="rect">
            <a:avLst/>
          </a:prstGeom>
          <a:noFill/>
        </p:spPr>
        <p:txBody>
          <a:bodyPr wrap="square" rtlCol="0">
            <a:spAutoFit/>
          </a:bodyPr>
          <a:lstStyle/>
          <a:p>
            <a:r>
              <a:rPr lang="fr-CA" sz="7200" b="1" dirty="0">
                <a:solidFill>
                  <a:srgbClr val="FFC000"/>
                </a:solidFill>
              </a:rPr>
              <a:t>DIVERSITY:</a:t>
            </a:r>
          </a:p>
          <a:p>
            <a:r>
              <a:rPr lang="en-US" sz="3600" dirty="0">
                <a:solidFill>
                  <a:schemeClr val="bg1"/>
                </a:solidFill>
              </a:rPr>
              <a:t>How do you define this concept? The presence of a range of attributes and qualities, including, but not limited to, differences in ethnic and cultural background, religion, language, sexual orientation, abilities, age, socio-economic status and geographic location (rural or urban).</a:t>
            </a:r>
            <a:endParaRPr lang="fr-CA" sz="3600" dirty="0">
              <a:solidFill>
                <a:schemeClr val="bg1"/>
              </a:solidFill>
            </a:endParaRPr>
          </a:p>
        </p:txBody>
      </p:sp>
    </p:spTree>
    <p:extLst>
      <p:ext uri="{BB962C8B-B14F-4D97-AF65-F5344CB8AC3E}">
        <p14:creationId xmlns:p14="http://schemas.microsoft.com/office/powerpoint/2010/main" val="3249800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F681A20-1137-B54B-779D-7925F3D4A848}"/>
              </a:ext>
            </a:extLst>
          </p:cNvPr>
          <p:cNvSpPr txBox="1"/>
          <p:nvPr/>
        </p:nvSpPr>
        <p:spPr>
          <a:xfrm>
            <a:off x="0" y="0"/>
            <a:ext cx="7000875" cy="6401753"/>
          </a:xfrm>
          <a:prstGeom prst="rect">
            <a:avLst/>
          </a:prstGeom>
          <a:noFill/>
        </p:spPr>
        <p:txBody>
          <a:bodyPr wrap="square" rtlCol="0">
            <a:spAutoFit/>
          </a:bodyPr>
          <a:lstStyle/>
          <a:p>
            <a:r>
              <a:rPr lang="fr-CA" sz="7200" b="1" dirty="0">
                <a:solidFill>
                  <a:srgbClr val="FFC000"/>
                </a:solidFill>
              </a:rPr>
              <a:t>EQUITY:</a:t>
            </a:r>
          </a:p>
          <a:p>
            <a:endParaRPr lang="fr-CA" dirty="0">
              <a:solidFill>
                <a:schemeClr val="bg1"/>
              </a:solidFill>
            </a:endParaRPr>
          </a:p>
          <a:p>
            <a:pPr algn="just"/>
            <a:r>
              <a:rPr lang="en-US" sz="3200" dirty="0">
                <a:solidFill>
                  <a:schemeClr val="bg1"/>
                </a:solidFill>
              </a:rPr>
              <a:t> eliminating systematic barriers and prejudices to ensure that all people are treated fairly and have equal opportunities for education, employment and advancement. Equity recognizes that certain groups have long been disadvantaged in access to education and employment, and takes these differences into account to ensure a fair process and outcome.</a:t>
            </a:r>
            <a:endParaRPr lang="fr-CA" sz="3200" dirty="0">
              <a:solidFill>
                <a:schemeClr val="bg1"/>
              </a:solidFill>
            </a:endParaRPr>
          </a:p>
        </p:txBody>
      </p:sp>
    </p:spTree>
    <p:extLst>
      <p:ext uri="{BB962C8B-B14F-4D97-AF65-F5344CB8AC3E}">
        <p14:creationId xmlns:p14="http://schemas.microsoft.com/office/powerpoint/2010/main" val="1334119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A6FCE4A-BB10-F857-24F0-4240C3463475}"/>
              </a:ext>
            </a:extLst>
          </p:cNvPr>
          <p:cNvSpPr txBox="1"/>
          <p:nvPr/>
        </p:nvSpPr>
        <p:spPr>
          <a:xfrm>
            <a:off x="0" y="314325"/>
            <a:ext cx="7239000" cy="4893647"/>
          </a:xfrm>
          <a:prstGeom prst="rect">
            <a:avLst/>
          </a:prstGeom>
          <a:noFill/>
        </p:spPr>
        <p:txBody>
          <a:bodyPr wrap="square" rtlCol="0">
            <a:spAutoFit/>
          </a:bodyPr>
          <a:lstStyle/>
          <a:p>
            <a:r>
              <a:rPr lang="fr-CA" sz="7200" b="1" dirty="0">
                <a:solidFill>
                  <a:srgbClr val="FFC000"/>
                </a:solidFill>
              </a:rPr>
              <a:t>INCLUSION:</a:t>
            </a:r>
          </a:p>
          <a:p>
            <a:r>
              <a:rPr lang="en-US" sz="4800" dirty="0">
                <a:solidFill>
                  <a:schemeClr val="bg1"/>
                </a:solidFill>
              </a:rPr>
              <a:t>Creating an environment and culture in which each person or group feels welcomed, respected, valued and supported.</a:t>
            </a:r>
            <a:endParaRPr lang="fr-CA" sz="4800" dirty="0">
              <a:solidFill>
                <a:schemeClr val="bg1"/>
              </a:solidFill>
            </a:endParaRPr>
          </a:p>
        </p:txBody>
      </p:sp>
    </p:spTree>
    <p:extLst>
      <p:ext uri="{BB962C8B-B14F-4D97-AF65-F5344CB8AC3E}">
        <p14:creationId xmlns:p14="http://schemas.microsoft.com/office/powerpoint/2010/main" val="3118054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94EFF38-C055-01A8-9FC4-BDED6EE25101}"/>
              </a:ext>
            </a:extLst>
          </p:cNvPr>
          <p:cNvSpPr txBox="1"/>
          <p:nvPr/>
        </p:nvSpPr>
        <p:spPr>
          <a:xfrm>
            <a:off x="2624137" y="328353"/>
            <a:ext cx="6943725" cy="2308324"/>
          </a:xfrm>
          <a:prstGeom prst="rect">
            <a:avLst/>
          </a:prstGeom>
          <a:noFill/>
        </p:spPr>
        <p:txBody>
          <a:bodyPr wrap="square" rtlCol="0">
            <a:spAutoFit/>
          </a:bodyPr>
          <a:lstStyle/>
          <a:p>
            <a:pPr algn="ctr"/>
            <a:r>
              <a:rPr lang="en-US" sz="4800" b="1" dirty="0">
                <a:solidFill>
                  <a:srgbClr val="FFC000"/>
                </a:solidFill>
              </a:rPr>
              <a:t>HOW CAN YOU SUPPORT DEI IN OUR CLUB AND PROGRAMS?</a:t>
            </a:r>
            <a:endParaRPr lang="fr-CA" sz="4800" b="1" dirty="0">
              <a:solidFill>
                <a:srgbClr val="FFC000"/>
              </a:solidFill>
            </a:endParaRPr>
          </a:p>
        </p:txBody>
      </p:sp>
      <p:pic>
        <p:nvPicPr>
          <p:cNvPr id="6" name="Image 5">
            <a:extLst>
              <a:ext uri="{FF2B5EF4-FFF2-40B4-BE49-F238E27FC236}">
                <a16:creationId xmlns:a16="http://schemas.microsoft.com/office/drawing/2014/main" id="{C11F15AA-06BE-2687-51FC-7B54323459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7419" y="3429000"/>
            <a:ext cx="4437160" cy="2695575"/>
          </a:xfrm>
          <a:prstGeom prst="rect">
            <a:avLst/>
          </a:prstGeom>
        </p:spPr>
      </p:pic>
    </p:spTree>
    <p:extLst>
      <p:ext uri="{BB962C8B-B14F-4D97-AF65-F5344CB8AC3E}">
        <p14:creationId xmlns:p14="http://schemas.microsoft.com/office/powerpoint/2010/main" val="3316157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B91E884-4CE2-8C92-232F-24E4DC8D0340}"/>
              </a:ext>
            </a:extLst>
          </p:cNvPr>
          <p:cNvSpPr txBox="1"/>
          <p:nvPr/>
        </p:nvSpPr>
        <p:spPr>
          <a:xfrm>
            <a:off x="85725" y="342900"/>
            <a:ext cx="7019925" cy="7909858"/>
          </a:xfrm>
          <a:prstGeom prst="rect">
            <a:avLst/>
          </a:prstGeom>
          <a:noFill/>
        </p:spPr>
        <p:txBody>
          <a:bodyPr wrap="square" rtlCol="0">
            <a:spAutoFit/>
          </a:bodyPr>
          <a:lstStyle/>
          <a:p>
            <a:pPr marL="1257300" lvl="2" indent="-342900">
              <a:buFont typeface="+mj-lt"/>
              <a:buAutoNum type="arabicPeriod"/>
            </a:pPr>
            <a:r>
              <a:rPr lang="en-US" sz="4000" b="1" dirty="0">
                <a:solidFill>
                  <a:srgbClr val="FFC000"/>
                </a:solidFill>
              </a:rPr>
              <a:t>IMPROVING YOUR KNOWLEDGE AND ABILITY TO FACILITATE POSITIVE DISCUSSIONS ON THE DEI ISSUE THROUGH ROTARY'S ONLINE COURSES</a:t>
            </a:r>
            <a:r>
              <a:rPr lang="en-US" sz="3200" b="1" dirty="0">
                <a:solidFill>
                  <a:srgbClr val="FFC000"/>
                </a:solidFill>
              </a:rPr>
              <a:t>:</a:t>
            </a:r>
            <a:endParaRPr lang="en-US" sz="3200" dirty="0">
              <a:solidFill>
                <a:srgbClr val="FF0000"/>
              </a:solidFill>
            </a:endParaRPr>
          </a:p>
          <a:p>
            <a:r>
              <a:rPr lang="en-US" sz="3200" dirty="0">
                <a:solidFill>
                  <a:srgbClr val="FF0000"/>
                </a:solidFill>
              </a:rPr>
              <a:t>     </a:t>
            </a:r>
            <a:r>
              <a:rPr lang="en-US" sz="4000" dirty="0">
                <a:solidFill>
                  <a:schemeClr val="bg1"/>
                </a:solidFill>
              </a:rPr>
              <a:t>DCI -  Basics </a:t>
            </a:r>
          </a:p>
          <a:p>
            <a:r>
              <a:rPr lang="en-US" sz="4000" dirty="0">
                <a:solidFill>
                  <a:schemeClr val="bg1"/>
                </a:solidFill>
              </a:rPr>
              <a:t>    DCI - Intermediate </a:t>
            </a:r>
          </a:p>
          <a:p>
            <a:r>
              <a:rPr lang="en-US" sz="4000" dirty="0">
                <a:solidFill>
                  <a:schemeClr val="bg1"/>
                </a:solidFill>
              </a:rPr>
              <a:t>    DCI Webinar Series</a:t>
            </a:r>
            <a:endParaRPr lang="fr-CA" sz="4000" dirty="0">
              <a:solidFill>
                <a:schemeClr val="bg1"/>
              </a:solidFill>
            </a:endParaRPr>
          </a:p>
          <a:p>
            <a:pPr marL="342900" indent="-342900">
              <a:buFont typeface="+mj-lt"/>
              <a:buAutoNum type="arabicPeriod"/>
            </a:pPr>
            <a:endParaRPr lang="fr-CA" dirty="0"/>
          </a:p>
          <a:p>
            <a:pPr marL="342900" indent="-342900">
              <a:buFont typeface="+mj-lt"/>
              <a:buAutoNum type="arabicPeriod"/>
            </a:pPr>
            <a:endParaRPr lang="fr-CA" dirty="0"/>
          </a:p>
          <a:p>
            <a:pPr marL="342900" indent="-342900">
              <a:buFont typeface="+mj-lt"/>
              <a:buAutoNum type="arabicPeriod"/>
            </a:pPr>
            <a:endParaRPr lang="fr-CA" dirty="0"/>
          </a:p>
          <a:p>
            <a:pPr marL="342900" indent="-342900">
              <a:buFont typeface="+mj-lt"/>
              <a:buAutoNum type="arabicPeriod"/>
            </a:pPr>
            <a:endParaRPr lang="fr-CA" dirty="0"/>
          </a:p>
          <a:p>
            <a:pPr marL="342900" indent="-342900">
              <a:buFont typeface="+mj-lt"/>
              <a:buAutoNum type="arabicPeriod"/>
            </a:pPr>
            <a:endParaRPr lang="fr-CA" dirty="0"/>
          </a:p>
          <a:p>
            <a:pPr marL="342900" indent="-342900">
              <a:buFont typeface="+mj-lt"/>
              <a:buAutoNum type="arabicPeriod"/>
            </a:pPr>
            <a:endParaRPr lang="fr-CA" dirty="0"/>
          </a:p>
        </p:txBody>
      </p:sp>
    </p:spTree>
    <p:extLst>
      <p:ext uri="{BB962C8B-B14F-4D97-AF65-F5344CB8AC3E}">
        <p14:creationId xmlns:p14="http://schemas.microsoft.com/office/powerpoint/2010/main" val="2538235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E5E4892-CCE6-78E0-F1F4-7BF9EB4D521A}"/>
              </a:ext>
            </a:extLst>
          </p:cNvPr>
          <p:cNvSpPr txBox="1"/>
          <p:nvPr/>
        </p:nvSpPr>
        <p:spPr>
          <a:xfrm>
            <a:off x="104775" y="381000"/>
            <a:ext cx="6867525" cy="5386090"/>
          </a:xfrm>
          <a:prstGeom prst="rect">
            <a:avLst/>
          </a:prstGeom>
          <a:noFill/>
        </p:spPr>
        <p:txBody>
          <a:bodyPr wrap="square" rtlCol="0">
            <a:spAutoFit/>
          </a:bodyPr>
          <a:lstStyle/>
          <a:p>
            <a:r>
              <a:rPr lang="en-US" sz="4000" b="1" dirty="0">
                <a:solidFill>
                  <a:srgbClr val="FFC000"/>
                </a:solidFill>
              </a:rPr>
              <a:t>2. RAISING AWARENESS OF DIVERSITY, EQUITY AND INCLUSION IN YOUR CLUB BY:</a:t>
            </a:r>
          </a:p>
          <a:p>
            <a:pPr marL="342900" indent="-342900">
              <a:buFont typeface="Arial" panose="020B0604020202020204" pitchFamily="34" charset="0"/>
              <a:buChar char="•"/>
            </a:pPr>
            <a:r>
              <a:rPr lang="en-US" sz="2800" dirty="0">
                <a:solidFill>
                  <a:schemeClr val="bg1"/>
                </a:solidFill>
              </a:rPr>
              <a:t>Talking about the benefits of a club being diverse and inclusive, and developing an action plan for DCI</a:t>
            </a:r>
          </a:p>
          <a:p>
            <a:pPr marL="342900" indent="-342900">
              <a:buFont typeface="Arial" panose="020B0604020202020204" pitchFamily="34" charset="0"/>
              <a:buChar char="•"/>
            </a:pPr>
            <a:r>
              <a:rPr lang="en-US" sz="2800" dirty="0">
                <a:solidFill>
                  <a:schemeClr val="bg1"/>
                </a:solidFill>
              </a:rPr>
              <a:t> Inviting a local expert in diversity, equity and inclusion to speak at your club </a:t>
            </a:r>
          </a:p>
          <a:p>
            <a:pPr marL="342900" indent="-342900">
              <a:buFont typeface="Arial" panose="020B0604020202020204" pitchFamily="34" charset="0"/>
              <a:buChar char="•"/>
            </a:pPr>
            <a:r>
              <a:rPr lang="en-US" sz="2800" dirty="0">
                <a:solidFill>
                  <a:schemeClr val="bg1"/>
                </a:solidFill>
              </a:rPr>
              <a:t>Connecting with local associations that support DCI's efforts and collaborating with them on projects or events</a:t>
            </a:r>
            <a:endParaRPr lang="fr-CA" sz="2800" dirty="0">
              <a:solidFill>
                <a:schemeClr val="bg1"/>
              </a:solidFill>
            </a:endParaRPr>
          </a:p>
        </p:txBody>
      </p:sp>
    </p:spTree>
    <p:extLst>
      <p:ext uri="{BB962C8B-B14F-4D97-AF65-F5344CB8AC3E}">
        <p14:creationId xmlns:p14="http://schemas.microsoft.com/office/powerpoint/2010/main" val="3868702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FBA0775-AB29-0959-20C8-2FA8CDD7FF6F}"/>
              </a:ext>
            </a:extLst>
          </p:cNvPr>
          <p:cNvSpPr txBox="1"/>
          <p:nvPr/>
        </p:nvSpPr>
        <p:spPr>
          <a:xfrm>
            <a:off x="285750" y="723900"/>
            <a:ext cx="6686550" cy="6001643"/>
          </a:xfrm>
          <a:prstGeom prst="rect">
            <a:avLst/>
          </a:prstGeom>
          <a:noFill/>
        </p:spPr>
        <p:txBody>
          <a:bodyPr wrap="square" rtlCol="0">
            <a:spAutoFit/>
          </a:bodyPr>
          <a:lstStyle/>
          <a:p>
            <a:pPr marL="342900" indent="-342900">
              <a:buFont typeface="Arial" panose="020B0604020202020204" pitchFamily="34" charset="0"/>
              <a:buChar char="•"/>
            </a:pPr>
            <a:r>
              <a:rPr lang="en-US" sz="3200" dirty="0">
                <a:solidFill>
                  <a:schemeClr val="bg1"/>
                </a:solidFill>
              </a:rPr>
              <a:t>Seeking out new voices when making appointments and encouraging people who have been underrepresented in these roles to take on positions of responsibility</a:t>
            </a:r>
          </a:p>
          <a:p>
            <a:pPr marL="342900" indent="-342900">
              <a:buFont typeface="Arial" panose="020B0604020202020204" pitchFamily="34" charset="0"/>
              <a:buChar char="•"/>
            </a:pPr>
            <a:r>
              <a:rPr lang="en-US" sz="3200" dirty="0">
                <a:solidFill>
                  <a:schemeClr val="bg1"/>
                </a:solidFill>
              </a:rPr>
              <a:t> Designing inclusive youth programs that instill a sense of belonging to Rotary over the long term</a:t>
            </a:r>
          </a:p>
          <a:p>
            <a:pPr marL="342900" indent="-342900">
              <a:buFont typeface="Arial" panose="020B0604020202020204" pitchFamily="34" charset="0"/>
              <a:buChar char="•"/>
            </a:pPr>
            <a:r>
              <a:rPr lang="en-US" sz="3200" dirty="0">
                <a:solidFill>
                  <a:schemeClr val="bg1"/>
                </a:solidFill>
              </a:rPr>
              <a:t> Appointing a DCI chair or forming a club DCI committee that will identify opportunities to learn, share and take action.</a:t>
            </a:r>
            <a:endParaRPr lang="fr-CA" sz="3200" dirty="0">
              <a:solidFill>
                <a:schemeClr val="bg1"/>
              </a:solidFill>
            </a:endParaRPr>
          </a:p>
        </p:txBody>
      </p:sp>
    </p:spTree>
    <p:extLst>
      <p:ext uri="{BB962C8B-B14F-4D97-AF65-F5344CB8AC3E}">
        <p14:creationId xmlns:p14="http://schemas.microsoft.com/office/powerpoint/2010/main" val="114105939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336</Words>
  <Application>Microsoft Office PowerPoint</Application>
  <PresentationFormat>Grand écran</PresentationFormat>
  <Paragraphs>27</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Marcel Noel</dc:creator>
  <cp:lastModifiedBy>Marcel Noel</cp:lastModifiedBy>
  <cp:revision>11</cp:revision>
  <cp:lastPrinted>2024-03-13T13:36:46Z</cp:lastPrinted>
  <dcterms:created xsi:type="dcterms:W3CDTF">2024-03-13T12:29:20Z</dcterms:created>
  <dcterms:modified xsi:type="dcterms:W3CDTF">2024-03-13T14:23:45Z</dcterms:modified>
</cp:coreProperties>
</file>