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82" y="3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prstGeom prst="rect">
            <a:avLst/>
          </a:prstGeom>
        </p:spPr>
        <p:txBody>
          <a:bodyPr/>
          <a:lstStyle/>
          <a:p>
            <a:endParaRPr/>
          </a:p>
        </p:txBody>
      </p:sp>
      <p:sp>
        <p:nvSpPr>
          <p:cNvPr id="98" name="Shape 98"/>
          <p:cNvSpPr>
            <a:spLocks noGrp="1"/>
          </p:cNvSpPr>
          <p:nvPr>
            <p:ph type="body" sz="quarter" idx="1"/>
          </p:nvPr>
        </p:nvSpPr>
        <p:spPr>
          <a:prstGeom prst="rect">
            <a:avLst/>
          </a:prstGeom>
        </p:spPr>
        <p:txBody>
          <a:bodyPr/>
          <a:lstStyle/>
          <a:p>
            <a:r>
              <a:t>Zone 33/34 PI — What zone is our district in? Zone 28. Rotarians in Zone 28 are welcome to use the many resources provided by any zone, and this is the public image team from Zones 33/34. These active marketing and media professionals have developed a helpful Rotary public image hub. Google "Rotary Public Image" and their site will appear in the top 5 search results because it receives a lot of traffic and engagement. You can sign up to receive monthly live Zoom webinars on interesting topics such as LinkedIn, A.I., Instagram, etc…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prstGeom prst="rect">
            <a:avLst/>
          </a:prstGeom>
        </p:spPr>
        <p:txBody>
          <a:bodyPr/>
          <a:lstStyle/>
          <a:p>
            <a:endParaRPr/>
          </a:p>
        </p:txBody>
      </p:sp>
      <p:sp>
        <p:nvSpPr>
          <p:cNvPr id="108" name="Shape 108"/>
          <p:cNvSpPr>
            <a:spLocks noGrp="1"/>
          </p:cNvSpPr>
          <p:nvPr>
            <p:ph type="body" sz="quarter" idx="1"/>
          </p:nvPr>
        </p:nvSpPr>
        <p:spPr>
          <a:prstGeom prst="rect">
            <a:avLst/>
          </a:prstGeom>
        </p:spPr>
        <p:txBody>
          <a:bodyPr/>
          <a:lstStyle/>
          <a:p>
            <a:r>
              <a:t>Best practices using the tools and resources we have covered. Audit — Do it in June, identify who covers what. Identify all websites and social accounts, brochures and meeting signage, as well as any public-facing content. Managing social accounts — Zombie sites/socials? Stop them. Who has the account credentials? It shouldn’t be just one person. Create a club Google account with credentials shared among multiple members and use that Google account to host your social media, so that if someone retires from Rotary or moves away, your club still has access to its accounts. Regular updates? Engagement? Is information about where and when the club meets immediately visible? Is an open invitation to visit prominently displayed? Current Rotary logo? (Brand Center) Create a content calendar: June, July, or monthly — a month-by-month list and calendar of public image milestones for the Rotary year. This allows you to plan ahead for PI items such as social media posts and advertising media buys tied to firm Rotary dates like World Polio Day, as well as club dates/events. Comfortable with web tools and social media? Want to learn how to use social tools and perhaps explore using Canva or Buffer? These are social scheduling sites where you can “set it and forget it” for posting and engaging on sites like FB, Instagram, and X. Training videos: ElevateRotary.org Zone 33/34 PI. Canva for nonprofits. Public Image Plan — Meet with club leaders and find out what they will be doing throughout the year so you can help them amplify their efforts. Remember that public image is the tool that can make all other aspects of your club even stronger. Example PI plan in the PI training materials on the district website.</a:t>
            </a:r>
          </a:p>
          <a:p>
            <a:r>
              <a:t>Branding — Make sure your Rotary websites, social pages, site, roadside signs, shirts, etc. comply with Rotary’s brand and style guidelines. Visit the Rotary Brand Center for guidance as well as easy-to-use templates and downloads. Rotary updated its logo in 2010, but many clubs still use the old logo even after 14 years. The Rotary Brand Center can help you refresh your club’s use of the Rotary logo.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noRot="1" noChangeAspect="1"/>
          </p:cNvSpPr>
          <p:nvPr>
            <p:ph type="sldImg"/>
          </p:nvPr>
        </p:nvSpPr>
        <p:spPr>
          <a:prstGeom prst="rect">
            <a:avLst/>
          </a:prstGeom>
        </p:spPr>
        <p:txBody>
          <a:bodyPr/>
          <a:lstStyle/>
          <a:p>
            <a:endParaRPr/>
          </a:p>
        </p:txBody>
      </p:sp>
      <p:sp>
        <p:nvSpPr>
          <p:cNvPr id="112" name="Shape 112"/>
          <p:cNvSpPr>
            <a:spLocks noGrp="1"/>
          </p:cNvSpPr>
          <p:nvPr>
            <p:ph type="body" sz="quarter" idx="1"/>
          </p:nvPr>
        </p:nvSpPr>
        <p:spPr>
          <a:prstGeom prst="rect">
            <a:avLst/>
          </a:prstGeom>
        </p:spPr>
        <p:txBody>
          <a:bodyPr/>
          <a:lstStyle/>
          <a:p>
            <a:r>
              <a:t>The old Rotary logo is not easy to identify here — it simply is not a strong and powerful brand compared to the others. For example, the words "Rotary International" appear enclosed and cluttered, and are difficult to distinguish compared to the words used in the other logos shown here.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r>
              <a:t>But when we use the current Masterbrand logo correctly, the Rotary logo stands out positively, even among these other well-known organizations. By Masterbrand, I mean the golden Rotary wheel but with our club name or district signature added. For example, "Rotary Club of", Rotary District, or Rotary Area of Focus added.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r>
              <a:t>Here are examples of correct use of the Rotary Masterbrand.</a:t>
            </a:r>
          </a:p>
          <a:p>
            <a:r>
              <a:t>I created these two logos on the Brand Center in less than 2 minutes, and you can do it too!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685800" y="2130425"/>
            <a:ext cx="7772400" cy="1470025"/>
          </a:xfrm>
          <a:prstGeom prst="rect">
            <a:avLst/>
          </a:prstGeom>
        </p:spPr>
        <p:txBody>
          <a:bodyPr/>
          <a:lstStyle/>
          <a:p>
            <a:r>
              <a:t>Texte du titre</a:t>
            </a:r>
          </a:p>
        </p:txBody>
      </p:sp>
      <p:sp>
        <p:nvSpPr>
          <p:cNvPr id="12" name="Texte niveau 1…"/>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exte du titre"/>
          <p:cNvSpPr txBox="1">
            <a:spLocks noGrp="1"/>
          </p:cNvSpPr>
          <p:nvPr>
            <p:ph type="title"/>
          </p:nvPr>
        </p:nvSpPr>
        <p:spPr>
          <a:xfrm>
            <a:off x="457200" y="274638"/>
            <a:ext cx="8229600" cy="1143001"/>
          </a:xfrm>
          <a:prstGeom prst="rect">
            <a:avLst/>
          </a:prstGeom>
        </p:spPr>
        <p:txBody>
          <a:bodyPr/>
          <a:lstStyle/>
          <a:p>
            <a:r>
              <a:t>Texte du titre</a:t>
            </a:r>
          </a:p>
        </p:txBody>
      </p:sp>
      <p:sp>
        <p:nvSpPr>
          <p:cNvPr id="21" name="Texte niveau 1…"/>
          <p:cNvSpPr txBox="1">
            <a:spLocks noGrp="1"/>
          </p:cNvSpPr>
          <p:nvPr>
            <p:ph type="body" sz="quarter" idx="1"/>
          </p:nvPr>
        </p:nvSpPr>
        <p:spPr>
          <a:xfrm>
            <a:off x="457200" y="1600200"/>
            <a:ext cx="8229600" cy="4525963"/>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2"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exte du titre"/>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Texte du titre</a:t>
            </a:r>
          </a:p>
        </p:txBody>
      </p:sp>
      <p:sp>
        <p:nvSpPr>
          <p:cNvPr id="30" name="Texte niveau 1…"/>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exte du titre"/>
          <p:cNvSpPr txBox="1">
            <a:spLocks noGrp="1"/>
          </p:cNvSpPr>
          <p:nvPr>
            <p:ph type="title"/>
          </p:nvPr>
        </p:nvSpPr>
        <p:spPr>
          <a:xfrm>
            <a:off x="457200" y="274638"/>
            <a:ext cx="8229600" cy="1143001"/>
          </a:xfrm>
          <a:prstGeom prst="rect">
            <a:avLst/>
          </a:prstGeom>
        </p:spPr>
        <p:txBody>
          <a:bodyPr/>
          <a:lstStyle/>
          <a:p>
            <a:r>
              <a:t>Texte du titre</a:t>
            </a:r>
          </a:p>
        </p:txBody>
      </p:sp>
      <p:sp>
        <p:nvSpPr>
          <p:cNvPr id="39" name="Texte niveau 1…"/>
          <p:cNvSpPr txBox="1">
            <a:spLocks noGrp="1"/>
          </p:cNvSpPr>
          <p:nvPr>
            <p:ph type="body" sz="quarter"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457200" y="274638"/>
            <a:ext cx="8229600" cy="1143001"/>
          </a:xfrm>
          <a:prstGeom prst="rect">
            <a:avLst/>
          </a:prstGeom>
        </p:spPr>
        <p:txBody>
          <a:bodyPr/>
          <a:lstStyle/>
          <a:p>
            <a:r>
              <a:t>Texte du titre</a:t>
            </a:r>
          </a:p>
        </p:txBody>
      </p:sp>
      <p:sp>
        <p:nvSpPr>
          <p:cNvPr id="48" name="Texte niveau 1…"/>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Texte niveau 1</a:t>
            </a:r>
          </a:p>
          <a:p>
            <a:pPr lvl="1"/>
            <a:r>
              <a:t>Texte niveau 2</a:t>
            </a:r>
          </a:p>
          <a:p>
            <a:pPr lvl="2"/>
            <a:r>
              <a:t>Texte niveau 3</a:t>
            </a:r>
          </a:p>
          <a:p>
            <a:pPr lvl="3"/>
            <a:r>
              <a:t>Texte niveau 4</a:t>
            </a:r>
          </a:p>
          <a:p>
            <a:pPr lvl="4"/>
            <a:r>
              <a:t>Texte niveau 5</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exte du titre"/>
          <p:cNvSpPr txBox="1">
            <a:spLocks noGrp="1"/>
          </p:cNvSpPr>
          <p:nvPr>
            <p:ph type="title"/>
          </p:nvPr>
        </p:nvSpPr>
        <p:spPr>
          <a:xfrm>
            <a:off x="457200" y="274638"/>
            <a:ext cx="8229600" cy="1143001"/>
          </a:xfrm>
          <a:prstGeom prst="rect">
            <a:avLst/>
          </a:prstGeom>
        </p:spPr>
        <p:txBody>
          <a:bodyPr/>
          <a:lstStyle/>
          <a:p>
            <a:r>
              <a:t>Texte du titre</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exte du titre"/>
          <p:cNvSpPr txBox="1">
            <a:spLocks noGrp="1"/>
          </p:cNvSpPr>
          <p:nvPr>
            <p:ph type="title"/>
          </p:nvPr>
        </p:nvSpPr>
        <p:spPr>
          <a:xfrm>
            <a:off x="457200" y="273050"/>
            <a:ext cx="3008314" cy="1162050"/>
          </a:xfrm>
          <a:prstGeom prst="rect">
            <a:avLst/>
          </a:prstGeom>
        </p:spPr>
        <p:txBody>
          <a:bodyPr anchor="b"/>
          <a:lstStyle>
            <a:lvl1pPr algn="l">
              <a:defRPr sz="2000" b="1"/>
            </a:lvl1pPr>
          </a:lstStyle>
          <a:p>
            <a:r>
              <a:t>Texte du titre</a:t>
            </a:r>
          </a:p>
        </p:txBody>
      </p:sp>
      <p:sp>
        <p:nvSpPr>
          <p:cNvPr id="73" name="Texte niveau 1…"/>
          <p:cNvSpPr txBox="1">
            <a:spLocks noGrp="1"/>
          </p:cNvSpPr>
          <p:nvPr>
            <p:ph type="body" sz="quarter" idx="1"/>
          </p:nvPr>
        </p:nvSpPr>
        <p:spPr>
          <a:xfrm>
            <a:off x="3575050" y="273050"/>
            <a:ext cx="5111750" cy="5853113"/>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74" name="Text Placeholder 3"/>
          <p:cNvSpPr>
            <a:spLocks noGrp="1"/>
          </p:cNvSpPr>
          <p:nvPr>
            <p:ph type="body" sz="quarter"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exte du titre"/>
          <p:cNvSpPr txBox="1">
            <a:spLocks noGrp="1"/>
          </p:cNvSpPr>
          <p:nvPr>
            <p:ph type="title"/>
          </p:nvPr>
        </p:nvSpPr>
        <p:spPr>
          <a:xfrm>
            <a:off x="1792288" y="4800600"/>
            <a:ext cx="5486401" cy="566738"/>
          </a:xfrm>
          <a:prstGeom prst="rect">
            <a:avLst/>
          </a:prstGeom>
        </p:spPr>
        <p:txBody>
          <a:bodyPr anchor="b"/>
          <a:lstStyle>
            <a:lvl1pPr algn="l">
              <a:defRPr sz="2000" b="1"/>
            </a:lvl1pPr>
          </a:lstStyle>
          <a:p>
            <a:r>
              <a:t>Texte du titre</a:t>
            </a:r>
          </a:p>
        </p:txBody>
      </p:sp>
      <p:sp>
        <p:nvSpPr>
          <p:cNvPr id="83" name="Picture Placeholder 2"/>
          <p:cNvSpPr>
            <a:spLocks noGrp="1"/>
          </p:cNvSpPr>
          <p:nvPr>
            <p:ph type="pic" sz="quarter" idx="21"/>
          </p:nvPr>
        </p:nvSpPr>
        <p:spPr>
          <a:xfrm>
            <a:off x="1792288" y="612775"/>
            <a:ext cx="5486401" cy="4114800"/>
          </a:xfrm>
          <a:prstGeom prst="rect">
            <a:avLst/>
          </a:prstGeom>
        </p:spPr>
        <p:txBody>
          <a:bodyPr lIns="91439" rIns="91439">
            <a:noAutofit/>
          </a:bodyPr>
          <a:lstStyle/>
          <a:p>
            <a:endParaRPr/>
          </a:p>
        </p:txBody>
      </p:sp>
      <p:sp>
        <p:nvSpPr>
          <p:cNvPr id="84" name="Texte niveau 1…"/>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Texte niveau 1</a:t>
            </a:r>
          </a:p>
          <a:p>
            <a:pPr lvl="1"/>
            <a:r>
              <a:t>Texte niveau 2</a:t>
            </a:r>
          </a:p>
          <a:p>
            <a:pPr lvl="2"/>
            <a:r>
              <a:t>Texte niveau 3</a:t>
            </a:r>
          </a:p>
          <a:p>
            <a:pPr lvl="3"/>
            <a:r>
              <a:t>Texte niveau 4</a:t>
            </a:r>
          </a:p>
          <a:p>
            <a:pPr lvl="4"/>
            <a:r>
              <a:t>Texte niveau 5</a:t>
            </a:r>
          </a:p>
        </p:txBody>
      </p:sp>
      <p:sp>
        <p:nvSpPr>
          <p:cNvPr id="8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914400" y="138112"/>
            <a:ext cx="16459200" cy="2262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Texte du titre</a:t>
            </a:r>
          </a:p>
        </p:txBody>
      </p:sp>
      <p:sp>
        <p:nvSpPr>
          <p:cNvPr id="3" name="Texte niveau 1…"/>
          <p:cNvSpPr txBox="1">
            <a:spLocks noGrp="1"/>
          </p:cNvSpPr>
          <p:nvPr>
            <p:ph type="body" idx="1"/>
          </p:nvPr>
        </p:nvSpPr>
        <p:spPr>
          <a:xfrm>
            <a:off x="914400" y="2400300"/>
            <a:ext cx="16459200" cy="7886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s://elevaterotary.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Freeform 2"/>
          <p:cNvSpPr/>
          <p:nvPr/>
        </p:nvSpPr>
        <p:spPr>
          <a:xfrm>
            <a:off x="2667446" y="1360411"/>
            <a:ext cx="12953108" cy="8635404"/>
          </a:xfrm>
          <a:prstGeom prst="rect">
            <a:avLst/>
          </a:prstGeom>
          <a:blipFill>
            <a:blip r:embed="rId3"/>
            <a:stretch>
              <a:fillRect/>
            </a:stretch>
          </a:blipFill>
          <a:ln w="12700">
            <a:miter lim="400000"/>
          </a:ln>
        </p:spPr>
        <p:txBody>
          <a:bodyPr lIns="45719" rIns="45719"/>
          <a:lstStyle/>
          <a:p>
            <a:endParaRPr/>
          </a:p>
        </p:txBody>
      </p:sp>
      <p:sp>
        <p:nvSpPr>
          <p:cNvPr id="95" name="TextBox 3"/>
          <p:cNvSpPr txBox="1"/>
          <p:nvPr/>
        </p:nvSpPr>
        <p:spPr>
          <a:xfrm>
            <a:off x="4309514" y="419100"/>
            <a:ext cx="6136929" cy="7816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6400"/>
              </a:lnSpc>
              <a:defRPr sz="4500" u="sng">
                <a:solidFill>
                  <a:srgbClr val="0000FF"/>
                </a:solidFill>
                <a:uFill>
                  <a:solidFill>
                    <a:srgbClr val="0000FF"/>
                  </a:solidFill>
                </a:uFill>
                <a:latin typeface="Arimo"/>
                <a:ea typeface="Arimo"/>
                <a:cs typeface="Arimo"/>
                <a:sym typeface="Arimo"/>
                <a:hlinkClick r:id="rId4"/>
              </a:defRPr>
            </a:lvl1pPr>
          </a:lstStyle>
          <a:p>
            <a:pPr>
              <a:defRPr>
                <a:solidFill>
                  <a:srgbClr val="000000"/>
                </a:solidFill>
                <a:uFillTx/>
              </a:defRPr>
            </a:pPr>
            <a:r>
              <a:rPr>
                <a:solidFill>
                  <a:srgbClr val="0000FF"/>
                </a:solidFill>
                <a:uFill>
                  <a:solidFill>
                    <a:srgbClr val="0000FF"/>
                  </a:solidFill>
                </a:uFill>
                <a:hlinkClick r:id="rId4"/>
              </a:rPr>
              <a:t>https://elevaterotary.org</a:t>
            </a:r>
          </a:p>
        </p:txBody>
      </p:sp>
      <p:sp>
        <p:nvSpPr>
          <p:cNvPr id="96" name="Freeform 4"/>
          <p:cNvSpPr/>
          <p:nvPr/>
        </p:nvSpPr>
        <p:spPr>
          <a:xfrm>
            <a:off x="559836" y="399174"/>
            <a:ext cx="3223665" cy="961238"/>
          </a:xfrm>
          <a:prstGeom prst="rect">
            <a:avLst/>
          </a:prstGeom>
          <a:blipFill>
            <a:blip r:embed="rId5"/>
            <a:stretch>
              <a:fillRect/>
            </a:stretch>
          </a:blipFill>
          <a:ln w="12700">
            <a:miter lim="400000"/>
          </a:ln>
        </p:spPr>
        <p:txBody>
          <a:bodyPr lIns="45719" rIns="45719"/>
          <a:lstStyle/>
          <a:p>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Freeform 2"/>
          <p:cNvSpPr/>
          <p:nvPr/>
        </p:nvSpPr>
        <p:spPr>
          <a:xfrm>
            <a:off x="10495395" y="3575442"/>
            <a:ext cx="4084323" cy="2315804"/>
          </a:xfrm>
          <a:prstGeom prst="rect">
            <a:avLst/>
          </a:prstGeom>
          <a:blipFill>
            <a:blip r:embed="rId2"/>
            <a:stretch>
              <a:fillRect/>
            </a:stretch>
          </a:blipFill>
          <a:ln w="12700">
            <a:miter lim="400000"/>
          </a:ln>
        </p:spPr>
        <p:txBody>
          <a:bodyPr lIns="45719" rIns="45719"/>
          <a:lstStyle/>
          <a:p>
            <a:endParaRPr/>
          </a:p>
        </p:txBody>
      </p:sp>
      <p:sp>
        <p:nvSpPr>
          <p:cNvPr id="135" name="Freeform 3"/>
          <p:cNvSpPr/>
          <p:nvPr/>
        </p:nvSpPr>
        <p:spPr>
          <a:xfrm>
            <a:off x="873945" y="3799337"/>
            <a:ext cx="9705231" cy="2091908"/>
          </a:xfrm>
          <a:prstGeom prst="rect">
            <a:avLst/>
          </a:prstGeom>
          <a:blipFill>
            <a:blip r:embed="rId3"/>
            <a:stretch>
              <a:fillRect/>
            </a:stretch>
          </a:blipFill>
          <a:ln w="12700">
            <a:miter lim="400000"/>
          </a:ln>
        </p:spPr>
        <p:txBody>
          <a:bodyPr lIns="45719" rIns="45719"/>
          <a:lstStyle/>
          <a:p>
            <a:endParaRPr/>
          </a:p>
        </p:txBody>
      </p:sp>
      <p:sp>
        <p:nvSpPr>
          <p:cNvPr id="136" name="AutoShape 4"/>
          <p:cNvSpPr/>
          <p:nvPr/>
        </p:nvSpPr>
        <p:spPr>
          <a:xfrm>
            <a:off x="10324700" y="3858324"/>
            <a:ext cx="1" cy="1808779"/>
          </a:xfrm>
          <a:prstGeom prst="line">
            <a:avLst/>
          </a:prstGeom>
          <a:ln w="38100">
            <a:solidFill>
              <a:srgbClr val="A6A6A6"/>
            </a:solidFill>
          </a:ln>
        </p:spPr>
        <p:txBody>
          <a:bodyPr lIns="45719" rIns="45719"/>
          <a:lstStyle/>
          <a:p>
            <a:endParaRPr/>
          </a:p>
        </p:txBody>
      </p:sp>
      <p:sp>
        <p:nvSpPr>
          <p:cNvPr id="137" name="Freeform 6"/>
          <p:cNvSpPr/>
          <p:nvPr/>
        </p:nvSpPr>
        <p:spPr>
          <a:xfrm>
            <a:off x="9865203" y="6802949"/>
            <a:ext cx="459499" cy="1543051"/>
          </a:xfrm>
          <a:prstGeom prst="rect">
            <a:avLst/>
          </a:prstGeom>
          <a:ln w="38100" cap="sq">
            <a:solidFill>
              <a:srgbClr val="000000">
                <a:alpha val="52941"/>
              </a:srgbClr>
            </a:solidFill>
            <a:miter/>
          </a:ln>
        </p:spPr>
        <p:txBody>
          <a:bodyPr lIns="45719" rIns="45719"/>
          <a:lstStyle/>
          <a:p>
            <a:endParaRPr/>
          </a:p>
        </p:txBody>
      </p:sp>
      <p:sp>
        <p:nvSpPr>
          <p:cNvPr id="138" name="Freeform 9"/>
          <p:cNvSpPr/>
          <p:nvPr/>
        </p:nvSpPr>
        <p:spPr>
          <a:xfrm>
            <a:off x="10324700" y="6802949"/>
            <a:ext cx="459499" cy="1543051"/>
          </a:xfrm>
          <a:prstGeom prst="rect">
            <a:avLst/>
          </a:prstGeom>
          <a:ln w="38100" cap="sq">
            <a:solidFill>
              <a:srgbClr val="000000">
                <a:alpha val="52941"/>
              </a:srgbClr>
            </a:solidFill>
            <a:miter/>
          </a:ln>
        </p:spPr>
        <p:txBody>
          <a:bodyPr lIns="45719" rIns="45719"/>
          <a:lstStyle/>
          <a:p>
            <a:endParaRPr/>
          </a:p>
        </p:txBody>
      </p:sp>
      <p:sp>
        <p:nvSpPr>
          <p:cNvPr id="139" name="Freeform 12"/>
          <p:cNvSpPr/>
          <p:nvPr/>
        </p:nvSpPr>
        <p:spPr>
          <a:xfrm>
            <a:off x="5726560" y="6802949"/>
            <a:ext cx="459499" cy="1543051"/>
          </a:xfrm>
          <a:prstGeom prst="rect">
            <a:avLst/>
          </a:prstGeom>
          <a:ln w="38100" cap="sq">
            <a:solidFill>
              <a:srgbClr val="000000">
                <a:alpha val="52941"/>
              </a:srgbClr>
            </a:solidFill>
            <a:miter/>
          </a:ln>
        </p:spPr>
        <p:txBody>
          <a:bodyPr lIns="45719" rIns="45719"/>
          <a:lstStyle/>
          <a:p>
            <a:endParaRPr/>
          </a:p>
        </p:txBody>
      </p:sp>
      <p:sp>
        <p:nvSpPr>
          <p:cNvPr id="140" name="TextBox 14"/>
          <p:cNvSpPr txBox="1"/>
          <p:nvPr/>
        </p:nvSpPr>
        <p:spPr>
          <a:xfrm>
            <a:off x="3933140" y="631984"/>
            <a:ext cx="10071945" cy="1448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5800"/>
              </a:lnSpc>
              <a:defRPr sz="4200" b="1">
                <a:solidFill>
                  <a:srgbClr val="016BB6"/>
                </a:solidFill>
                <a:latin typeface="Now Bold"/>
                <a:ea typeface="Now Bold"/>
                <a:cs typeface="Now Bold"/>
                <a:sym typeface="Now Bold"/>
              </a:defRPr>
            </a:lvl1pPr>
          </a:lstStyle>
          <a:p>
            <a:r>
              <a:t>EXAMPLE FOR CLUBS TO USE</a:t>
            </a:r>
          </a:p>
        </p:txBody>
      </p:sp>
      <p:sp>
        <p:nvSpPr>
          <p:cNvPr id="141" name="TextBox 15"/>
          <p:cNvSpPr txBox="1"/>
          <p:nvPr/>
        </p:nvSpPr>
        <p:spPr>
          <a:xfrm>
            <a:off x="3933140" y="8599169"/>
            <a:ext cx="10071945" cy="1248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5000"/>
              </a:lnSpc>
              <a:defRPr sz="3600">
                <a:solidFill>
                  <a:srgbClr val="016BB6"/>
                </a:solidFill>
                <a:latin typeface="Now"/>
                <a:ea typeface="Now"/>
                <a:cs typeface="Now"/>
                <a:sym typeface="Now"/>
              </a:defRPr>
            </a:lvl1pPr>
          </a:lstStyle>
          <a:p>
            <a:r>
              <a:t>NOTE: THE SPACE BETWEEN THE VERTICAL LINE = WIDTH OF THE LETTER O (ROTARY)</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Freeform 2"/>
          <p:cNvSpPr/>
          <p:nvPr/>
        </p:nvSpPr>
        <p:spPr>
          <a:xfrm>
            <a:off x="3354394" y="0"/>
            <a:ext cx="11579212" cy="10287000"/>
          </a:xfrm>
          <a:prstGeom prst="rect">
            <a:avLst/>
          </a:prstGeom>
          <a:blipFill>
            <a:blip r:embed="rId2"/>
            <a:stretch>
              <a:fillRect/>
            </a:stretch>
          </a:blipFill>
          <a:ln w="12700">
            <a:miter lim="400000"/>
          </a:ln>
        </p:spPr>
        <p:txBody>
          <a:bodyPr lIns="45719" rIns="45719"/>
          <a:lstStyle/>
          <a:p>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Freeform 2"/>
          <p:cNvSpPr/>
          <p:nvPr/>
        </p:nvSpPr>
        <p:spPr>
          <a:xfrm>
            <a:off x="592875" y="2573791"/>
            <a:ext cx="7869185" cy="7217598"/>
          </a:xfrm>
          <a:prstGeom prst="rect">
            <a:avLst/>
          </a:prstGeom>
          <a:blipFill>
            <a:blip r:embed="rId2"/>
            <a:stretch>
              <a:fillRect/>
            </a:stretch>
          </a:blipFill>
          <a:ln w="12700">
            <a:miter lim="400000"/>
          </a:ln>
        </p:spPr>
        <p:txBody>
          <a:bodyPr lIns="45719" rIns="45719"/>
          <a:lstStyle/>
          <a:p>
            <a:endParaRPr/>
          </a:p>
        </p:txBody>
      </p:sp>
      <p:sp>
        <p:nvSpPr>
          <p:cNvPr id="146" name="Freeform 3"/>
          <p:cNvSpPr/>
          <p:nvPr/>
        </p:nvSpPr>
        <p:spPr>
          <a:xfrm>
            <a:off x="8769936" y="439041"/>
            <a:ext cx="9034027" cy="9645124"/>
          </a:xfrm>
          <a:prstGeom prst="rect">
            <a:avLst/>
          </a:prstGeom>
          <a:blipFill>
            <a:blip r:embed="rId3"/>
            <a:stretch>
              <a:fillRect/>
            </a:stretch>
          </a:blipFill>
          <a:ln w="12700">
            <a:miter lim="400000"/>
          </a:ln>
        </p:spPr>
        <p:txBody>
          <a:bodyPr lIns="45719" rIns="45719"/>
          <a:lstStyle/>
          <a:p>
            <a:endParaRPr/>
          </a:p>
        </p:txBody>
      </p:sp>
      <p:sp>
        <p:nvSpPr>
          <p:cNvPr id="147" name="Freeform 4"/>
          <p:cNvSpPr/>
          <p:nvPr/>
        </p:nvSpPr>
        <p:spPr>
          <a:xfrm>
            <a:off x="592875" y="593277"/>
            <a:ext cx="5043936" cy="1260985"/>
          </a:xfrm>
          <a:prstGeom prst="rect">
            <a:avLst/>
          </a:prstGeom>
          <a:blipFill>
            <a:blip r:embed="rId4"/>
            <a:stretch>
              <a:fillRect/>
            </a:stretch>
          </a:blipFill>
          <a:ln w="12700">
            <a:miter lim="400000"/>
          </a:ln>
        </p:spPr>
        <p:txBody>
          <a:bodyPr lIns="45719" rIns="45719"/>
          <a:lstStyle/>
          <a:p>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Freeform 2"/>
          <p:cNvSpPr/>
          <p:nvPr/>
        </p:nvSpPr>
        <p:spPr>
          <a:xfrm>
            <a:off x="4253663" y="144807"/>
            <a:ext cx="9840143" cy="9937330"/>
          </a:xfrm>
          <a:prstGeom prst="rect">
            <a:avLst/>
          </a:prstGeom>
          <a:blipFill>
            <a:blip r:embed="rId2"/>
            <a:stretch>
              <a:fillRect/>
            </a:stretch>
          </a:blipFill>
          <a:ln w="12700">
            <a:miter lim="400000"/>
          </a:ln>
        </p:spPr>
        <p:txBody>
          <a:bodyPr lIns="45719" rIns="45719"/>
          <a:lstStyle/>
          <a:p>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Freeform 2"/>
          <p:cNvSpPr/>
          <p:nvPr/>
        </p:nvSpPr>
        <p:spPr>
          <a:xfrm>
            <a:off x="1028700" y="704879"/>
            <a:ext cx="7036769" cy="7478160"/>
          </a:xfrm>
          <a:prstGeom prst="rect">
            <a:avLst/>
          </a:prstGeom>
          <a:blipFill>
            <a:blip r:embed="rId2"/>
            <a:stretch>
              <a:fillRect/>
            </a:stretch>
          </a:blipFill>
          <a:ln w="12700">
            <a:miter lim="400000"/>
          </a:ln>
        </p:spPr>
        <p:txBody>
          <a:bodyPr lIns="45719" rIns="45719"/>
          <a:lstStyle/>
          <a:p>
            <a:endParaRPr/>
          </a:p>
        </p:txBody>
      </p:sp>
      <p:sp>
        <p:nvSpPr>
          <p:cNvPr id="152" name="Freeform 3"/>
          <p:cNvSpPr/>
          <p:nvPr/>
        </p:nvSpPr>
        <p:spPr>
          <a:xfrm>
            <a:off x="10558443" y="704879"/>
            <a:ext cx="6700857" cy="7516829"/>
          </a:xfrm>
          <a:prstGeom prst="rect">
            <a:avLst/>
          </a:prstGeom>
          <a:blipFill>
            <a:blip r:embed="rId3"/>
            <a:stretch>
              <a:fillRect/>
            </a:stretch>
          </a:blipFill>
          <a:ln w="12700">
            <a:miter lim="400000"/>
          </a:ln>
        </p:spPr>
        <p:txBody>
          <a:bodyPr lIns="45719" rIns="45719"/>
          <a:lstStyle/>
          <a:p>
            <a:endParaRPr/>
          </a:p>
        </p:txBody>
      </p:sp>
      <p:sp>
        <p:nvSpPr>
          <p:cNvPr id="153" name="TextBox 4"/>
          <p:cNvSpPr txBox="1"/>
          <p:nvPr/>
        </p:nvSpPr>
        <p:spPr>
          <a:xfrm>
            <a:off x="1201396" y="8583549"/>
            <a:ext cx="15885209" cy="902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3700"/>
              </a:lnSpc>
              <a:defRPr sz="2700" u="sng">
                <a:latin typeface="Open Sans"/>
                <a:ea typeface="Open Sans"/>
                <a:cs typeface="Open Sans"/>
                <a:sym typeface="Open Sans"/>
              </a:defRPr>
            </a:lvl1pPr>
          </a:lstStyle>
          <a:p>
            <a:r>
              <a:t>https://brandcenter.rotary.org/fr-fr/our-brand/brand-elements/logos-and-graphics/dos-and-donts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2"/>
          <p:cNvSpPr/>
          <p:nvPr/>
        </p:nvSpPr>
        <p:spPr>
          <a:xfrm>
            <a:off x="3604361" y="89489"/>
            <a:ext cx="10982897" cy="10197511"/>
          </a:xfrm>
          <a:prstGeom prst="rect">
            <a:avLst/>
          </a:prstGeom>
          <a:blipFill>
            <a:blip r:embed="rId2"/>
            <a:stretch>
              <a:fillRect/>
            </a:stretch>
          </a:blipFill>
          <a:ln w="12700">
            <a:miter lim="400000"/>
          </a:ln>
        </p:spPr>
        <p:txBody>
          <a:bodyPr lIns="45719" rIns="45719"/>
          <a:lstStyle/>
          <a:p>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2"/>
          <p:cNvSpPr/>
          <p:nvPr/>
        </p:nvSpPr>
        <p:spPr>
          <a:xfrm rot="17453507">
            <a:off x="-5821226" y="-1660985"/>
            <a:ext cx="14630401" cy="10521126"/>
          </a:xfrm>
          <a:prstGeom prst="rect">
            <a:avLst/>
          </a:prstGeom>
          <a:blipFill>
            <a:blip r:embed="rId3"/>
            <a:stretch>
              <a:fillRect/>
            </a:stretch>
          </a:blipFill>
          <a:ln w="12700">
            <a:miter lim="400000"/>
          </a:ln>
        </p:spPr>
        <p:txBody>
          <a:bodyPr lIns="45719" rIns="45719"/>
          <a:lstStyle/>
          <a:p>
            <a:endParaRPr/>
          </a:p>
        </p:txBody>
      </p:sp>
      <p:sp>
        <p:nvSpPr>
          <p:cNvPr id="101" name="TextBox 3"/>
          <p:cNvSpPr txBox="1"/>
          <p:nvPr/>
        </p:nvSpPr>
        <p:spPr>
          <a:xfrm>
            <a:off x="8296275" y="725880"/>
            <a:ext cx="9458827" cy="3328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9200"/>
              </a:lnSpc>
              <a:defRPr sz="7700">
                <a:solidFill>
                  <a:srgbClr val="004A98"/>
                </a:solidFill>
                <a:latin typeface="IBM Plex Sans"/>
                <a:ea typeface="IBM Plex Sans"/>
                <a:cs typeface="IBM Plex Sans"/>
                <a:sym typeface="IBM Plex Sans"/>
              </a:defRPr>
            </a:lvl1pPr>
          </a:lstStyle>
          <a:p>
            <a:r>
              <a:t>Some Best Practices</a:t>
            </a:r>
          </a:p>
        </p:txBody>
      </p:sp>
      <p:sp>
        <p:nvSpPr>
          <p:cNvPr id="102" name="TextBox 4"/>
          <p:cNvSpPr txBox="1"/>
          <p:nvPr/>
        </p:nvSpPr>
        <p:spPr>
          <a:xfrm>
            <a:off x="8670690" y="3293360"/>
            <a:ext cx="9920039" cy="6549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804223" lvl="1" indent="-402112">
              <a:lnSpc>
                <a:spcPts val="5200"/>
              </a:lnSpc>
              <a:buSzPct val="100000"/>
              <a:buFont typeface="Arial"/>
              <a:buChar char="•"/>
              <a:defRPr sz="3700" b="1">
                <a:solidFill>
                  <a:srgbClr val="004A98"/>
                </a:solidFill>
                <a:latin typeface="IBM Plex Sans Bold"/>
                <a:ea typeface="IBM Plex Sans Bold"/>
                <a:cs typeface="IBM Plex Sans Bold"/>
                <a:sym typeface="IBM Plex Sans Bold"/>
              </a:defRPr>
            </a:pPr>
            <a:r>
              <a:t>Public Image Audit</a:t>
            </a:r>
          </a:p>
          <a:p>
            <a:pPr>
              <a:lnSpc>
                <a:spcPts val="5200"/>
              </a:lnSpc>
            </a:pPr>
            <a:endParaRPr/>
          </a:p>
          <a:p>
            <a:pPr marL="804223" lvl="1" indent="-402112">
              <a:lnSpc>
                <a:spcPts val="5200"/>
              </a:lnSpc>
              <a:buSzPct val="100000"/>
              <a:buFont typeface="Arial"/>
              <a:buChar char="•"/>
              <a:defRPr sz="3700" b="1">
                <a:solidFill>
                  <a:srgbClr val="004A98"/>
                </a:solidFill>
                <a:latin typeface="IBM Plex Sans Bold"/>
                <a:ea typeface="IBM Plex Sans Bold"/>
                <a:cs typeface="IBM Plex Sans Bold"/>
                <a:sym typeface="IBM Plex Sans Bold"/>
              </a:defRPr>
            </a:pPr>
            <a:r>
              <a:t>Website &amp; Social Media</a:t>
            </a:r>
          </a:p>
          <a:p>
            <a:pPr>
              <a:lnSpc>
                <a:spcPts val="5200"/>
              </a:lnSpc>
            </a:pPr>
            <a:endParaRPr/>
          </a:p>
          <a:p>
            <a:pPr marL="804223" lvl="1" indent="-402112">
              <a:lnSpc>
                <a:spcPts val="5200"/>
              </a:lnSpc>
              <a:buSzPct val="100000"/>
              <a:buFont typeface="Arial"/>
              <a:buChar char="•"/>
              <a:defRPr sz="3700" b="1">
                <a:solidFill>
                  <a:srgbClr val="004A98"/>
                </a:solidFill>
                <a:latin typeface="IBM Plex Sans Bold"/>
                <a:ea typeface="IBM Plex Sans Bold"/>
                <a:cs typeface="IBM Plex Sans Bold"/>
                <a:sym typeface="IBM Plex Sans Bold"/>
              </a:defRPr>
            </a:pPr>
            <a:r>
              <a:t>Content Calendar</a:t>
            </a:r>
          </a:p>
          <a:p>
            <a:pPr>
              <a:lnSpc>
                <a:spcPts val="5200"/>
              </a:lnSpc>
            </a:pPr>
            <a:endParaRPr/>
          </a:p>
          <a:p>
            <a:pPr marL="804223" lvl="1" indent="-402112">
              <a:lnSpc>
                <a:spcPts val="5200"/>
              </a:lnSpc>
              <a:buSzPct val="100000"/>
              <a:buFont typeface="Arial"/>
              <a:buChar char="•"/>
              <a:defRPr sz="3700" b="1">
                <a:solidFill>
                  <a:srgbClr val="004A98"/>
                </a:solidFill>
                <a:latin typeface="IBM Plex Sans Bold"/>
                <a:ea typeface="IBM Plex Sans Bold"/>
                <a:cs typeface="IBM Plex Sans Bold"/>
                <a:sym typeface="IBM Plex Sans Bold"/>
              </a:defRPr>
            </a:pPr>
            <a:r>
              <a:t>Public Image Plan</a:t>
            </a:r>
          </a:p>
          <a:p>
            <a:pPr>
              <a:lnSpc>
                <a:spcPts val="5200"/>
              </a:lnSpc>
            </a:pPr>
            <a:endParaRPr/>
          </a:p>
          <a:p>
            <a:pPr marL="804223" lvl="1" indent="-402112">
              <a:lnSpc>
                <a:spcPts val="5200"/>
              </a:lnSpc>
              <a:buSzPct val="100000"/>
              <a:buFont typeface="Arial"/>
              <a:buChar char="•"/>
              <a:defRPr sz="3700" b="1">
                <a:solidFill>
                  <a:srgbClr val="004A98"/>
                </a:solidFill>
                <a:latin typeface="IBM Plex Sans Bold"/>
                <a:ea typeface="IBM Plex Sans Bold"/>
                <a:cs typeface="IBM Plex Sans Bold"/>
                <a:sym typeface="IBM Plex Sans Bold"/>
              </a:defRPr>
            </a:pPr>
            <a:r>
              <a:t>Branding</a:t>
            </a:r>
          </a:p>
        </p:txBody>
      </p:sp>
      <p:sp>
        <p:nvSpPr>
          <p:cNvPr id="103" name="TextBox 5"/>
          <p:cNvSpPr txBox="1"/>
          <p:nvPr/>
        </p:nvSpPr>
        <p:spPr>
          <a:xfrm>
            <a:off x="1028699" y="1336016"/>
            <a:ext cx="6262839" cy="26658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just">
              <a:lnSpc>
                <a:spcPts val="11400"/>
              </a:lnSpc>
              <a:defRPr sz="12000">
                <a:solidFill>
                  <a:srgbClr val="FFFFFF"/>
                </a:solidFill>
                <a:latin typeface="IBM Plex Sans"/>
                <a:ea typeface="IBM Plex Sans"/>
                <a:cs typeface="IBM Plex Sans"/>
                <a:sym typeface="IBM Plex Sans"/>
              </a:defRPr>
            </a:pPr>
            <a:r>
              <a:t>THE</a:t>
            </a:r>
          </a:p>
          <a:p>
            <a:pPr algn="just">
              <a:lnSpc>
                <a:spcPts val="9200"/>
              </a:lnSpc>
              <a:defRPr sz="9700">
                <a:solidFill>
                  <a:srgbClr val="FFFFFF"/>
                </a:solidFill>
                <a:latin typeface="IBM Plex Sans"/>
                <a:ea typeface="IBM Plex Sans"/>
                <a:cs typeface="IBM Plex Sans"/>
                <a:sym typeface="IBM Plex Sans"/>
              </a:defRPr>
            </a:pPr>
            <a:r>
              <a:t>PUBLIC IMAGE</a:t>
            </a:r>
          </a:p>
        </p:txBody>
      </p:sp>
      <p:grpSp>
        <p:nvGrpSpPr>
          <p:cNvPr id="106" name="Group 6"/>
          <p:cNvGrpSpPr/>
          <p:nvPr/>
        </p:nvGrpSpPr>
        <p:grpSpPr>
          <a:xfrm>
            <a:off x="161191" y="8543448"/>
            <a:ext cx="6368615" cy="1455451"/>
            <a:chOff x="0" y="0"/>
            <a:chExt cx="6368613" cy="1455450"/>
          </a:xfrm>
        </p:grpSpPr>
        <p:sp>
          <p:nvSpPr>
            <p:cNvPr id="104" name="Freeform 7"/>
            <p:cNvSpPr/>
            <p:nvPr/>
          </p:nvSpPr>
          <p:spPr>
            <a:xfrm>
              <a:off x="-1" y="-1"/>
              <a:ext cx="6368615" cy="1455452"/>
            </a:xfrm>
            <a:prstGeom prst="rect">
              <a:avLst/>
            </a:prstGeom>
            <a:blipFill rotWithShape="1">
              <a:blip r:embed="rId4"/>
              <a:srcRect/>
              <a:stretch>
                <a:fillRect/>
              </a:stretch>
            </a:blipFill>
            <a:ln w="12700" cap="flat">
              <a:noFill/>
              <a:miter lim="400000"/>
            </a:ln>
            <a:effectLst/>
          </p:spPr>
          <p:txBody>
            <a:bodyPr wrap="square" lIns="45719" tIns="45719" rIns="45719" bIns="45719" numCol="1" anchor="t">
              <a:noAutofit/>
            </a:bodyPr>
            <a:lstStyle/>
            <a:p>
              <a:endParaRPr/>
            </a:p>
          </p:txBody>
        </p:sp>
        <p:sp>
          <p:nvSpPr>
            <p:cNvPr id="105" name="Freeform 8"/>
            <p:cNvSpPr/>
            <p:nvPr/>
          </p:nvSpPr>
          <p:spPr>
            <a:xfrm>
              <a:off x="3608896" y="220667"/>
              <a:ext cx="1788572" cy="1014116"/>
            </a:xfrm>
            <a:prstGeom prst="rect">
              <a:avLst/>
            </a:prstGeom>
            <a:blipFill rotWithShape="1">
              <a:blip r:embed="rId5"/>
              <a:srcRect/>
              <a:stretch>
                <a:fillRect/>
              </a:stretch>
            </a:blipFill>
            <a:ln w="12700" cap="flat">
              <a:noFill/>
              <a:miter lim="400000"/>
            </a:ln>
            <a:effectLst/>
          </p:spPr>
          <p:txBody>
            <a:bodyPr wrap="square" lIns="45719" tIns="45719" rIns="45719" bIns="45719" numCol="1" anchor="t">
              <a:noAutofit/>
            </a:bodyPr>
            <a:lstStyle/>
            <a:p>
              <a:endParaRP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Freeform 2"/>
          <p:cNvSpPr/>
          <p:nvPr/>
        </p:nvSpPr>
        <p:spPr>
          <a:xfrm>
            <a:off x="0" y="4340"/>
            <a:ext cx="18288000" cy="10278320"/>
          </a:xfrm>
          <a:prstGeom prst="rect">
            <a:avLst/>
          </a:prstGeom>
          <a:blipFill>
            <a:blip r:embed="rId3"/>
            <a:stretch>
              <a:fillRect/>
            </a:stretch>
          </a:blipFill>
          <a:ln w="12700">
            <a:miter lim="400000"/>
          </a:ln>
        </p:spPr>
        <p:txBody>
          <a:bodyPr lIns="45719" rIns="45719"/>
          <a:lstStyle/>
          <a:p>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Freeform 2"/>
          <p:cNvSpPr/>
          <p:nvPr/>
        </p:nvSpPr>
        <p:spPr>
          <a:xfrm>
            <a:off x="0" y="5772"/>
            <a:ext cx="18298274" cy="10281229"/>
          </a:xfrm>
          <a:prstGeom prst="rect">
            <a:avLst/>
          </a:prstGeom>
          <a:blipFill>
            <a:blip r:embed="rId3"/>
            <a:stretch>
              <a:fillRect/>
            </a:stretch>
          </a:blipFill>
          <a:ln w="12700">
            <a:miter lim="400000"/>
          </a:ln>
        </p:spPr>
        <p:txBody>
          <a:bodyPr lIns="45719" rIns="45719"/>
          <a:lstStyle/>
          <a:p>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Freeform 2"/>
          <p:cNvSpPr/>
          <p:nvPr/>
        </p:nvSpPr>
        <p:spPr>
          <a:xfrm>
            <a:off x="0" y="-20307"/>
            <a:ext cx="18288000" cy="10327614"/>
          </a:xfrm>
          <a:prstGeom prst="rect">
            <a:avLst/>
          </a:prstGeom>
          <a:blipFill>
            <a:blip r:embed="rId3"/>
            <a:stretch>
              <a:fillRect/>
            </a:stretch>
          </a:blipFill>
          <a:ln w="12700">
            <a:miter lim="400000"/>
          </a:ln>
        </p:spPr>
        <p:txBody>
          <a:bodyPr lIns="45719" rIns="45719"/>
          <a:lstStyle/>
          <a:p>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122" name="Freeform 3"/>
          <p:cNvSpPr/>
          <p:nvPr/>
        </p:nvSpPr>
        <p:spPr>
          <a:xfrm rot="1471508">
            <a:off x="7442248" y="-3517886"/>
            <a:ext cx="2160994" cy="11665745"/>
          </a:xfrm>
          <a:prstGeom prst="rect">
            <a:avLst/>
          </a:prstGeom>
          <a:solidFill>
            <a:srgbClr val="D5DADA">
              <a:alpha val="23922"/>
            </a:srgbClr>
          </a:solidFill>
          <a:ln w="12700">
            <a:miter lim="400000"/>
          </a:ln>
        </p:spPr>
        <p:txBody>
          <a:bodyPr lIns="45719" rIns="45719"/>
          <a:lstStyle/>
          <a:p>
            <a:endParaRPr/>
          </a:p>
        </p:txBody>
      </p:sp>
      <p:sp>
        <p:nvSpPr>
          <p:cNvPr id="123" name="Freeform 6"/>
          <p:cNvSpPr/>
          <p:nvPr/>
        </p:nvSpPr>
        <p:spPr>
          <a:xfrm rot="1471508">
            <a:off x="7842796" y="1744299"/>
            <a:ext cx="2160994" cy="11212988"/>
          </a:xfrm>
          <a:prstGeom prst="rect">
            <a:avLst/>
          </a:prstGeom>
          <a:solidFill>
            <a:srgbClr val="D5DADA">
              <a:alpha val="23922"/>
            </a:srgbClr>
          </a:solidFill>
          <a:ln w="12700">
            <a:miter lim="400000"/>
          </a:ln>
        </p:spPr>
        <p:txBody>
          <a:bodyPr lIns="45719" rIns="45719"/>
          <a:lstStyle/>
          <a:p>
            <a:endParaRPr/>
          </a:p>
        </p:txBody>
      </p:sp>
      <p:sp>
        <p:nvSpPr>
          <p:cNvPr id="124" name="Freeform 8"/>
          <p:cNvSpPr/>
          <p:nvPr/>
        </p:nvSpPr>
        <p:spPr>
          <a:xfrm>
            <a:off x="12409884" y="353617"/>
            <a:ext cx="5224337" cy="2214779"/>
          </a:xfrm>
          <a:prstGeom prst="rect">
            <a:avLst/>
          </a:prstGeom>
          <a:blipFill>
            <a:blip r:embed="rId2"/>
            <a:stretch>
              <a:fillRect/>
            </a:stretch>
          </a:blipFill>
          <a:ln w="12700">
            <a:miter lim="400000"/>
          </a:ln>
        </p:spPr>
        <p:txBody>
          <a:bodyPr lIns="45719" rIns="45719"/>
          <a:lstStyle/>
          <a:p>
            <a:endParaRPr/>
          </a:p>
        </p:txBody>
      </p:sp>
      <p:sp>
        <p:nvSpPr>
          <p:cNvPr id="125" name="AutoShape 9"/>
          <p:cNvSpPr/>
          <p:nvPr/>
        </p:nvSpPr>
        <p:spPr>
          <a:xfrm rot="18212730">
            <a:off x="11709875" y="4808663"/>
            <a:ext cx="13807162" cy="6890913"/>
          </a:xfrm>
          <a:prstGeom prst="rect">
            <a:avLst/>
          </a:prstGeom>
          <a:gradFill>
            <a:gsLst>
              <a:gs pos="0">
                <a:srgbClr val="5DE0E6"/>
              </a:gs>
              <a:gs pos="100000">
                <a:srgbClr val="004AAD"/>
              </a:gs>
            </a:gsLst>
          </a:gradFill>
          <a:ln w="12700">
            <a:miter lim="400000"/>
          </a:ln>
        </p:spPr>
        <p:txBody>
          <a:bodyPr lIns="45719" rIns="45719"/>
          <a:lstStyle/>
          <a:p>
            <a:endParaRPr/>
          </a:p>
        </p:txBody>
      </p:sp>
      <p:sp>
        <p:nvSpPr>
          <p:cNvPr id="126" name="Freeform 10"/>
          <p:cNvSpPr/>
          <p:nvPr/>
        </p:nvSpPr>
        <p:spPr>
          <a:xfrm>
            <a:off x="916185" y="147741"/>
            <a:ext cx="10317055" cy="9991518"/>
          </a:xfrm>
          <a:prstGeom prst="rect">
            <a:avLst/>
          </a:prstGeom>
          <a:blipFill>
            <a:blip r:embed="rId3"/>
            <a:stretch>
              <a:fillRect/>
            </a:stretch>
          </a:blipFill>
          <a:ln w="12700">
            <a:miter lim="400000"/>
          </a:ln>
        </p:spPr>
        <p:txBody>
          <a:bodyPr lIns="45719" rIns="45719"/>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Freeform 2"/>
          <p:cNvSpPr/>
          <p:nvPr/>
        </p:nvSpPr>
        <p:spPr>
          <a:xfrm>
            <a:off x="-1" y="368564"/>
            <a:ext cx="18006993" cy="9701267"/>
          </a:xfrm>
          <a:prstGeom prst="rect">
            <a:avLst/>
          </a:prstGeom>
          <a:blipFill>
            <a:blip r:embed="rId2"/>
            <a:stretch>
              <a:fillRect/>
            </a:stretch>
          </a:blipFill>
          <a:ln w="12700">
            <a:miter lim="400000"/>
          </a:ln>
        </p:spPr>
        <p:txBody>
          <a:bodyPr lIns="45719" rIns="45719"/>
          <a:lstStyle/>
          <a:p>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Box 2"/>
          <p:cNvSpPr txBox="1"/>
          <p:nvPr/>
        </p:nvSpPr>
        <p:spPr>
          <a:xfrm>
            <a:off x="1147452" y="1943100"/>
            <a:ext cx="14241351" cy="6398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2400"/>
              </a:lnSpc>
              <a:defRPr sz="2000">
                <a:latin typeface="IBM Plex Sans"/>
                <a:ea typeface="IBM Plex Sans"/>
                <a:cs typeface="IBM Plex Sans"/>
                <a:sym typeface="IBM Plex Sans"/>
              </a:defRPr>
            </a:pPr>
            <a:r>
              <a:t>Our Message</a:t>
            </a:r>
          </a:p>
          <a:p>
            <a:pPr>
              <a:lnSpc>
                <a:spcPts val="2400"/>
              </a:lnSpc>
              <a:defRPr sz="2000">
                <a:latin typeface="IBM Plex Sans"/>
                <a:ea typeface="IBM Plex Sans"/>
                <a:cs typeface="IBM Plex Sans"/>
                <a:sym typeface="IBM Plex Sans"/>
              </a:defRPr>
            </a:pPr>
            <a:r>
              <a:t>One of the most important things we can do to talk about Rotary effectively and compellingly is to make sure we all use a consistent, unified message. You can use the presidential message for 2025-2026, “Together We See It Through,” to motivate members, attendees, and the public with an idea that aligns with our Action Plan and calls us to work together. Using the presidential message in your club and district communications helps convey Rotary’s global impact and strengthen Rotary name recognition locally and with potential partners. It can help people understand who we are and what we do, and may even inspire them to join us.</a:t>
            </a:r>
          </a:p>
          <a:p>
            <a:pPr>
              <a:lnSpc>
                <a:spcPts val="2400"/>
              </a:lnSpc>
            </a:pPr>
            <a:endParaRPr/>
          </a:p>
          <a:p>
            <a:pPr>
              <a:lnSpc>
                <a:spcPts val="2400"/>
              </a:lnSpc>
              <a:defRPr sz="2000">
                <a:latin typeface="IBM Plex Sans"/>
                <a:ea typeface="IBM Plex Sans"/>
                <a:cs typeface="IBM Plex Sans"/>
                <a:sym typeface="IBM Plex Sans"/>
              </a:defRPr>
            </a:pPr>
            <a:r>
              <a:t>Visual Message</a:t>
            </a:r>
          </a:p>
          <a:p>
            <a:pPr>
              <a:lnSpc>
                <a:spcPts val="2400"/>
              </a:lnSpc>
              <a:defRPr sz="2000">
                <a:latin typeface="IBM Plex Sans"/>
                <a:ea typeface="IBM Plex Sans"/>
                <a:cs typeface="IBM Plex Sans"/>
                <a:sym typeface="IBM Plex Sans"/>
              </a:defRPr>
            </a:pPr>
            <a:r>
              <a:t>Co-branding Logo Templates</a:t>
            </a:r>
          </a:p>
          <a:p>
            <a:pPr>
              <a:lnSpc>
                <a:spcPts val="2400"/>
              </a:lnSpc>
              <a:defRPr sz="2000">
                <a:latin typeface="IBM Plex Sans"/>
                <a:ea typeface="IBM Plex Sans"/>
                <a:cs typeface="IBM Plex Sans"/>
                <a:sym typeface="IBM Plex Sans"/>
              </a:defRPr>
            </a:pPr>
            <a:r>
              <a:t>Remember that your club and district’s official logos are the primary way to promote Rotary in your community, but you can visually incorporate the presidential message by combining your club or district logo into a co-branding logo for the following materials:</a:t>
            </a:r>
          </a:p>
          <a:p>
            <a:pPr>
              <a:lnSpc>
                <a:spcPts val="2400"/>
              </a:lnSpc>
              <a:defRPr sz="2000">
                <a:latin typeface="IBM Plex Sans"/>
                <a:ea typeface="IBM Plex Sans"/>
                <a:cs typeface="IBM Plex Sans"/>
                <a:sym typeface="IBM Plex Sans"/>
              </a:defRPr>
            </a:pPr>
            <a:r>
              <a:t>Club or district newsletter templates</a:t>
            </a:r>
          </a:p>
          <a:p>
            <a:pPr>
              <a:lnSpc>
                <a:spcPts val="2400"/>
              </a:lnSpc>
            </a:pPr>
            <a:endParaRPr/>
          </a:p>
          <a:p>
            <a:pPr>
              <a:lnSpc>
                <a:spcPts val="2400"/>
              </a:lnSpc>
              <a:defRPr sz="2000">
                <a:latin typeface="IBM Plex Sans"/>
                <a:ea typeface="IBM Plex Sans"/>
                <a:cs typeface="IBM Plex Sans"/>
                <a:sym typeface="IBM Plex Sans"/>
              </a:defRPr>
            </a:pPr>
            <a:r>
              <a:t>Rotary email signatures</a:t>
            </a:r>
          </a:p>
          <a:p>
            <a:pPr>
              <a:lnSpc>
                <a:spcPts val="2400"/>
              </a:lnSpc>
              <a:defRPr sz="2000">
                <a:latin typeface="IBM Plex Sans"/>
                <a:ea typeface="IBM Plex Sans"/>
                <a:cs typeface="IBM Plex Sans"/>
                <a:sym typeface="IBM Plex Sans"/>
              </a:defRPr>
            </a:pPr>
            <a:r>
              <a:t>District conference materials (badges, invitation templates, logos, etc.)</a:t>
            </a:r>
          </a:p>
          <a:p>
            <a:pPr>
              <a:lnSpc>
                <a:spcPts val="2400"/>
              </a:lnSpc>
              <a:defRPr sz="2000">
                <a:latin typeface="IBM Plex Sans"/>
                <a:ea typeface="IBM Plex Sans"/>
                <a:cs typeface="IBM Plex Sans"/>
                <a:sym typeface="IBM Plex Sans"/>
              </a:defRPr>
            </a:pPr>
            <a:r>
              <a:t>Online meeting backgrounds</a:t>
            </a:r>
          </a:p>
          <a:p>
            <a:pPr>
              <a:lnSpc>
                <a:spcPts val="2400"/>
              </a:lnSpc>
            </a:pPr>
            <a:endParaRPr/>
          </a:p>
          <a:p>
            <a:pPr>
              <a:lnSpc>
                <a:spcPts val="2400"/>
              </a:lnSpc>
              <a:defRPr sz="2000">
                <a:latin typeface="IBM Plex Sans"/>
                <a:ea typeface="IBM Plex Sans"/>
                <a:cs typeface="IBM Plex Sans"/>
                <a:sym typeface="IBM Plex Sans"/>
              </a:defRPr>
            </a:pPr>
            <a:r>
              <a:t>Create or update your club, district, or zone co-branding logo using our templates.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Freeform 2"/>
          <p:cNvSpPr/>
          <p:nvPr/>
        </p:nvSpPr>
        <p:spPr>
          <a:xfrm>
            <a:off x="2481246" y="-64309"/>
            <a:ext cx="13408811" cy="10351310"/>
          </a:xfrm>
          <a:prstGeom prst="rect">
            <a:avLst/>
          </a:prstGeom>
          <a:blipFill>
            <a:blip r:embed="rId2"/>
            <a:stretch>
              <a:fillRect/>
            </a:stretch>
          </a:blipFill>
          <a:ln w="12700">
            <a:miter lim="400000"/>
          </a:ln>
        </p:spPr>
        <p:txBody>
          <a:bodyPr lIns="45719" rIns="45719"/>
          <a:lstStyle/>
          <a:p>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940</Words>
  <Application>Microsoft Office PowerPoint</Application>
  <PresentationFormat>Custom</PresentationFormat>
  <Paragraphs>36</Paragraphs>
  <Slides>15</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Douglas Ibarguen</dc:creator>
  <cp:lastModifiedBy>Douglas Ibarguen</cp:lastModifiedBy>
  <cp:revision>1</cp:revision>
  <dcterms:modified xsi:type="dcterms:W3CDTF">2026-03-24T15:26:57Z</dcterms:modified>
</cp:coreProperties>
</file>