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8288000" cy="10287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38"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r>
              <a:t>Commençons par nous assurer que nous sommes tous sur la même longueur d’onde. Qu’est-ce que l’image publique ? Si nous combinons ces 3 éléments dans une simple déclaration pour votre club, celle-ci se lirait comme suit : « L’image publique est la façon dont les autres perçoivent notre club. » L’image publique englobe les efforts et les actions intentionnels que votre club entreprend pour promouvoir votre club et partager l’histoire unique de votre club avec le public. À un niveau granulaire, les efforts et les actions en matière d'image publique incluent la publication sur votre site Web et sur les réseaux sociaux, le partage d'un communiqué de presse, la création d'un dépliant de club, l'achat et l'affichage d'équipements de marque Rotary, et bien plus encore.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Shape 137"/>
          <p:cNvSpPr>
            <a:spLocks noGrp="1" noRot="1" noChangeAspect="1"/>
          </p:cNvSpPr>
          <p:nvPr>
            <p:ph type="sldImg"/>
          </p:nvPr>
        </p:nvSpPr>
        <p:spPr>
          <a:prstGeom prst="rect">
            <a:avLst/>
          </a:prstGeom>
        </p:spPr>
        <p:txBody>
          <a:bodyPr/>
          <a:lstStyle/>
          <a:p>
            <a:endParaRPr/>
          </a:p>
        </p:txBody>
      </p:sp>
      <p:sp>
        <p:nvSpPr>
          <p:cNvPr id="138" name="Shape 138"/>
          <p:cNvSpPr>
            <a:spLocks noGrp="1"/>
          </p:cNvSpPr>
          <p:nvPr>
            <p:ph type="body" sz="quarter" idx="1"/>
          </p:nvPr>
        </p:nvSpPr>
        <p:spPr>
          <a:prstGeom prst="rect">
            <a:avLst/>
          </a:prstGeom>
        </p:spPr>
        <p:txBody>
          <a:bodyPr/>
          <a:lstStyle/>
          <a:p>
            <a:r>
              <a:t>Pour répondre à cette question, utilisons cette image comme métaphore visuelle : nos clubs et nos efforts sont constitués d’un tas de bons ingrédients.</a:t>
            </a:r>
          </a:p>
          <a:p>
            <a:r>
              <a:t>Quels sont les bons ingrédients de votre club ? Imaginez par exemple que les efforts de votre club en faveur de la Fondation Rotary ressemblent aux délicieuses olives que vous voyez ici. Ou bien les partenaires communautaires sont le lit de laitue romaine, et peut-être que les tomates sont vos efforts d'adhésion, et les pépites de parmesan sont des efforts de sensibilisation à la santé mentale. Quelqu’un peut-il deviner quel est l’ingrédient de l’image publique ? C’est la délicieuse vinaigrette qui recouvre les ingrédients de votre club. L’image publique est importante car elle est l’ingrédient essentiel qui touche la plupart des autres ingrédients de votre club. L’image publique est la clé pour rendre votre salade/club irrésistible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p>
            <a:r>
              <a:t>Chaque club a une histoire unique. Que pensez-vous que les autres disent de votre club ? Un aspect, un élément ou une combinaison des deux qui distingue leur club dans le paysage des clubs de service public. Quelle est l’histoire de votre club ? Quelle(s) histoire(s) votre club peut-il partager avec d'autres personnes qui pourraient inciter d'autres personnes à rejoindre votre club ? Est-ce l'un d'entre eux ? Plus d'un? Quelqu'un souhaite-t-il partager ce qu'il pense que les autres membres de votre communauté perçoivent votre club ?</a:t>
            </a:r>
          </a:p>
          <a:p>
            <a:r>
              <a:t>Ouvrir dans Google Traduction</a:t>
            </a:r>
          </a:p>
          <a:p>
            <a:r>
              <a:t>•</a:t>
            </a:r>
          </a:p>
          <a:p>
            <a:r>
              <a:t>Commentaires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t>C’est une question tout à fait légitime, notamment pour les clubs qui estiment déjà bien maîtriser leur effort d’image auprès du public. Parce que nous travaillons au sein des bulles de notre Rotary club, il nous devient facile de croire que des personnes extérieures à notre club, comme des membres potentiels du club et des partenaires communautaires potentiels, connaissent également notre club, mais il s'avère que ce n'est pas le cas.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Selon le site d’information officiel du Rotary, Rotarynewsonline.org, une enquête internationale a révélé que 40 % des gens n’ont jamais entendu parler du Rotary…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r>
              <a:t>et 40 % déclarent reconnaître le nom « Rotary », mais ne savent pas de quoi il s’agit.</a:t>
            </a:r>
          </a:p>
          <a:p>
            <a:r>
              <a:t>Nous pouvons voir par ces pourcentages qu’il existe de nombreuses opportunités pour nous de renforcer l’image publique du club dans nos communautés.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r>
              <a:t>Passons en revue quelques outils vraiment intéressants conçus pour aider votre club à renforcer son image publique. Si vous êtes un preneur de notes, les éléments que je m'apprête à partager sur cette diapositive sont bons à noter. À propos, ce PowerPoint sera disponible sur le site de notre district dans les semaines à venir, vous n'avez donc pas besoin de prendre des notes, sauf si vous le souhaitez.</a:t>
            </a:r>
          </a:p>
          <a:p>
            <a:r>
              <a:t>Ouvrir dans Google Traduction</a:t>
            </a:r>
          </a:p>
          <a:p>
            <a:r>
              <a:t>•</a:t>
            </a:r>
          </a:p>
          <a:p>
            <a:r>
              <a:t>Commentaires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Shape 185"/>
          <p:cNvSpPr>
            <a:spLocks noGrp="1" noRot="1" noChangeAspect="1"/>
          </p:cNvSpPr>
          <p:nvPr>
            <p:ph type="sldImg"/>
          </p:nvPr>
        </p:nvSpPr>
        <p:spPr>
          <a:prstGeom prst="rect">
            <a:avLst/>
          </a:prstGeom>
        </p:spPr>
        <p:txBody>
          <a:bodyPr/>
          <a:lstStyle/>
          <a:p>
            <a:endParaRPr/>
          </a:p>
        </p:txBody>
      </p:sp>
      <p:sp>
        <p:nvSpPr>
          <p:cNvPr id="186" name="Shape 186"/>
          <p:cNvSpPr>
            <a:spLocks noGrp="1"/>
          </p:cNvSpPr>
          <p:nvPr>
            <p:ph type="body" sz="quarter" idx="1"/>
          </p:nvPr>
        </p:nvSpPr>
        <p:spPr>
          <a:prstGeom prst="rect">
            <a:avLst/>
          </a:prstGeom>
        </p:spPr>
        <p:txBody>
          <a:bodyPr/>
          <a:lstStyle/>
          <a:p>
            <a:r>
              <a:t>CENTRE D'APPRENTISSAGE : Le Rotary propose des cours en ligne brefs et conviviaux sur l'image publique, situés dans le Centre de formation Mon Rotary. Voyons comment y accéder facilement. Nous voici sur la page myrotary.org. Pour accéder au Centre de formation du Rotary, vous devrez vous connecter au site Mon Rotary…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Shape 190"/>
          <p:cNvSpPr>
            <a:spLocks noGrp="1" noRot="1" noChangeAspect="1"/>
          </p:cNvSpPr>
          <p:nvPr>
            <p:ph type="sldImg"/>
          </p:nvPr>
        </p:nvSpPr>
        <p:spPr>
          <a:prstGeom prst="rect">
            <a:avLst/>
          </a:prstGeom>
        </p:spPr>
        <p:txBody>
          <a:bodyPr/>
          <a:lstStyle/>
          <a:p>
            <a:endParaRPr/>
          </a:p>
        </p:txBody>
      </p:sp>
      <p:sp>
        <p:nvSpPr>
          <p:cNvPr id="191" name="Shape 191"/>
          <p:cNvSpPr>
            <a:spLocks noGrp="1"/>
          </p:cNvSpPr>
          <p:nvPr>
            <p:ph type="body" sz="quarter" idx="1"/>
          </p:nvPr>
        </p:nvSpPr>
        <p:spPr>
          <a:prstGeom prst="rect">
            <a:avLst/>
          </a:prstGeom>
        </p:spPr>
        <p:txBody>
          <a:bodyPr/>
          <a:lstStyle/>
          <a:p>
            <a:r>
              <a:t>Une fois connecté au site Mon Rotary, utilisez le lien  « Centre de formation en ligne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noRot="1" noChangeAspect="1"/>
          </p:cNvSpPr>
          <p:nvPr>
            <p:ph type="sldImg"/>
          </p:nvPr>
        </p:nvSpPr>
        <p:spPr>
          <a:prstGeom prst="rect">
            <a:avLst/>
          </a:prstGeom>
        </p:spPr>
        <p:txBody>
          <a:bodyPr/>
          <a:lstStyle/>
          <a:p>
            <a:endParaRPr/>
          </a:p>
        </p:txBody>
      </p:sp>
      <p:sp>
        <p:nvSpPr>
          <p:cNvPr id="196" name="Shape 196"/>
          <p:cNvSpPr>
            <a:spLocks noGrp="1"/>
          </p:cNvSpPr>
          <p:nvPr>
            <p:ph type="body" sz="quarter" idx="1"/>
          </p:nvPr>
        </p:nvSpPr>
        <p:spPr>
          <a:prstGeom prst="rect">
            <a:avLst/>
          </a:prstGeom>
        </p:spPr>
        <p:txBody>
          <a:bodyPr/>
          <a:lstStyle/>
          <a:p>
            <a:r>
              <a:t>Le centre de formation est une excellente ressource pour de nombreux mini-cours sur l'administration de club, et pour accéder aux cours sur l'image publique, utilisez simplement le grand lien Image publique.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noRot="1" noChangeAspect="1"/>
          </p:cNvSpPr>
          <p:nvPr>
            <p:ph type="sldImg"/>
          </p:nvPr>
        </p:nvSpPr>
        <p:spPr>
          <a:prstGeom prst="rect">
            <a:avLst/>
          </a:prstGeom>
        </p:spPr>
        <p:txBody>
          <a:bodyPr/>
          <a:lstStyle/>
          <a:p>
            <a:endParaRPr/>
          </a:p>
        </p:txBody>
      </p:sp>
      <p:sp>
        <p:nvSpPr>
          <p:cNvPr id="203" name="Shape 203"/>
          <p:cNvSpPr>
            <a:spLocks noGrp="1"/>
          </p:cNvSpPr>
          <p:nvPr>
            <p:ph type="body" sz="quarter" idx="1"/>
          </p:nvPr>
        </p:nvSpPr>
        <p:spPr>
          <a:prstGeom prst="rect">
            <a:avLst/>
          </a:prstGeom>
        </p:spPr>
        <p:txBody>
          <a:bodyPr/>
          <a:lstStyle/>
          <a:p>
            <a:r>
              <a:t>site du district: Ressources du club / entrainement des clubs /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hape 212"/>
          <p:cNvSpPr>
            <a:spLocks noGrp="1" noRot="1" noChangeAspect="1"/>
          </p:cNvSpPr>
          <p:nvPr>
            <p:ph type="sldImg"/>
          </p:nvPr>
        </p:nvSpPr>
        <p:spPr>
          <a:prstGeom prst="rect">
            <a:avLst/>
          </a:prstGeom>
        </p:spPr>
        <p:txBody>
          <a:bodyPr/>
          <a:lstStyle/>
          <a:p>
            <a:endParaRPr/>
          </a:p>
        </p:txBody>
      </p:sp>
      <p:sp>
        <p:nvSpPr>
          <p:cNvPr id="213" name="Shape 213"/>
          <p:cNvSpPr>
            <a:spLocks noGrp="1"/>
          </p:cNvSpPr>
          <p:nvPr>
            <p:ph type="body" sz="quarter" idx="1"/>
          </p:nvPr>
        </p:nvSpPr>
        <p:spPr>
          <a:prstGeom prst="rect">
            <a:avLst/>
          </a:prstGeom>
        </p:spPr>
        <p:txBody>
          <a:bodyPr/>
          <a:lstStyle/>
          <a:p>
            <a:r>
              <a:t>Meilleures pratiques utilisant les outils et les ressources que nous avons couvertes. Audit – Faites-le en juin, identifiez qui couvre quoi. Identifiez tous les sites et comptes sociaux, les brochures et la signalisation des réunions, ainsi que tout contenu destiné au public. Gérer les comptes sociaux Sites/Socials-Zombie ? Arrêtez-les. Qui a les identifiants du compte ? Cela ne devrait pas être juste une seule personne. Créez un compte Google de club avec les identifiants partagés entre plusieurs membres et utilisez le compte Google pour héberger vos réseaux sociaux, de sorte que si quelqu'un prend sa retraite du Rotary ou déménage, votre club ait accès à vos comptes. Mise à jour régulière ? Fiançailles? Les informations sur le lieu et le moment où le club se réunit sont-elles immédiatement visibles ? Une invitation ouverte à visiter est-elle en vue ? Logo actuel du Rotary ? (Brand Center) Créez un calendrier de contenu : juin, juillet ou mensuel. une liste mois par mois et un calendrier des étapes d'image publique pour l'année rotarienne. Permet de planifier à l'avance des éléments d'IP tels que des publications sur les réseaux sociaux et des achats de médias publicitaires liés à des dates fermes du Rotary telles que la Journée mondiale contre la polio, mais également liées aux dates/événements du club. À l'aise avec les outils Web et les médias sociaux ? Vous souhaitez apprendre à utiliser les outils sociaux et aimeriez peut-être explorer l'utilisation de Canva ou Buffer. Il s'agit de sites de planification sociale, sur lesquels vous pouvez « configurer et oublier » de publier et de participer sur des sites tels que FB, Instagram et X. Vidéos de formation Elevate Rotary.org Zone 32/34 PI. Canva pour les organisations à but non lucratif Plan d'image publique - Réunissez-vous avec les dirigeants du club et découvrez ce qu’ils feront tout au long de l’année afin de pouvoir les aider à intensifier leurs efforts. N’oubliez pas que l’image publique est l’outil qui peut rendre les autres éléments de votre club encore plus forts. Exemple de plan PI sur le matériel de formation PI du site du district.</a:t>
            </a:r>
          </a:p>
          <a:p>
            <a:r>
              <a:t>Image de marque – Assurez-vous que les dépliants de vos sites du Rotary, vos pages sociales, votre site, vos panneaux routiers, vos chemises, etc. respectent les directives de marque et de style du Rotary. Visitez le Rotary Brand Center pour obtenir des conseils ainsi que des modèles et des téléchargements faciles à utiliser. Le Rotary a mis à jour son logo en 2010, mais de nombreux clubs utilisent toujours l'ancien logo, même si cela fait 14 ans. Le Rotary Brand Center peut vous aider à rafraîchir l'utilisation du logo du Rotary par votre club.</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Shape 216"/>
          <p:cNvSpPr>
            <a:spLocks noGrp="1" noRot="1" noChangeAspect="1"/>
          </p:cNvSpPr>
          <p:nvPr>
            <p:ph type="sldImg"/>
          </p:nvPr>
        </p:nvSpPr>
        <p:spPr>
          <a:prstGeom prst="rect">
            <a:avLst/>
          </a:prstGeom>
        </p:spPr>
        <p:txBody>
          <a:bodyPr/>
          <a:lstStyle/>
          <a:p>
            <a:endParaRPr/>
          </a:p>
        </p:txBody>
      </p:sp>
      <p:sp>
        <p:nvSpPr>
          <p:cNvPr id="217" name="Shape 217"/>
          <p:cNvSpPr>
            <a:spLocks noGrp="1"/>
          </p:cNvSpPr>
          <p:nvPr>
            <p:ph type="body" sz="quarter" idx="1"/>
          </p:nvPr>
        </p:nvSpPr>
        <p:spPr>
          <a:prstGeom prst="rect">
            <a:avLst/>
          </a:prstGeom>
        </p:spPr>
        <p:txBody>
          <a:bodyPr/>
          <a:lstStyle/>
          <a:p>
            <a:r>
              <a:t>L’ancien logo du Rotary n’est pas facile à identifier ici, ce n’est tout simplement pas une marque forte et puissante par rapport aux autres. Par exemple, les mots « Rotary International » semblent enfermés et encombrés, et sont difficiles à distinguer par rapport aux mots utilisés dans les autres logos présentés ici.</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p>
            <a:r>
              <a:t>Mais lorsque nous utilisons correctement le logo Masterbrand actuel, le logo du Rotary se démarque positivement, même parmi ces autres organisations bien connues. Et par Masterbrand, j'entends la roue dorée du Rotary mais avec le nom de notre club ou la signature de notre district. Par exemple, « Club Rotary de », District Rotary ou Domaine d'intervention du Rotary ajouté.</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prstGeom prst="rect">
            <a:avLst/>
          </a:prstGeom>
        </p:spPr>
        <p:txBody>
          <a:bodyPr/>
          <a:lstStyle/>
          <a:p>
            <a:endParaRPr/>
          </a:p>
        </p:txBody>
      </p:sp>
      <p:sp>
        <p:nvSpPr>
          <p:cNvPr id="225" name="Shape 225"/>
          <p:cNvSpPr>
            <a:spLocks noGrp="1"/>
          </p:cNvSpPr>
          <p:nvPr>
            <p:ph type="body" sz="quarter" idx="1"/>
          </p:nvPr>
        </p:nvSpPr>
        <p:spPr>
          <a:prstGeom prst="rect">
            <a:avLst/>
          </a:prstGeom>
        </p:spPr>
        <p:txBody>
          <a:bodyPr/>
          <a:lstStyle/>
          <a:p>
            <a:r>
              <a:t>Voici des exemples d’utilisation correcte de la marque principale du Rotary.</a:t>
            </a:r>
          </a:p>
          <a:p>
            <a:r>
              <a:t>J'ai créé ces deux logos sur le Brand Center en moins de 2 minutes, et vous pouvez aussi le faire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Shape 300"/>
          <p:cNvSpPr>
            <a:spLocks noGrp="1" noRot="1" noChangeAspect="1"/>
          </p:cNvSpPr>
          <p:nvPr>
            <p:ph type="sldImg"/>
          </p:nvPr>
        </p:nvSpPr>
        <p:spPr>
          <a:prstGeom prst="rect">
            <a:avLst/>
          </a:prstGeom>
        </p:spPr>
        <p:txBody>
          <a:bodyPr/>
          <a:lstStyle/>
          <a:p>
            <a:endParaRPr/>
          </a:p>
        </p:txBody>
      </p:sp>
      <p:sp>
        <p:nvSpPr>
          <p:cNvPr id="301" name="Shape 301"/>
          <p:cNvSpPr>
            <a:spLocks noGrp="1"/>
          </p:cNvSpPr>
          <p:nvPr>
            <p:ph type="body" sz="quarter" idx="1"/>
          </p:nvPr>
        </p:nvSpPr>
        <p:spPr>
          <a:prstGeom prst="rect">
            <a:avLst/>
          </a:prstGeom>
        </p:spPr>
        <p:txBody>
          <a:bodyPr/>
          <a:lstStyle/>
          <a:p>
            <a:r>
              <a:t>Nous approchons de la ligne d’arrivée de notre formation. J'ai juste quelques éléments supplémentaires à partager avec vous.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r>
              <a:t>Bonjour et bienvenue ! Je m'appelle Carole Tremblay et je suis heureuse d'être ici avec vous aujourd'hui.</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exte du titre"/>
          <p:cNvSpPr txBox="1">
            <a:spLocks noGrp="1"/>
          </p:cNvSpPr>
          <p:nvPr>
            <p:ph type="title"/>
          </p:nvPr>
        </p:nvSpPr>
        <p:spPr>
          <a:xfrm>
            <a:off x="685800" y="2130425"/>
            <a:ext cx="7772400" cy="1470025"/>
          </a:xfrm>
          <a:prstGeom prst="rect">
            <a:avLst/>
          </a:prstGeom>
        </p:spPr>
        <p:txBody>
          <a:bodyPr/>
          <a:lstStyle/>
          <a:p>
            <a:r>
              <a:t>Texte du titre</a:t>
            </a:r>
          </a:p>
        </p:txBody>
      </p:sp>
      <p:sp>
        <p:nvSpPr>
          <p:cNvPr id="12" name="Texte niveau 1…"/>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Texte niveau 1</a:t>
            </a:r>
          </a:p>
          <a:p>
            <a:pPr lvl="1"/>
            <a:r>
              <a:t>Texte niveau 2</a:t>
            </a:r>
          </a:p>
          <a:p>
            <a:pPr lvl="2"/>
            <a:r>
              <a:t>Texte niveau 3</a:t>
            </a:r>
          </a:p>
          <a:p>
            <a:pPr lvl="3"/>
            <a:r>
              <a:t>Texte niveau 4</a:t>
            </a:r>
          </a:p>
          <a:p>
            <a:pPr lvl="4"/>
            <a:r>
              <a:t>Texte niveau 5</a:t>
            </a:r>
          </a:p>
        </p:txBody>
      </p:sp>
      <p:sp>
        <p:nvSpPr>
          <p:cNvPr id="13"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exte du titre"/>
          <p:cNvSpPr txBox="1">
            <a:spLocks noGrp="1"/>
          </p:cNvSpPr>
          <p:nvPr>
            <p:ph type="title"/>
          </p:nvPr>
        </p:nvSpPr>
        <p:spPr>
          <a:xfrm>
            <a:off x="457200" y="274638"/>
            <a:ext cx="8229600" cy="1143001"/>
          </a:xfrm>
          <a:prstGeom prst="rect">
            <a:avLst/>
          </a:prstGeom>
        </p:spPr>
        <p:txBody>
          <a:bodyPr/>
          <a:lstStyle/>
          <a:p>
            <a:r>
              <a:t>Texte du titre</a:t>
            </a:r>
          </a:p>
        </p:txBody>
      </p:sp>
      <p:sp>
        <p:nvSpPr>
          <p:cNvPr id="21" name="Texte niveau 1…"/>
          <p:cNvSpPr txBox="1">
            <a:spLocks noGrp="1"/>
          </p:cNvSpPr>
          <p:nvPr>
            <p:ph type="body" sz="quarter" idx="1"/>
          </p:nvPr>
        </p:nvSpPr>
        <p:spPr>
          <a:xfrm>
            <a:off x="457200" y="1600200"/>
            <a:ext cx="8229600" cy="452596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2"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exte du titre"/>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Texte du titre</a:t>
            </a:r>
          </a:p>
        </p:txBody>
      </p:sp>
      <p:sp>
        <p:nvSpPr>
          <p:cNvPr id="30" name="Texte niveau 1…"/>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Texte niveau 1</a:t>
            </a:r>
          </a:p>
          <a:p>
            <a:pPr lvl="1"/>
            <a:r>
              <a:t>Texte niveau 2</a:t>
            </a:r>
          </a:p>
          <a:p>
            <a:pPr lvl="2"/>
            <a:r>
              <a:t>Texte niveau 3</a:t>
            </a:r>
          </a:p>
          <a:p>
            <a:pPr lvl="3"/>
            <a:r>
              <a:t>Texte niveau 4</a:t>
            </a:r>
          </a:p>
          <a:p>
            <a:pPr lvl="4"/>
            <a:r>
              <a:t>Texte niveau 5</a:t>
            </a:r>
          </a:p>
        </p:txBody>
      </p:sp>
      <p:sp>
        <p:nvSpPr>
          <p:cNvPr id="31"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exte du titre"/>
          <p:cNvSpPr txBox="1">
            <a:spLocks noGrp="1"/>
          </p:cNvSpPr>
          <p:nvPr>
            <p:ph type="title"/>
          </p:nvPr>
        </p:nvSpPr>
        <p:spPr>
          <a:xfrm>
            <a:off x="457200" y="274638"/>
            <a:ext cx="8229600" cy="1143001"/>
          </a:xfrm>
          <a:prstGeom prst="rect">
            <a:avLst/>
          </a:prstGeom>
        </p:spPr>
        <p:txBody>
          <a:bodyPr/>
          <a:lstStyle/>
          <a:p>
            <a:r>
              <a:t>Texte du titre</a:t>
            </a:r>
          </a:p>
        </p:txBody>
      </p:sp>
      <p:sp>
        <p:nvSpPr>
          <p:cNvPr id="39" name="Texte niveau 1…"/>
          <p:cNvSpPr txBox="1">
            <a:spLocks noGrp="1"/>
          </p:cNvSpPr>
          <p:nvPr>
            <p:ph type="body" sz="quarter"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exte du titre"/>
          <p:cNvSpPr txBox="1">
            <a:spLocks noGrp="1"/>
          </p:cNvSpPr>
          <p:nvPr>
            <p:ph type="title"/>
          </p:nvPr>
        </p:nvSpPr>
        <p:spPr>
          <a:xfrm>
            <a:off x="457200" y="274638"/>
            <a:ext cx="8229600" cy="1143001"/>
          </a:xfrm>
          <a:prstGeom prst="rect">
            <a:avLst/>
          </a:prstGeom>
        </p:spPr>
        <p:txBody>
          <a:bodyPr/>
          <a:lstStyle/>
          <a:p>
            <a:r>
              <a:t>Texte du titre</a:t>
            </a:r>
          </a:p>
        </p:txBody>
      </p:sp>
      <p:sp>
        <p:nvSpPr>
          <p:cNvPr id="48" name="Texte niveau 1…"/>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Texte niveau 1</a:t>
            </a:r>
          </a:p>
          <a:p>
            <a:pPr lvl="1"/>
            <a:r>
              <a:t>Texte niveau 2</a:t>
            </a:r>
          </a:p>
          <a:p>
            <a:pPr lvl="2"/>
            <a:r>
              <a:t>Texte niveau 3</a:t>
            </a:r>
          </a:p>
          <a:p>
            <a:pPr lvl="3"/>
            <a:r>
              <a:t>Texte niveau 4</a:t>
            </a:r>
          </a:p>
          <a:p>
            <a:pPr lvl="4"/>
            <a:r>
              <a:t>Texte niveau 5</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exte du titre"/>
          <p:cNvSpPr txBox="1">
            <a:spLocks noGrp="1"/>
          </p:cNvSpPr>
          <p:nvPr>
            <p:ph type="title"/>
          </p:nvPr>
        </p:nvSpPr>
        <p:spPr>
          <a:xfrm>
            <a:off x="457200" y="274638"/>
            <a:ext cx="8229600" cy="1143001"/>
          </a:xfrm>
          <a:prstGeom prst="rect">
            <a:avLst/>
          </a:prstGeom>
        </p:spPr>
        <p:txBody>
          <a:bodyPr/>
          <a:lstStyle/>
          <a:p>
            <a:r>
              <a:t>Texte du titre</a:t>
            </a:r>
          </a:p>
        </p:txBody>
      </p:sp>
      <p:sp>
        <p:nvSpPr>
          <p:cNvPr id="58"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exte du titre"/>
          <p:cNvSpPr txBox="1">
            <a:spLocks noGrp="1"/>
          </p:cNvSpPr>
          <p:nvPr>
            <p:ph type="title"/>
          </p:nvPr>
        </p:nvSpPr>
        <p:spPr>
          <a:xfrm>
            <a:off x="457200" y="273050"/>
            <a:ext cx="3008314" cy="1162050"/>
          </a:xfrm>
          <a:prstGeom prst="rect">
            <a:avLst/>
          </a:prstGeom>
        </p:spPr>
        <p:txBody>
          <a:bodyPr anchor="b"/>
          <a:lstStyle>
            <a:lvl1pPr algn="l">
              <a:defRPr sz="2000" b="1"/>
            </a:lvl1pPr>
          </a:lstStyle>
          <a:p>
            <a:r>
              <a:t>Texte du titre</a:t>
            </a:r>
          </a:p>
        </p:txBody>
      </p:sp>
      <p:sp>
        <p:nvSpPr>
          <p:cNvPr id="73" name="Texte niveau 1…"/>
          <p:cNvSpPr txBox="1">
            <a:spLocks noGrp="1"/>
          </p:cNvSpPr>
          <p:nvPr>
            <p:ph type="body" sz="quarter" idx="1"/>
          </p:nvPr>
        </p:nvSpPr>
        <p:spPr>
          <a:xfrm>
            <a:off x="3575050" y="273050"/>
            <a:ext cx="5111750" cy="5853113"/>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74" name="Text Placeholder 3"/>
          <p:cNvSpPr>
            <a:spLocks noGrp="1"/>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exte du titre"/>
          <p:cNvSpPr txBox="1">
            <a:spLocks noGrp="1"/>
          </p:cNvSpPr>
          <p:nvPr>
            <p:ph type="title"/>
          </p:nvPr>
        </p:nvSpPr>
        <p:spPr>
          <a:xfrm>
            <a:off x="1792288" y="4800600"/>
            <a:ext cx="5486401" cy="566738"/>
          </a:xfrm>
          <a:prstGeom prst="rect">
            <a:avLst/>
          </a:prstGeom>
        </p:spPr>
        <p:txBody>
          <a:bodyPr anchor="b"/>
          <a:lstStyle>
            <a:lvl1pPr algn="l">
              <a:defRPr sz="2000" b="1"/>
            </a:lvl1pPr>
          </a:lstStyle>
          <a:p>
            <a:r>
              <a:t>Texte du titre</a:t>
            </a:r>
          </a:p>
        </p:txBody>
      </p:sp>
      <p:sp>
        <p:nvSpPr>
          <p:cNvPr id="83" name="Picture Placeholder 2"/>
          <p:cNvSpPr>
            <a:spLocks noGrp="1"/>
          </p:cNvSpPr>
          <p:nvPr>
            <p:ph type="pic" sz="quarter" idx="21"/>
          </p:nvPr>
        </p:nvSpPr>
        <p:spPr>
          <a:xfrm>
            <a:off x="1792288" y="612775"/>
            <a:ext cx="5486401" cy="4114800"/>
          </a:xfrm>
          <a:prstGeom prst="rect">
            <a:avLst/>
          </a:prstGeom>
        </p:spPr>
        <p:txBody>
          <a:bodyPr lIns="91439" rIns="91439">
            <a:noAutofit/>
          </a:bodyPr>
          <a:lstStyle/>
          <a:p>
            <a:endParaRPr/>
          </a:p>
        </p:txBody>
      </p:sp>
      <p:sp>
        <p:nvSpPr>
          <p:cNvPr id="84" name="Texte niveau 1…"/>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Texte niveau 1</a:t>
            </a:r>
          </a:p>
          <a:p>
            <a:pPr lvl="1"/>
            <a:r>
              <a:t>Texte niveau 2</a:t>
            </a:r>
          </a:p>
          <a:p>
            <a:pPr lvl="2"/>
            <a:r>
              <a:t>Texte niveau 3</a:t>
            </a:r>
          </a:p>
          <a:p>
            <a:pPr lvl="3"/>
            <a:r>
              <a:t>Texte niveau 4</a:t>
            </a:r>
          </a:p>
          <a:p>
            <a:pPr lvl="4"/>
            <a:r>
              <a:t>Texte niveau 5</a:t>
            </a:r>
          </a:p>
        </p:txBody>
      </p:sp>
      <p:sp>
        <p:nvSpPr>
          <p:cNvPr id="85" name="Numéro de diapositive"/>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914400" y="138112"/>
            <a:ext cx="16459200" cy="22621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Texte du titre</a:t>
            </a:r>
          </a:p>
        </p:txBody>
      </p:sp>
      <p:sp>
        <p:nvSpPr>
          <p:cNvPr id="3" name="Texte niveau 1…"/>
          <p:cNvSpPr txBox="1">
            <a:spLocks noGrp="1"/>
          </p:cNvSpPr>
          <p:nvPr>
            <p:ph type="body" idx="1"/>
          </p:nvPr>
        </p:nvSpPr>
        <p:spPr>
          <a:xfrm>
            <a:off x="914400" y="2400300"/>
            <a:ext cx="16459200" cy="7886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39.pn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elevaterotary.org/fr/rotary-public-image-toolbox/" TargetMode="External"/><Relationship Id="rId2" Type="http://schemas.openxmlformats.org/officeDocument/2006/relationships/hyperlink" Target="https://brandcenter.rotary.org/fr-fr/our-brand/promote-rotary/advertising" TargetMode="External"/><Relationship Id="rId1" Type="http://schemas.openxmlformats.org/officeDocument/2006/relationships/slideLayout" Target="../slideLayouts/slideLayout7.xml"/><Relationship Id="rId5" Type="http://schemas.openxmlformats.org/officeDocument/2006/relationships/hyperlink" Target="https://my.rotary.org/fr/knowledge-and-resources/resources-and-reference/public-image" TargetMode="External"/><Relationship Id="rId4" Type="http://schemas.openxmlformats.org/officeDocument/2006/relationships/hyperlink" Target="https://my.rotary.org/fr/secret-flourishing-club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Freeform 2"/>
          <p:cNvSpPr/>
          <p:nvPr/>
        </p:nvSpPr>
        <p:spPr>
          <a:xfrm>
            <a:off x="0" y="0"/>
            <a:ext cx="18288000" cy="10287000"/>
          </a:xfrm>
          <a:prstGeom prst="rect">
            <a:avLst/>
          </a:prstGeom>
          <a:blipFill>
            <a:blip r:embed="rId2"/>
            <a:stretch>
              <a:fillRect/>
            </a:stretch>
          </a:blipFill>
          <a:ln w="12700">
            <a:miter lim="400000"/>
          </a:ln>
        </p:spPr>
        <p:txBody>
          <a:bodyPr lIns="45719" rIns="45719"/>
          <a:lstStyle/>
          <a:p>
            <a:endParaRPr/>
          </a:p>
        </p:txBody>
      </p:sp>
      <p:sp>
        <p:nvSpPr>
          <p:cNvPr id="95" name="AutoShape 3"/>
          <p:cNvSpPr/>
          <p:nvPr/>
        </p:nvSpPr>
        <p:spPr>
          <a:xfrm rot="19369982">
            <a:off x="6612618" y="4961178"/>
            <a:ext cx="16230601" cy="8229601"/>
          </a:xfrm>
          <a:prstGeom prst="rect">
            <a:avLst/>
          </a:prstGeom>
          <a:solidFill>
            <a:srgbClr val="FFFFFF"/>
          </a:solidFill>
          <a:ln w="12700">
            <a:miter lim="400000"/>
          </a:ln>
        </p:spPr>
        <p:txBody>
          <a:bodyPr lIns="45719" rIns="45719"/>
          <a:lstStyle/>
          <a:p>
            <a:endParaRPr/>
          </a:p>
        </p:txBody>
      </p:sp>
      <p:sp>
        <p:nvSpPr>
          <p:cNvPr id="96" name="TextBox 4"/>
          <p:cNvSpPr txBox="1"/>
          <p:nvPr/>
        </p:nvSpPr>
        <p:spPr>
          <a:xfrm>
            <a:off x="3379830" y="2939814"/>
            <a:ext cx="11270532" cy="44073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20100"/>
              </a:lnSpc>
              <a:defRPr sz="21200">
                <a:solidFill>
                  <a:srgbClr val="F8BE15"/>
                </a:solidFill>
                <a:latin typeface="Alata"/>
                <a:ea typeface="Alata"/>
                <a:cs typeface="Alata"/>
                <a:sym typeface="Alata"/>
              </a:defRPr>
            </a:pPr>
            <a:r>
              <a:t>IMAGE  </a:t>
            </a:r>
          </a:p>
          <a:p>
            <a:pPr algn="just">
              <a:lnSpc>
                <a:spcPts val="14000"/>
              </a:lnSpc>
              <a:defRPr sz="14800">
                <a:solidFill>
                  <a:srgbClr val="F8BE15"/>
                </a:solidFill>
                <a:latin typeface="Alata"/>
                <a:ea typeface="Alata"/>
                <a:cs typeface="Alata"/>
                <a:sym typeface="Alata"/>
              </a:defRPr>
            </a:pPr>
            <a:r>
              <a:t>PUBLIQUE</a:t>
            </a:r>
          </a:p>
        </p:txBody>
      </p:sp>
      <p:sp>
        <p:nvSpPr>
          <p:cNvPr id="97" name="TextBox 5"/>
          <p:cNvSpPr txBox="1"/>
          <p:nvPr/>
        </p:nvSpPr>
        <p:spPr>
          <a:xfrm>
            <a:off x="605901" y="7506458"/>
            <a:ext cx="6343089" cy="1001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7900"/>
              </a:lnSpc>
              <a:defRPr sz="6800" spc="68">
                <a:solidFill>
                  <a:srgbClr val="FFFFFF"/>
                </a:solidFill>
                <a:latin typeface="Alata"/>
                <a:ea typeface="Alata"/>
                <a:cs typeface="Alata"/>
                <a:sym typeface="Alata"/>
              </a:defRPr>
            </a:lvl1pPr>
          </a:lstStyle>
          <a:p>
            <a:r>
              <a:t>DISTRICT 7790</a:t>
            </a:r>
          </a:p>
        </p:txBody>
      </p:sp>
      <p:sp>
        <p:nvSpPr>
          <p:cNvPr id="98" name="TextBox 6"/>
          <p:cNvSpPr txBox="1"/>
          <p:nvPr/>
        </p:nvSpPr>
        <p:spPr>
          <a:xfrm>
            <a:off x="622512" y="8666981"/>
            <a:ext cx="7094112" cy="81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6700"/>
              </a:lnSpc>
              <a:defRPr sz="4700" spc="1322">
                <a:solidFill>
                  <a:srgbClr val="F8BE15"/>
                </a:solidFill>
                <a:latin typeface="Alata"/>
                <a:ea typeface="Alata"/>
                <a:cs typeface="Alata"/>
                <a:sym typeface="Alata"/>
              </a:defRPr>
            </a:lvl1pPr>
          </a:lstStyle>
          <a:p>
            <a:r>
              <a:t>14 MARS 2026</a:t>
            </a:r>
          </a:p>
        </p:txBody>
      </p:sp>
      <p:grpSp>
        <p:nvGrpSpPr>
          <p:cNvPr id="101" name="Group 7"/>
          <p:cNvGrpSpPr/>
          <p:nvPr/>
        </p:nvGrpSpPr>
        <p:grpSpPr>
          <a:xfrm>
            <a:off x="9689487" y="7783199"/>
            <a:ext cx="9328454" cy="2131878"/>
            <a:chOff x="0" y="0"/>
            <a:chExt cx="9328453" cy="2131877"/>
          </a:xfrm>
        </p:grpSpPr>
        <p:sp>
          <p:nvSpPr>
            <p:cNvPr id="99" name="Freeform 8"/>
            <p:cNvSpPr/>
            <p:nvPr/>
          </p:nvSpPr>
          <p:spPr>
            <a:xfrm>
              <a:off x="0" y="-1"/>
              <a:ext cx="9328454" cy="2131879"/>
            </a:xfrm>
            <a:prstGeom prst="rect">
              <a:avLst/>
            </a:prstGeom>
            <a:blipFill rotWithShape="1">
              <a:blip r:embed="rId3"/>
              <a:srcRect/>
              <a:stretch>
                <a:fillRect/>
              </a:stretch>
            </a:blipFill>
            <a:ln w="12700" cap="flat">
              <a:noFill/>
              <a:miter lim="400000"/>
            </a:ln>
            <a:effectLst/>
          </p:spPr>
          <p:txBody>
            <a:bodyPr wrap="square" lIns="45719" tIns="45719" rIns="45719" bIns="45719" numCol="1" anchor="t">
              <a:noAutofit/>
            </a:bodyPr>
            <a:lstStyle/>
            <a:p>
              <a:endParaRPr/>
            </a:p>
          </p:txBody>
        </p:sp>
        <p:sp>
          <p:nvSpPr>
            <p:cNvPr id="100" name="Freeform 9"/>
            <p:cNvSpPr/>
            <p:nvPr/>
          </p:nvSpPr>
          <p:spPr>
            <a:xfrm>
              <a:off x="5286147" y="323223"/>
              <a:ext cx="2619817" cy="1485432"/>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Freeform 2"/>
          <p:cNvSpPr/>
          <p:nvPr/>
        </p:nvSpPr>
        <p:spPr>
          <a:xfrm>
            <a:off x="0" y="0"/>
            <a:ext cx="18288000" cy="10287000"/>
          </a:xfrm>
          <a:prstGeom prst="rect">
            <a:avLst/>
          </a:prstGeom>
          <a:blipFill>
            <a:blip r:embed="rId2"/>
            <a:stretch>
              <a:fillRect/>
            </a:stretch>
          </a:blipFill>
          <a:ln w="12700">
            <a:miter lim="400000"/>
          </a:ln>
        </p:spPr>
        <p:txBody>
          <a:bodyPr lIns="45719" rIns="45719"/>
          <a:lstStyle/>
          <a:p>
            <a:endParaRPr/>
          </a:p>
        </p:txBody>
      </p:sp>
      <p:sp>
        <p:nvSpPr>
          <p:cNvPr id="104" name="AutoShape 3"/>
          <p:cNvSpPr/>
          <p:nvPr/>
        </p:nvSpPr>
        <p:spPr>
          <a:xfrm rot="2863962">
            <a:off x="-5657850" y="5946452"/>
            <a:ext cx="16230600" cy="8229601"/>
          </a:xfrm>
          <a:prstGeom prst="rect">
            <a:avLst/>
          </a:prstGeom>
          <a:solidFill>
            <a:srgbClr val="FFFFFF"/>
          </a:solidFill>
          <a:ln w="12700">
            <a:miter lim="400000"/>
          </a:ln>
        </p:spPr>
        <p:txBody>
          <a:bodyPr lIns="45719" rIns="45719"/>
          <a:lstStyle/>
          <a:p>
            <a:endParaRPr/>
          </a:p>
        </p:txBody>
      </p:sp>
      <p:sp>
        <p:nvSpPr>
          <p:cNvPr id="105" name="AutoShape 4"/>
          <p:cNvSpPr/>
          <p:nvPr/>
        </p:nvSpPr>
        <p:spPr>
          <a:xfrm rot="19369982">
            <a:off x="-5657850" y="-4546218"/>
            <a:ext cx="16230600" cy="8229601"/>
          </a:xfrm>
          <a:prstGeom prst="rect">
            <a:avLst/>
          </a:prstGeom>
          <a:solidFill>
            <a:srgbClr val="004A98"/>
          </a:solidFill>
          <a:ln w="12700">
            <a:miter lim="400000"/>
          </a:ln>
        </p:spPr>
        <p:txBody>
          <a:bodyPr lIns="45719" rIns="45719"/>
          <a:lstStyle/>
          <a:p>
            <a:endParaRPr/>
          </a:p>
        </p:txBody>
      </p:sp>
      <p:grpSp>
        <p:nvGrpSpPr>
          <p:cNvPr id="108" name="Group 5"/>
          <p:cNvGrpSpPr/>
          <p:nvPr/>
        </p:nvGrpSpPr>
        <p:grpSpPr>
          <a:xfrm>
            <a:off x="283403" y="624839"/>
            <a:ext cx="5299543" cy="1957792"/>
            <a:chOff x="0" y="0"/>
            <a:chExt cx="5299542" cy="1957791"/>
          </a:xfrm>
        </p:grpSpPr>
        <p:sp>
          <p:nvSpPr>
            <p:cNvPr id="106" name="TextBox 6"/>
            <p:cNvSpPr txBox="1"/>
            <p:nvPr/>
          </p:nvSpPr>
          <p:spPr>
            <a:xfrm>
              <a:off x="0" y="0"/>
              <a:ext cx="5299543" cy="93000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nSpc>
                  <a:spcPts val="7400"/>
                </a:lnSpc>
                <a:defRPr sz="6100">
                  <a:solidFill>
                    <a:srgbClr val="FFFFFF"/>
                  </a:solidFill>
                  <a:latin typeface="IBM Plex Sans"/>
                  <a:ea typeface="IBM Plex Sans"/>
                  <a:cs typeface="IBM Plex Sans"/>
                  <a:sym typeface="IBM Plex Sans"/>
                </a:defRPr>
              </a:lvl1pPr>
            </a:lstStyle>
            <a:p>
              <a:r>
                <a:t>Au Programme</a:t>
              </a:r>
            </a:p>
          </p:txBody>
        </p:sp>
        <p:sp>
          <p:nvSpPr>
            <p:cNvPr id="107" name="TextBox 7"/>
            <p:cNvSpPr txBox="1"/>
            <p:nvPr/>
          </p:nvSpPr>
          <p:spPr>
            <a:xfrm>
              <a:off x="0" y="1478246"/>
              <a:ext cx="5299543" cy="47954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lvl1pPr>
                <a:lnSpc>
                  <a:spcPts val="3800"/>
                </a:lnSpc>
                <a:defRPr sz="3200">
                  <a:solidFill>
                    <a:srgbClr val="FFFFFF"/>
                  </a:solidFill>
                  <a:latin typeface="IBM Plex Sans"/>
                  <a:ea typeface="IBM Plex Sans"/>
                  <a:cs typeface="IBM Plex Sans"/>
                  <a:sym typeface="IBM Plex Sans"/>
                </a:defRPr>
              </a:lvl1pPr>
            </a:lstStyle>
            <a:p>
              <a:r>
                <a:t>Les Sujets Traités</a:t>
              </a:r>
            </a:p>
          </p:txBody>
        </p:sp>
      </p:grpSp>
      <p:sp>
        <p:nvSpPr>
          <p:cNvPr id="109" name="TextBox 8"/>
          <p:cNvSpPr txBox="1"/>
          <p:nvPr/>
        </p:nvSpPr>
        <p:spPr>
          <a:xfrm>
            <a:off x="7473907" y="1240610"/>
            <a:ext cx="9591489" cy="4911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u="sng">
                <a:solidFill>
                  <a:srgbClr val="FFFFFF"/>
                </a:solidFill>
                <a:latin typeface="IBM Plex Sans"/>
                <a:ea typeface="IBM Plex Sans"/>
                <a:cs typeface="IBM Plex Sans"/>
                <a:sym typeface="IBM Plex Sans"/>
              </a:defRPr>
            </a:pPr>
            <a:r>
              <a:t>Une définition rapide de l'image publique d'un club</a:t>
            </a:r>
          </a:p>
        </p:txBody>
      </p:sp>
      <p:sp>
        <p:nvSpPr>
          <p:cNvPr id="110" name="TextBox 9"/>
          <p:cNvSpPr txBox="1"/>
          <p:nvPr/>
        </p:nvSpPr>
        <p:spPr>
          <a:xfrm>
            <a:off x="7473907" y="2477124"/>
            <a:ext cx="9591489" cy="999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u="sng">
                <a:solidFill>
                  <a:srgbClr val="FFFFFF"/>
                </a:solidFill>
                <a:latin typeface="IBM Plex Sans"/>
                <a:ea typeface="IBM Plex Sans"/>
                <a:cs typeface="IBM Plex Sans"/>
                <a:sym typeface="IBM Plex Sans"/>
              </a:defRPr>
            </a:pPr>
            <a:r>
              <a:t>Pourquoi l'image publique est importante pour la santé du club</a:t>
            </a:r>
          </a:p>
        </p:txBody>
      </p:sp>
      <p:sp>
        <p:nvSpPr>
          <p:cNvPr id="111" name="TextBox 10"/>
          <p:cNvSpPr txBox="1"/>
          <p:nvPr/>
        </p:nvSpPr>
        <p:spPr>
          <a:xfrm>
            <a:off x="7473907" y="4227991"/>
            <a:ext cx="9591489" cy="9991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u="sng">
                <a:solidFill>
                  <a:srgbClr val="FFFFFF"/>
                </a:solidFill>
                <a:latin typeface="IBM Plex Sans"/>
                <a:ea typeface="IBM Plex Sans"/>
                <a:cs typeface="IBM Plex Sans"/>
                <a:sym typeface="IBM Plex Sans"/>
              </a:defRPr>
            </a:pPr>
            <a:r>
              <a:t>Chaque club a une ou plusieurs histoires rotariennes uniques à partager</a:t>
            </a:r>
          </a:p>
        </p:txBody>
      </p:sp>
      <p:sp>
        <p:nvSpPr>
          <p:cNvPr id="112" name="TextBox 11"/>
          <p:cNvSpPr txBox="1"/>
          <p:nvPr/>
        </p:nvSpPr>
        <p:spPr>
          <a:xfrm>
            <a:off x="7473907" y="5978855"/>
            <a:ext cx="9591489" cy="999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u="sng">
                <a:solidFill>
                  <a:srgbClr val="FFFFFF"/>
                </a:solidFill>
                <a:latin typeface="IBM Plex Sans"/>
                <a:ea typeface="IBM Plex Sans"/>
                <a:cs typeface="IBM Plex Sans"/>
                <a:sym typeface="IBM Plex Sans"/>
              </a:defRPr>
            </a:pPr>
            <a:r>
              <a:t>Les outils d'image publique actuellement disponibles pour aider les clubs à raconter leur histoire</a:t>
            </a:r>
          </a:p>
        </p:txBody>
      </p:sp>
      <p:sp>
        <p:nvSpPr>
          <p:cNvPr id="113" name="TextBox 12"/>
          <p:cNvSpPr txBox="1"/>
          <p:nvPr/>
        </p:nvSpPr>
        <p:spPr>
          <a:xfrm>
            <a:off x="7473907" y="7729721"/>
            <a:ext cx="9591489" cy="491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u="sng">
                <a:solidFill>
                  <a:srgbClr val="FFFFFF"/>
                </a:solidFill>
                <a:latin typeface="IBM Plex Sans"/>
                <a:ea typeface="IBM Plex Sans"/>
                <a:cs typeface="IBM Plex Sans"/>
                <a:sym typeface="IBM Plex Sans"/>
              </a:defRPr>
            </a:pPr>
            <a:r>
              <a:t>Quelques bonnes pratiques telles que...</a:t>
            </a:r>
          </a:p>
        </p:txBody>
      </p:sp>
      <p:grpSp>
        <p:nvGrpSpPr>
          <p:cNvPr id="116" name="Group 13"/>
          <p:cNvGrpSpPr/>
          <p:nvPr/>
        </p:nvGrpSpPr>
        <p:grpSpPr>
          <a:xfrm>
            <a:off x="161191" y="8543448"/>
            <a:ext cx="6368615" cy="1455451"/>
            <a:chOff x="0" y="0"/>
            <a:chExt cx="6368613" cy="1455450"/>
          </a:xfrm>
        </p:grpSpPr>
        <p:sp>
          <p:nvSpPr>
            <p:cNvPr id="114" name="Freeform 14"/>
            <p:cNvSpPr/>
            <p:nvPr/>
          </p:nvSpPr>
          <p:spPr>
            <a:xfrm>
              <a:off x="-1" y="-1"/>
              <a:ext cx="6368615" cy="1455452"/>
            </a:xfrm>
            <a:prstGeom prst="rect">
              <a:avLst/>
            </a:prstGeom>
            <a:blipFill rotWithShape="1">
              <a:blip r:embed="rId3"/>
              <a:srcRect/>
              <a:stretch>
                <a:fillRect/>
              </a:stretch>
            </a:blipFill>
            <a:ln w="12700" cap="flat">
              <a:noFill/>
              <a:miter lim="400000"/>
            </a:ln>
            <a:effectLst/>
          </p:spPr>
          <p:txBody>
            <a:bodyPr wrap="square" lIns="45719" tIns="45719" rIns="45719" bIns="45719" numCol="1" anchor="t">
              <a:noAutofit/>
            </a:bodyPr>
            <a:lstStyle/>
            <a:p>
              <a:endParaRPr/>
            </a:p>
          </p:txBody>
        </p:sp>
        <p:sp>
          <p:nvSpPr>
            <p:cNvPr id="115" name="Freeform 15"/>
            <p:cNvSpPr/>
            <p:nvPr/>
          </p:nvSpPr>
          <p:spPr>
            <a:xfrm>
              <a:off x="3608896" y="220667"/>
              <a:ext cx="1788572" cy="1014116"/>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Freeform 2"/>
          <p:cNvSpPr/>
          <p:nvPr/>
        </p:nvSpPr>
        <p:spPr>
          <a:xfrm rot="17453507">
            <a:off x="-5381088" y="-1726191"/>
            <a:ext cx="14630401" cy="10521127"/>
          </a:xfrm>
          <a:prstGeom prst="rect">
            <a:avLst/>
          </a:prstGeom>
          <a:blipFill>
            <a:blip r:embed="rId3"/>
            <a:stretch>
              <a:fillRect/>
            </a:stretch>
          </a:blipFill>
          <a:ln w="12700">
            <a:miter lim="400000"/>
          </a:ln>
        </p:spPr>
        <p:txBody>
          <a:bodyPr lIns="45719" rIns="45719"/>
          <a:lstStyle/>
          <a:p>
            <a:endParaRPr/>
          </a:p>
        </p:txBody>
      </p:sp>
      <p:sp>
        <p:nvSpPr>
          <p:cNvPr id="119" name="AutoShape 3"/>
          <p:cNvSpPr/>
          <p:nvPr/>
        </p:nvSpPr>
        <p:spPr>
          <a:xfrm rot="17889778">
            <a:off x="1703262" y="2323592"/>
            <a:ext cx="5405664" cy="16125027"/>
          </a:xfrm>
          <a:prstGeom prst="rect">
            <a:avLst/>
          </a:prstGeom>
          <a:solidFill>
            <a:srgbClr val="FFFFFF"/>
          </a:solidFill>
          <a:ln w="12700">
            <a:miter lim="400000"/>
          </a:ln>
        </p:spPr>
        <p:txBody>
          <a:bodyPr lIns="45719" rIns="45719"/>
          <a:lstStyle/>
          <a:p>
            <a:endParaRPr/>
          </a:p>
        </p:txBody>
      </p:sp>
      <p:sp>
        <p:nvSpPr>
          <p:cNvPr id="120" name="TextBox 4"/>
          <p:cNvSpPr txBox="1"/>
          <p:nvPr/>
        </p:nvSpPr>
        <p:spPr>
          <a:xfrm>
            <a:off x="8307805" y="2372322"/>
            <a:ext cx="9458827" cy="11596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Qu'est-ce que c'est?</a:t>
            </a:r>
          </a:p>
        </p:txBody>
      </p:sp>
      <p:sp>
        <p:nvSpPr>
          <p:cNvPr id="121" name="TextBox 5"/>
          <p:cNvSpPr txBox="1"/>
          <p:nvPr/>
        </p:nvSpPr>
        <p:spPr>
          <a:xfrm>
            <a:off x="8077200" y="4150288"/>
            <a:ext cx="9920038" cy="4019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Fait référence aux impressions des gens sur votre club</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Défini comme les connaissances et les croyances des gens à l'égard de votre club</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Représente les réactions cognitives et les associations des gens au nom de votre club</a:t>
            </a:r>
          </a:p>
        </p:txBody>
      </p:sp>
      <p:sp>
        <p:nvSpPr>
          <p:cNvPr id="122" name="TextBox 6"/>
          <p:cNvSpPr txBox="1"/>
          <p:nvPr/>
        </p:nvSpPr>
        <p:spPr>
          <a:xfrm>
            <a:off x="1028699" y="1336016"/>
            <a:ext cx="6262839" cy="2665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11400"/>
              </a:lnSpc>
              <a:defRPr sz="12000">
                <a:solidFill>
                  <a:srgbClr val="FFFFFF"/>
                </a:solidFill>
                <a:latin typeface="IBM Plex Sans"/>
                <a:ea typeface="IBM Plex Sans"/>
                <a:cs typeface="IBM Plex Sans"/>
                <a:sym typeface="IBM Plex Sans"/>
              </a:defRPr>
            </a:pPr>
            <a:r>
              <a:t>L’IMAGE</a:t>
            </a:r>
          </a:p>
          <a:p>
            <a:pPr algn="just">
              <a:lnSpc>
                <a:spcPts val="9200"/>
              </a:lnSpc>
              <a:defRPr sz="9700">
                <a:solidFill>
                  <a:srgbClr val="FFFFFF"/>
                </a:solidFill>
                <a:latin typeface="IBM Plex Sans"/>
                <a:ea typeface="IBM Plex Sans"/>
                <a:cs typeface="IBM Plex Sans"/>
                <a:sym typeface="IBM Plex Sans"/>
              </a:defRPr>
            </a:pPr>
            <a:r>
              <a:t>PUBLIQUE</a:t>
            </a:r>
          </a:p>
        </p:txBody>
      </p:sp>
      <p:grpSp>
        <p:nvGrpSpPr>
          <p:cNvPr id="125" name="Group 7"/>
          <p:cNvGrpSpPr/>
          <p:nvPr/>
        </p:nvGrpSpPr>
        <p:grpSpPr>
          <a:xfrm>
            <a:off x="161191" y="8543448"/>
            <a:ext cx="6368615" cy="1455451"/>
            <a:chOff x="0" y="0"/>
            <a:chExt cx="6368613" cy="1455450"/>
          </a:xfrm>
        </p:grpSpPr>
        <p:sp>
          <p:nvSpPr>
            <p:cNvPr id="123" name="Freeform 8"/>
            <p:cNvSpPr/>
            <p:nvPr/>
          </p:nvSpPr>
          <p:spPr>
            <a:xfrm>
              <a:off x="-1" y="-1"/>
              <a:ext cx="6368615" cy="1455452"/>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sp>
          <p:nvSpPr>
            <p:cNvPr id="124" name="Freeform 9"/>
            <p:cNvSpPr/>
            <p:nvPr/>
          </p:nvSpPr>
          <p:spPr>
            <a:xfrm>
              <a:off x="3608896" y="220667"/>
              <a:ext cx="1788572" cy="1014116"/>
            </a:xfrm>
            <a:prstGeom prst="rect">
              <a:avLst/>
            </a:prstGeom>
            <a:blipFill rotWithShape="1">
              <a:blip r:embed="rId5"/>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Freeform 4"/>
          <p:cNvSpPr/>
          <p:nvPr/>
        </p:nvSpPr>
        <p:spPr>
          <a:xfrm>
            <a:off x="5497955" y="1431658"/>
            <a:ext cx="12670469" cy="8229601"/>
          </a:xfrm>
          <a:prstGeom prst="rect">
            <a:avLst/>
          </a:prstGeom>
          <a:blipFill>
            <a:blip r:embed="rId3"/>
            <a:stretch>
              <a:fillRect/>
            </a:stretch>
          </a:blipFill>
          <a:ln w="12700">
            <a:miter lim="400000"/>
          </a:ln>
        </p:spPr>
        <p:txBody>
          <a:bodyPr lIns="45719" rIns="45719"/>
          <a:lstStyle/>
          <a:p>
            <a:endParaRPr/>
          </a:p>
        </p:txBody>
      </p:sp>
      <p:sp>
        <p:nvSpPr>
          <p:cNvPr id="130" name="Freeform 2"/>
          <p:cNvSpPr/>
          <p:nvPr/>
        </p:nvSpPr>
        <p:spPr>
          <a:xfrm rot="17453507">
            <a:off x="-5381088" y="-1726191"/>
            <a:ext cx="14630401" cy="10521127"/>
          </a:xfrm>
          <a:prstGeom prst="rect">
            <a:avLst/>
          </a:prstGeom>
          <a:blipFill>
            <a:blip r:embed="rId4"/>
            <a:stretch>
              <a:fillRect/>
            </a:stretch>
          </a:blipFill>
          <a:ln w="12700">
            <a:miter lim="400000"/>
          </a:ln>
        </p:spPr>
        <p:txBody>
          <a:bodyPr lIns="45719" rIns="45719"/>
          <a:lstStyle/>
          <a:p>
            <a:endParaRPr/>
          </a:p>
        </p:txBody>
      </p:sp>
      <p:sp>
        <p:nvSpPr>
          <p:cNvPr id="131" name="AutoShape 3"/>
          <p:cNvSpPr/>
          <p:nvPr/>
        </p:nvSpPr>
        <p:spPr>
          <a:xfrm rot="17889778">
            <a:off x="1160351" y="2679916"/>
            <a:ext cx="5700539" cy="16125027"/>
          </a:xfrm>
          <a:prstGeom prst="rect">
            <a:avLst/>
          </a:prstGeom>
          <a:solidFill>
            <a:srgbClr val="FFFFFF"/>
          </a:solidFill>
          <a:ln w="12700">
            <a:miter lim="400000"/>
          </a:ln>
        </p:spPr>
        <p:txBody>
          <a:bodyPr lIns="45719" rIns="45719"/>
          <a:lstStyle/>
          <a:p>
            <a:endParaRPr/>
          </a:p>
        </p:txBody>
      </p:sp>
      <p:sp>
        <p:nvSpPr>
          <p:cNvPr id="132" name="TextBox 5"/>
          <p:cNvSpPr txBox="1"/>
          <p:nvPr/>
        </p:nvSpPr>
        <p:spPr>
          <a:xfrm>
            <a:off x="186611" y="2099721"/>
            <a:ext cx="7029920" cy="39255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9800"/>
              </a:lnSpc>
              <a:defRPr sz="8200">
                <a:solidFill>
                  <a:srgbClr val="FFFFFF"/>
                </a:solidFill>
                <a:latin typeface="IBM Plex Sans"/>
                <a:ea typeface="IBM Plex Sans"/>
                <a:cs typeface="IBM Plex Sans"/>
                <a:sym typeface="IBM Plex Sans"/>
              </a:defRPr>
            </a:pPr>
            <a:r>
              <a:t>Pourquoi c'est</a:t>
            </a:r>
          </a:p>
          <a:p>
            <a:pPr>
              <a:lnSpc>
                <a:spcPts val="13300"/>
              </a:lnSpc>
              <a:defRPr sz="11100">
                <a:solidFill>
                  <a:srgbClr val="FFFFFF"/>
                </a:solidFill>
                <a:latin typeface="IBM Plex Sans"/>
                <a:ea typeface="IBM Plex Sans"/>
                <a:cs typeface="IBM Plex Sans"/>
                <a:sym typeface="IBM Plex Sans"/>
              </a:defRPr>
            </a:pPr>
            <a:r>
              <a:t>important?</a:t>
            </a:r>
          </a:p>
        </p:txBody>
      </p:sp>
      <p:sp>
        <p:nvSpPr>
          <p:cNvPr id="133" name="TextBox 6"/>
          <p:cNvSpPr txBox="1"/>
          <p:nvPr/>
        </p:nvSpPr>
        <p:spPr>
          <a:xfrm>
            <a:off x="666341" y="537311"/>
            <a:ext cx="2608351" cy="1099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4700"/>
              </a:lnSpc>
              <a:defRPr sz="4900">
                <a:solidFill>
                  <a:srgbClr val="FFFFFF"/>
                </a:solidFill>
                <a:latin typeface="IBM Plex Sans"/>
                <a:ea typeface="IBM Plex Sans"/>
                <a:cs typeface="IBM Plex Sans"/>
                <a:sym typeface="IBM Plex Sans"/>
              </a:defRPr>
            </a:pPr>
            <a:r>
              <a:t>L’IMAGE</a:t>
            </a:r>
          </a:p>
          <a:p>
            <a:pPr algn="just">
              <a:lnSpc>
                <a:spcPts val="3800"/>
              </a:lnSpc>
              <a:defRPr sz="4000">
                <a:solidFill>
                  <a:srgbClr val="FFFFFF"/>
                </a:solidFill>
                <a:latin typeface="IBM Plex Sans"/>
                <a:ea typeface="IBM Plex Sans"/>
                <a:cs typeface="IBM Plex Sans"/>
                <a:sym typeface="IBM Plex Sans"/>
              </a:defRPr>
            </a:pPr>
            <a:r>
              <a:t>PUBLIQUE</a:t>
            </a:r>
          </a:p>
        </p:txBody>
      </p:sp>
      <p:grpSp>
        <p:nvGrpSpPr>
          <p:cNvPr id="136" name="Group 7"/>
          <p:cNvGrpSpPr/>
          <p:nvPr/>
        </p:nvGrpSpPr>
        <p:grpSpPr>
          <a:xfrm>
            <a:off x="161191" y="8543448"/>
            <a:ext cx="6368615" cy="1455451"/>
            <a:chOff x="0" y="0"/>
            <a:chExt cx="6368613" cy="1455450"/>
          </a:xfrm>
        </p:grpSpPr>
        <p:sp>
          <p:nvSpPr>
            <p:cNvPr id="134" name="Freeform 8"/>
            <p:cNvSpPr/>
            <p:nvPr/>
          </p:nvSpPr>
          <p:spPr>
            <a:xfrm>
              <a:off x="-1" y="-1"/>
              <a:ext cx="6368615" cy="1455452"/>
            </a:xfrm>
            <a:prstGeom prst="rect">
              <a:avLst/>
            </a:prstGeom>
            <a:blipFill rotWithShape="1">
              <a:blip r:embed="rId5"/>
              <a:srcRect/>
              <a:stretch>
                <a:fillRect/>
              </a:stretch>
            </a:blipFill>
            <a:ln w="12700" cap="flat">
              <a:noFill/>
              <a:miter lim="400000"/>
            </a:ln>
            <a:effectLst/>
          </p:spPr>
          <p:txBody>
            <a:bodyPr wrap="square" lIns="45719" tIns="45719" rIns="45719" bIns="45719" numCol="1" anchor="t">
              <a:noAutofit/>
            </a:bodyPr>
            <a:lstStyle/>
            <a:p>
              <a:endParaRPr/>
            </a:p>
          </p:txBody>
        </p:sp>
        <p:sp>
          <p:nvSpPr>
            <p:cNvPr id="135" name="Freeform 9"/>
            <p:cNvSpPr/>
            <p:nvPr/>
          </p:nvSpPr>
          <p:spPr>
            <a:xfrm>
              <a:off x="3608896" y="220667"/>
              <a:ext cx="1788572" cy="1014116"/>
            </a:xfrm>
            <a:prstGeom prst="rect">
              <a:avLst/>
            </a:prstGeom>
            <a:blipFill rotWithShape="1">
              <a:blip r:embed="rId6"/>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Freeform 2"/>
          <p:cNvSpPr/>
          <p:nvPr/>
        </p:nvSpPr>
        <p:spPr>
          <a:xfrm rot="17453507">
            <a:off x="-5821226" y="-1660985"/>
            <a:ext cx="14630401" cy="10521126"/>
          </a:xfrm>
          <a:prstGeom prst="rect">
            <a:avLst/>
          </a:prstGeom>
          <a:blipFill>
            <a:blip r:embed="rId3"/>
            <a:stretch>
              <a:fillRect/>
            </a:stretch>
          </a:blipFill>
          <a:ln w="12700">
            <a:miter lim="400000"/>
          </a:ln>
        </p:spPr>
        <p:txBody>
          <a:bodyPr lIns="45719" rIns="45719"/>
          <a:lstStyle/>
          <a:p>
            <a:endParaRPr/>
          </a:p>
        </p:txBody>
      </p:sp>
      <p:sp>
        <p:nvSpPr>
          <p:cNvPr id="141" name="AutoShape 3"/>
          <p:cNvSpPr/>
          <p:nvPr/>
        </p:nvSpPr>
        <p:spPr>
          <a:xfrm rot="17889778">
            <a:off x="1155321" y="2671519"/>
            <a:ext cx="5719589" cy="16125027"/>
          </a:xfrm>
          <a:prstGeom prst="rect">
            <a:avLst/>
          </a:prstGeom>
          <a:solidFill>
            <a:srgbClr val="FFFFFF"/>
          </a:solidFill>
          <a:ln w="12700">
            <a:miter lim="400000"/>
          </a:ln>
        </p:spPr>
        <p:txBody>
          <a:bodyPr lIns="45719" rIns="45719"/>
          <a:lstStyle/>
          <a:p>
            <a:endParaRPr/>
          </a:p>
        </p:txBody>
      </p:sp>
      <p:sp>
        <p:nvSpPr>
          <p:cNvPr id="142" name="TextBox 4"/>
          <p:cNvSpPr txBox="1"/>
          <p:nvPr/>
        </p:nvSpPr>
        <p:spPr>
          <a:xfrm>
            <a:off x="8296275" y="725880"/>
            <a:ext cx="9458827" cy="449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Quelle est l’histoire irrésistible du Rotary de votre club ?</a:t>
            </a:r>
          </a:p>
        </p:txBody>
      </p:sp>
      <p:sp>
        <p:nvSpPr>
          <p:cNvPr id="143" name="TextBox 5"/>
          <p:cNvSpPr txBox="1"/>
          <p:nvPr/>
        </p:nvSpPr>
        <p:spPr>
          <a:xfrm>
            <a:off x="8179779" y="4562473"/>
            <a:ext cx="9920038" cy="5543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Petit mais puissant ?</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Grand club connu pour faire du bien à la communauté ?</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Amusant?</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Connu pour une collecte de fonds spécifique ou un effort communautaire ?</a:t>
            </a:r>
          </a:p>
          <a:p>
            <a:pPr>
              <a:lnSpc>
                <a:spcPts val="4000"/>
              </a:lnSpc>
            </a:pPr>
            <a:endParaRPr/>
          </a:p>
          <a:p>
            <a:pPr marL="631508" lvl="1" indent="-315754">
              <a:lnSpc>
                <a:spcPts val="4000"/>
              </a:lnSpc>
              <a:buSzPct val="100000"/>
              <a:buFont typeface="Arial"/>
              <a:buChar char="•"/>
              <a:defRPr sz="2900">
                <a:solidFill>
                  <a:srgbClr val="004A98"/>
                </a:solidFill>
                <a:latin typeface="IBM Plex Sans"/>
                <a:ea typeface="IBM Plex Sans"/>
                <a:cs typeface="IBM Plex Sans"/>
                <a:sym typeface="IBM Plex Sans"/>
              </a:defRPr>
            </a:pPr>
            <a:r>
              <a:t>Des gens d’action ?</a:t>
            </a:r>
          </a:p>
        </p:txBody>
      </p:sp>
      <p:sp>
        <p:nvSpPr>
          <p:cNvPr id="144" name="TextBox 6"/>
          <p:cNvSpPr txBox="1"/>
          <p:nvPr/>
        </p:nvSpPr>
        <p:spPr>
          <a:xfrm>
            <a:off x="1028699" y="1336016"/>
            <a:ext cx="6262839" cy="2665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11400"/>
              </a:lnSpc>
              <a:defRPr sz="12000">
                <a:solidFill>
                  <a:srgbClr val="FFFFFF"/>
                </a:solidFill>
                <a:latin typeface="IBM Plex Sans"/>
                <a:ea typeface="IBM Plex Sans"/>
                <a:cs typeface="IBM Plex Sans"/>
                <a:sym typeface="IBM Plex Sans"/>
              </a:defRPr>
            </a:pPr>
            <a:r>
              <a:t>L’IMAGE</a:t>
            </a:r>
          </a:p>
          <a:p>
            <a:pPr algn="just">
              <a:lnSpc>
                <a:spcPts val="9200"/>
              </a:lnSpc>
              <a:defRPr sz="9700">
                <a:solidFill>
                  <a:srgbClr val="FFFFFF"/>
                </a:solidFill>
                <a:latin typeface="IBM Plex Sans"/>
                <a:ea typeface="IBM Plex Sans"/>
                <a:cs typeface="IBM Plex Sans"/>
                <a:sym typeface="IBM Plex Sans"/>
              </a:defRPr>
            </a:pPr>
            <a:r>
              <a:t>PUBLIQUE</a:t>
            </a:r>
          </a:p>
        </p:txBody>
      </p:sp>
      <p:grpSp>
        <p:nvGrpSpPr>
          <p:cNvPr id="147" name="Group 7"/>
          <p:cNvGrpSpPr/>
          <p:nvPr/>
        </p:nvGrpSpPr>
        <p:grpSpPr>
          <a:xfrm>
            <a:off x="161191" y="8543448"/>
            <a:ext cx="6368615" cy="1455451"/>
            <a:chOff x="0" y="0"/>
            <a:chExt cx="6368613" cy="1455450"/>
          </a:xfrm>
        </p:grpSpPr>
        <p:sp>
          <p:nvSpPr>
            <p:cNvPr id="145" name="Freeform 8"/>
            <p:cNvSpPr/>
            <p:nvPr/>
          </p:nvSpPr>
          <p:spPr>
            <a:xfrm>
              <a:off x="-1" y="-1"/>
              <a:ext cx="6368615" cy="1455452"/>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sp>
          <p:nvSpPr>
            <p:cNvPr id="146" name="Freeform 9"/>
            <p:cNvSpPr/>
            <p:nvPr/>
          </p:nvSpPr>
          <p:spPr>
            <a:xfrm>
              <a:off x="3608896" y="220667"/>
              <a:ext cx="1788572" cy="1014116"/>
            </a:xfrm>
            <a:prstGeom prst="rect">
              <a:avLst/>
            </a:prstGeom>
            <a:blipFill rotWithShape="1">
              <a:blip r:embed="rId5"/>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Freeform 2"/>
          <p:cNvSpPr/>
          <p:nvPr/>
        </p:nvSpPr>
        <p:spPr>
          <a:xfrm>
            <a:off x="0" y="0"/>
            <a:ext cx="18288000" cy="10287000"/>
          </a:xfrm>
          <a:prstGeom prst="rect">
            <a:avLst/>
          </a:prstGeom>
          <a:blipFill>
            <a:blip r:embed="rId3"/>
            <a:stretch>
              <a:fillRect/>
            </a:stretch>
          </a:blipFill>
          <a:ln w="12700">
            <a:miter lim="400000"/>
          </a:ln>
        </p:spPr>
        <p:txBody>
          <a:bodyPr lIns="45719" rIns="45719"/>
          <a:lstStyle/>
          <a:p>
            <a:endParaRPr/>
          </a:p>
        </p:txBody>
      </p:sp>
      <p:sp>
        <p:nvSpPr>
          <p:cNvPr id="152" name="TextBox 3"/>
          <p:cNvSpPr txBox="1"/>
          <p:nvPr/>
        </p:nvSpPr>
        <p:spPr>
          <a:xfrm>
            <a:off x="3764949" y="2186434"/>
            <a:ext cx="10758103" cy="54749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10800"/>
              </a:lnSpc>
              <a:defRPr sz="9000" b="1">
                <a:solidFill>
                  <a:srgbClr val="FFFFFF"/>
                </a:solidFill>
                <a:latin typeface="IBM Plex Sans Bold"/>
                <a:ea typeface="IBM Plex Sans Bold"/>
                <a:cs typeface="IBM Plex Sans Bold"/>
                <a:sym typeface="IBM Plex Sans Bold"/>
              </a:defRPr>
            </a:lvl1pPr>
          </a:lstStyle>
          <a:p>
            <a:r>
              <a:t>Mon club doit-il vraiment faire plus en matière d’image publique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8" name="Group 2"/>
          <p:cNvGrpSpPr/>
          <p:nvPr/>
        </p:nvGrpSpPr>
        <p:grpSpPr>
          <a:xfrm>
            <a:off x="8232727" y="6278607"/>
            <a:ext cx="8851628" cy="1835595"/>
            <a:chOff x="0" y="0"/>
            <a:chExt cx="8851627" cy="1835593"/>
          </a:xfrm>
        </p:grpSpPr>
        <p:sp>
          <p:nvSpPr>
            <p:cNvPr id="156" name="Freeform 4"/>
            <p:cNvSpPr/>
            <p:nvPr/>
          </p:nvSpPr>
          <p:spPr>
            <a:xfrm rot="5400000">
              <a:off x="4651724" y="-2364310"/>
              <a:ext cx="1835594" cy="6564213"/>
            </a:xfrm>
            <a:custGeom>
              <a:avLst/>
              <a:gdLst/>
              <a:ahLst/>
              <a:cxnLst>
                <a:cxn ang="0">
                  <a:pos x="wd2" y="hd2"/>
                </a:cxn>
                <a:cxn ang="5400000">
                  <a:pos x="wd2" y="hd2"/>
                </a:cxn>
                <a:cxn ang="10800000">
                  <a:pos x="wd2" y="hd2"/>
                </a:cxn>
                <a:cxn ang="16200000">
                  <a:pos x="wd2" y="hd2"/>
                </a:cxn>
              </a:cxnLst>
              <a:rect l="0" t="0" r="r" b="b"/>
              <a:pathLst>
                <a:path w="21600" h="21600" extrusionOk="0">
                  <a:moveTo>
                    <a:pt x="0" y="2169"/>
                  </a:moveTo>
                  <a:lnTo>
                    <a:pt x="0" y="21600"/>
                  </a:lnTo>
                  <a:lnTo>
                    <a:pt x="21600" y="21600"/>
                  </a:lnTo>
                  <a:lnTo>
                    <a:pt x="21600" y="0"/>
                  </a:lnTo>
                  <a:close/>
                </a:path>
              </a:pathLst>
            </a:custGeom>
            <a:solidFill>
              <a:srgbClr val="0453F1"/>
            </a:solidFill>
            <a:ln w="12700" cap="flat">
              <a:noFill/>
              <a:miter lim="400000"/>
            </a:ln>
            <a:effectLst/>
          </p:spPr>
          <p:txBody>
            <a:bodyPr wrap="square" lIns="45719" tIns="45719" rIns="45719" bIns="45719" numCol="1" anchor="t">
              <a:noAutofit/>
            </a:bodyPr>
            <a:lstStyle/>
            <a:p>
              <a:endParaRPr/>
            </a:p>
          </p:txBody>
        </p:sp>
        <p:sp>
          <p:nvSpPr>
            <p:cNvPr id="157" name="Freeform 6"/>
            <p:cNvSpPr/>
            <p:nvPr/>
          </p:nvSpPr>
          <p:spPr>
            <a:xfrm rot="16200000">
              <a:off x="759892" y="-759893"/>
              <a:ext cx="1835594" cy="3355380"/>
            </a:xfrm>
            <a:custGeom>
              <a:avLst/>
              <a:gdLst/>
              <a:ahLst/>
              <a:cxnLst>
                <a:cxn ang="0">
                  <a:pos x="wd2" y="hd2"/>
                </a:cxn>
                <a:cxn ang="5400000">
                  <a:pos x="wd2" y="hd2"/>
                </a:cxn>
                <a:cxn ang="10800000">
                  <a:pos x="wd2" y="hd2"/>
                </a:cxn>
                <a:cxn ang="16200000">
                  <a:pos x="wd2" y="hd2"/>
                </a:cxn>
              </a:cxnLst>
              <a:rect l="0" t="0" r="r" b="b"/>
              <a:pathLst>
                <a:path w="21600" h="21600" extrusionOk="0">
                  <a:moveTo>
                    <a:pt x="0" y="4242"/>
                  </a:moveTo>
                  <a:lnTo>
                    <a:pt x="0" y="21600"/>
                  </a:lnTo>
                  <a:lnTo>
                    <a:pt x="21600" y="21600"/>
                  </a:lnTo>
                  <a:lnTo>
                    <a:pt x="21600" y="0"/>
                  </a:lnTo>
                  <a:close/>
                </a:path>
              </a:pathLst>
            </a:custGeom>
            <a:solidFill>
              <a:srgbClr val="0453F1"/>
            </a:solidFill>
            <a:ln w="12700" cap="flat">
              <a:noFill/>
              <a:miter lim="400000"/>
            </a:ln>
            <a:effectLst/>
          </p:spPr>
          <p:txBody>
            <a:bodyPr wrap="square" lIns="45719" tIns="45719" rIns="45719" bIns="45719" numCol="1" anchor="t">
              <a:noAutofit/>
            </a:bodyPr>
            <a:lstStyle/>
            <a:p>
              <a:endParaRPr/>
            </a:p>
          </p:txBody>
        </p:sp>
      </p:grpSp>
      <p:sp>
        <p:nvSpPr>
          <p:cNvPr id="159" name="TextBox 7"/>
          <p:cNvSpPr txBox="1"/>
          <p:nvPr/>
        </p:nvSpPr>
        <p:spPr>
          <a:xfrm>
            <a:off x="9144000" y="6435364"/>
            <a:ext cx="7252900" cy="15112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12000"/>
              </a:lnSpc>
              <a:defRPr sz="10000">
                <a:solidFill>
                  <a:srgbClr val="FFFFFF"/>
                </a:solidFill>
                <a:latin typeface="IBM Plex Sans"/>
                <a:ea typeface="IBM Plex Sans"/>
                <a:cs typeface="IBM Plex Sans"/>
                <a:sym typeface="IBM Plex Sans"/>
              </a:defRPr>
            </a:lvl1pPr>
          </a:lstStyle>
          <a:p>
            <a:r>
              <a:t>40 %</a:t>
            </a:r>
          </a:p>
        </p:txBody>
      </p:sp>
      <p:sp>
        <p:nvSpPr>
          <p:cNvPr id="160" name="TextBox 8"/>
          <p:cNvSpPr txBox="1"/>
          <p:nvPr/>
        </p:nvSpPr>
        <p:spPr>
          <a:xfrm>
            <a:off x="2551332" y="2420983"/>
            <a:ext cx="12611866" cy="34964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Pourcentage de personnes n’ayant jamais entendu parler du Rotary</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6" name="Group 2"/>
          <p:cNvGrpSpPr/>
          <p:nvPr/>
        </p:nvGrpSpPr>
        <p:grpSpPr>
          <a:xfrm>
            <a:off x="8232727" y="6278607"/>
            <a:ext cx="8851628" cy="1835595"/>
            <a:chOff x="0" y="0"/>
            <a:chExt cx="8851627" cy="1835593"/>
          </a:xfrm>
        </p:grpSpPr>
        <p:sp>
          <p:nvSpPr>
            <p:cNvPr id="164" name="Freeform 4"/>
            <p:cNvSpPr/>
            <p:nvPr/>
          </p:nvSpPr>
          <p:spPr>
            <a:xfrm rot="5400000">
              <a:off x="4651724" y="-2364310"/>
              <a:ext cx="1835594" cy="6564213"/>
            </a:xfrm>
            <a:custGeom>
              <a:avLst/>
              <a:gdLst/>
              <a:ahLst/>
              <a:cxnLst>
                <a:cxn ang="0">
                  <a:pos x="wd2" y="hd2"/>
                </a:cxn>
                <a:cxn ang="5400000">
                  <a:pos x="wd2" y="hd2"/>
                </a:cxn>
                <a:cxn ang="10800000">
                  <a:pos x="wd2" y="hd2"/>
                </a:cxn>
                <a:cxn ang="16200000">
                  <a:pos x="wd2" y="hd2"/>
                </a:cxn>
              </a:cxnLst>
              <a:rect l="0" t="0" r="r" b="b"/>
              <a:pathLst>
                <a:path w="21600" h="21600" extrusionOk="0">
                  <a:moveTo>
                    <a:pt x="0" y="2169"/>
                  </a:moveTo>
                  <a:lnTo>
                    <a:pt x="0" y="21600"/>
                  </a:lnTo>
                  <a:lnTo>
                    <a:pt x="21600" y="21600"/>
                  </a:lnTo>
                  <a:lnTo>
                    <a:pt x="21600" y="0"/>
                  </a:lnTo>
                  <a:close/>
                </a:path>
              </a:pathLst>
            </a:custGeom>
            <a:solidFill>
              <a:srgbClr val="0453F1"/>
            </a:solidFill>
            <a:ln w="12700" cap="flat">
              <a:noFill/>
              <a:miter lim="400000"/>
            </a:ln>
            <a:effectLst/>
          </p:spPr>
          <p:txBody>
            <a:bodyPr wrap="square" lIns="45719" tIns="45719" rIns="45719" bIns="45719" numCol="1" anchor="t">
              <a:noAutofit/>
            </a:bodyPr>
            <a:lstStyle/>
            <a:p>
              <a:endParaRPr/>
            </a:p>
          </p:txBody>
        </p:sp>
        <p:sp>
          <p:nvSpPr>
            <p:cNvPr id="165" name="Freeform 6"/>
            <p:cNvSpPr/>
            <p:nvPr/>
          </p:nvSpPr>
          <p:spPr>
            <a:xfrm rot="16200000">
              <a:off x="759892" y="-759893"/>
              <a:ext cx="1835594" cy="3355380"/>
            </a:xfrm>
            <a:custGeom>
              <a:avLst/>
              <a:gdLst/>
              <a:ahLst/>
              <a:cxnLst>
                <a:cxn ang="0">
                  <a:pos x="wd2" y="hd2"/>
                </a:cxn>
                <a:cxn ang="5400000">
                  <a:pos x="wd2" y="hd2"/>
                </a:cxn>
                <a:cxn ang="10800000">
                  <a:pos x="wd2" y="hd2"/>
                </a:cxn>
                <a:cxn ang="16200000">
                  <a:pos x="wd2" y="hd2"/>
                </a:cxn>
              </a:cxnLst>
              <a:rect l="0" t="0" r="r" b="b"/>
              <a:pathLst>
                <a:path w="21600" h="21600" extrusionOk="0">
                  <a:moveTo>
                    <a:pt x="0" y="4242"/>
                  </a:moveTo>
                  <a:lnTo>
                    <a:pt x="0" y="21600"/>
                  </a:lnTo>
                  <a:lnTo>
                    <a:pt x="21600" y="21600"/>
                  </a:lnTo>
                  <a:lnTo>
                    <a:pt x="21600" y="0"/>
                  </a:lnTo>
                  <a:close/>
                </a:path>
              </a:pathLst>
            </a:custGeom>
            <a:solidFill>
              <a:srgbClr val="0453F1"/>
            </a:solidFill>
            <a:ln w="12700" cap="flat">
              <a:noFill/>
              <a:miter lim="400000"/>
            </a:ln>
            <a:effectLst/>
          </p:spPr>
          <p:txBody>
            <a:bodyPr wrap="square" lIns="45719" tIns="45719" rIns="45719" bIns="45719" numCol="1" anchor="t">
              <a:noAutofit/>
            </a:bodyPr>
            <a:lstStyle/>
            <a:p>
              <a:endParaRPr/>
            </a:p>
          </p:txBody>
        </p:sp>
      </p:grpSp>
      <p:sp>
        <p:nvSpPr>
          <p:cNvPr id="167" name="TextBox 7"/>
          <p:cNvSpPr txBox="1"/>
          <p:nvPr/>
        </p:nvSpPr>
        <p:spPr>
          <a:xfrm>
            <a:off x="9144000" y="6435364"/>
            <a:ext cx="7252900" cy="15112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12000"/>
              </a:lnSpc>
              <a:defRPr sz="10000">
                <a:solidFill>
                  <a:srgbClr val="FFFFFF"/>
                </a:solidFill>
                <a:latin typeface="IBM Plex Sans"/>
                <a:ea typeface="IBM Plex Sans"/>
                <a:cs typeface="IBM Plex Sans"/>
                <a:sym typeface="IBM Plex Sans"/>
              </a:defRPr>
            </a:lvl1pPr>
          </a:lstStyle>
          <a:p>
            <a:r>
              <a:t>40 %</a:t>
            </a:r>
          </a:p>
        </p:txBody>
      </p:sp>
      <p:sp>
        <p:nvSpPr>
          <p:cNvPr id="168" name="TextBox 8"/>
          <p:cNvSpPr txBox="1"/>
          <p:nvPr/>
        </p:nvSpPr>
        <p:spPr>
          <a:xfrm>
            <a:off x="2551332" y="2420983"/>
            <a:ext cx="12611866" cy="449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Pourcentage qui reconnaît le nom Rotary, mais ne sait pas de quoi il s'agit.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Freeform 2"/>
          <p:cNvSpPr/>
          <p:nvPr/>
        </p:nvSpPr>
        <p:spPr>
          <a:xfrm rot="17453507">
            <a:off x="-5821226" y="-1660985"/>
            <a:ext cx="14630401" cy="10521126"/>
          </a:xfrm>
          <a:prstGeom prst="rect">
            <a:avLst/>
          </a:prstGeom>
          <a:blipFill>
            <a:blip r:embed="rId3"/>
            <a:stretch>
              <a:fillRect/>
            </a:stretch>
          </a:blipFill>
          <a:ln w="12700">
            <a:miter lim="400000"/>
          </a:ln>
        </p:spPr>
        <p:txBody>
          <a:bodyPr lIns="45719" rIns="45719"/>
          <a:lstStyle/>
          <a:p>
            <a:endParaRPr/>
          </a:p>
        </p:txBody>
      </p:sp>
      <p:sp>
        <p:nvSpPr>
          <p:cNvPr id="173" name="AutoShape 3"/>
          <p:cNvSpPr/>
          <p:nvPr/>
        </p:nvSpPr>
        <p:spPr>
          <a:xfrm rot="17889778">
            <a:off x="1076185" y="2539388"/>
            <a:ext cx="6019339" cy="16125027"/>
          </a:xfrm>
          <a:prstGeom prst="rect">
            <a:avLst/>
          </a:prstGeom>
          <a:solidFill>
            <a:srgbClr val="FFFFFF"/>
          </a:solidFill>
          <a:ln w="12700">
            <a:miter lim="400000"/>
          </a:ln>
        </p:spPr>
        <p:txBody>
          <a:bodyPr lIns="45719" rIns="45719"/>
          <a:lstStyle/>
          <a:p>
            <a:endParaRPr/>
          </a:p>
        </p:txBody>
      </p:sp>
      <p:sp>
        <p:nvSpPr>
          <p:cNvPr id="174" name="TextBox 4"/>
          <p:cNvSpPr txBox="1"/>
          <p:nvPr/>
        </p:nvSpPr>
        <p:spPr>
          <a:xfrm>
            <a:off x="8296275" y="725880"/>
            <a:ext cx="9458827" cy="3496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Outils actuels pour aider votre club à raconter son histoire.</a:t>
            </a:r>
          </a:p>
        </p:txBody>
      </p:sp>
      <p:sp>
        <p:nvSpPr>
          <p:cNvPr id="175" name="TextBox 5"/>
          <p:cNvSpPr txBox="1"/>
          <p:nvPr/>
        </p:nvSpPr>
        <p:spPr>
          <a:xfrm>
            <a:off x="8179779" y="4562473"/>
            <a:ext cx="9920038" cy="4527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4000"/>
              </a:lnSpc>
            </a:pPr>
            <a:endParaRPr/>
          </a:p>
          <a:p>
            <a:pPr>
              <a:lnSpc>
                <a:spcPts val="4000"/>
              </a:lnSpc>
              <a:defRPr sz="2900">
                <a:solidFill>
                  <a:srgbClr val="004A98"/>
                </a:solidFill>
                <a:latin typeface="IBM Plex Sans"/>
                <a:ea typeface="IBM Plex Sans"/>
                <a:cs typeface="IBM Plex Sans"/>
                <a:sym typeface="IBM Plex Sans"/>
              </a:defRPr>
            </a:pPr>
            <a:r>
              <a:t>Centre de formation du Rotary</a:t>
            </a:r>
          </a:p>
          <a:p>
            <a:pPr>
              <a:lnSpc>
                <a:spcPts val="4000"/>
              </a:lnSpc>
            </a:pPr>
            <a:endParaRPr/>
          </a:p>
          <a:p>
            <a:pPr>
              <a:lnSpc>
                <a:spcPts val="4000"/>
              </a:lnSpc>
              <a:defRPr sz="2900">
                <a:solidFill>
                  <a:srgbClr val="004A98"/>
                </a:solidFill>
                <a:latin typeface="IBM Plex Sans"/>
                <a:ea typeface="IBM Plex Sans"/>
                <a:cs typeface="IBM Plex Sans"/>
                <a:sym typeface="IBM Plex Sans"/>
              </a:defRPr>
            </a:pPr>
            <a:r>
              <a:t>Site du district</a:t>
            </a:r>
          </a:p>
          <a:p>
            <a:pPr>
              <a:lnSpc>
                <a:spcPts val="4000"/>
              </a:lnSpc>
            </a:pPr>
            <a:endParaRPr/>
          </a:p>
          <a:p>
            <a:pPr>
              <a:lnSpc>
                <a:spcPts val="4000"/>
              </a:lnSpc>
              <a:defRPr sz="2900">
                <a:solidFill>
                  <a:srgbClr val="004A98"/>
                </a:solidFill>
                <a:latin typeface="IBM Plex Sans"/>
                <a:ea typeface="IBM Plex Sans"/>
                <a:cs typeface="IBM Plex Sans"/>
                <a:sym typeface="IBM Plex Sans"/>
              </a:defRPr>
            </a:pPr>
            <a:r>
              <a:t>Rotary brand center</a:t>
            </a:r>
          </a:p>
          <a:p>
            <a:pPr>
              <a:lnSpc>
                <a:spcPts val="4000"/>
              </a:lnSpc>
            </a:pPr>
            <a:endParaRPr/>
          </a:p>
          <a:p>
            <a:pPr>
              <a:lnSpc>
                <a:spcPts val="4000"/>
              </a:lnSpc>
              <a:defRPr sz="2900">
                <a:solidFill>
                  <a:srgbClr val="004A98"/>
                </a:solidFill>
                <a:latin typeface="IBM Plex Sans"/>
                <a:ea typeface="IBM Plex Sans"/>
                <a:cs typeface="IBM Plex Sans"/>
                <a:sym typeface="IBM Plex Sans"/>
              </a:defRPr>
            </a:pPr>
            <a:r>
              <a:t>Ressources Image publique de la zone 33/34</a:t>
            </a:r>
          </a:p>
        </p:txBody>
      </p:sp>
      <p:sp>
        <p:nvSpPr>
          <p:cNvPr id="176" name="TextBox 6"/>
          <p:cNvSpPr txBox="1"/>
          <p:nvPr/>
        </p:nvSpPr>
        <p:spPr>
          <a:xfrm>
            <a:off x="1028699" y="1336016"/>
            <a:ext cx="6262839" cy="2665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11400"/>
              </a:lnSpc>
              <a:defRPr sz="12000">
                <a:solidFill>
                  <a:srgbClr val="FFFFFF"/>
                </a:solidFill>
                <a:latin typeface="IBM Plex Sans"/>
                <a:ea typeface="IBM Plex Sans"/>
                <a:cs typeface="IBM Plex Sans"/>
                <a:sym typeface="IBM Plex Sans"/>
              </a:defRPr>
            </a:pPr>
            <a:r>
              <a:t>L’IMAGE</a:t>
            </a:r>
          </a:p>
          <a:p>
            <a:pPr algn="just">
              <a:lnSpc>
                <a:spcPts val="9200"/>
              </a:lnSpc>
              <a:defRPr sz="9700">
                <a:solidFill>
                  <a:srgbClr val="FFFFFF"/>
                </a:solidFill>
                <a:latin typeface="IBM Plex Sans"/>
                <a:ea typeface="IBM Plex Sans"/>
                <a:cs typeface="IBM Plex Sans"/>
                <a:sym typeface="IBM Plex Sans"/>
              </a:defRPr>
            </a:pPr>
            <a:r>
              <a:t>PUBLIQUE</a:t>
            </a:r>
          </a:p>
        </p:txBody>
      </p:sp>
      <p:grpSp>
        <p:nvGrpSpPr>
          <p:cNvPr id="179" name="Group 7"/>
          <p:cNvGrpSpPr/>
          <p:nvPr/>
        </p:nvGrpSpPr>
        <p:grpSpPr>
          <a:xfrm>
            <a:off x="161191" y="8543448"/>
            <a:ext cx="6368615" cy="1455451"/>
            <a:chOff x="0" y="0"/>
            <a:chExt cx="6368613" cy="1455450"/>
          </a:xfrm>
        </p:grpSpPr>
        <p:sp>
          <p:nvSpPr>
            <p:cNvPr id="177" name="Freeform 8"/>
            <p:cNvSpPr/>
            <p:nvPr/>
          </p:nvSpPr>
          <p:spPr>
            <a:xfrm>
              <a:off x="-1" y="-1"/>
              <a:ext cx="6368615" cy="1455452"/>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sp>
          <p:nvSpPr>
            <p:cNvPr id="178" name="Freeform 9"/>
            <p:cNvSpPr/>
            <p:nvPr/>
          </p:nvSpPr>
          <p:spPr>
            <a:xfrm>
              <a:off x="3608896" y="220667"/>
              <a:ext cx="1788572" cy="1014116"/>
            </a:xfrm>
            <a:prstGeom prst="rect">
              <a:avLst/>
            </a:prstGeom>
            <a:blipFill rotWithShape="1">
              <a:blip r:embed="rId5"/>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Freeform 2"/>
          <p:cNvSpPr/>
          <p:nvPr/>
        </p:nvSpPr>
        <p:spPr>
          <a:xfrm>
            <a:off x="378456" y="501413"/>
            <a:ext cx="17909545" cy="9484598"/>
          </a:xfrm>
          <a:prstGeom prst="rect">
            <a:avLst/>
          </a:prstGeom>
          <a:blipFill>
            <a:blip r:embed="rId3"/>
            <a:stretch>
              <a:fillRect/>
            </a:stretch>
          </a:blipFill>
          <a:ln w="12700">
            <a:miter lim="400000"/>
          </a:ln>
        </p:spPr>
        <p:txBody>
          <a:bodyPr lIns="45719" rIns="45719"/>
          <a:lstStyle/>
          <a:p>
            <a:endParaRPr/>
          </a:p>
        </p:txBody>
      </p:sp>
      <p:sp>
        <p:nvSpPr>
          <p:cNvPr id="184" name="Freeform 3"/>
          <p:cNvSpPr/>
          <p:nvPr/>
        </p:nvSpPr>
        <p:spPr>
          <a:xfrm rot="19890216">
            <a:off x="10825706" y="668057"/>
            <a:ext cx="3431052" cy="2483225"/>
          </a:xfrm>
          <a:prstGeom prst="rect">
            <a:avLst/>
          </a:prstGeom>
          <a:blipFill>
            <a:blip r:embed="rId4"/>
            <a:stretch>
              <a:fillRect/>
            </a:stretch>
          </a:blipFill>
          <a:ln w="12700">
            <a:miter lim="400000"/>
          </a:ln>
        </p:spPr>
        <p:txBody>
          <a:bodyPr lIns="45719" rIns="45719"/>
          <a:lstStyle/>
          <a:p>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Freeform 2"/>
          <p:cNvSpPr/>
          <p:nvPr/>
        </p:nvSpPr>
        <p:spPr>
          <a:xfrm>
            <a:off x="515012" y="497490"/>
            <a:ext cx="16744288" cy="9586106"/>
          </a:xfrm>
          <a:prstGeom prst="rect">
            <a:avLst/>
          </a:prstGeom>
          <a:blipFill>
            <a:blip r:embed="rId3"/>
            <a:stretch>
              <a:fillRect/>
            </a:stretch>
          </a:blipFill>
          <a:ln w="12700">
            <a:miter lim="400000"/>
          </a:ln>
        </p:spPr>
        <p:txBody>
          <a:bodyPr lIns="45719" rIns="45719"/>
          <a:lstStyle/>
          <a:p>
            <a:endParaRPr/>
          </a:p>
        </p:txBody>
      </p:sp>
      <p:sp>
        <p:nvSpPr>
          <p:cNvPr id="189" name="Freeform 3"/>
          <p:cNvSpPr/>
          <p:nvPr/>
        </p:nvSpPr>
        <p:spPr>
          <a:xfrm rot="2070222">
            <a:off x="4474704" y="5423160"/>
            <a:ext cx="3431052" cy="2483224"/>
          </a:xfrm>
          <a:prstGeom prst="rect">
            <a:avLst/>
          </a:prstGeom>
          <a:blipFill>
            <a:blip r:embed="rId4"/>
            <a:stretch>
              <a:fillRect/>
            </a:stretch>
          </a:blipFill>
          <a:ln w="12700">
            <a:miter lim="400000"/>
          </a:ln>
        </p:spPr>
        <p:txBody>
          <a:bodyPr lIns="45719" rIns="45719"/>
          <a:lstStyle/>
          <a:p>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Freeform 2"/>
          <p:cNvSpPr/>
          <p:nvPr/>
        </p:nvSpPr>
        <p:spPr>
          <a:xfrm>
            <a:off x="0" y="514350"/>
            <a:ext cx="18288000" cy="9258300"/>
          </a:xfrm>
          <a:prstGeom prst="rect">
            <a:avLst/>
          </a:prstGeom>
          <a:blipFill>
            <a:blip r:embed="rId3"/>
            <a:stretch>
              <a:fillRect/>
            </a:stretch>
          </a:blipFill>
          <a:ln w="12700">
            <a:miter lim="400000"/>
          </a:ln>
        </p:spPr>
        <p:txBody>
          <a:bodyPr lIns="45719" rIns="45719"/>
          <a:lstStyle/>
          <a:p>
            <a:endParaRPr/>
          </a:p>
        </p:txBody>
      </p:sp>
      <p:sp>
        <p:nvSpPr>
          <p:cNvPr id="194" name="Freeform 3"/>
          <p:cNvSpPr/>
          <p:nvPr/>
        </p:nvSpPr>
        <p:spPr>
          <a:xfrm rot="8010958">
            <a:off x="2267351" y="3780416"/>
            <a:ext cx="9142629" cy="2726167"/>
          </a:xfrm>
          <a:prstGeom prst="rect">
            <a:avLst/>
          </a:prstGeom>
          <a:blipFill>
            <a:blip r:embed="rId4"/>
            <a:stretch>
              <a:fillRect/>
            </a:stretch>
          </a:blipFill>
          <a:ln w="12700">
            <a:miter lim="400000"/>
          </a:ln>
        </p:spPr>
        <p:txBody>
          <a:bodyPr lIns="45719" rIns="45719"/>
          <a:lstStyle/>
          <a:p>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Freeform 2"/>
          <p:cNvSpPr/>
          <p:nvPr/>
        </p:nvSpPr>
        <p:spPr>
          <a:xfrm>
            <a:off x="-822365" y="-106835"/>
            <a:ext cx="14130598" cy="8560787"/>
          </a:xfrm>
          <a:prstGeom prst="rect">
            <a:avLst/>
          </a:prstGeom>
          <a:blipFill>
            <a:blip r:embed="rId3"/>
            <a:stretch>
              <a:fillRect/>
            </a:stretch>
          </a:blipFill>
          <a:ln w="12700">
            <a:miter lim="400000"/>
          </a:ln>
        </p:spPr>
        <p:txBody>
          <a:bodyPr lIns="45719" rIns="45719"/>
          <a:lstStyle/>
          <a:p>
            <a:endParaRPr/>
          </a:p>
        </p:txBody>
      </p:sp>
      <p:sp>
        <p:nvSpPr>
          <p:cNvPr id="199" name="Freeform 3"/>
          <p:cNvSpPr/>
          <p:nvPr/>
        </p:nvSpPr>
        <p:spPr>
          <a:xfrm rot="10942925">
            <a:off x="5229704" y="3642924"/>
            <a:ext cx="2427654" cy="723883"/>
          </a:xfrm>
          <a:prstGeom prst="rect">
            <a:avLst/>
          </a:prstGeom>
          <a:blipFill>
            <a:blip r:embed="rId4"/>
            <a:stretch>
              <a:fillRect/>
            </a:stretch>
          </a:blipFill>
          <a:ln w="12700">
            <a:miter lim="400000"/>
          </a:ln>
        </p:spPr>
        <p:txBody>
          <a:bodyPr lIns="45719" rIns="45719"/>
          <a:lstStyle/>
          <a:p>
            <a:endParaRPr/>
          </a:p>
        </p:txBody>
      </p:sp>
      <p:sp>
        <p:nvSpPr>
          <p:cNvPr id="200" name="Freeform 4"/>
          <p:cNvSpPr/>
          <p:nvPr/>
        </p:nvSpPr>
        <p:spPr>
          <a:xfrm>
            <a:off x="9144000" y="3592786"/>
            <a:ext cx="9239113" cy="6234312"/>
          </a:xfrm>
          <a:prstGeom prst="rect">
            <a:avLst/>
          </a:prstGeom>
          <a:blipFill>
            <a:blip r:embed="rId5"/>
            <a:stretch>
              <a:fillRect/>
            </a:stretch>
          </a:blipFill>
          <a:ln w="12700">
            <a:miter lim="400000"/>
          </a:ln>
        </p:spPr>
        <p:txBody>
          <a:bodyPr lIns="45719" rIns="45719"/>
          <a:lstStyle/>
          <a:p>
            <a:endParaRPr/>
          </a:p>
        </p:txBody>
      </p:sp>
      <p:sp>
        <p:nvSpPr>
          <p:cNvPr id="201" name="Freeform 5"/>
          <p:cNvSpPr/>
          <p:nvPr/>
        </p:nvSpPr>
        <p:spPr>
          <a:xfrm rot="20550046">
            <a:off x="7140444" y="7863410"/>
            <a:ext cx="2427653" cy="723883"/>
          </a:xfrm>
          <a:prstGeom prst="rect">
            <a:avLst/>
          </a:prstGeom>
          <a:blipFill>
            <a:blip r:embed="rId4"/>
            <a:stretch>
              <a:fillRect/>
            </a:stretch>
          </a:blipFill>
          <a:ln w="12700">
            <a:miter lim="400000"/>
          </a:ln>
        </p:spPr>
        <p:txBody>
          <a:bodyPr lIns="45719" rIns="45719"/>
          <a:lstStyle/>
          <a:p>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Freeform 2"/>
          <p:cNvSpPr/>
          <p:nvPr/>
        </p:nvSpPr>
        <p:spPr>
          <a:xfrm rot="17453507">
            <a:off x="-5821226" y="-1660985"/>
            <a:ext cx="14630401" cy="10521126"/>
          </a:xfrm>
          <a:prstGeom prst="rect">
            <a:avLst/>
          </a:prstGeom>
          <a:blipFill>
            <a:blip r:embed="rId3"/>
            <a:stretch>
              <a:fillRect/>
            </a:stretch>
          </a:blipFill>
          <a:ln w="12700">
            <a:miter lim="400000"/>
          </a:ln>
        </p:spPr>
        <p:txBody>
          <a:bodyPr lIns="45719" rIns="45719"/>
          <a:lstStyle/>
          <a:p>
            <a:endParaRPr/>
          </a:p>
        </p:txBody>
      </p:sp>
      <p:sp>
        <p:nvSpPr>
          <p:cNvPr id="206" name="TextBox 3"/>
          <p:cNvSpPr txBox="1"/>
          <p:nvPr/>
        </p:nvSpPr>
        <p:spPr>
          <a:xfrm>
            <a:off x="8296275" y="725880"/>
            <a:ext cx="9458827" cy="33286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9200"/>
              </a:lnSpc>
              <a:defRPr sz="7700">
                <a:solidFill>
                  <a:srgbClr val="004A98"/>
                </a:solidFill>
                <a:latin typeface="IBM Plex Sans"/>
                <a:ea typeface="IBM Plex Sans"/>
                <a:cs typeface="IBM Plex Sans"/>
                <a:sym typeface="IBM Plex Sans"/>
              </a:defRPr>
            </a:lvl1pPr>
          </a:lstStyle>
          <a:p>
            <a:r>
              <a:t>Quelques bonnes pratiques</a:t>
            </a:r>
          </a:p>
        </p:txBody>
      </p:sp>
      <p:sp>
        <p:nvSpPr>
          <p:cNvPr id="207" name="TextBox 4"/>
          <p:cNvSpPr txBox="1"/>
          <p:nvPr/>
        </p:nvSpPr>
        <p:spPr>
          <a:xfrm>
            <a:off x="8670690" y="3293360"/>
            <a:ext cx="9920039" cy="65493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804223" lvl="1" indent="-402112">
              <a:lnSpc>
                <a:spcPts val="5200"/>
              </a:lnSpc>
              <a:buSzPct val="100000"/>
              <a:buFont typeface="Arial"/>
              <a:buChar char="•"/>
              <a:defRPr sz="3700" b="1">
                <a:solidFill>
                  <a:srgbClr val="004A98"/>
                </a:solidFill>
                <a:latin typeface="IBM Plex Sans Bold"/>
                <a:ea typeface="IBM Plex Sans Bold"/>
                <a:cs typeface="IBM Plex Sans Bold"/>
                <a:sym typeface="IBM Plex Sans Bold"/>
              </a:defRPr>
            </a:pPr>
            <a:r>
              <a:t>Audit d'image publique</a:t>
            </a:r>
          </a:p>
          <a:p>
            <a:pPr>
              <a:lnSpc>
                <a:spcPts val="5200"/>
              </a:lnSpc>
            </a:pPr>
            <a:endParaRPr/>
          </a:p>
          <a:p>
            <a:pPr marL="804223" lvl="1" indent="-402112">
              <a:lnSpc>
                <a:spcPts val="5200"/>
              </a:lnSpc>
              <a:buSzPct val="100000"/>
              <a:buFont typeface="Arial"/>
              <a:buChar char="•"/>
              <a:defRPr sz="3700" b="1">
                <a:solidFill>
                  <a:srgbClr val="004A98"/>
                </a:solidFill>
                <a:latin typeface="IBM Plex Sans Bold"/>
                <a:ea typeface="IBM Plex Sans Bold"/>
                <a:cs typeface="IBM Plex Sans Bold"/>
                <a:sym typeface="IBM Plex Sans Bold"/>
              </a:defRPr>
            </a:pPr>
            <a:r>
              <a:t>Site et réseaux sociaux</a:t>
            </a:r>
          </a:p>
          <a:p>
            <a:pPr>
              <a:lnSpc>
                <a:spcPts val="5200"/>
              </a:lnSpc>
            </a:pPr>
            <a:endParaRPr/>
          </a:p>
          <a:p>
            <a:pPr marL="804223" lvl="1" indent="-402112">
              <a:lnSpc>
                <a:spcPts val="5200"/>
              </a:lnSpc>
              <a:buSzPct val="100000"/>
              <a:buFont typeface="Arial"/>
              <a:buChar char="•"/>
              <a:defRPr sz="3700" b="1">
                <a:solidFill>
                  <a:srgbClr val="004A98"/>
                </a:solidFill>
                <a:latin typeface="IBM Plex Sans Bold"/>
                <a:ea typeface="IBM Plex Sans Bold"/>
                <a:cs typeface="IBM Plex Sans Bold"/>
                <a:sym typeface="IBM Plex Sans Bold"/>
              </a:defRPr>
            </a:pPr>
            <a:r>
              <a:t>Calendrier de contenu</a:t>
            </a:r>
          </a:p>
          <a:p>
            <a:pPr>
              <a:lnSpc>
                <a:spcPts val="5200"/>
              </a:lnSpc>
            </a:pPr>
            <a:endParaRPr/>
          </a:p>
          <a:p>
            <a:pPr marL="804223" lvl="1" indent="-402112">
              <a:lnSpc>
                <a:spcPts val="5200"/>
              </a:lnSpc>
              <a:buSzPct val="100000"/>
              <a:buFont typeface="Arial"/>
              <a:buChar char="•"/>
              <a:defRPr sz="3700" b="1">
                <a:solidFill>
                  <a:srgbClr val="004A98"/>
                </a:solidFill>
                <a:latin typeface="IBM Plex Sans Bold"/>
                <a:ea typeface="IBM Plex Sans Bold"/>
                <a:cs typeface="IBM Plex Sans Bold"/>
                <a:sym typeface="IBM Plex Sans Bold"/>
              </a:defRPr>
            </a:pPr>
            <a:r>
              <a:t>Plan d'image publique</a:t>
            </a:r>
          </a:p>
          <a:p>
            <a:pPr>
              <a:lnSpc>
                <a:spcPts val="5200"/>
              </a:lnSpc>
            </a:pPr>
            <a:endParaRPr/>
          </a:p>
          <a:p>
            <a:pPr marL="804223" lvl="1" indent="-402112">
              <a:lnSpc>
                <a:spcPts val="5200"/>
              </a:lnSpc>
              <a:buSzPct val="100000"/>
              <a:buFont typeface="Arial"/>
              <a:buChar char="•"/>
              <a:defRPr sz="3700" b="1">
                <a:solidFill>
                  <a:srgbClr val="004A98"/>
                </a:solidFill>
                <a:latin typeface="IBM Plex Sans Bold"/>
                <a:ea typeface="IBM Plex Sans Bold"/>
                <a:cs typeface="IBM Plex Sans Bold"/>
                <a:sym typeface="IBM Plex Sans Bold"/>
              </a:defRPr>
            </a:pPr>
            <a:r>
              <a:t>L'image de marque</a:t>
            </a:r>
          </a:p>
        </p:txBody>
      </p:sp>
      <p:sp>
        <p:nvSpPr>
          <p:cNvPr id="208" name="TextBox 5"/>
          <p:cNvSpPr txBox="1"/>
          <p:nvPr/>
        </p:nvSpPr>
        <p:spPr>
          <a:xfrm>
            <a:off x="1028699" y="1336016"/>
            <a:ext cx="6262839" cy="26658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gn="just">
              <a:lnSpc>
                <a:spcPts val="11400"/>
              </a:lnSpc>
              <a:defRPr sz="12000">
                <a:solidFill>
                  <a:srgbClr val="FFFFFF"/>
                </a:solidFill>
                <a:latin typeface="IBM Plex Sans"/>
                <a:ea typeface="IBM Plex Sans"/>
                <a:cs typeface="IBM Plex Sans"/>
                <a:sym typeface="IBM Plex Sans"/>
              </a:defRPr>
            </a:pPr>
            <a:r>
              <a:t>L’IMAGE</a:t>
            </a:r>
          </a:p>
          <a:p>
            <a:pPr algn="just">
              <a:lnSpc>
                <a:spcPts val="9200"/>
              </a:lnSpc>
              <a:defRPr sz="9700">
                <a:solidFill>
                  <a:srgbClr val="FFFFFF"/>
                </a:solidFill>
                <a:latin typeface="IBM Plex Sans"/>
                <a:ea typeface="IBM Plex Sans"/>
                <a:cs typeface="IBM Plex Sans"/>
                <a:sym typeface="IBM Plex Sans"/>
              </a:defRPr>
            </a:pPr>
            <a:r>
              <a:t>PUBLIQUE</a:t>
            </a:r>
          </a:p>
        </p:txBody>
      </p:sp>
      <p:grpSp>
        <p:nvGrpSpPr>
          <p:cNvPr id="211" name="Group 6"/>
          <p:cNvGrpSpPr/>
          <p:nvPr/>
        </p:nvGrpSpPr>
        <p:grpSpPr>
          <a:xfrm>
            <a:off x="161191" y="8543448"/>
            <a:ext cx="6368615" cy="1455451"/>
            <a:chOff x="0" y="0"/>
            <a:chExt cx="6368613" cy="1455450"/>
          </a:xfrm>
        </p:grpSpPr>
        <p:sp>
          <p:nvSpPr>
            <p:cNvPr id="209" name="Freeform 7"/>
            <p:cNvSpPr/>
            <p:nvPr/>
          </p:nvSpPr>
          <p:spPr>
            <a:xfrm>
              <a:off x="-1" y="-1"/>
              <a:ext cx="6368615" cy="1455452"/>
            </a:xfrm>
            <a:prstGeom prst="rect">
              <a:avLst/>
            </a:prstGeom>
            <a:blipFill rotWithShape="1">
              <a:blip r:embed="rId4"/>
              <a:srcRect/>
              <a:stretch>
                <a:fillRect/>
              </a:stretch>
            </a:blipFill>
            <a:ln w="12700" cap="flat">
              <a:noFill/>
              <a:miter lim="400000"/>
            </a:ln>
            <a:effectLst/>
          </p:spPr>
          <p:txBody>
            <a:bodyPr wrap="square" lIns="45719" tIns="45719" rIns="45719" bIns="45719" numCol="1" anchor="t">
              <a:noAutofit/>
            </a:bodyPr>
            <a:lstStyle/>
            <a:p>
              <a:endParaRPr/>
            </a:p>
          </p:txBody>
        </p:sp>
        <p:sp>
          <p:nvSpPr>
            <p:cNvPr id="210" name="Freeform 8"/>
            <p:cNvSpPr/>
            <p:nvPr/>
          </p:nvSpPr>
          <p:spPr>
            <a:xfrm>
              <a:off x="3608896" y="220667"/>
              <a:ext cx="1788572" cy="1014116"/>
            </a:xfrm>
            <a:prstGeom prst="rect">
              <a:avLst/>
            </a:prstGeom>
            <a:blipFill rotWithShape="1">
              <a:blip r:embed="rId5"/>
              <a:srcRect/>
              <a:stretch>
                <a:fillRect/>
              </a:stretch>
            </a:blipFill>
            <a:ln w="12700" cap="flat">
              <a:noFill/>
              <a:miter lim="400000"/>
            </a:ln>
            <a:effectLst/>
          </p:spPr>
          <p:txBody>
            <a:bodyPr wrap="square" lIns="45719" tIns="45719" rIns="45719" bIns="45719" numCol="1" anchor="t">
              <a:noAutofit/>
            </a:bodyPr>
            <a:lstStyle/>
            <a:p>
              <a:endParaRPr/>
            </a:p>
          </p:txBody>
        </p:sp>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Freeform 2"/>
          <p:cNvSpPr/>
          <p:nvPr/>
        </p:nvSpPr>
        <p:spPr>
          <a:xfrm>
            <a:off x="0" y="4340"/>
            <a:ext cx="18288000" cy="10278320"/>
          </a:xfrm>
          <a:prstGeom prst="rect">
            <a:avLst/>
          </a:prstGeom>
          <a:blipFill>
            <a:blip r:embed="rId3"/>
            <a:stretch>
              <a:fillRect/>
            </a:stretch>
          </a:blipFill>
          <a:ln w="12700">
            <a:miter lim="400000"/>
          </a:ln>
        </p:spPr>
        <p:txBody>
          <a:bodyPr lIns="45719" rIns="45719"/>
          <a:lstStyle/>
          <a:p>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Freeform 2"/>
          <p:cNvSpPr/>
          <p:nvPr/>
        </p:nvSpPr>
        <p:spPr>
          <a:xfrm>
            <a:off x="0" y="5772"/>
            <a:ext cx="18298274" cy="10281229"/>
          </a:xfrm>
          <a:prstGeom prst="rect">
            <a:avLst/>
          </a:prstGeom>
          <a:blipFill>
            <a:blip r:embed="rId3"/>
            <a:stretch>
              <a:fillRect/>
            </a:stretch>
          </a:blipFill>
          <a:ln w="12700">
            <a:miter lim="400000"/>
          </a:ln>
        </p:spPr>
        <p:txBody>
          <a:bodyPr lIns="45719" rIns="45719"/>
          <a:lstStyle/>
          <a:p>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Freeform 2"/>
          <p:cNvSpPr/>
          <p:nvPr/>
        </p:nvSpPr>
        <p:spPr>
          <a:xfrm>
            <a:off x="0" y="-20307"/>
            <a:ext cx="18288000" cy="10327614"/>
          </a:xfrm>
          <a:prstGeom prst="rect">
            <a:avLst/>
          </a:prstGeom>
          <a:blipFill>
            <a:blip r:embed="rId3"/>
            <a:stretch>
              <a:fillRect/>
            </a:stretch>
          </a:blipFill>
          <a:ln w="12700">
            <a:miter lim="400000"/>
          </a:ln>
        </p:spPr>
        <p:txBody>
          <a:bodyPr lIns="45719" rIns="45719"/>
          <a:lstStyle/>
          <a:p>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27" name="Freeform 3"/>
          <p:cNvSpPr/>
          <p:nvPr/>
        </p:nvSpPr>
        <p:spPr>
          <a:xfrm rot="1471509">
            <a:off x="7442248" y="-3517886"/>
            <a:ext cx="2160994" cy="11665745"/>
          </a:xfrm>
          <a:prstGeom prst="rect">
            <a:avLst/>
          </a:prstGeom>
          <a:solidFill>
            <a:srgbClr val="D5DADA">
              <a:alpha val="23922"/>
            </a:srgbClr>
          </a:solidFill>
          <a:ln w="12700">
            <a:miter lim="400000"/>
          </a:ln>
        </p:spPr>
        <p:txBody>
          <a:bodyPr lIns="45719" rIns="45719"/>
          <a:lstStyle/>
          <a:p>
            <a:endParaRPr/>
          </a:p>
        </p:txBody>
      </p:sp>
      <p:sp>
        <p:nvSpPr>
          <p:cNvPr id="228" name="Freeform 6"/>
          <p:cNvSpPr/>
          <p:nvPr/>
        </p:nvSpPr>
        <p:spPr>
          <a:xfrm rot="1471509">
            <a:off x="7842796" y="1744299"/>
            <a:ext cx="2160994" cy="11212988"/>
          </a:xfrm>
          <a:prstGeom prst="rect">
            <a:avLst/>
          </a:prstGeom>
          <a:solidFill>
            <a:srgbClr val="D5DADA">
              <a:alpha val="23922"/>
            </a:srgbClr>
          </a:solidFill>
          <a:ln w="12700">
            <a:miter lim="400000"/>
          </a:ln>
        </p:spPr>
        <p:txBody>
          <a:bodyPr lIns="45719" rIns="45719"/>
          <a:lstStyle/>
          <a:p>
            <a:endParaRPr/>
          </a:p>
        </p:txBody>
      </p:sp>
      <p:sp>
        <p:nvSpPr>
          <p:cNvPr id="229" name="Freeform 8"/>
          <p:cNvSpPr/>
          <p:nvPr/>
        </p:nvSpPr>
        <p:spPr>
          <a:xfrm>
            <a:off x="12409884" y="353617"/>
            <a:ext cx="5224337" cy="2214779"/>
          </a:xfrm>
          <a:prstGeom prst="rect">
            <a:avLst/>
          </a:prstGeom>
          <a:blipFill>
            <a:blip r:embed="rId2"/>
            <a:stretch>
              <a:fillRect/>
            </a:stretch>
          </a:blipFill>
          <a:ln w="12700">
            <a:miter lim="400000"/>
          </a:ln>
        </p:spPr>
        <p:txBody>
          <a:bodyPr lIns="45719" rIns="45719"/>
          <a:lstStyle/>
          <a:p>
            <a:endParaRPr/>
          </a:p>
        </p:txBody>
      </p:sp>
      <p:sp>
        <p:nvSpPr>
          <p:cNvPr id="230" name="AutoShape 9"/>
          <p:cNvSpPr/>
          <p:nvPr/>
        </p:nvSpPr>
        <p:spPr>
          <a:xfrm rot="18212730">
            <a:off x="11709875" y="4808663"/>
            <a:ext cx="13807162" cy="6890913"/>
          </a:xfrm>
          <a:prstGeom prst="rect">
            <a:avLst/>
          </a:prstGeom>
          <a:gradFill>
            <a:gsLst>
              <a:gs pos="0">
                <a:srgbClr val="5DE0E6"/>
              </a:gs>
              <a:gs pos="100000">
                <a:srgbClr val="004AAD"/>
              </a:gs>
            </a:gsLst>
          </a:gradFill>
          <a:ln w="12700">
            <a:miter lim="400000"/>
          </a:ln>
        </p:spPr>
        <p:txBody>
          <a:bodyPr lIns="45719" rIns="45719"/>
          <a:lstStyle/>
          <a:p>
            <a:endParaRPr/>
          </a:p>
        </p:txBody>
      </p:sp>
      <p:sp>
        <p:nvSpPr>
          <p:cNvPr id="231" name="Freeform 10"/>
          <p:cNvSpPr/>
          <p:nvPr/>
        </p:nvSpPr>
        <p:spPr>
          <a:xfrm>
            <a:off x="916185" y="147741"/>
            <a:ext cx="10317055" cy="9991518"/>
          </a:xfrm>
          <a:prstGeom prst="rect">
            <a:avLst/>
          </a:prstGeom>
          <a:blipFill>
            <a:blip r:embed="rId3"/>
            <a:stretch>
              <a:fillRect/>
            </a:stretch>
          </a:blipFill>
          <a:ln w="12700">
            <a:miter lim="400000"/>
          </a:ln>
        </p:spPr>
        <p:txBody>
          <a:bodyPr lIns="45719" rIns="45719"/>
          <a:lstStyle/>
          <a:p>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Freeform 2"/>
          <p:cNvSpPr/>
          <p:nvPr/>
        </p:nvSpPr>
        <p:spPr>
          <a:xfrm>
            <a:off x="-1" y="368564"/>
            <a:ext cx="18006993" cy="9701266"/>
          </a:xfrm>
          <a:prstGeom prst="rect">
            <a:avLst/>
          </a:prstGeom>
          <a:blipFill>
            <a:blip r:embed="rId2"/>
            <a:stretch>
              <a:fillRect/>
            </a:stretch>
          </a:blipFill>
          <a:ln w="12700">
            <a:miter lim="400000"/>
          </a:ln>
        </p:spPr>
        <p:txBody>
          <a:bodyPr lIns="45719" rIns="45719"/>
          <a:lstStyle/>
          <a:p>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extBox 2"/>
          <p:cNvSpPr txBox="1"/>
          <p:nvPr/>
        </p:nvSpPr>
        <p:spPr>
          <a:xfrm>
            <a:off x="1147452" y="1943100"/>
            <a:ext cx="14241351" cy="6398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2400"/>
              </a:lnSpc>
              <a:defRPr sz="2000">
                <a:latin typeface="IBM Plex Sans"/>
                <a:ea typeface="IBM Plex Sans"/>
                <a:cs typeface="IBM Plex Sans"/>
                <a:sym typeface="IBM Plex Sans"/>
              </a:defRPr>
            </a:pPr>
            <a:r>
              <a:t>Notre message</a:t>
            </a:r>
          </a:p>
          <a:p>
            <a:pPr>
              <a:lnSpc>
                <a:spcPts val="2400"/>
              </a:lnSpc>
              <a:defRPr sz="2000">
                <a:latin typeface="IBM Plex Sans"/>
                <a:ea typeface="IBM Plex Sans"/>
                <a:cs typeface="IBM Plex Sans"/>
                <a:sym typeface="IBM Plex Sans"/>
              </a:defRPr>
            </a:pPr>
            <a:r>
              <a:t>L'une des choses les plus importantes que nous puissions faire pour parler du Rotary de manière efficace et convaincante est de nous assurer que nous utilisons tous un message cohérent et unifié. Vous pouvez utiliser le message du président pour 2025-2026, Unis pour faire le bien, pour motiver les membres, les participants et le public avec une idée qui s'aligne sur notre Plan d'action et nous appelle à travailler ensemble. L'utilisation du message présidentiel dans les communications de votre club et de votre district contribue à communiquer l'impact mondial du Rotary et à renforcer la reconnaissance du nom du Rotary au niveau local et auprès de partenaires potentiels. Cela peut aider les gens à comprendre qui nous sommes et ce que nous faisons et pourrait même les inciter à nous rejoindre.</a:t>
            </a:r>
          </a:p>
          <a:p>
            <a:pPr>
              <a:lnSpc>
                <a:spcPts val="2400"/>
              </a:lnSpc>
            </a:pPr>
            <a:endParaRPr/>
          </a:p>
          <a:p>
            <a:pPr>
              <a:lnSpc>
                <a:spcPts val="2400"/>
              </a:lnSpc>
              <a:defRPr sz="2000">
                <a:latin typeface="IBM Plex Sans"/>
                <a:ea typeface="IBM Plex Sans"/>
                <a:cs typeface="IBM Plex Sans"/>
                <a:sym typeface="IBM Plex Sans"/>
              </a:defRPr>
            </a:pPr>
            <a:r>
              <a:t>Message visuel</a:t>
            </a:r>
          </a:p>
          <a:p>
            <a:pPr>
              <a:lnSpc>
                <a:spcPts val="2400"/>
              </a:lnSpc>
              <a:defRPr sz="2000">
                <a:latin typeface="IBM Plex Sans"/>
                <a:ea typeface="IBM Plex Sans"/>
                <a:cs typeface="IBM Plex Sans"/>
                <a:sym typeface="IBM Plex Sans"/>
              </a:defRPr>
            </a:pPr>
            <a:r>
              <a:t>Modèles de logo en cohabitation</a:t>
            </a:r>
          </a:p>
          <a:p>
            <a:pPr>
              <a:lnSpc>
                <a:spcPts val="2400"/>
              </a:lnSpc>
              <a:defRPr sz="2000">
                <a:latin typeface="IBM Plex Sans"/>
                <a:ea typeface="IBM Plex Sans"/>
                <a:cs typeface="IBM Plex Sans"/>
                <a:sym typeface="IBM Plex Sans"/>
              </a:defRPr>
            </a:pPr>
            <a:r>
              <a:t>N'oubliez pas que les logos officiels de votre club et de votre district sont le principal moyen de promouvoir le Rotary dans votre ville, mais vous pouvez intégrer visuellement le message présidentiel en joignant le logo de votre club ou de votre district dans un logo en cohabitation pour les documents suivants :</a:t>
            </a:r>
          </a:p>
          <a:p>
            <a:pPr>
              <a:lnSpc>
                <a:spcPts val="2400"/>
              </a:lnSpc>
              <a:defRPr sz="2000">
                <a:latin typeface="IBM Plex Sans"/>
                <a:ea typeface="IBM Plex Sans"/>
                <a:cs typeface="IBM Plex Sans"/>
                <a:sym typeface="IBM Plex Sans"/>
              </a:defRPr>
            </a:pPr>
            <a:r>
              <a:t>Modèles de bulletins de clubs ou de district</a:t>
            </a:r>
          </a:p>
          <a:p>
            <a:pPr>
              <a:lnSpc>
                <a:spcPts val="2400"/>
              </a:lnSpc>
            </a:pPr>
            <a:endParaRPr/>
          </a:p>
          <a:p>
            <a:pPr>
              <a:lnSpc>
                <a:spcPts val="2400"/>
              </a:lnSpc>
              <a:defRPr sz="2000">
                <a:latin typeface="IBM Plex Sans"/>
                <a:ea typeface="IBM Plex Sans"/>
                <a:cs typeface="IBM Plex Sans"/>
                <a:sym typeface="IBM Plex Sans"/>
              </a:defRPr>
            </a:pPr>
            <a:r>
              <a:t>Signatures des emails du Rotary</a:t>
            </a:r>
          </a:p>
          <a:p>
            <a:pPr>
              <a:lnSpc>
                <a:spcPts val="2400"/>
              </a:lnSpc>
              <a:defRPr sz="2000">
                <a:latin typeface="IBM Plex Sans"/>
                <a:ea typeface="IBM Plex Sans"/>
                <a:cs typeface="IBM Plex Sans"/>
                <a:sym typeface="IBM Plex Sans"/>
              </a:defRPr>
            </a:pPr>
            <a:r>
              <a:t>Documents pour la conférence de district (badges, modèles d'invitation, logos, etc.)</a:t>
            </a:r>
          </a:p>
          <a:p>
            <a:pPr>
              <a:lnSpc>
                <a:spcPts val="2400"/>
              </a:lnSpc>
              <a:defRPr sz="2000">
                <a:latin typeface="IBM Plex Sans"/>
                <a:ea typeface="IBM Plex Sans"/>
                <a:cs typeface="IBM Plex Sans"/>
                <a:sym typeface="IBM Plex Sans"/>
              </a:defRPr>
            </a:pPr>
            <a:r>
              <a:t>Arrière-plans pour les réunions en ligne</a:t>
            </a:r>
          </a:p>
          <a:p>
            <a:pPr>
              <a:lnSpc>
                <a:spcPts val="2400"/>
              </a:lnSpc>
            </a:pPr>
            <a:endParaRPr/>
          </a:p>
          <a:p>
            <a:pPr>
              <a:lnSpc>
                <a:spcPts val="2400"/>
              </a:lnSpc>
              <a:defRPr sz="2000">
                <a:latin typeface="IBM Plex Sans"/>
                <a:ea typeface="IBM Plex Sans"/>
                <a:cs typeface="IBM Plex Sans"/>
                <a:sym typeface="IBM Plex Sans"/>
              </a:defRPr>
            </a:pPr>
            <a:r>
              <a:t>Créez ou modifiez votre logo en cohabitation de club, de district ou de zone en utilisant nos modèles.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Freeform 2"/>
          <p:cNvSpPr/>
          <p:nvPr/>
        </p:nvSpPr>
        <p:spPr>
          <a:xfrm>
            <a:off x="2481246" y="-64309"/>
            <a:ext cx="13408811" cy="10351310"/>
          </a:xfrm>
          <a:prstGeom prst="rect">
            <a:avLst/>
          </a:prstGeom>
          <a:blipFill>
            <a:blip r:embed="rId2"/>
            <a:stretch>
              <a:fillRect/>
            </a:stretch>
          </a:blipFill>
          <a:ln w="12700">
            <a:miter lim="400000"/>
          </a:ln>
        </p:spPr>
        <p:txBody>
          <a:bodyPr lIns="45719" rIns="45719"/>
          <a:lstStyle/>
          <a:p>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Freeform 2"/>
          <p:cNvSpPr/>
          <p:nvPr/>
        </p:nvSpPr>
        <p:spPr>
          <a:xfrm>
            <a:off x="10495395" y="3575442"/>
            <a:ext cx="4084323" cy="2315804"/>
          </a:xfrm>
          <a:prstGeom prst="rect">
            <a:avLst/>
          </a:prstGeom>
          <a:blipFill>
            <a:blip r:embed="rId2"/>
            <a:stretch>
              <a:fillRect/>
            </a:stretch>
          </a:blipFill>
          <a:ln w="12700">
            <a:miter lim="400000"/>
          </a:ln>
        </p:spPr>
        <p:txBody>
          <a:bodyPr lIns="45719" rIns="45719"/>
          <a:lstStyle/>
          <a:p>
            <a:endParaRPr/>
          </a:p>
        </p:txBody>
      </p:sp>
      <p:sp>
        <p:nvSpPr>
          <p:cNvPr id="240" name="Freeform 3"/>
          <p:cNvSpPr/>
          <p:nvPr/>
        </p:nvSpPr>
        <p:spPr>
          <a:xfrm>
            <a:off x="873945" y="3799337"/>
            <a:ext cx="9705231" cy="2091908"/>
          </a:xfrm>
          <a:prstGeom prst="rect">
            <a:avLst/>
          </a:prstGeom>
          <a:blipFill>
            <a:blip r:embed="rId3"/>
            <a:stretch>
              <a:fillRect/>
            </a:stretch>
          </a:blipFill>
          <a:ln w="12700">
            <a:miter lim="400000"/>
          </a:ln>
        </p:spPr>
        <p:txBody>
          <a:bodyPr lIns="45719" rIns="45719"/>
          <a:lstStyle/>
          <a:p>
            <a:endParaRPr/>
          </a:p>
        </p:txBody>
      </p:sp>
      <p:sp>
        <p:nvSpPr>
          <p:cNvPr id="241" name="AutoShape 4"/>
          <p:cNvSpPr/>
          <p:nvPr/>
        </p:nvSpPr>
        <p:spPr>
          <a:xfrm>
            <a:off x="10324700" y="3858324"/>
            <a:ext cx="1" cy="1808779"/>
          </a:xfrm>
          <a:prstGeom prst="line">
            <a:avLst/>
          </a:prstGeom>
          <a:ln w="38100">
            <a:solidFill>
              <a:srgbClr val="A6A6A6"/>
            </a:solidFill>
          </a:ln>
        </p:spPr>
        <p:txBody>
          <a:bodyPr lIns="45719" rIns="45719"/>
          <a:lstStyle/>
          <a:p>
            <a:endParaRPr/>
          </a:p>
        </p:txBody>
      </p:sp>
      <p:sp>
        <p:nvSpPr>
          <p:cNvPr id="242" name="Freeform 6"/>
          <p:cNvSpPr/>
          <p:nvPr/>
        </p:nvSpPr>
        <p:spPr>
          <a:xfrm>
            <a:off x="9865203" y="6802949"/>
            <a:ext cx="459499" cy="1543051"/>
          </a:xfrm>
          <a:prstGeom prst="rect">
            <a:avLst/>
          </a:prstGeom>
          <a:ln w="38100" cap="sq">
            <a:solidFill>
              <a:srgbClr val="000000">
                <a:alpha val="52941"/>
              </a:srgbClr>
            </a:solidFill>
            <a:miter/>
          </a:ln>
        </p:spPr>
        <p:txBody>
          <a:bodyPr lIns="45719" rIns="45719"/>
          <a:lstStyle/>
          <a:p>
            <a:endParaRPr/>
          </a:p>
        </p:txBody>
      </p:sp>
      <p:sp>
        <p:nvSpPr>
          <p:cNvPr id="243" name="Freeform 9"/>
          <p:cNvSpPr/>
          <p:nvPr/>
        </p:nvSpPr>
        <p:spPr>
          <a:xfrm>
            <a:off x="10324700" y="6802949"/>
            <a:ext cx="459499" cy="1543051"/>
          </a:xfrm>
          <a:prstGeom prst="rect">
            <a:avLst/>
          </a:prstGeom>
          <a:ln w="38100" cap="sq">
            <a:solidFill>
              <a:srgbClr val="000000">
                <a:alpha val="52941"/>
              </a:srgbClr>
            </a:solidFill>
            <a:miter/>
          </a:ln>
        </p:spPr>
        <p:txBody>
          <a:bodyPr lIns="45719" rIns="45719"/>
          <a:lstStyle/>
          <a:p>
            <a:endParaRPr/>
          </a:p>
        </p:txBody>
      </p:sp>
      <p:sp>
        <p:nvSpPr>
          <p:cNvPr id="244" name="Freeform 12"/>
          <p:cNvSpPr/>
          <p:nvPr/>
        </p:nvSpPr>
        <p:spPr>
          <a:xfrm>
            <a:off x="5726560" y="6802949"/>
            <a:ext cx="459499" cy="1543051"/>
          </a:xfrm>
          <a:prstGeom prst="rect">
            <a:avLst/>
          </a:prstGeom>
          <a:ln w="38100" cap="sq">
            <a:solidFill>
              <a:srgbClr val="000000">
                <a:alpha val="52941"/>
              </a:srgbClr>
            </a:solidFill>
            <a:miter/>
          </a:ln>
        </p:spPr>
        <p:txBody>
          <a:bodyPr lIns="45719" rIns="45719"/>
          <a:lstStyle/>
          <a:p>
            <a:endParaRPr/>
          </a:p>
        </p:txBody>
      </p:sp>
      <p:sp>
        <p:nvSpPr>
          <p:cNvPr id="245" name="TextBox 14"/>
          <p:cNvSpPr txBox="1"/>
          <p:nvPr/>
        </p:nvSpPr>
        <p:spPr>
          <a:xfrm>
            <a:off x="3933140" y="631984"/>
            <a:ext cx="10071945" cy="14485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5800"/>
              </a:lnSpc>
              <a:defRPr sz="4200" b="1">
                <a:solidFill>
                  <a:srgbClr val="016BB6"/>
                </a:solidFill>
                <a:latin typeface="Now Bold"/>
                <a:ea typeface="Now Bold"/>
                <a:cs typeface="Now Bold"/>
                <a:sym typeface="Now Bold"/>
              </a:defRPr>
            </a:lvl1pPr>
          </a:lstStyle>
          <a:p>
            <a:r>
              <a:t>EXEMPLE À UTILISER POUR LES CLUBS</a:t>
            </a:r>
          </a:p>
        </p:txBody>
      </p:sp>
      <p:sp>
        <p:nvSpPr>
          <p:cNvPr id="246" name="TextBox 15"/>
          <p:cNvSpPr txBox="1"/>
          <p:nvPr/>
        </p:nvSpPr>
        <p:spPr>
          <a:xfrm>
            <a:off x="3933140" y="8599169"/>
            <a:ext cx="10071945" cy="12481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5000"/>
              </a:lnSpc>
              <a:defRPr sz="3600">
                <a:solidFill>
                  <a:srgbClr val="016BB6"/>
                </a:solidFill>
                <a:latin typeface="Now"/>
                <a:ea typeface="Now"/>
                <a:cs typeface="Now"/>
                <a:sym typeface="Now"/>
              </a:defRPr>
            </a:lvl1pPr>
          </a:lstStyle>
          <a:p>
            <a:r>
              <a:t>NB: L’ESPACE ENTRE LA LIGNE VERTICALE= LARGEUR DE LA LETTRE 0 (ROTARY)</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Freeform 2"/>
          <p:cNvSpPr/>
          <p:nvPr/>
        </p:nvSpPr>
        <p:spPr>
          <a:xfrm>
            <a:off x="3354394" y="0"/>
            <a:ext cx="11579212" cy="10287000"/>
          </a:xfrm>
          <a:prstGeom prst="rect">
            <a:avLst/>
          </a:prstGeom>
          <a:blipFill>
            <a:blip r:embed="rId2"/>
            <a:stretch>
              <a:fillRect/>
            </a:stretch>
          </a:blipFill>
          <a:ln w="12700">
            <a:miter lim="400000"/>
          </a:ln>
        </p:spPr>
        <p:txBody>
          <a:bodyPr lIns="45719" rIns="45719"/>
          <a:lstStyle/>
          <a:p>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Freeform 2"/>
          <p:cNvSpPr/>
          <p:nvPr/>
        </p:nvSpPr>
        <p:spPr>
          <a:xfrm>
            <a:off x="592875" y="2573791"/>
            <a:ext cx="7869185" cy="7217598"/>
          </a:xfrm>
          <a:prstGeom prst="rect">
            <a:avLst/>
          </a:prstGeom>
          <a:blipFill>
            <a:blip r:embed="rId2"/>
            <a:stretch>
              <a:fillRect/>
            </a:stretch>
          </a:blipFill>
          <a:ln w="12700">
            <a:miter lim="400000"/>
          </a:ln>
        </p:spPr>
        <p:txBody>
          <a:bodyPr lIns="45719" rIns="45719"/>
          <a:lstStyle/>
          <a:p>
            <a:endParaRPr/>
          </a:p>
        </p:txBody>
      </p:sp>
      <p:sp>
        <p:nvSpPr>
          <p:cNvPr id="251" name="Freeform 3"/>
          <p:cNvSpPr/>
          <p:nvPr/>
        </p:nvSpPr>
        <p:spPr>
          <a:xfrm>
            <a:off x="8769936" y="439041"/>
            <a:ext cx="9034027" cy="9645124"/>
          </a:xfrm>
          <a:prstGeom prst="rect">
            <a:avLst/>
          </a:prstGeom>
          <a:blipFill>
            <a:blip r:embed="rId3"/>
            <a:stretch>
              <a:fillRect/>
            </a:stretch>
          </a:blipFill>
          <a:ln w="12700">
            <a:miter lim="400000"/>
          </a:ln>
        </p:spPr>
        <p:txBody>
          <a:bodyPr lIns="45719" rIns="45719"/>
          <a:lstStyle/>
          <a:p>
            <a:endParaRPr/>
          </a:p>
        </p:txBody>
      </p:sp>
      <p:sp>
        <p:nvSpPr>
          <p:cNvPr id="252" name="Freeform 4"/>
          <p:cNvSpPr/>
          <p:nvPr/>
        </p:nvSpPr>
        <p:spPr>
          <a:xfrm>
            <a:off x="592875" y="593277"/>
            <a:ext cx="5043936" cy="1260985"/>
          </a:xfrm>
          <a:prstGeom prst="rect">
            <a:avLst/>
          </a:prstGeom>
          <a:blipFill>
            <a:blip r:embed="rId4"/>
            <a:stretch>
              <a:fillRect/>
            </a:stretch>
          </a:blipFill>
          <a:ln w="12700">
            <a:miter lim="400000"/>
          </a:ln>
        </p:spPr>
        <p:txBody>
          <a:bodyPr lIns="45719" rIns="45719"/>
          <a:lstStyle/>
          <a:p>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Freeform 2"/>
          <p:cNvSpPr/>
          <p:nvPr/>
        </p:nvSpPr>
        <p:spPr>
          <a:xfrm>
            <a:off x="4253664" y="144807"/>
            <a:ext cx="9840142" cy="9937330"/>
          </a:xfrm>
          <a:prstGeom prst="rect">
            <a:avLst/>
          </a:prstGeom>
          <a:blipFill>
            <a:blip r:embed="rId2"/>
            <a:stretch>
              <a:fillRect/>
            </a:stretch>
          </a:blipFill>
          <a:ln w="12700">
            <a:miter lim="400000"/>
          </a:ln>
        </p:spPr>
        <p:txBody>
          <a:bodyPr lIns="45719" rIns="45719"/>
          <a:lstStyle/>
          <a:p>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Freeform 2"/>
          <p:cNvSpPr/>
          <p:nvPr/>
        </p:nvSpPr>
        <p:spPr>
          <a:xfrm>
            <a:off x="1028700" y="704879"/>
            <a:ext cx="7036769" cy="7478160"/>
          </a:xfrm>
          <a:prstGeom prst="rect">
            <a:avLst/>
          </a:prstGeom>
          <a:blipFill>
            <a:blip r:embed="rId2"/>
            <a:stretch>
              <a:fillRect/>
            </a:stretch>
          </a:blipFill>
          <a:ln w="12700">
            <a:miter lim="400000"/>
          </a:ln>
        </p:spPr>
        <p:txBody>
          <a:bodyPr lIns="45719" rIns="45719"/>
          <a:lstStyle/>
          <a:p>
            <a:endParaRPr/>
          </a:p>
        </p:txBody>
      </p:sp>
      <p:sp>
        <p:nvSpPr>
          <p:cNvPr id="257" name="Freeform 3"/>
          <p:cNvSpPr/>
          <p:nvPr/>
        </p:nvSpPr>
        <p:spPr>
          <a:xfrm>
            <a:off x="10558443" y="704879"/>
            <a:ext cx="6700857" cy="7516829"/>
          </a:xfrm>
          <a:prstGeom prst="rect">
            <a:avLst/>
          </a:prstGeom>
          <a:blipFill>
            <a:blip r:embed="rId3"/>
            <a:stretch>
              <a:fillRect/>
            </a:stretch>
          </a:blipFill>
          <a:ln w="12700">
            <a:miter lim="400000"/>
          </a:ln>
        </p:spPr>
        <p:txBody>
          <a:bodyPr lIns="45719" rIns="45719"/>
          <a:lstStyle/>
          <a:p>
            <a:endParaRPr/>
          </a:p>
        </p:txBody>
      </p:sp>
      <p:sp>
        <p:nvSpPr>
          <p:cNvPr id="258" name="TextBox 4"/>
          <p:cNvSpPr txBox="1"/>
          <p:nvPr/>
        </p:nvSpPr>
        <p:spPr>
          <a:xfrm>
            <a:off x="1201396" y="8583549"/>
            <a:ext cx="15885209" cy="9029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3700"/>
              </a:lnSpc>
              <a:defRPr sz="2700" u="sng">
                <a:latin typeface="Open Sans"/>
                <a:ea typeface="Open Sans"/>
                <a:cs typeface="Open Sans"/>
                <a:sym typeface="Open Sans"/>
              </a:defRPr>
            </a:lvl1pPr>
          </a:lstStyle>
          <a:p>
            <a:r>
              <a:t>https://brandcenter.rotary.org/fr-fr/our-brand/brand-elements/logos-and-graphics/dos-and-donts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Freeform 2"/>
          <p:cNvSpPr/>
          <p:nvPr/>
        </p:nvSpPr>
        <p:spPr>
          <a:xfrm>
            <a:off x="3604361" y="89489"/>
            <a:ext cx="10982897" cy="10197511"/>
          </a:xfrm>
          <a:prstGeom prst="rect">
            <a:avLst/>
          </a:prstGeom>
          <a:blipFill>
            <a:blip r:embed="rId2"/>
            <a:stretch>
              <a:fillRect/>
            </a:stretch>
          </a:blipFill>
          <a:ln w="12700">
            <a:miter lim="400000"/>
          </a:ln>
        </p:spPr>
        <p:txBody>
          <a:bodyPr lIns="45719" rIns="45719"/>
          <a:lstStyle/>
          <a:p>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0"/>
          <p:cNvSpPr/>
          <p:nvPr/>
        </p:nvSpPr>
        <p:spPr>
          <a:xfrm>
            <a:off x="0" y="-1"/>
            <a:ext cx="18288000" cy="1554482"/>
          </a:xfrm>
          <a:prstGeom prst="rect">
            <a:avLst/>
          </a:prstGeom>
          <a:solidFill>
            <a:srgbClr val="17458F"/>
          </a:solidFill>
          <a:ln w="25400">
            <a:solidFill>
              <a:srgbClr val="17458F"/>
            </a:solidFill>
          </a:ln>
        </p:spPr>
        <p:txBody>
          <a:bodyPr tIns="91439" bIns="91439"/>
          <a:lstStyle/>
          <a:p>
            <a:pPr defTabSz="1828800">
              <a:defRPr sz="3600"/>
            </a:pPr>
            <a:endParaRPr/>
          </a:p>
        </p:txBody>
      </p:sp>
      <p:sp>
        <p:nvSpPr>
          <p:cNvPr id="263" name="Text 1"/>
          <p:cNvSpPr txBox="1"/>
          <p:nvPr/>
        </p:nvSpPr>
        <p:spPr>
          <a:xfrm>
            <a:off x="457199" y="409029"/>
            <a:ext cx="17373601" cy="736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spAutoFit/>
          </a:bodyPr>
          <a:lstStyle>
            <a:lvl1pPr defTabSz="1828800">
              <a:defRPr sz="2000">
                <a:solidFill>
                  <a:srgbClr val="FFFFFF"/>
                </a:solidFill>
              </a:defRPr>
            </a:lvl1pPr>
          </a:lstStyle>
          <a:p>
            <a:r>
              <a:t>The Brand Center is the Rotary platform for easily creating public image materials using the correct logos and messages. Need to update your club's logo on Facebook? Visit myrotary.org → Brand Center link → new logo in under 2 minutes!</a:t>
            </a:r>
          </a:p>
        </p:txBody>
      </p:sp>
      <p:pic>
        <p:nvPicPr>
          <p:cNvPr id="264" name="Image 0" descr="Image 0"/>
          <p:cNvPicPr>
            <a:picLocks noChangeAspect="1"/>
          </p:cNvPicPr>
          <p:nvPr/>
        </p:nvPicPr>
        <p:blipFill>
          <a:blip r:embed="rId2"/>
          <a:stretch>
            <a:fillRect/>
          </a:stretch>
        </p:blipFill>
        <p:spPr>
          <a:xfrm>
            <a:off x="0" y="1554480"/>
            <a:ext cx="18288000" cy="7589520"/>
          </a:xfrm>
          <a:prstGeom prst="rect">
            <a:avLst/>
          </a:prstGeom>
          <a:ln w="12700">
            <a:miter lim="400000"/>
          </a:ln>
        </p:spPr>
      </p:pic>
      <p:pic>
        <p:nvPicPr>
          <p:cNvPr id="265" name="Image 1" descr="Image 1"/>
          <p:cNvPicPr>
            <a:picLocks noChangeAspect="1"/>
          </p:cNvPicPr>
          <p:nvPr/>
        </p:nvPicPr>
        <p:blipFill>
          <a:blip r:embed="rId3"/>
          <a:stretch>
            <a:fillRect/>
          </a:stretch>
        </p:blipFill>
        <p:spPr>
          <a:xfrm>
            <a:off x="8229600" y="1828800"/>
            <a:ext cx="2560321" cy="1554481"/>
          </a:xfrm>
          <a:prstGeom prst="rect">
            <a:avLst/>
          </a:prstGeom>
          <a:ln w="12700">
            <a:miter lim="400000"/>
          </a:ln>
        </p:spPr>
      </p:pic>
      <p:sp>
        <p:nvSpPr>
          <p:cNvPr id="266" name="Shape 2"/>
          <p:cNvSpPr/>
          <p:nvPr/>
        </p:nvSpPr>
        <p:spPr>
          <a:xfrm>
            <a:off x="0" y="9144000"/>
            <a:ext cx="18288000" cy="1143000"/>
          </a:xfrm>
          <a:prstGeom prst="rect">
            <a:avLst/>
          </a:prstGeom>
          <a:solidFill>
            <a:srgbClr val="FFFFFF"/>
          </a:solidFill>
          <a:ln w="25400">
            <a:solidFill>
              <a:srgbClr val="DDDDDD"/>
            </a:solidFill>
          </a:ln>
        </p:spPr>
        <p:txBody>
          <a:bodyPr tIns="91439" bIns="91439"/>
          <a:lstStyle/>
          <a:p>
            <a:pPr defTabSz="1828800">
              <a:defRPr sz="3600"/>
            </a:pPr>
            <a:endParaRPr/>
          </a:p>
        </p:txBody>
      </p:sp>
      <p:sp>
        <p:nvSpPr>
          <p:cNvPr id="267" name="Text 3"/>
          <p:cNvSpPr txBox="1"/>
          <p:nvPr/>
        </p:nvSpPr>
        <p:spPr>
          <a:xfrm>
            <a:off x="640080" y="9454232"/>
            <a:ext cx="17007840" cy="4768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91439" bIns="91439" anchor="ctr">
            <a:spAutoFit/>
          </a:bodyPr>
          <a:lstStyle>
            <a:lvl1pPr defTabSz="1828800">
              <a:defRPr sz="2200">
                <a:solidFill>
                  <a:srgbClr val="1E1E1E"/>
                </a:solidFill>
              </a:defRPr>
            </a:lvl1pPr>
          </a:lstStyle>
          <a:p>
            <a:r>
              <a:t>Click on the Brand Center link at the top of the myrotary.org page to access all branding resources.</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Freeform 2"/>
          <p:cNvSpPr/>
          <p:nvPr/>
        </p:nvSpPr>
        <p:spPr>
          <a:xfrm rot="16200000">
            <a:off x="3367648" y="1668729"/>
            <a:ext cx="2888813" cy="8035988"/>
          </a:xfrm>
          <a:prstGeom prst="rect">
            <a:avLst/>
          </a:prstGeom>
          <a:blipFill>
            <a:blip r:embed="rId2"/>
            <a:stretch>
              <a:fillRect/>
            </a:stretch>
          </a:blipFill>
          <a:ln w="12700">
            <a:miter lim="400000"/>
          </a:ln>
        </p:spPr>
        <p:txBody>
          <a:bodyPr lIns="45719" rIns="45719"/>
          <a:lstStyle/>
          <a:p>
            <a:endParaRPr/>
          </a:p>
        </p:txBody>
      </p:sp>
      <p:grpSp>
        <p:nvGrpSpPr>
          <p:cNvPr id="273" name="Group 3"/>
          <p:cNvGrpSpPr/>
          <p:nvPr/>
        </p:nvGrpSpPr>
        <p:grpSpPr>
          <a:xfrm>
            <a:off x="9274629" y="4155235"/>
            <a:ext cx="7984671" cy="2859761"/>
            <a:chOff x="0" y="0"/>
            <a:chExt cx="7984670" cy="2859760"/>
          </a:xfrm>
        </p:grpSpPr>
        <p:sp>
          <p:nvSpPr>
            <p:cNvPr id="270" name="Freeform 4"/>
            <p:cNvSpPr/>
            <p:nvPr/>
          </p:nvSpPr>
          <p:spPr>
            <a:xfrm>
              <a:off x="254159" y="42033"/>
              <a:ext cx="7476353" cy="2775695"/>
            </a:xfrm>
            <a:prstGeom prst="rect">
              <a:avLst/>
            </a:prstGeom>
            <a:blipFill rotWithShape="1">
              <a:blip r:embed="rId3"/>
              <a:srcRect/>
              <a:stretch>
                <a:fillRect/>
              </a:stretch>
            </a:blipFill>
            <a:ln w="12700" cap="flat">
              <a:noFill/>
              <a:miter lim="400000"/>
            </a:ln>
            <a:effectLst/>
          </p:spPr>
          <p:txBody>
            <a:bodyPr wrap="square" lIns="45719" tIns="45719" rIns="45719" bIns="45719" numCol="1" anchor="t">
              <a:noAutofit/>
            </a:bodyPr>
            <a:lstStyle/>
            <a:p>
              <a:endParaRPr/>
            </a:p>
          </p:txBody>
        </p:sp>
        <p:sp>
          <p:nvSpPr>
            <p:cNvPr id="271" name="Freeform 6"/>
            <p:cNvSpPr/>
            <p:nvPr/>
          </p:nvSpPr>
          <p:spPr>
            <a:xfrm>
              <a:off x="-1" y="0"/>
              <a:ext cx="7984672" cy="2859761"/>
            </a:xfrm>
            <a:custGeom>
              <a:avLst/>
              <a:gdLst/>
              <a:ahLst/>
              <a:cxnLst>
                <a:cxn ang="0">
                  <a:pos x="wd2" y="hd2"/>
                </a:cxn>
                <a:cxn ang="5400000">
                  <a:pos x="wd2" y="hd2"/>
                </a:cxn>
                <a:cxn ang="10800000">
                  <a:pos x="wd2" y="hd2"/>
                </a:cxn>
                <a:cxn ang="16200000">
                  <a:pos x="wd2" y="hd2"/>
                </a:cxn>
              </a:cxnLst>
              <a:rect l="0" t="0" r="r" b="b"/>
              <a:pathLst>
                <a:path w="21600" h="21600" extrusionOk="0">
                  <a:moveTo>
                    <a:pt x="790" y="0"/>
                  </a:moveTo>
                  <a:lnTo>
                    <a:pt x="20810" y="0"/>
                  </a:lnTo>
                  <a:cubicBezTo>
                    <a:pt x="21020" y="0"/>
                    <a:pt x="21221" y="232"/>
                    <a:pt x="21369" y="646"/>
                  </a:cubicBezTo>
                  <a:cubicBezTo>
                    <a:pt x="21517" y="1060"/>
                    <a:pt x="21600" y="1620"/>
                    <a:pt x="21600" y="2205"/>
                  </a:cubicBezTo>
                  <a:lnTo>
                    <a:pt x="21600" y="19395"/>
                  </a:lnTo>
                  <a:cubicBezTo>
                    <a:pt x="21600" y="19980"/>
                    <a:pt x="21517" y="20540"/>
                    <a:pt x="21369" y="20954"/>
                  </a:cubicBezTo>
                  <a:cubicBezTo>
                    <a:pt x="21221" y="21368"/>
                    <a:pt x="21020" y="21600"/>
                    <a:pt x="20810" y="21600"/>
                  </a:cubicBezTo>
                  <a:lnTo>
                    <a:pt x="790" y="21600"/>
                  </a:lnTo>
                  <a:cubicBezTo>
                    <a:pt x="580" y="21600"/>
                    <a:pt x="379" y="21368"/>
                    <a:pt x="231" y="20954"/>
                  </a:cubicBezTo>
                  <a:cubicBezTo>
                    <a:pt x="83" y="20540"/>
                    <a:pt x="0" y="19980"/>
                    <a:pt x="0" y="19395"/>
                  </a:cubicBezTo>
                  <a:lnTo>
                    <a:pt x="0" y="2205"/>
                  </a:lnTo>
                  <a:cubicBezTo>
                    <a:pt x="0" y="1620"/>
                    <a:pt x="83" y="1060"/>
                    <a:pt x="231" y="646"/>
                  </a:cubicBezTo>
                  <a:cubicBezTo>
                    <a:pt x="379" y="232"/>
                    <a:pt x="580" y="0"/>
                    <a:pt x="790" y="0"/>
                  </a:cubicBezTo>
                  <a:close/>
                </a:path>
              </a:pathLst>
            </a:custGeom>
            <a:solidFill>
              <a:srgbClr val="0131A3"/>
            </a:solidFill>
            <a:ln w="12700" cap="flat">
              <a:noFill/>
              <a:miter lim="400000"/>
            </a:ln>
            <a:effectLst/>
          </p:spPr>
          <p:txBody>
            <a:bodyPr wrap="square" lIns="45719" tIns="45719" rIns="45719" bIns="45719" numCol="1" anchor="t">
              <a:noAutofit/>
            </a:bodyPr>
            <a:lstStyle/>
            <a:p>
              <a:endParaRPr/>
            </a:p>
          </p:txBody>
        </p:sp>
        <p:sp>
          <p:nvSpPr>
            <p:cNvPr id="272" name="Freeform 9"/>
            <p:cNvSpPr/>
            <p:nvPr/>
          </p:nvSpPr>
          <p:spPr>
            <a:xfrm>
              <a:off x="205162" y="201694"/>
              <a:ext cx="7574346" cy="2456372"/>
            </a:xfrm>
            <a:custGeom>
              <a:avLst/>
              <a:gdLst/>
              <a:ahLst/>
              <a:cxnLst>
                <a:cxn ang="0">
                  <a:pos x="wd2" y="hd2"/>
                </a:cxn>
                <a:cxn ang="5400000">
                  <a:pos x="wd2" y="hd2"/>
                </a:cxn>
                <a:cxn ang="10800000">
                  <a:pos x="wd2" y="hd2"/>
                </a:cxn>
                <a:cxn ang="16200000">
                  <a:pos x="wd2" y="hd2"/>
                </a:cxn>
              </a:cxnLst>
              <a:rect l="0" t="0" r="r" b="b"/>
              <a:pathLst>
                <a:path w="21600" h="21600" extrusionOk="0">
                  <a:moveTo>
                    <a:pt x="878" y="0"/>
                  </a:moveTo>
                  <a:lnTo>
                    <a:pt x="20722" y="0"/>
                  </a:lnTo>
                  <a:cubicBezTo>
                    <a:pt x="20955" y="0"/>
                    <a:pt x="21178" y="285"/>
                    <a:pt x="21343" y="793"/>
                  </a:cubicBezTo>
                  <a:cubicBezTo>
                    <a:pt x="21508" y="1300"/>
                    <a:pt x="21600" y="1989"/>
                    <a:pt x="21600" y="2707"/>
                  </a:cubicBezTo>
                  <a:lnTo>
                    <a:pt x="21600" y="18893"/>
                  </a:lnTo>
                  <a:cubicBezTo>
                    <a:pt x="21600" y="20388"/>
                    <a:pt x="21207" y="21600"/>
                    <a:pt x="20722" y="21600"/>
                  </a:cubicBezTo>
                  <a:lnTo>
                    <a:pt x="878" y="21600"/>
                  </a:lnTo>
                  <a:cubicBezTo>
                    <a:pt x="645" y="21600"/>
                    <a:pt x="422" y="21315"/>
                    <a:pt x="257" y="20807"/>
                  </a:cubicBezTo>
                  <a:cubicBezTo>
                    <a:pt x="92" y="20300"/>
                    <a:pt x="0" y="19611"/>
                    <a:pt x="0" y="18893"/>
                  </a:cubicBezTo>
                  <a:lnTo>
                    <a:pt x="0" y="2707"/>
                  </a:lnTo>
                  <a:cubicBezTo>
                    <a:pt x="0" y="1212"/>
                    <a:pt x="393" y="0"/>
                    <a:pt x="878" y="0"/>
                  </a:cubicBezTo>
                  <a:close/>
                </a:path>
              </a:pathLst>
            </a:custGeom>
            <a:noFill/>
            <a:ln w="38100" cap="rnd">
              <a:solidFill>
                <a:srgbClr val="F7A804"/>
              </a:solidFill>
              <a:prstDash val="solid"/>
              <a:round/>
            </a:ln>
            <a:effectLst/>
          </p:spPr>
          <p:txBody>
            <a:bodyPr wrap="square" lIns="45719" tIns="45719" rIns="45719" bIns="45719" numCol="1" anchor="t">
              <a:noAutofit/>
            </a:bodyPr>
            <a:lstStyle/>
            <a:p>
              <a:endParaRPr/>
            </a:p>
          </p:txBody>
        </p:sp>
      </p:grpSp>
      <p:sp>
        <p:nvSpPr>
          <p:cNvPr id="274" name="Freeform 11"/>
          <p:cNvSpPr/>
          <p:nvPr/>
        </p:nvSpPr>
        <p:spPr>
          <a:xfrm>
            <a:off x="6721450" y="770411"/>
            <a:ext cx="4588261" cy="3114283"/>
          </a:xfrm>
          <a:prstGeom prst="rect">
            <a:avLst/>
          </a:prstGeom>
          <a:blipFill>
            <a:blip r:embed="rId4"/>
            <a:stretch>
              <a:fillRect/>
            </a:stretch>
          </a:blipFill>
          <a:ln w="12700">
            <a:miter lim="400000"/>
          </a:ln>
        </p:spPr>
        <p:txBody>
          <a:bodyPr lIns="45719" rIns="45719"/>
          <a:lstStyle/>
          <a:p>
            <a:endParaRPr/>
          </a:p>
        </p:txBody>
      </p:sp>
      <p:sp>
        <p:nvSpPr>
          <p:cNvPr id="275" name="Freeform 12"/>
          <p:cNvSpPr/>
          <p:nvPr/>
        </p:nvSpPr>
        <p:spPr>
          <a:xfrm>
            <a:off x="9424307" y="4483475"/>
            <a:ext cx="7834993" cy="2531522"/>
          </a:xfrm>
          <a:prstGeom prst="rect">
            <a:avLst/>
          </a:prstGeom>
          <a:blipFill>
            <a:blip r:embed="rId5"/>
            <a:stretch>
              <a:fillRect/>
            </a:stretch>
          </a:blipFill>
          <a:ln w="12700">
            <a:miter lim="400000"/>
          </a:ln>
        </p:spPr>
        <p:txBody>
          <a:bodyPr lIns="45719" rIns="45719"/>
          <a:lstStyle/>
          <a:p>
            <a:endParaRPr/>
          </a:p>
        </p:txBody>
      </p:sp>
      <p:sp>
        <p:nvSpPr>
          <p:cNvPr id="276" name="TextBox 13"/>
          <p:cNvSpPr txBox="1"/>
          <p:nvPr/>
        </p:nvSpPr>
        <p:spPr>
          <a:xfrm>
            <a:off x="5168786" y="971550"/>
            <a:ext cx="1888109" cy="1099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solidFill>
                  <a:srgbClr val="FFFFFF"/>
                </a:solidFill>
                <a:latin typeface="Open Sans"/>
                <a:ea typeface="Open Sans"/>
                <a:cs typeface="Open Sans"/>
                <a:sym typeface="Open Sans"/>
              </a:defRPr>
            </a:lvl1pPr>
          </a:lstStyle>
          <a:p>
            <a:r>
              <a:t>CORRECT </a:t>
            </a:r>
          </a:p>
        </p:txBody>
      </p:sp>
      <p:sp>
        <p:nvSpPr>
          <p:cNvPr id="277" name="TextBox 14"/>
          <p:cNvSpPr txBox="1"/>
          <p:nvPr/>
        </p:nvSpPr>
        <p:spPr>
          <a:xfrm>
            <a:off x="11169700" y="971550"/>
            <a:ext cx="2307804" cy="1099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latin typeface="Open Sans"/>
                <a:ea typeface="Open Sans"/>
                <a:cs typeface="Open Sans"/>
                <a:sym typeface="Open Sans"/>
              </a:defRPr>
            </a:lvl1pPr>
          </a:lstStyle>
          <a:p>
            <a:r>
              <a:t>INCORRECT </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Freeform 2"/>
          <p:cNvSpPr/>
          <p:nvPr/>
        </p:nvSpPr>
        <p:spPr>
          <a:xfrm>
            <a:off x="6721450" y="770411"/>
            <a:ext cx="4588261" cy="3114283"/>
          </a:xfrm>
          <a:prstGeom prst="rect">
            <a:avLst/>
          </a:prstGeom>
          <a:blipFill>
            <a:blip r:embed="rId2"/>
            <a:stretch>
              <a:fillRect/>
            </a:stretch>
          </a:blipFill>
          <a:ln w="12700">
            <a:miter lim="400000"/>
          </a:ln>
        </p:spPr>
        <p:txBody>
          <a:bodyPr lIns="45719" rIns="45719"/>
          <a:lstStyle/>
          <a:p>
            <a:endParaRPr/>
          </a:p>
        </p:txBody>
      </p:sp>
      <p:sp>
        <p:nvSpPr>
          <p:cNvPr id="280" name="Freeform 3"/>
          <p:cNvSpPr/>
          <p:nvPr/>
        </p:nvSpPr>
        <p:spPr>
          <a:xfrm>
            <a:off x="4474067" y="4594262"/>
            <a:ext cx="8677856" cy="3139551"/>
          </a:xfrm>
          <a:prstGeom prst="rect">
            <a:avLst/>
          </a:prstGeom>
          <a:blipFill>
            <a:blip r:embed="rId3"/>
            <a:stretch>
              <a:fillRect/>
            </a:stretch>
          </a:blipFill>
          <a:ln w="12700">
            <a:miter lim="400000"/>
          </a:ln>
        </p:spPr>
        <p:txBody>
          <a:bodyPr lIns="45719" rIns="45719"/>
          <a:lstStyle/>
          <a:p>
            <a:endParaRPr/>
          </a:p>
        </p:txBody>
      </p:sp>
      <p:sp>
        <p:nvSpPr>
          <p:cNvPr id="281" name="TextBox 4"/>
          <p:cNvSpPr txBox="1"/>
          <p:nvPr/>
        </p:nvSpPr>
        <p:spPr>
          <a:xfrm>
            <a:off x="5168786" y="971550"/>
            <a:ext cx="1888109" cy="1099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solidFill>
                  <a:srgbClr val="FFFFFF"/>
                </a:solidFill>
                <a:latin typeface="Open Sans"/>
                <a:ea typeface="Open Sans"/>
                <a:cs typeface="Open Sans"/>
                <a:sym typeface="Open Sans"/>
              </a:defRPr>
            </a:lvl1pPr>
          </a:lstStyle>
          <a:p>
            <a:r>
              <a:t>CORRECT </a:t>
            </a:r>
          </a:p>
        </p:txBody>
      </p:sp>
      <p:sp>
        <p:nvSpPr>
          <p:cNvPr id="282" name="TextBox 5"/>
          <p:cNvSpPr txBox="1"/>
          <p:nvPr/>
        </p:nvSpPr>
        <p:spPr>
          <a:xfrm>
            <a:off x="11169700" y="971550"/>
            <a:ext cx="2307804" cy="10993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latin typeface="Open Sans"/>
                <a:ea typeface="Open Sans"/>
                <a:cs typeface="Open Sans"/>
                <a:sym typeface="Open Sans"/>
              </a:defRPr>
            </a:lvl1pPr>
          </a:lstStyle>
          <a:p>
            <a:r>
              <a:t>INCORRECT </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84" name="Freeform 3"/>
          <p:cNvSpPr/>
          <p:nvPr/>
        </p:nvSpPr>
        <p:spPr>
          <a:xfrm rot="1471509">
            <a:off x="7442248" y="-3517886"/>
            <a:ext cx="2160994" cy="11665745"/>
          </a:xfrm>
          <a:prstGeom prst="rect">
            <a:avLst/>
          </a:prstGeom>
          <a:solidFill>
            <a:srgbClr val="D5DADA">
              <a:alpha val="23922"/>
            </a:srgbClr>
          </a:solidFill>
          <a:ln w="12700">
            <a:miter lim="400000"/>
          </a:ln>
        </p:spPr>
        <p:txBody>
          <a:bodyPr lIns="45719" rIns="45719"/>
          <a:lstStyle/>
          <a:p>
            <a:endParaRPr/>
          </a:p>
        </p:txBody>
      </p:sp>
      <p:sp>
        <p:nvSpPr>
          <p:cNvPr id="285" name="Freeform 6"/>
          <p:cNvSpPr/>
          <p:nvPr/>
        </p:nvSpPr>
        <p:spPr>
          <a:xfrm rot="1471509">
            <a:off x="7842796" y="1744299"/>
            <a:ext cx="2160994" cy="11212988"/>
          </a:xfrm>
          <a:prstGeom prst="rect">
            <a:avLst/>
          </a:prstGeom>
          <a:solidFill>
            <a:srgbClr val="D5DADA">
              <a:alpha val="23922"/>
            </a:srgbClr>
          </a:solidFill>
          <a:ln w="12700">
            <a:miter lim="400000"/>
          </a:ln>
        </p:spPr>
        <p:txBody>
          <a:bodyPr lIns="45719" rIns="45719"/>
          <a:lstStyle/>
          <a:p>
            <a:endParaRPr/>
          </a:p>
        </p:txBody>
      </p:sp>
      <p:sp>
        <p:nvSpPr>
          <p:cNvPr id="286" name="TextBox 8"/>
          <p:cNvSpPr txBox="1"/>
          <p:nvPr/>
        </p:nvSpPr>
        <p:spPr>
          <a:xfrm>
            <a:off x="816081" y="434468"/>
            <a:ext cx="16655838" cy="969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ts val="7900"/>
              </a:lnSpc>
              <a:defRPr sz="5700" b="1">
                <a:latin typeface="Telegraf Bold"/>
                <a:ea typeface="Telegraf Bold"/>
                <a:cs typeface="Telegraf Bold"/>
                <a:sym typeface="Telegraf Bold"/>
              </a:defRPr>
            </a:lvl1pPr>
          </a:lstStyle>
          <a:p>
            <a:r>
              <a:t>La clé des 4 pratiques annuelle</a:t>
            </a:r>
          </a:p>
        </p:txBody>
      </p:sp>
      <p:pic>
        <p:nvPicPr>
          <p:cNvPr id="287" name="Picture 9" descr="Picture 9"/>
          <p:cNvPicPr>
            <a:picLocks noChangeAspect="1"/>
          </p:cNvPicPr>
          <p:nvPr/>
        </p:nvPicPr>
        <p:blipFill>
          <a:blip r:embed="rId2"/>
          <a:stretch>
            <a:fillRect/>
          </a:stretch>
        </p:blipFill>
        <p:spPr>
          <a:xfrm>
            <a:off x="-356457" y="1407819"/>
            <a:ext cx="13926919" cy="2669327"/>
          </a:xfrm>
          <a:prstGeom prst="rect">
            <a:avLst/>
          </a:prstGeom>
          <a:ln w="12700">
            <a:miter lim="400000"/>
          </a:ln>
        </p:spPr>
      </p:pic>
      <p:pic>
        <p:nvPicPr>
          <p:cNvPr id="288" name="Picture 10" descr="Picture 10"/>
          <p:cNvPicPr>
            <a:picLocks noChangeAspect="1"/>
          </p:cNvPicPr>
          <p:nvPr/>
        </p:nvPicPr>
        <p:blipFill>
          <a:blip r:embed="rId3"/>
          <a:stretch>
            <a:fillRect/>
          </a:stretch>
        </p:blipFill>
        <p:spPr>
          <a:xfrm>
            <a:off x="-356457" y="2860892"/>
            <a:ext cx="13926919" cy="2669327"/>
          </a:xfrm>
          <a:prstGeom prst="rect">
            <a:avLst/>
          </a:prstGeom>
          <a:ln w="12700">
            <a:miter lim="400000"/>
          </a:ln>
        </p:spPr>
      </p:pic>
      <p:sp>
        <p:nvSpPr>
          <p:cNvPr id="289" name="TextBox 11"/>
          <p:cNvSpPr txBox="1"/>
          <p:nvPr/>
        </p:nvSpPr>
        <p:spPr>
          <a:xfrm>
            <a:off x="804119" y="3218109"/>
            <a:ext cx="11811605" cy="59016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917605" lvl="1" indent="-458803">
              <a:lnSpc>
                <a:spcPts val="5900"/>
              </a:lnSpc>
              <a:buSzPct val="100000"/>
              <a:buFont typeface="Arial"/>
              <a:buChar char="•"/>
              <a:defRPr sz="4200">
                <a:latin typeface="Telegraf"/>
                <a:ea typeface="Telegraf"/>
                <a:cs typeface="Telegraf"/>
                <a:sym typeface="Telegraf"/>
              </a:defRPr>
            </a:pPr>
            <a:r>
              <a:t>Audit de l'image de marque</a:t>
            </a:r>
          </a:p>
          <a:p>
            <a:pPr>
              <a:lnSpc>
                <a:spcPts val="5900"/>
              </a:lnSpc>
            </a:pPr>
            <a:endParaRPr/>
          </a:p>
          <a:p>
            <a:pPr marL="917605" lvl="1" indent="-458803">
              <a:lnSpc>
                <a:spcPts val="5900"/>
              </a:lnSpc>
              <a:buSzPct val="100000"/>
              <a:buFont typeface="Arial"/>
              <a:buChar char="•"/>
              <a:defRPr sz="4200">
                <a:latin typeface="Telegraf"/>
                <a:ea typeface="Telegraf"/>
                <a:cs typeface="Telegraf"/>
                <a:sym typeface="Telegraf"/>
              </a:defRPr>
            </a:pPr>
            <a:r>
              <a:t>Utiliser régulièrement les médias sociaux</a:t>
            </a:r>
          </a:p>
          <a:p>
            <a:pPr>
              <a:lnSpc>
                <a:spcPts val="5900"/>
              </a:lnSpc>
            </a:pPr>
            <a:endParaRPr/>
          </a:p>
          <a:p>
            <a:pPr marL="917605" lvl="1" indent="-458803">
              <a:lnSpc>
                <a:spcPts val="5900"/>
              </a:lnSpc>
              <a:buSzPct val="100000"/>
              <a:buFont typeface="Arial"/>
              <a:buChar char="•"/>
              <a:defRPr sz="4200">
                <a:latin typeface="Telegraf"/>
                <a:ea typeface="Telegraf"/>
                <a:cs typeface="Telegraf"/>
                <a:sym typeface="Telegraf"/>
              </a:defRPr>
            </a:pPr>
            <a:r>
              <a:t>Créer un plan d'image publique</a:t>
            </a:r>
          </a:p>
          <a:p>
            <a:pPr>
              <a:lnSpc>
                <a:spcPts val="5900"/>
              </a:lnSpc>
            </a:pPr>
            <a:endParaRPr/>
          </a:p>
          <a:p>
            <a:pPr marL="917605" lvl="1" indent="-458803">
              <a:lnSpc>
                <a:spcPts val="5900"/>
              </a:lnSpc>
              <a:buSzPct val="100000"/>
              <a:buFont typeface="Arial"/>
              <a:buChar char="•"/>
              <a:defRPr sz="4200">
                <a:latin typeface="Telegraf"/>
                <a:ea typeface="Telegraf"/>
                <a:cs typeface="Telegraf"/>
                <a:sym typeface="Telegraf"/>
              </a:defRPr>
            </a:pPr>
            <a:r>
              <a:t>Créer et utiliser un calendrier de contenu</a:t>
            </a:r>
          </a:p>
        </p:txBody>
      </p:sp>
      <p:pic>
        <p:nvPicPr>
          <p:cNvPr id="290" name="Picture 12" descr="Picture 12"/>
          <p:cNvPicPr>
            <a:picLocks noChangeAspect="1"/>
          </p:cNvPicPr>
          <p:nvPr/>
        </p:nvPicPr>
        <p:blipFill>
          <a:blip r:embed="rId4"/>
          <a:stretch>
            <a:fillRect/>
          </a:stretch>
        </p:blipFill>
        <p:spPr>
          <a:xfrm>
            <a:off x="-356457" y="5946173"/>
            <a:ext cx="13926919" cy="2669327"/>
          </a:xfrm>
          <a:prstGeom prst="rect">
            <a:avLst/>
          </a:prstGeom>
          <a:ln w="12700">
            <a:miter lim="400000"/>
          </a:ln>
        </p:spPr>
      </p:pic>
      <p:pic>
        <p:nvPicPr>
          <p:cNvPr id="291" name="Picture 13" descr="Picture 13"/>
          <p:cNvPicPr>
            <a:picLocks noChangeAspect="1"/>
          </p:cNvPicPr>
          <p:nvPr/>
        </p:nvPicPr>
        <p:blipFill>
          <a:blip r:embed="rId5"/>
          <a:stretch>
            <a:fillRect/>
          </a:stretch>
        </p:blipFill>
        <p:spPr>
          <a:xfrm>
            <a:off x="-356457" y="4493102"/>
            <a:ext cx="13926919" cy="2669327"/>
          </a:xfrm>
          <a:prstGeom prst="rect">
            <a:avLst/>
          </a:prstGeom>
          <a:ln w="12700">
            <a:miter lim="400000"/>
          </a:ln>
        </p:spPr>
      </p:pic>
      <p:sp>
        <p:nvSpPr>
          <p:cNvPr id="292" name="Freeform 14"/>
          <p:cNvSpPr/>
          <p:nvPr/>
        </p:nvSpPr>
        <p:spPr>
          <a:xfrm>
            <a:off x="12409884" y="353617"/>
            <a:ext cx="5224337" cy="2214779"/>
          </a:xfrm>
          <a:prstGeom prst="rect">
            <a:avLst/>
          </a:prstGeom>
          <a:blipFill>
            <a:blip r:embed="rId6"/>
            <a:stretch>
              <a:fillRect/>
            </a:stretch>
          </a:blipFill>
          <a:ln w="12700">
            <a:miter lim="400000"/>
          </a:ln>
        </p:spPr>
        <p:txBody>
          <a:bodyPr lIns="45719" rIns="45719"/>
          <a:lstStyle/>
          <a:p>
            <a:endParaRPr/>
          </a:p>
        </p:txBody>
      </p:sp>
      <p:sp>
        <p:nvSpPr>
          <p:cNvPr id="293" name="AutoShape 15"/>
          <p:cNvSpPr/>
          <p:nvPr/>
        </p:nvSpPr>
        <p:spPr>
          <a:xfrm rot="18212730">
            <a:off x="11088999" y="4427123"/>
            <a:ext cx="13807161" cy="6890913"/>
          </a:xfrm>
          <a:prstGeom prst="rect">
            <a:avLst/>
          </a:prstGeom>
          <a:gradFill>
            <a:gsLst>
              <a:gs pos="0">
                <a:srgbClr val="5DE0E6"/>
              </a:gs>
              <a:gs pos="100000">
                <a:srgbClr val="004AAD"/>
              </a:gs>
            </a:gsLst>
          </a:gradFill>
          <a:ln w="12700">
            <a:miter lim="400000"/>
          </a:ln>
        </p:spPr>
        <p:txBody>
          <a:bodyPr lIns="45719" rIns="45719"/>
          <a:lstStyle/>
          <a:p>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Freeform 2"/>
          <p:cNvSpPr/>
          <p:nvPr/>
        </p:nvSpPr>
        <p:spPr>
          <a:xfrm rot="17453507">
            <a:off x="-4210643" y="-1792354"/>
            <a:ext cx="15086951" cy="11235134"/>
          </a:xfrm>
          <a:prstGeom prst="rect">
            <a:avLst/>
          </a:prstGeom>
          <a:blipFill>
            <a:blip r:embed="rId3"/>
            <a:stretch>
              <a:fillRect/>
            </a:stretch>
          </a:blipFill>
          <a:ln w="12700">
            <a:miter lim="400000"/>
          </a:ln>
        </p:spPr>
        <p:txBody>
          <a:bodyPr lIns="45719" rIns="45719"/>
          <a:lstStyle/>
          <a:p>
            <a:endParaRPr/>
          </a:p>
        </p:txBody>
      </p:sp>
      <p:sp>
        <p:nvSpPr>
          <p:cNvPr id="296" name="TextBox 3"/>
          <p:cNvSpPr txBox="1"/>
          <p:nvPr/>
        </p:nvSpPr>
        <p:spPr>
          <a:xfrm>
            <a:off x="1028700" y="760631"/>
            <a:ext cx="8412962" cy="52870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7100"/>
              </a:lnSpc>
              <a:defRPr sz="5900" b="1">
                <a:solidFill>
                  <a:srgbClr val="FFFFFF"/>
                </a:solidFill>
                <a:latin typeface="IBM Plex Sans Bold"/>
                <a:ea typeface="IBM Plex Sans Bold"/>
                <a:cs typeface="IBM Plex Sans Bold"/>
                <a:sym typeface="IBM Plex Sans Bold"/>
              </a:defRPr>
            </a:pPr>
            <a:r>
              <a:t>Soyons réalistes.</a:t>
            </a:r>
          </a:p>
          <a:p>
            <a:pPr>
              <a:lnSpc>
                <a:spcPts val="7100"/>
              </a:lnSpc>
            </a:pPr>
            <a:endParaRPr/>
          </a:p>
          <a:p>
            <a:pPr>
              <a:lnSpc>
                <a:spcPts val="7100"/>
              </a:lnSpc>
              <a:defRPr sz="5900" b="1">
                <a:solidFill>
                  <a:srgbClr val="FFFFFF"/>
                </a:solidFill>
                <a:latin typeface="IBM Plex Sans Bold"/>
                <a:ea typeface="IBM Plex Sans Bold"/>
                <a:cs typeface="IBM Plex Sans Bold"/>
                <a:sym typeface="IBM Plex Sans Bold"/>
              </a:defRPr>
            </a:pPr>
            <a:r>
              <a:t>En ce qui concerne les efforts d’image publique du club…</a:t>
            </a:r>
          </a:p>
        </p:txBody>
      </p:sp>
      <p:sp>
        <p:nvSpPr>
          <p:cNvPr id="297" name="TextBox 4"/>
          <p:cNvSpPr txBox="1"/>
          <p:nvPr/>
        </p:nvSpPr>
        <p:spPr>
          <a:xfrm>
            <a:off x="9850319" y="1731261"/>
            <a:ext cx="8752374" cy="8012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906780" lvl="1" indent="-453390">
              <a:lnSpc>
                <a:spcPts val="5800"/>
              </a:lnSpc>
              <a:buSzPct val="100000"/>
              <a:buFont typeface="Arial"/>
              <a:buChar char="•"/>
              <a:defRPr sz="4200">
                <a:solidFill>
                  <a:srgbClr val="004A98"/>
                </a:solidFill>
                <a:latin typeface="IBM Plex Sans"/>
                <a:ea typeface="IBM Plex Sans"/>
                <a:cs typeface="IBM Plex Sans"/>
                <a:sym typeface="IBM Plex Sans"/>
              </a:defRPr>
            </a:pPr>
            <a:r>
              <a:t>Idéalement, ce n’est pas une entreprise solo</a:t>
            </a:r>
          </a:p>
          <a:p>
            <a:pPr>
              <a:lnSpc>
                <a:spcPts val="5800"/>
              </a:lnSpc>
            </a:pPr>
            <a:endParaRPr/>
          </a:p>
          <a:p>
            <a:pPr marL="906780" lvl="1" indent="-453390">
              <a:lnSpc>
                <a:spcPts val="5800"/>
              </a:lnSpc>
              <a:buSzPct val="100000"/>
              <a:buFont typeface="Arial"/>
              <a:buChar char="•"/>
              <a:defRPr sz="4200">
                <a:solidFill>
                  <a:srgbClr val="004A98"/>
                </a:solidFill>
                <a:latin typeface="IBM Plex Sans"/>
                <a:ea typeface="IBM Plex Sans"/>
                <a:cs typeface="IBM Plex Sans"/>
                <a:sym typeface="IBM Plex Sans"/>
              </a:defRPr>
            </a:pPr>
            <a:r>
              <a:t>Tirez parti des talents des membres de votre club</a:t>
            </a:r>
          </a:p>
          <a:p>
            <a:pPr>
              <a:lnSpc>
                <a:spcPts val="5800"/>
              </a:lnSpc>
            </a:pPr>
            <a:endParaRPr/>
          </a:p>
          <a:p>
            <a:pPr marL="906780" lvl="1" indent="-453390">
              <a:lnSpc>
                <a:spcPts val="5800"/>
              </a:lnSpc>
              <a:buSzPct val="100000"/>
              <a:buFont typeface="Arial"/>
              <a:buChar char="•"/>
              <a:defRPr sz="4200">
                <a:solidFill>
                  <a:srgbClr val="004A98"/>
                </a:solidFill>
                <a:latin typeface="IBM Plex Sans"/>
                <a:ea typeface="IBM Plex Sans"/>
                <a:cs typeface="IBM Plex Sans"/>
                <a:sym typeface="IBM Plex Sans"/>
              </a:defRPr>
            </a:pPr>
            <a:r>
              <a:t>Faire certaines choses vaut mieux ne rien faire</a:t>
            </a:r>
          </a:p>
          <a:p>
            <a:pPr>
              <a:lnSpc>
                <a:spcPts val="5800"/>
              </a:lnSpc>
            </a:pPr>
            <a:endParaRPr/>
          </a:p>
          <a:p>
            <a:pPr marL="906780" lvl="1" indent="-453390">
              <a:lnSpc>
                <a:spcPts val="5800"/>
              </a:lnSpc>
              <a:buSzPct val="100000"/>
              <a:buFont typeface="Arial"/>
              <a:buChar char="•"/>
              <a:defRPr sz="4200">
                <a:solidFill>
                  <a:srgbClr val="004A98"/>
                </a:solidFill>
                <a:latin typeface="IBM Plex Sans"/>
                <a:ea typeface="IBM Plex Sans"/>
                <a:cs typeface="IBM Plex Sans"/>
                <a:sym typeface="IBM Plex Sans"/>
              </a:defRPr>
            </a:pPr>
            <a:r>
              <a:t>Amusez-vous!</a:t>
            </a:r>
          </a:p>
        </p:txBody>
      </p:sp>
      <p:sp>
        <p:nvSpPr>
          <p:cNvPr id="298" name="Freeform 5"/>
          <p:cNvSpPr/>
          <p:nvPr/>
        </p:nvSpPr>
        <p:spPr>
          <a:xfrm>
            <a:off x="312979" y="8431100"/>
            <a:ext cx="6202515" cy="1417491"/>
          </a:xfrm>
          <a:prstGeom prst="rect">
            <a:avLst/>
          </a:prstGeom>
          <a:blipFill>
            <a:blip r:embed="rId4"/>
            <a:stretch>
              <a:fillRect/>
            </a:stretch>
          </a:blipFill>
          <a:ln w="12700">
            <a:miter lim="400000"/>
          </a:ln>
        </p:spPr>
        <p:txBody>
          <a:bodyPr lIns="45719" rIns="45719"/>
          <a:lstStyle/>
          <a:p>
            <a:endParaRPr/>
          </a:p>
        </p:txBody>
      </p:sp>
      <p:sp>
        <p:nvSpPr>
          <p:cNvPr id="299" name="Freeform 6"/>
          <p:cNvSpPr/>
          <p:nvPr/>
        </p:nvSpPr>
        <p:spPr>
          <a:xfrm>
            <a:off x="3789359" y="8646013"/>
            <a:ext cx="1741923" cy="987667"/>
          </a:xfrm>
          <a:prstGeom prst="rect">
            <a:avLst/>
          </a:prstGeom>
          <a:blipFill>
            <a:blip r:embed="rId5"/>
            <a:stretch>
              <a:fillRect/>
            </a:stretch>
          </a:blipFill>
          <a:ln w="12700">
            <a:miter lim="400000"/>
          </a:ln>
        </p:spPr>
        <p:txBody>
          <a:bodyPr lIns="45719" rIns="45719"/>
          <a:lstStyle/>
          <a:p>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Freeform 2"/>
          <p:cNvSpPr/>
          <p:nvPr/>
        </p:nvSpPr>
        <p:spPr>
          <a:xfrm>
            <a:off x="-1" y="0"/>
            <a:ext cx="18551790" cy="10287000"/>
          </a:xfrm>
          <a:prstGeom prst="rect">
            <a:avLst/>
          </a:prstGeom>
          <a:blipFill>
            <a:blip r:embed="rId3"/>
            <a:stretch>
              <a:fillRect/>
            </a:stretch>
          </a:blipFill>
          <a:ln w="12700">
            <a:miter lim="400000"/>
          </a:ln>
        </p:spPr>
        <p:txBody>
          <a:bodyPr lIns="45719" rIns="45719"/>
          <a:lstStyle/>
          <a:p>
            <a:endParaRPr/>
          </a:p>
        </p:txBody>
      </p:sp>
      <p:sp>
        <p:nvSpPr>
          <p:cNvPr id="304" name="TextBox 3"/>
          <p:cNvSpPr txBox="1"/>
          <p:nvPr/>
        </p:nvSpPr>
        <p:spPr>
          <a:xfrm>
            <a:off x="1168610" y="4165282"/>
            <a:ext cx="8705130" cy="18831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5000"/>
              </a:lnSpc>
              <a:defRPr sz="3600" spc="395">
                <a:solidFill>
                  <a:srgbClr val="F5CF30"/>
                </a:solidFill>
                <a:latin typeface="Alata"/>
                <a:ea typeface="Alata"/>
                <a:cs typeface="Alata"/>
                <a:sym typeface="Alata"/>
              </a:defRPr>
            </a:pPr>
            <a:r>
              <a:t>PERSONNES RESSSOURCES </a:t>
            </a:r>
          </a:p>
          <a:p>
            <a:pPr>
              <a:lnSpc>
                <a:spcPts val="5000"/>
              </a:lnSpc>
              <a:defRPr sz="3600" spc="395">
                <a:solidFill>
                  <a:srgbClr val="F5CF30"/>
                </a:solidFill>
                <a:latin typeface="Alata"/>
                <a:ea typeface="Alata"/>
                <a:cs typeface="Alata"/>
                <a:sym typeface="Alata"/>
              </a:defRPr>
            </a:pPr>
            <a:r>
              <a:t>IMAGE PUBLIQUE ROTARY DISTRICT 7790 FR </a:t>
            </a:r>
          </a:p>
        </p:txBody>
      </p:sp>
      <p:sp>
        <p:nvSpPr>
          <p:cNvPr id="305" name="TextBox 4"/>
          <p:cNvSpPr txBox="1"/>
          <p:nvPr/>
        </p:nvSpPr>
        <p:spPr>
          <a:xfrm>
            <a:off x="1296061" y="6172344"/>
            <a:ext cx="7971216" cy="2800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4500"/>
              </a:lnSpc>
              <a:defRPr sz="3000" spc="30">
                <a:solidFill>
                  <a:srgbClr val="CCD6DD"/>
                </a:solidFill>
                <a:latin typeface="Alata"/>
                <a:ea typeface="Alata"/>
                <a:cs typeface="Alata"/>
                <a:sym typeface="Alata"/>
              </a:defRPr>
            </a:pPr>
            <a:r>
              <a:t>Carole Tremblay</a:t>
            </a:r>
          </a:p>
          <a:p>
            <a:pPr>
              <a:lnSpc>
                <a:spcPts val="4500"/>
              </a:lnSpc>
              <a:defRPr sz="3000" spc="30">
                <a:solidFill>
                  <a:srgbClr val="CCD6DD"/>
                </a:solidFill>
                <a:latin typeface="Alata"/>
                <a:ea typeface="Alata"/>
                <a:cs typeface="Alata"/>
                <a:sym typeface="Alata"/>
              </a:defRPr>
            </a:pPr>
            <a:r>
              <a:t>Club Rotary de Dolbeau-Mistassini</a:t>
            </a:r>
          </a:p>
          <a:p>
            <a:pPr>
              <a:lnSpc>
                <a:spcPts val="4500"/>
              </a:lnSpc>
              <a:defRPr sz="3000" spc="30">
                <a:solidFill>
                  <a:srgbClr val="29F3E2"/>
                </a:solidFill>
                <a:latin typeface="Alata"/>
                <a:ea typeface="Alata"/>
                <a:cs typeface="Alata"/>
                <a:sym typeface="Alata"/>
              </a:defRPr>
            </a:pPr>
            <a:r>
              <a:t>418-671-3118</a:t>
            </a:r>
          </a:p>
          <a:p>
            <a:pPr>
              <a:lnSpc>
                <a:spcPts val="4500"/>
              </a:lnSpc>
              <a:defRPr sz="3000" spc="30">
                <a:solidFill>
                  <a:srgbClr val="29F3E2"/>
                </a:solidFill>
                <a:latin typeface="Alata"/>
                <a:ea typeface="Alata"/>
                <a:cs typeface="Alata"/>
                <a:sym typeface="Alata"/>
              </a:defRPr>
            </a:pPr>
            <a:r>
              <a:t>caroletremblay63@gmail.com</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TextBox 2"/>
          <p:cNvSpPr txBox="1"/>
          <p:nvPr/>
        </p:nvSpPr>
        <p:spPr>
          <a:xfrm>
            <a:off x="804659" y="1000125"/>
            <a:ext cx="16015932" cy="94195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ts val="1900"/>
              </a:lnSpc>
              <a:defRPr sz="1300">
                <a:latin typeface="Manrope 1"/>
                <a:ea typeface="Manrope 1"/>
                <a:cs typeface="Manrope 1"/>
                <a:sym typeface="Manrope 1"/>
              </a:defRPr>
            </a:pPr>
            <a:r>
              <a:t>Pour améliorer l'image publique du Rotary, il est essentiel de mettre en avant les actions concrètes de l'organisation, de communiquer efficacement sur ses projets et de valoriser l'impact positif qu'elle a sur les communautés. Il est également important d'utiliser la marque Rotary de manière cohérente et de s'assurer que l'image interne de l'organisation reflète son engagement et ses valeurs. </a:t>
            </a:r>
          </a:p>
          <a:p>
            <a:pPr>
              <a:lnSpc>
                <a:spcPts val="1900"/>
              </a:lnSpc>
            </a:pPr>
            <a:endParaRPr/>
          </a:p>
          <a:p>
            <a:pPr>
              <a:lnSpc>
                <a:spcPts val="1900"/>
              </a:lnSpc>
              <a:defRPr sz="1300">
                <a:latin typeface="Open Sans Extra Bold"/>
                <a:ea typeface="Open Sans Extra Bold"/>
                <a:cs typeface="Open Sans Extra Bold"/>
                <a:sym typeface="Open Sans Extra Bold"/>
              </a:defRPr>
            </a:pPr>
            <a:r>
              <a:t>Voici quelques pistes pour améliorer l'image publique du Rotary :</a:t>
            </a:r>
          </a:p>
          <a:p>
            <a:pPr>
              <a:lnSpc>
                <a:spcPts val="1900"/>
              </a:lnSpc>
              <a:defRPr sz="1300">
                <a:latin typeface="Manrope 1"/>
                <a:ea typeface="Manrope 1"/>
                <a:cs typeface="Manrope 1"/>
                <a:sym typeface="Manrope 1"/>
              </a:defRPr>
            </a:pPr>
            <a:r>
              <a:t>1. Communiquer sur les actions et l'impact du Rotary:</a:t>
            </a:r>
          </a:p>
          <a:p>
            <a:pPr marL="300910" lvl="1" indent="-150455">
              <a:lnSpc>
                <a:spcPts val="1900"/>
              </a:lnSpc>
              <a:buSzPct val="100000"/>
              <a:buFont typeface="Arial"/>
              <a:buChar char="•"/>
              <a:defRPr sz="1300">
                <a:latin typeface="Manrope 1"/>
                <a:ea typeface="Manrope 1"/>
                <a:cs typeface="Manrope 1"/>
                <a:sym typeface="Manrope 1"/>
              </a:defRPr>
            </a:pPr>
            <a:r>
              <a:t>Mettre en avant les projets concrets:</a:t>
            </a:r>
          </a:p>
          <a:p>
            <a:pPr>
              <a:lnSpc>
                <a:spcPts val="1900"/>
              </a:lnSpc>
              <a:defRPr sz="1300">
                <a:latin typeface="Manrope 1"/>
                <a:ea typeface="Manrope 1"/>
                <a:cs typeface="Manrope 1"/>
                <a:sym typeface="Manrope 1"/>
              </a:defRPr>
            </a:pPr>
            <a:r>
              <a:t>Présenter les actions réalisées par les clubs et les districts, en mettant l'accent sur les résultats et l'impact positif sur la communauté. </a:t>
            </a:r>
          </a:p>
          <a:p>
            <a:pPr marL="300910" lvl="1" indent="-150455">
              <a:lnSpc>
                <a:spcPts val="1900"/>
              </a:lnSpc>
              <a:buSzPct val="100000"/>
              <a:buFont typeface="Arial"/>
              <a:buChar char="•"/>
              <a:defRPr sz="1300">
                <a:latin typeface="Manrope 1"/>
                <a:ea typeface="Manrope 1"/>
                <a:cs typeface="Manrope 1"/>
                <a:sym typeface="Manrope 1"/>
              </a:defRPr>
            </a:pPr>
            <a:r>
              <a:t>Utiliser les médias sociaux:</a:t>
            </a:r>
          </a:p>
          <a:p>
            <a:pPr>
              <a:lnSpc>
                <a:spcPts val="1900"/>
              </a:lnSpc>
              <a:defRPr sz="1300">
                <a:latin typeface="Manrope 1"/>
                <a:ea typeface="Manrope 1"/>
                <a:cs typeface="Manrope 1"/>
                <a:sym typeface="Manrope 1"/>
              </a:defRPr>
            </a:pPr>
            <a:r>
              <a:t>Partager des photos, des vidéos et des témoignages de projets, en utilisant des hashtags pertinents et en encourageant l'interaction avec le public. </a:t>
            </a:r>
          </a:p>
          <a:p>
            <a:pPr marL="300910" lvl="1" indent="-150455">
              <a:lnSpc>
                <a:spcPts val="1900"/>
              </a:lnSpc>
              <a:buSzPct val="100000"/>
              <a:buFont typeface="Arial"/>
              <a:buChar char="•"/>
              <a:defRPr sz="1300">
                <a:latin typeface="Manrope 1"/>
                <a:ea typeface="Manrope 1"/>
                <a:cs typeface="Manrope 1"/>
                <a:sym typeface="Manrope 1"/>
              </a:defRPr>
            </a:pPr>
            <a:r>
              <a:t>Organiser des événements publics:</a:t>
            </a:r>
          </a:p>
          <a:p>
            <a:pPr>
              <a:lnSpc>
                <a:spcPts val="1900"/>
              </a:lnSpc>
              <a:defRPr sz="1300">
                <a:latin typeface="Manrope 1"/>
                <a:ea typeface="Manrope 1"/>
                <a:cs typeface="Manrope 1"/>
                <a:sym typeface="Manrope 1"/>
              </a:defRPr>
            </a:pPr>
            <a:r>
              <a:t>Inviter la communauté à participer à des événements organisés par le Rotary, comme des journées portes ouvertes, des conférences ou des levées de fonds. </a:t>
            </a:r>
          </a:p>
          <a:p>
            <a:pPr marL="300910" lvl="1" indent="-150455">
              <a:lnSpc>
                <a:spcPts val="1900"/>
              </a:lnSpc>
              <a:buSzPct val="100000"/>
              <a:buFont typeface="Arial"/>
              <a:buChar char="•"/>
              <a:defRPr sz="1300">
                <a:latin typeface="Manrope 1"/>
                <a:ea typeface="Manrope 1"/>
                <a:cs typeface="Manrope 1"/>
                <a:sym typeface="Manrope 1"/>
              </a:defRPr>
            </a:pPr>
            <a:r>
              <a:t>Collaborer avec les médias locaux:</a:t>
            </a:r>
          </a:p>
          <a:p>
            <a:pPr>
              <a:lnSpc>
                <a:spcPts val="1900"/>
              </a:lnSpc>
              <a:defRPr sz="1300">
                <a:latin typeface="Manrope 1"/>
                <a:ea typeface="Manrope 1"/>
                <a:cs typeface="Manrope 1"/>
                <a:sym typeface="Manrope 1"/>
              </a:defRPr>
            </a:pPr>
            <a:r>
              <a:t>Communiquer avec les journalistes locaux pour faire connaître les activités du Rotary et mettre en valeur son engagement. </a:t>
            </a:r>
          </a:p>
          <a:p>
            <a:pPr marL="300910" lvl="1" indent="-150455">
              <a:lnSpc>
                <a:spcPts val="1900"/>
              </a:lnSpc>
              <a:buSzPct val="100000"/>
              <a:buFont typeface="Arial"/>
              <a:buChar char="•"/>
              <a:defRPr sz="1300">
                <a:latin typeface="Manrope 1"/>
                <a:ea typeface="Manrope 1"/>
                <a:cs typeface="Manrope 1"/>
                <a:sym typeface="Manrope 1"/>
              </a:defRPr>
            </a:pPr>
            <a:r>
              <a:t>Utiliser la campagne "People of Action":</a:t>
            </a:r>
          </a:p>
          <a:p>
            <a:pPr>
              <a:lnSpc>
                <a:spcPts val="1900"/>
              </a:lnSpc>
              <a:defRPr sz="1300">
                <a:latin typeface="Manrope 1"/>
                <a:ea typeface="Manrope 1"/>
                <a:cs typeface="Manrope 1"/>
                <a:sym typeface="Manrope 1"/>
              </a:defRPr>
            </a:pPr>
            <a:r>
              <a:t>Mettre en avant les membres du Rotary comme des "gens d'action" qui contribuent à améliorer le monde, en utilisant les outils de communication fournis par le </a:t>
            </a:r>
            <a:r>
              <a:rPr u="sng">
                <a:solidFill>
                  <a:srgbClr val="0000FF"/>
                </a:solidFill>
                <a:uFill>
                  <a:solidFill>
                    <a:srgbClr val="0000FF"/>
                  </a:solidFill>
                </a:uFill>
                <a:hlinkClick r:id="rId2"/>
              </a:rPr>
              <a:t>Rotary Brand Center</a:t>
            </a:r>
            <a:r>
              <a:t>. </a:t>
            </a:r>
          </a:p>
          <a:p>
            <a:pPr>
              <a:lnSpc>
                <a:spcPts val="1900"/>
              </a:lnSpc>
              <a:defRPr sz="1300">
                <a:latin typeface="Manrope 1"/>
                <a:ea typeface="Manrope 1"/>
                <a:cs typeface="Manrope 1"/>
                <a:sym typeface="Manrope 1"/>
              </a:defRPr>
            </a:pPr>
            <a:r>
              <a:t>2. Utiliser la marque Rotary de manière cohérente:</a:t>
            </a:r>
          </a:p>
          <a:p>
            <a:pPr marL="300910" lvl="1" indent="-150455">
              <a:lnSpc>
                <a:spcPts val="1900"/>
              </a:lnSpc>
              <a:buSzPct val="100000"/>
              <a:buFont typeface="Arial"/>
              <a:buChar char="•"/>
              <a:defRPr sz="1300">
                <a:latin typeface="Manrope 1"/>
                <a:ea typeface="Manrope 1"/>
                <a:cs typeface="Manrope 1"/>
                <a:sym typeface="Manrope 1"/>
              </a:defRPr>
            </a:pPr>
            <a:r>
              <a:t>Adopter l'identité visuelle du Rotary:</a:t>
            </a:r>
          </a:p>
          <a:p>
            <a:pPr>
              <a:lnSpc>
                <a:spcPts val="1900"/>
              </a:lnSpc>
              <a:defRPr sz="1300">
                <a:latin typeface="Manrope 1"/>
                <a:ea typeface="Manrope 1"/>
                <a:cs typeface="Manrope 1"/>
                <a:sym typeface="Manrope 1"/>
              </a:defRPr>
            </a:pPr>
            <a:r>
              <a:t>Utiliser les logos, les couleurs et la typographie du Rotary de manière uniforme dans toutes les communications.</a:t>
            </a:r>
          </a:p>
          <a:p>
            <a:pPr marL="300910" lvl="1" indent="-150455">
              <a:lnSpc>
                <a:spcPts val="1900"/>
              </a:lnSpc>
              <a:buSzPct val="100000"/>
              <a:buFont typeface="Arial"/>
              <a:buChar char="•"/>
              <a:defRPr sz="1300">
                <a:latin typeface="Manrope 1"/>
                <a:ea typeface="Manrope 1"/>
                <a:cs typeface="Manrope 1"/>
                <a:sym typeface="Manrope 1"/>
              </a:defRPr>
            </a:pPr>
            <a:r>
              <a:t>Personnaliser les outils de communication:</a:t>
            </a:r>
          </a:p>
          <a:p>
            <a:pPr>
              <a:lnSpc>
                <a:spcPts val="1900"/>
              </a:lnSpc>
              <a:defRPr sz="1300">
                <a:latin typeface="Manrope 1"/>
                <a:ea typeface="Manrope 1"/>
                <a:cs typeface="Manrope 1"/>
                <a:sym typeface="Manrope 1"/>
              </a:defRPr>
            </a:pPr>
            <a:r>
              <a:t>Utiliser les modèles de brochures, de présentations et de cartes de visite disponibles sur le Centre de marque du Rotary.</a:t>
            </a:r>
          </a:p>
          <a:p>
            <a:pPr marL="300910" lvl="1" indent="-150455">
              <a:lnSpc>
                <a:spcPts val="1900"/>
              </a:lnSpc>
              <a:buSzPct val="100000"/>
              <a:buFont typeface="Arial"/>
              <a:buChar char="•"/>
              <a:defRPr sz="1300">
                <a:latin typeface="Manrope 1"/>
                <a:ea typeface="Manrope 1"/>
                <a:cs typeface="Manrope 1"/>
                <a:sym typeface="Manrope 1"/>
              </a:defRPr>
            </a:pPr>
            <a:r>
              <a:t>Suivre les directives d'utilisation de la marque:</a:t>
            </a:r>
          </a:p>
          <a:p>
            <a:pPr>
              <a:lnSpc>
                <a:spcPts val="1900"/>
              </a:lnSpc>
              <a:defRPr sz="1300">
                <a:latin typeface="Manrope 1"/>
                <a:ea typeface="Manrope 1"/>
                <a:cs typeface="Manrope 1"/>
                <a:sym typeface="Manrope 1"/>
              </a:defRPr>
            </a:pPr>
            <a:r>
              <a:t>Consulter le Centre de marque du Rotary pour connaître les bonnes pratiques en matière d'utilisation de la marque Rotary. </a:t>
            </a:r>
          </a:p>
          <a:p>
            <a:pPr>
              <a:lnSpc>
                <a:spcPts val="1900"/>
              </a:lnSpc>
              <a:defRPr sz="1300">
                <a:latin typeface="Manrope 1"/>
                <a:ea typeface="Manrope 1"/>
                <a:cs typeface="Manrope 1"/>
                <a:sym typeface="Manrope 1"/>
              </a:defRPr>
            </a:pPr>
            <a:r>
              <a:t>3. Améliorer l'image interne du Rotary:</a:t>
            </a:r>
          </a:p>
          <a:p>
            <a:pPr marL="300910" lvl="1" indent="-150455">
              <a:lnSpc>
                <a:spcPts val="1900"/>
              </a:lnSpc>
              <a:buSzPct val="100000"/>
              <a:buFont typeface="Arial"/>
              <a:buChar char="•"/>
              <a:defRPr sz="1300">
                <a:latin typeface="Manrope 1"/>
                <a:ea typeface="Manrope 1"/>
                <a:cs typeface="Manrope 1"/>
                <a:sym typeface="Manrope 1"/>
              </a:defRPr>
            </a:pPr>
            <a:r>
              <a:t>Favoriser un environnement inclusif et accueillant:</a:t>
            </a:r>
          </a:p>
          <a:p>
            <a:pPr>
              <a:lnSpc>
                <a:spcPts val="1900"/>
              </a:lnSpc>
              <a:defRPr sz="1300">
                <a:latin typeface="Manrope 1"/>
                <a:ea typeface="Manrope 1"/>
                <a:cs typeface="Manrope 1"/>
                <a:sym typeface="Manrope 1"/>
              </a:defRPr>
            </a:pPr>
            <a:r>
              <a:t>S'assurer que les membres se sentent valorisés et impliqués dans la vie du club.</a:t>
            </a:r>
          </a:p>
          <a:p>
            <a:pPr marL="300910" lvl="1" indent="-150455">
              <a:lnSpc>
                <a:spcPts val="1900"/>
              </a:lnSpc>
              <a:buSzPct val="100000"/>
              <a:buFont typeface="Arial"/>
              <a:buChar char="•"/>
              <a:defRPr sz="1300">
                <a:latin typeface="Manrope 1"/>
                <a:ea typeface="Manrope 1"/>
                <a:cs typeface="Manrope 1"/>
                <a:sym typeface="Manrope 1"/>
              </a:defRPr>
            </a:pPr>
            <a:r>
              <a:t>Encourager la communication transparente et ouverte:</a:t>
            </a:r>
          </a:p>
          <a:p>
            <a:pPr>
              <a:lnSpc>
                <a:spcPts val="1900"/>
              </a:lnSpc>
              <a:defRPr sz="1300">
                <a:latin typeface="Manrope 1"/>
                <a:ea typeface="Manrope 1"/>
                <a:cs typeface="Manrope 1"/>
                <a:sym typeface="Manrope 1"/>
              </a:defRPr>
            </a:pPr>
            <a:r>
              <a:t>Créer un espace où les membres peuvent partager leurs idées et leurs préoccupations.</a:t>
            </a:r>
          </a:p>
          <a:p>
            <a:pPr marL="300910" lvl="1" indent="-150455">
              <a:lnSpc>
                <a:spcPts val="1900"/>
              </a:lnSpc>
              <a:buSzPct val="100000"/>
              <a:buFont typeface="Arial"/>
              <a:buChar char="•"/>
              <a:defRPr sz="1300">
                <a:latin typeface="Manrope 1"/>
                <a:ea typeface="Manrope 1"/>
                <a:cs typeface="Manrope 1"/>
                <a:sym typeface="Manrope 1"/>
              </a:defRPr>
            </a:pPr>
            <a:r>
              <a:t>Promouvoir les valeurs du Rotary:</a:t>
            </a:r>
          </a:p>
          <a:p>
            <a:pPr>
              <a:lnSpc>
                <a:spcPts val="1900"/>
              </a:lnSpc>
              <a:defRPr sz="1300">
                <a:latin typeface="Manrope 1"/>
                <a:ea typeface="Manrope 1"/>
                <a:cs typeface="Manrope 1"/>
                <a:sym typeface="Manrope 1"/>
              </a:defRPr>
            </a:pPr>
            <a:r>
              <a:t>Inciter les membres à incarner les valeurs de service, d'intégrité et de respect. </a:t>
            </a:r>
          </a:p>
          <a:p>
            <a:pPr>
              <a:lnSpc>
                <a:spcPts val="1900"/>
              </a:lnSpc>
              <a:defRPr sz="1300">
                <a:latin typeface="Manrope 1"/>
                <a:ea typeface="Manrope 1"/>
                <a:cs typeface="Manrope 1"/>
                <a:sym typeface="Manrope 1"/>
              </a:defRPr>
            </a:pPr>
            <a:r>
              <a:t>En mettant en œuvre ces actions, le Rotary peut renforcer son image publique, attirer de nouveaux membres et susciter un plus grand soutien pour ses actions. </a:t>
            </a:r>
          </a:p>
          <a:p>
            <a:pPr>
              <a:lnSpc>
                <a:spcPts val="1900"/>
              </a:lnSpc>
            </a:pPr>
            <a:endParaRPr/>
          </a:p>
          <a:p>
            <a:pPr>
              <a:lnSpc>
                <a:spcPts val="1900"/>
              </a:lnSpc>
              <a:defRPr sz="1300">
                <a:latin typeface="Manrope 1"/>
                <a:ea typeface="Manrope 1"/>
                <a:cs typeface="Manrope 1"/>
                <a:sym typeface="Manrope 1"/>
              </a:defRPr>
            </a:pPr>
            <a:r>
              <a:t>Boite à outils Rotary Zone 33-34 : </a:t>
            </a:r>
            <a:r>
              <a:rPr u="sng">
                <a:solidFill>
                  <a:srgbClr val="0000FF"/>
                </a:solidFill>
                <a:uFill>
                  <a:solidFill>
                    <a:srgbClr val="0000FF"/>
                  </a:solidFill>
                </a:uFill>
                <a:hlinkClick r:id="rId3"/>
              </a:rPr>
              <a:t>https://elevaterotary.org/fr/rotary-public-image-toolbox/</a:t>
            </a:r>
          </a:p>
          <a:p>
            <a:pPr>
              <a:lnSpc>
                <a:spcPts val="1900"/>
              </a:lnSpc>
            </a:pPr>
            <a:endParaRPr u="sng">
              <a:solidFill>
                <a:srgbClr val="0000FF"/>
              </a:solidFill>
              <a:uFill>
                <a:solidFill>
                  <a:srgbClr val="0000FF"/>
                </a:solidFill>
              </a:uFill>
              <a:hlinkClick r:id="rId3"/>
            </a:endParaRPr>
          </a:p>
          <a:p>
            <a:pPr>
              <a:lnSpc>
                <a:spcPts val="1900"/>
              </a:lnSpc>
              <a:defRPr sz="1300">
                <a:latin typeface="Manrope 1"/>
                <a:ea typeface="Manrope 1"/>
                <a:cs typeface="Manrope 1"/>
                <a:sym typeface="Manrope 1"/>
              </a:defRPr>
            </a:pPr>
            <a:r>
              <a:t>Club prospère idées RI : </a:t>
            </a:r>
            <a:r>
              <a:rPr u="sng">
                <a:solidFill>
                  <a:srgbClr val="0000FF"/>
                </a:solidFill>
                <a:uFill>
                  <a:solidFill>
                    <a:srgbClr val="0000FF"/>
                  </a:solidFill>
                </a:uFill>
                <a:hlinkClick r:id="rId4"/>
              </a:rPr>
              <a:t>https://my.rotary.org/fr/secret-flourishing-clubs</a:t>
            </a:r>
          </a:p>
          <a:p>
            <a:pPr>
              <a:lnSpc>
                <a:spcPts val="1900"/>
              </a:lnSpc>
            </a:pPr>
            <a:endParaRPr u="sng">
              <a:solidFill>
                <a:srgbClr val="0000FF"/>
              </a:solidFill>
              <a:uFill>
                <a:solidFill>
                  <a:srgbClr val="0000FF"/>
                </a:solidFill>
              </a:uFill>
              <a:hlinkClick r:id="rId4"/>
            </a:endParaRPr>
          </a:p>
          <a:p>
            <a:pPr>
              <a:lnSpc>
                <a:spcPts val="1900"/>
              </a:lnSpc>
              <a:defRPr sz="1300">
                <a:latin typeface="Manrope 1"/>
                <a:ea typeface="Manrope 1"/>
                <a:cs typeface="Manrope 1"/>
                <a:sym typeface="Manrope 1"/>
              </a:defRPr>
            </a:pPr>
            <a:r>
              <a:t>RI-Image publique : </a:t>
            </a:r>
            <a:r>
              <a:rPr u="sng">
                <a:solidFill>
                  <a:srgbClr val="0000FF"/>
                </a:solidFill>
                <a:uFill>
                  <a:solidFill>
                    <a:srgbClr val="0000FF"/>
                  </a:solidFill>
                </a:uFill>
                <a:hlinkClick r:id="rId5"/>
              </a:rPr>
              <a:t>https://my.rotary.org/fr/knowledge-and-resources/resources-and-reference/public-image</a:t>
            </a:r>
          </a:p>
          <a:p>
            <a:pPr>
              <a:lnSpc>
                <a:spcPts val="1900"/>
              </a:lnSpc>
            </a:pPr>
            <a:endParaRPr u="sng">
              <a:solidFill>
                <a:srgbClr val="0000FF"/>
              </a:solidFill>
              <a:uFill>
                <a:solidFill>
                  <a:srgbClr val="0000FF"/>
                </a:solidFill>
              </a:uFill>
              <a:hlinkClick r:id="rId5"/>
            </a:endParaRPr>
          </a:p>
          <a:p>
            <a:pPr>
              <a:lnSpc>
                <a:spcPts val="1900"/>
              </a:lnSpc>
            </a:pPr>
            <a:endParaRPr u="sng">
              <a:solidFill>
                <a:srgbClr val="0000FF"/>
              </a:solidFill>
              <a:uFill>
                <a:solidFill>
                  <a:srgbClr val="0000FF"/>
                </a:solidFill>
              </a:uFill>
              <a:hlinkClick r:id="rId5"/>
            </a:endParaRPr>
          </a:p>
        </p:txBody>
      </p:sp>
      <p:sp>
        <p:nvSpPr>
          <p:cNvPr id="310" name="TextBox 3"/>
          <p:cNvSpPr txBox="1"/>
          <p:nvPr/>
        </p:nvSpPr>
        <p:spPr>
          <a:xfrm>
            <a:off x="6352463" y="256718"/>
            <a:ext cx="4226198" cy="5405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latin typeface="Manrope 2"/>
                <a:ea typeface="Manrope 2"/>
                <a:cs typeface="Manrope 2"/>
                <a:sym typeface="Manrope 2"/>
              </a:defRPr>
            </a:lvl1pPr>
          </a:lstStyle>
          <a:p>
            <a:r>
              <a:t>RÉSUMÉ et liens utiles</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TextBox 2"/>
          <p:cNvSpPr txBox="1"/>
          <p:nvPr/>
        </p:nvSpPr>
        <p:spPr>
          <a:xfrm>
            <a:off x="823590" y="655704"/>
            <a:ext cx="17464410" cy="9864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518159" lvl="1" indent="-259079" algn="just">
              <a:lnSpc>
                <a:spcPts val="3900"/>
              </a:lnSpc>
              <a:buSzPct val="100000"/>
              <a:buFont typeface="Arial"/>
              <a:buChar char="•"/>
              <a:defRPr sz="2400">
                <a:latin typeface="Georgia Pro"/>
                <a:ea typeface="Georgia Pro"/>
                <a:cs typeface="Georgia Pro"/>
                <a:sym typeface="Georgia Pro"/>
              </a:defRPr>
            </a:pPr>
            <a:r>
              <a:t>Consultez les supports sur Brand Center (brandcenter.rotary.com)</a:t>
            </a:r>
          </a:p>
          <a:p>
            <a:pPr marL="518159" lvl="1" indent="-259079" algn="just">
              <a:lnSpc>
                <a:spcPts val="3900"/>
              </a:lnSpc>
              <a:buSzPct val="100000"/>
              <a:buFont typeface="Arial"/>
              <a:buChar char="•"/>
              <a:defRPr sz="2400">
                <a:latin typeface="Georgia Pro"/>
                <a:ea typeface="Georgia Pro"/>
                <a:cs typeface="Georgia Pro"/>
                <a:sym typeface="Georgia Pro"/>
              </a:defRPr>
            </a:pPr>
            <a:r>
              <a:t>Créez votre propre logo de club depuis Brand Center (modèle disponible sur Brand Center)</a:t>
            </a:r>
          </a:p>
          <a:p>
            <a:pPr marL="518159" lvl="1" indent="-259079" algn="just">
              <a:lnSpc>
                <a:spcPts val="3900"/>
              </a:lnSpc>
              <a:buSzPct val="100000"/>
              <a:buFont typeface="Arial"/>
              <a:buChar char="•"/>
              <a:defRPr sz="2400">
                <a:latin typeface="Georgia Pro"/>
                <a:ea typeface="Georgia Pro"/>
                <a:cs typeface="Georgia Pro"/>
                <a:sym typeface="Georgia Pro"/>
              </a:defRPr>
            </a:pPr>
            <a:r>
              <a:t>Créez une brochure de club si vous n'en avez pas (modèle disponible sur Brand Center)</a:t>
            </a:r>
          </a:p>
          <a:p>
            <a:pPr marL="518159" lvl="1" indent="-259079" algn="just">
              <a:lnSpc>
                <a:spcPts val="3900"/>
              </a:lnSpc>
              <a:buSzPct val="100000"/>
              <a:buFont typeface="Arial"/>
              <a:buChar char="•"/>
              <a:defRPr sz="2400">
                <a:latin typeface="Georgia Pro"/>
                <a:ea typeface="Georgia Pro"/>
                <a:cs typeface="Georgia Pro"/>
                <a:sym typeface="Georgia Pro"/>
              </a:defRPr>
            </a:pPr>
            <a:r>
              <a:t>Créez une présentation de club si vous n'en avez pas (modèle disponible sur Brand Center)</a:t>
            </a:r>
          </a:p>
          <a:p>
            <a:pPr marL="518159" lvl="1" indent="-259079" algn="just">
              <a:lnSpc>
                <a:spcPts val="3900"/>
              </a:lnSpc>
              <a:buSzPct val="100000"/>
              <a:buFont typeface="Arial"/>
              <a:buChar char="•"/>
              <a:defRPr sz="2400">
                <a:latin typeface="Georgia Pro"/>
                <a:ea typeface="Georgia Pro"/>
                <a:cs typeface="Georgia Pro"/>
                <a:sym typeface="Georgia Pro"/>
              </a:defRPr>
            </a:pPr>
            <a:r>
              <a:t>Intégrez le logo du Rotary (Rotary + roue) avec le nom de votre club ou district sur vos supports.</a:t>
            </a:r>
          </a:p>
          <a:p>
            <a:pPr marL="1036319" lvl="2" indent="-345440" algn="just">
              <a:lnSpc>
                <a:spcPts val="3900"/>
              </a:lnSpc>
              <a:buSzPct val="100000"/>
              <a:buFont typeface="Arial"/>
              <a:buChar char="⚬"/>
              <a:defRPr sz="2400">
                <a:latin typeface="Arial MT Pro"/>
                <a:ea typeface="Arial MT Pro"/>
                <a:cs typeface="Arial MT Pro"/>
                <a:sym typeface="Arial MT Pro"/>
              </a:defRPr>
            </a:pPr>
            <a:r>
              <a:t>Utilisez Arial ou Arial Narrow (tout en majuscules) pour les titres, </a:t>
            </a:r>
          </a:p>
          <a:p>
            <a:pPr marL="1036319" lvl="2" indent="-345440" algn="just">
              <a:lnSpc>
                <a:spcPts val="3900"/>
              </a:lnSpc>
              <a:buSzPct val="100000"/>
              <a:buFont typeface="Arial"/>
              <a:buChar char="⚬"/>
              <a:defRPr sz="2400">
                <a:latin typeface="Georgia Pro"/>
                <a:ea typeface="Georgia Pro"/>
                <a:cs typeface="Georgia Pro"/>
                <a:sym typeface="Georgia Pro"/>
              </a:defRPr>
            </a:pPr>
            <a:r>
              <a:t>Georgia pour le texte (polices libres).</a:t>
            </a:r>
          </a:p>
          <a:p>
            <a:pPr marL="518159" lvl="1" indent="-259079" algn="just">
              <a:lnSpc>
                <a:spcPts val="3900"/>
              </a:lnSpc>
              <a:buSzPct val="100000"/>
              <a:buFont typeface="Arial"/>
              <a:buChar char="•"/>
              <a:defRPr sz="2400">
                <a:latin typeface="Georgia Pro"/>
                <a:ea typeface="Georgia Pro"/>
                <a:cs typeface="Georgia Pro"/>
                <a:sym typeface="Georgia Pro"/>
              </a:defRPr>
            </a:pPr>
            <a:r>
              <a:t>Utilisez les couleurs du Rotary : bleu azur, bleu roi, or, bleu ciel comme couleurs primaires. Consultez Brand Center pour les valeurs chromatiques.</a:t>
            </a:r>
          </a:p>
          <a:p>
            <a:pPr marL="518159" lvl="1" indent="-259079" algn="just">
              <a:lnSpc>
                <a:spcPts val="3900"/>
              </a:lnSpc>
              <a:buSzPct val="100000"/>
              <a:buFont typeface="Arial"/>
              <a:buChar char="•"/>
              <a:defRPr sz="2400">
                <a:latin typeface="Georgia Pro"/>
                <a:ea typeface="Georgia Pro"/>
                <a:cs typeface="Georgia Pro"/>
                <a:sym typeface="Georgia Pro"/>
              </a:defRPr>
            </a:pPr>
            <a:r>
              <a:t>Utilisez des photos qui reflètent les Rotariens en action : haute résolution, diversité des personnes.</a:t>
            </a:r>
          </a:p>
          <a:p>
            <a:pPr marL="518159" lvl="1" indent="-259079" algn="just">
              <a:lnSpc>
                <a:spcPts val="3900"/>
              </a:lnSpc>
              <a:buSzPct val="100000"/>
              <a:buFont typeface="Arial"/>
              <a:buChar char="•"/>
              <a:defRPr sz="2400">
                <a:latin typeface="Georgia Pro"/>
                <a:ea typeface="Georgia Pro"/>
                <a:cs typeface="Georgia Pro"/>
                <a:sym typeface="Georgia Pro"/>
              </a:defRPr>
            </a:pPr>
            <a:r>
              <a:t>Si vous n'utilisez pas de photos, utilisez des graphiques qui reflètent le style iconographique :</a:t>
            </a:r>
          </a:p>
          <a:p>
            <a:pPr marL="518159" lvl="1" indent="-259079" algn="just">
              <a:lnSpc>
                <a:spcPts val="3900"/>
              </a:lnSpc>
              <a:buSzPct val="100000"/>
              <a:buFont typeface="Arial"/>
              <a:buChar char="•"/>
              <a:defRPr sz="2400">
                <a:latin typeface="Georgia Pro"/>
                <a:ea typeface="Georgia Pro"/>
                <a:cs typeface="Georgia Pro"/>
                <a:sym typeface="Georgia Pro"/>
              </a:defRPr>
            </a:pPr>
            <a:r>
              <a:t>simple, moderne, informatif.</a:t>
            </a:r>
          </a:p>
          <a:p>
            <a:pPr marL="518159" lvl="1" indent="-259079" algn="just">
              <a:lnSpc>
                <a:spcPts val="3900"/>
              </a:lnSpc>
              <a:buSzPct val="100000"/>
              <a:buFont typeface="Arial"/>
              <a:buChar char="•"/>
              <a:defRPr sz="2400">
                <a:latin typeface="Georgia Pro"/>
                <a:ea typeface="Georgia Pro"/>
                <a:cs typeface="Georgia Pro"/>
                <a:sym typeface="Georgia Pro"/>
              </a:defRPr>
            </a:pPr>
            <a:r>
              <a:t>Veillez à ce que vos supports promotionnels reflètent les principes de fonctionnement du Rotary :</a:t>
            </a:r>
          </a:p>
          <a:p>
            <a:pPr marL="1036319" lvl="2" indent="-345440" algn="just">
              <a:lnSpc>
                <a:spcPts val="3900"/>
              </a:lnSpc>
              <a:buSzPct val="100000"/>
              <a:buFont typeface="Arial"/>
              <a:buChar char="⚬"/>
              <a:defRPr sz="2400">
                <a:latin typeface="Georgia Pro"/>
                <a:ea typeface="Georgia Pro"/>
                <a:cs typeface="Georgia Pro"/>
                <a:sym typeface="Georgia Pro"/>
              </a:defRPr>
            </a:pPr>
            <a:r>
              <a:t>Rejoindre les dirigeants, échanger des idées, agir.</a:t>
            </a:r>
          </a:p>
          <a:p>
            <a:pPr marL="518159" lvl="1" indent="-259079" algn="just">
              <a:lnSpc>
                <a:spcPts val="3900"/>
              </a:lnSpc>
              <a:buSzPct val="100000"/>
              <a:buFont typeface="Arial"/>
              <a:buChar char="•"/>
              <a:defRPr sz="2400">
                <a:latin typeface="Georgia Pro"/>
                <a:ea typeface="Georgia Pro"/>
                <a:cs typeface="Georgia Pro"/>
                <a:sym typeface="Georgia Pro"/>
              </a:defRPr>
            </a:pPr>
            <a:r>
              <a:t>Assurez-vous que votre « voix » est intelligente, bienveillante, persévérante et inspirante ; reflètez-la dans votre façon de parler, d'écrire et de Conception</a:t>
            </a:r>
          </a:p>
          <a:p>
            <a:pPr marL="518159" lvl="1" indent="-259079" algn="just">
              <a:lnSpc>
                <a:spcPts val="3900"/>
              </a:lnSpc>
              <a:buSzPct val="100000"/>
              <a:buFont typeface="Arial"/>
              <a:buChar char="•"/>
              <a:defRPr sz="2400">
                <a:latin typeface="Georgia Pro"/>
                <a:ea typeface="Georgia Pro"/>
                <a:cs typeface="Georgia Pro"/>
                <a:sym typeface="Georgia Pro"/>
              </a:defRPr>
            </a:pPr>
            <a:r>
              <a:t>Incluez un appel à l'action sur chaque élément de communication (e-mail, site web, Facebook, numéro de téléphone) : indiquez aux lecteurs ce qu'ils doivent faire.</a:t>
            </a:r>
          </a:p>
          <a:p>
            <a:pPr marL="518159" lvl="1" indent="-259079" algn="just">
              <a:lnSpc>
                <a:spcPts val="3900"/>
              </a:lnSpc>
              <a:buSzPct val="100000"/>
              <a:buFont typeface="Arial"/>
              <a:buChar char="•"/>
              <a:defRPr sz="2400">
                <a:latin typeface="Georgia Pro"/>
                <a:ea typeface="Georgia Pro"/>
                <a:cs typeface="Georgia Pro"/>
                <a:sym typeface="Georgia Pro"/>
              </a:defRPr>
            </a:pPr>
            <a:r>
              <a:t>Soyez inspirant et humain dans toutes vos communications !</a:t>
            </a:r>
          </a:p>
        </p:txBody>
      </p:sp>
      <p:sp>
        <p:nvSpPr>
          <p:cNvPr id="313" name="TextBox 3"/>
          <p:cNvSpPr txBox="1"/>
          <p:nvPr/>
        </p:nvSpPr>
        <p:spPr>
          <a:xfrm>
            <a:off x="612299" y="155960"/>
            <a:ext cx="1538214" cy="5405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latin typeface="Arial MT Pro"/>
                <a:ea typeface="Arial MT Pro"/>
                <a:cs typeface="Arial MT Pro"/>
                <a:sym typeface="Arial MT Pro"/>
              </a:defRPr>
            </a:lvl1pPr>
          </a:lstStyle>
          <a:p>
            <a:r>
              <a:t>A FAIRE</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TextBox 2"/>
          <p:cNvSpPr txBox="1"/>
          <p:nvPr/>
        </p:nvSpPr>
        <p:spPr>
          <a:xfrm>
            <a:off x="1230655" y="3249929"/>
            <a:ext cx="15100919" cy="37452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518159" lvl="1" indent="-259079">
              <a:lnSpc>
                <a:spcPts val="3300"/>
              </a:lnSpc>
              <a:buSzPct val="100000"/>
              <a:buFont typeface="Arial"/>
              <a:buChar char="•"/>
              <a:defRPr sz="2400">
                <a:latin typeface="Manrope 1"/>
                <a:ea typeface="Manrope 1"/>
                <a:cs typeface="Manrope 1"/>
                <a:sym typeface="Manrope 1"/>
              </a:defRPr>
            </a:pPr>
            <a:r>
              <a:t>Utiliser l'ancien logo du Rotary</a:t>
            </a:r>
          </a:p>
          <a:p>
            <a:pPr marL="518159" lvl="1" indent="-259079">
              <a:lnSpc>
                <a:spcPts val="3300"/>
              </a:lnSpc>
              <a:buSzPct val="100000"/>
              <a:buFont typeface="Arial"/>
              <a:buChar char="•"/>
              <a:defRPr sz="2400">
                <a:latin typeface="Manrope 1"/>
                <a:ea typeface="Manrope 1"/>
                <a:cs typeface="Manrope 1"/>
                <a:sym typeface="Manrope 1"/>
              </a:defRPr>
            </a:pPr>
            <a:r>
              <a:t>Modifier le nouveau logo du Rotary (couleur, reformatage, recadrage, ajout d'images)</a:t>
            </a:r>
          </a:p>
          <a:p>
            <a:pPr marL="518159" lvl="1" indent="-259079">
              <a:lnSpc>
                <a:spcPts val="3300"/>
              </a:lnSpc>
              <a:buSzPct val="100000"/>
              <a:buFont typeface="Arial"/>
              <a:buChar char="•"/>
              <a:defRPr sz="2400">
                <a:latin typeface="Manrope 1"/>
                <a:ea typeface="Manrope 1"/>
                <a:cs typeface="Manrope 1"/>
                <a:sym typeface="Manrope 1"/>
              </a:defRPr>
            </a:pPr>
            <a:r>
              <a:t>Utiliser la roue seule</a:t>
            </a:r>
          </a:p>
          <a:p>
            <a:pPr marL="518159" lvl="1" indent="-259079">
              <a:lnSpc>
                <a:spcPts val="3300"/>
              </a:lnSpc>
              <a:buSzPct val="100000"/>
              <a:buFont typeface="Arial"/>
              <a:buChar char="•"/>
              <a:defRPr sz="2400">
                <a:latin typeface="Manrope 1"/>
                <a:ea typeface="Manrope 1"/>
                <a:cs typeface="Manrope 1"/>
                <a:sym typeface="Manrope 1"/>
              </a:defRPr>
            </a:pPr>
            <a:r>
              <a:t>Créer le logo et marquer la même taille : la roue doit être quatre fois plus haute que le logo si vous utilisez les deux</a:t>
            </a:r>
          </a:p>
          <a:p>
            <a:pPr marL="518159" lvl="1" indent="-259079">
              <a:lnSpc>
                <a:spcPts val="3300"/>
              </a:lnSpc>
              <a:buSzPct val="100000"/>
              <a:buFont typeface="Arial"/>
              <a:buChar char="•"/>
              <a:defRPr sz="2400">
                <a:latin typeface="Manrope 1"/>
                <a:ea typeface="Manrope 1"/>
                <a:cs typeface="Manrope 1"/>
                <a:sym typeface="Manrope 1"/>
              </a:defRPr>
            </a:pPr>
            <a:r>
              <a:t>Utiliser des majuscules et des minuscules dans les titres</a:t>
            </a:r>
          </a:p>
          <a:p>
            <a:pPr marL="518159" lvl="1" indent="-259079">
              <a:lnSpc>
                <a:spcPts val="3300"/>
              </a:lnSpc>
              <a:buSzPct val="100000"/>
              <a:buFont typeface="Arial"/>
              <a:buChar char="•"/>
              <a:defRPr sz="2400">
                <a:latin typeface="Manrope 1"/>
                <a:ea typeface="Manrope 1"/>
                <a:cs typeface="Manrope 1"/>
                <a:sym typeface="Manrope 1"/>
              </a:defRPr>
            </a:pPr>
            <a:r>
              <a:t>Utiliser des images clipart de style cartoon, qui doivent refléter les principes de fonctionnement, la voix et le style iconographique du Rotary</a:t>
            </a:r>
          </a:p>
        </p:txBody>
      </p:sp>
      <p:sp>
        <p:nvSpPr>
          <p:cNvPr id="316" name="TextBox 3"/>
          <p:cNvSpPr txBox="1"/>
          <p:nvPr/>
        </p:nvSpPr>
        <p:spPr>
          <a:xfrm>
            <a:off x="1547432" y="1832474"/>
            <a:ext cx="2350145" cy="5405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ts val="4400"/>
              </a:lnSpc>
              <a:defRPr sz="3200">
                <a:latin typeface="Manrope 2"/>
                <a:ea typeface="Manrope 2"/>
                <a:cs typeface="Manrope 2"/>
                <a:sym typeface="Manrope 2"/>
              </a:defRPr>
            </a:lvl1pPr>
          </a:lstStyle>
          <a:p>
            <a:r>
              <a:t>Ne plus faire</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2973</Words>
  <Application>Microsoft Office PowerPoint</Application>
  <PresentationFormat>Custom</PresentationFormat>
  <Paragraphs>196</Paragraphs>
  <Slides>36</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Douglas Ibarguen</dc:creator>
  <cp:lastModifiedBy>Douglas Ibarguen</cp:lastModifiedBy>
  <cp:revision>1</cp:revision>
  <dcterms:modified xsi:type="dcterms:W3CDTF">2026-03-24T16:07:40Z</dcterms:modified>
</cp:coreProperties>
</file>