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 id="2147483652" r:id="rId4"/>
    <p:sldMasterId id="2147483653" r:id="rId5"/>
  </p:sldMasterIdLst>
  <p:notesMasterIdLst>
    <p:notesMasterId r:id="rId30"/>
  </p:notesMasterIdLst>
  <p:sldIdLst>
    <p:sldId id="256" r:id="rId6"/>
    <p:sldId id="299" r:id="rId7"/>
    <p:sldId id="298" r:id="rId8"/>
    <p:sldId id="300" r:id="rId9"/>
    <p:sldId id="301" r:id="rId10"/>
    <p:sldId id="302" r:id="rId11"/>
    <p:sldId id="297" r:id="rId12"/>
    <p:sldId id="306" r:id="rId13"/>
    <p:sldId id="310" r:id="rId14"/>
    <p:sldId id="307" r:id="rId15"/>
    <p:sldId id="317" r:id="rId16"/>
    <p:sldId id="304" r:id="rId17"/>
    <p:sldId id="309" r:id="rId18"/>
    <p:sldId id="312" r:id="rId19"/>
    <p:sldId id="318" r:id="rId20"/>
    <p:sldId id="311" r:id="rId21"/>
    <p:sldId id="293" r:id="rId22"/>
    <p:sldId id="305" r:id="rId23"/>
    <p:sldId id="313" r:id="rId24"/>
    <p:sldId id="314" r:id="rId25"/>
    <p:sldId id="315" r:id="rId26"/>
    <p:sldId id="316" r:id="rId27"/>
    <p:sldId id="282" r:id="rId28"/>
    <p:sldId id="277" r:id="rId29"/>
  </p:sldIdLst>
  <p:sldSz cx="9144000" cy="6858000" type="screen4x3"/>
  <p:notesSz cx="6858000" cy="9144000"/>
  <p:defaultTextStyle>
    <a:defPPr>
      <a:defRPr lang="en-US"/>
    </a:defPPr>
    <a:lvl1pPr algn="l" rtl="0" fontAlgn="base">
      <a:spcBef>
        <a:spcPct val="0"/>
      </a:spcBef>
      <a:spcAft>
        <a:spcPct val="0"/>
      </a:spcAft>
      <a:defRPr sz="1200" kern="1200">
        <a:solidFill>
          <a:srgbClr val="958D85"/>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1200" kern="1200">
        <a:solidFill>
          <a:srgbClr val="958D85"/>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1200" kern="1200">
        <a:solidFill>
          <a:srgbClr val="958D85"/>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1200" kern="1200">
        <a:solidFill>
          <a:srgbClr val="958D85"/>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1200" kern="1200">
        <a:solidFill>
          <a:srgbClr val="958D85"/>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1200" kern="1200">
        <a:solidFill>
          <a:srgbClr val="958D85"/>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1200" kern="1200">
        <a:solidFill>
          <a:srgbClr val="958D85"/>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1200" kern="1200">
        <a:solidFill>
          <a:srgbClr val="958D85"/>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1200" kern="1200">
        <a:solidFill>
          <a:srgbClr val="958D85"/>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3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BE50D-A17D-F347-AFA0-295703ED8548}" type="doc">
      <dgm:prSet loTypeId="urn:microsoft.com/office/officeart/2005/8/layout/pyramid3" loCatId="" qsTypeId="urn:microsoft.com/office/officeart/2005/8/quickstyle/simple4" qsCatId="simple" csTypeId="urn:microsoft.com/office/officeart/2005/8/colors/accent2_2" csCatId="accent2" phldr="1"/>
      <dgm:spPr/>
    </dgm:pt>
    <dgm:pt modelId="{7084A02F-70CB-BB4B-B2C6-110D396BCAC1}">
      <dgm:prSet phldrT="[Text]"/>
      <dgm:spPr/>
      <dgm:t>
        <a:bodyPr/>
        <a:lstStyle/>
        <a:p>
          <a:r>
            <a:rPr lang="en-US" dirty="0" smtClean="0"/>
            <a:t>Members belong to Clubs</a:t>
          </a:r>
          <a:endParaRPr lang="en-US" dirty="0"/>
        </a:p>
      </dgm:t>
    </dgm:pt>
    <dgm:pt modelId="{8E1448D1-EFFA-484B-9BE6-9A9DF39FB5C6}" type="parTrans" cxnId="{0A8CBAE8-7C87-8940-9472-4A908C256CE1}">
      <dgm:prSet/>
      <dgm:spPr/>
      <dgm:t>
        <a:bodyPr/>
        <a:lstStyle/>
        <a:p>
          <a:endParaRPr lang="en-US"/>
        </a:p>
      </dgm:t>
    </dgm:pt>
    <dgm:pt modelId="{6121B9D5-9655-4049-998B-6648716769D2}" type="sibTrans" cxnId="{0A8CBAE8-7C87-8940-9472-4A908C256CE1}">
      <dgm:prSet/>
      <dgm:spPr/>
      <dgm:t>
        <a:bodyPr/>
        <a:lstStyle/>
        <a:p>
          <a:endParaRPr lang="en-US"/>
        </a:p>
      </dgm:t>
    </dgm:pt>
    <dgm:pt modelId="{10C6C10A-004A-A649-BAFE-40A246161F65}">
      <dgm:prSet phldrT="[Text]"/>
      <dgm:spPr/>
      <dgm:t>
        <a:bodyPr/>
        <a:lstStyle/>
        <a:p>
          <a:r>
            <a:rPr lang="en-US" dirty="0" smtClean="0"/>
            <a:t>Clubs are members of RI and are organized into Districts</a:t>
          </a:r>
          <a:endParaRPr lang="en-US" dirty="0"/>
        </a:p>
      </dgm:t>
    </dgm:pt>
    <dgm:pt modelId="{CA123063-F2E2-B94B-B837-E9BD0425574C}" type="parTrans" cxnId="{EF759C99-C14F-F443-A178-2B614B4B401B}">
      <dgm:prSet/>
      <dgm:spPr/>
      <dgm:t>
        <a:bodyPr/>
        <a:lstStyle/>
        <a:p>
          <a:endParaRPr lang="en-US"/>
        </a:p>
      </dgm:t>
    </dgm:pt>
    <dgm:pt modelId="{C7C031CB-6DC7-1A4D-818B-BEF4988ACDB0}" type="sibTrans" cxnId="{EF759C99-C14F-F443-A178-2B614B4B401B}">
      <dgm:prSet/>
      <dgm:spPr/>
      <dgm:t>
        <a:bodyPr/>
        <a:lstStyle/>
        <a:p>
          <a:endParaRPr lang="en-US"/>
        </a:p>
      </dgm:t>
    </dgm:pt>
    <dgm:pt modelId="{8134FBE2-BD43-EF42-9EF3-E816D9EC7FD2}">
      <dgm:prSet phldrT="[Text]"/>
      <dgm:spPr/>
      <dgm:t>
        <a:bodyPr/>
        <a:lstStyle/>
        <a:p>
          <a:r>
            <a:rPr lang="en-US" dirty="0" smtClean="0"/>
            <a:t>Districts are organized into Zones</a:t>
          </a:r>
          <a:endParaRPr lang="en-US" dirty="0"/>
        </a:p>
      </dgm:t>
    </dgm:pt>
    <dgm:pt modelId="{07C50220-6C75-F94D-B099-9E0007C1499F}" type="parTrans" cxnId="{A6B8E393-30A3-7A41-84E8-6E6B50F83442}">
      <dgm:prSet/>
      <dgm:spPr/>
      <dgm:t>
        <a:bodyPr/>
        <a:lstStyle/>
        <a:p>
          <a:endParaRPr lang="en-US"/>
        </a:p>
      </dgm:t>
    </dgm:pt>
    <dgm:pt modelId="{00AD40D4-3552-AA41-9DDA-47AB2E4149AB}" type="sibTrans" cxnId="{A6B8E393-30A3-7A41-84E8-6E6B50F83442}">
      <dgm:prSet/>
      <dgm:spPr/>
      <dgm:t>
        <a:bodyPr/>
        <a:lstStyle/>
        <a:p>
          <a:endParaRPr lang="en-US"/>
        </a:p>
      </dgm:t>
    </dgm:pt>
    <dgm:pt modelId="{45BAA1ED-2840-6B4F-AB4C-8B0477568368}">
      <dgm:prSet phldrT="[Text]"/>
      <dgm:spPr/>
      <dgm:t>
        <a:bodyPr/>
        <a:lstStyle/>
        <a:p>
          <a:r>
            <a:rPr lang="en-US" dirty="0" smtClean="0"/>
            <a:t>RI</a:t>
          </a:r>
        </a:p>
        <a:p>
          <a:endParaRPr lang="en-US" dirty="0"/>
        </a:p>
      </dgm:t>
    </dgm:pt>
    <dgm:pt modelId="{DF9D554A-C439-0E41-8106-DE2AF6E22CE0}" type="parTrans" cxnId="{8BA0BC6F-F739-3043-8858-EB54F55336D9}">
      <dgm:prSet/>
      <dgm:spPr/>
      <dgm:t>
        <a:bodyPr/>
        <a:lstStyle/>
        <a:p>
          <a:endParaRPr lang="en-US"/>
        </a:p>
      </dgm:t>
    </dgm:pt>
    <dgm:pt modelId="{12A2B89C-1ADD-9548-8B42-B9C515D36104}" type="sibTrans" cxnId="{8BA0BC6F-F739-3043-8858-EB54F55336D9}">
      <dgm:prSet/>
      <dgm:spPr/>
      <dgm:t>
        <a:bodyPr/>
        <a:lstStyle/>
        <a:p>
          <a:endParaRPr lang="en-US"/>
        </a:p>
      </dgm:t>
    </dgm:pt>
    <dgm:pt modelId="{6FD91CEF-5594-C544-9192-E42E34BDC009}" type="pres">
      <dgm:prSet presAssocID="{086BE50D-A17D-F347-AFA0-295703ED8548}" presName="Name0" presStyleCnt="0">
        <dgm:presLayoutVars>
          <dgm:dir/>
          <dgm:animLvl val="lvl"/>
          <dgm:resizeHandles val="exact"/>
        </dgm:presLayoutVars>
      </dgm:prSet>
      <dgm:spPr/>
    </dgm:pt>
    <dgm:pt modelId="{AF7355AD-DEA4-9446-9C50-8015178A4D62}" type="pres">
      <dgm:prSet presAssocID="{7084A02F-70CB-BB4B-B2C6-110D396BCAC1}" presName="Name8" presStyleCnt="0"/>
      <dgm:spPr/>
    </dgm:pt>
    <dgm:pt modelId="{BCDA698A-EDE8-AE4C-AB7B-DA5015F6F3A9}" type="pres">
      <dgm:prSet presAssocID="{7084A02F-70CB-BB4B-B2C6-110D396BCAC1}" presName="level" presStyleLbl="node1" presStyleIdx="0" presStyleCnt="4">
        <dgm:presLayoutVars>
          <dgm:chMax val="1"/>
          <dgm:bulletEnabled val="1"/>
        </dgm:presLayoutVars>
      </dgm:prSet>
      <dgm:spPr/>
      <dgm:t>
        <a:bodyPr/>
        <a:lstStyle/>
        <a:p>
          <a:endParaRPr lang="en-US"/>
        </a:p>
      </dgm:t>
    </dgm:pt>
    <dgm:pt modelId="{EBB196AA-246A-B644-9348-4B3E03C9D8A5}" type="pres">
      <dgm:prSet presAssocID="{7084A02F-70CB-BB4B-B2C6-110D396BCAC1}" presName="levelTx" presStyleLbl="revTx" presStyleIdx="0" presStyleCnt="0">
        <dgm:presLayoutVars>
          <dgm:chMax val="1"/>
          <dgm:bulletEnabled val="1"/>
        </dgm:presLayoutVars>
      </dgm:prSet>
      <dgm:spPr/>
      <dgm:t>
        <a:bodyPr/>
        <a:lstStyle/>
        <a:p>
          <a:endParaRPr lang="en-US"/>
        </a:p>
      </dgm:t>
    </dgm:pt>
    <dgm:pt modelId="{BF5742F0-47A4-9444-A17B-BE76EE77A04E}" type="pres">
      <dgm:prSet presAssocID="{10C6C10A-004A-A649-BAFE-40A246161F65}" presName="Name8" presStyleCnt="0"/>
      <dgm:spPr/>
    </dgm:pt>
    <dgm:pt modelId="{497A5936-1E32-444C-9048-F7E690EDCCA6}" type="pres">
      <dgm:prSet presAssocID="{10C6C10A-004A-A649-BAFE-40A246161F65}" presName="level" presStyleLbl="node1" presStyleIdx="1" presStyleCnt="4">
        <dgm:presLayoutVars>
          <dgm:chMax val="1"/>
          <dgm:bulletEnabled val="1"/>
        </dgm:presLayoutVars>
      </dgm:prSet>
      <dgm:spPr/>
      <dgm:t>
        <a:bodyPr/>
        <a:lstStyle/>
        <a:p>
          <a:endParaRPr lang="en-US"/>
        </a:p>
      </dgm:t>
    </dgm:pt>
    <dgm:pt modelId="{A4A4CCB4-3F4D-B144-BEB8-A2F093ADE771}" type="pres">
      <dgm:prSet presAssocID="{10C6C10A-004A-A649-BAFE-40A246161F65}" presName="levelTx" presStyleLbl="revTx" presStyleIdx="0" presStyleCnt="0">
        <dgm:presLayoutVars>
          <dgm:chMax val="1"/>
          <dgm:bulletEnabled val="1"/>
        </dgm:presLayoutVars>
      </dgm:prSet>
      <dgm:spPr/>
      <dgm:t>
        <a:bodyPr/>
        <a:lstStyle/>
        <a:p>
          <a:endParaRPr lang="en-US"/>
        </a:p>
      </dgm:t>
    </dgm:pt>
    <dgm:pt modelId="{A792502C-91FF-CE43-A56E-3DF9F7DC7C60}" type="pres">
      <dgm:prSet presAssocID="{8134FBE2-BD43-EF42-9EF3-E816D9EC7FD2}" presName="Name8" presStyleCnt="0"/>
      <dgm:spPr/>
    </dgm:pt>
    <dgm:pt modelId="{682B746B-3248-FE4C-920D-EAFD998453A7}" type="pres">
      <dgm:prSet presAssocID="{8134FBE2-BD43-EF42-9EF3-E816D9EC7FD2}" presName="level" presStyleLbl="node1" presStyleIdx="2" presStyleCnt="4">
        <dgm:presLayoutVars>
          <dgm:chMax val="1"/>
          <dgm:bulletEnabled val="1"/>
        </dgm:presLayoutVars>
      </dgm:prSet>
      <dgm:spPr/>
      <dgm:t>
        <a:bodyPr/>
        <a:lstStyle/>
        <a:p>
          <a:endParaRPr lang="en-US"/>
        </a:p>
      </dgm:t>
    </dgm:pt>
    <dgm:pt modelId="{A0537D01-C37A-B948-AA2A-A19E81D3F53A}" type="pres">
      <dgm:prSet presAssocID="{8134FBE2-BD43-EF42-9EF3-E816D9EC7FD2}" presName="levelTx" presStyleLbl="revTx" presStyleIdx="0" presStyleCnt="0">
        <dgm:presLayoutVars>
          <dgm:chMax val="1"/>
          <dgm:bulletEnabled val="1"/>
        </dgm:presLayoutVars>
      </dgm:prSet>
      <dgm:spPr/>
      <dgm:t>
        <a:bodyPr/>
        <a:lstStyle/>
        <a:p>
          <a:endParaRPr lang="en-US"/>
        </a:p>
      </dgm:t>
    </dgm:pt>
    <dgm:pt modelId="{7E47032E-60F0-BB43-964C-3E30C5BEBE1E}" type="pres">
      <dgm:prSet presAssocID="{45BAA1ED-2840-6B4F-AB4C-8B0477568368}" presName="Name8" presStyleCnt="0"/>
      <dgm:spPr/>
    </dgm:pt>
    <dgm:pt modelId="{331666AE-ACB2-EE47-9BD4-74F3A9A9B0BE}" type="pres">
      <dgm:prSet presAssocID="{45BAA1ED-2840-6B4F-AB4C-8B0477568368}" presName="level" presStyleLbl="node1" presStyleIdx="3" presStyleCnt="4">
        <dgm:presLayoutVars>
          <dgm:chMax val="1"/>
          <dgm:bulletEnabled val="1"/>
        </dgm:presLayoutVars>
      </dgm:prSet>
      <dgm:spPr/>
      <dgm:t>
        <a:bodyPr/>
        <a:lstStyle/>
        <a:p>
          <a:endParaRPr lang="en-US"/>
        </a:p>
      </dgm:t>
    </dgm:pt>
    <dgm:pt modelId="{302DDDA9-BC83-FF42-817B-A570E50C6A54}" type="pres">
      <dgm:prSet presAssocID="{45BAA1ED-2840-6B4F-AB4C-8B0477568368}" presName="levelTx" presStyleLbl="revTx" presStyleIdx="0" presStyleCnt="0">
        <dgm:presLayoutVars>
          <dgm:chMax val="1"/>
          <dgm:bulletEnabled val="1"/>
        </dgm:presLayoutVars>
      </dgm:prSet>
      <dgm:spPr/>
      <dgm:t>
        <a:bodyPr/>
        <a:lstStyle/>
        <a:p>
          <a:endParaRPr lang="en-US"/>
        </a:p>
      </dgm:t>
    </dgm:pt>
  </dgm:ptLst>
  <dgm:cxnLst>
    <dgm:cxn modelId="{249A3596-FF85-834A-A93A-38320283AF9F}" type="presOf" srcId="{8134FBE2-BD43-EF42-9EF3-E816D9EC7FD2}" destId="{A0537D01-C37A-B948-AA2A-A19E81D3F53A}" srcOrd="1" destOrd="0" presId="urn:microsoft.com/office/officeart/2005/8/layout/pyramid3"/>
    <dgm:cxn modelId="{B2976810-51B9-A649-803E-7C17553ABF59}" type="presOf" srcId="{8134FBE2-BD43-EF42-9EF3-E816D9EC7FD2}" destId="{682B746B-3248-FE4C-920D-EAFD998453A7}" srcOrd="0" destOrd="0" presId="urn:microsoft.com/office/officeart/2005/8/layout/pyramid3"/>
    <dgm:cxn modelId="{6AD44459-0F5A-4248-B0F3-647212788E0A}" type="presOf" srcId="{10C6C10A-004A-A649-BAFE-40A246161F65}" destId="{A4A4CCB4-3F4D-B144-BEB8-A2F093ADE771}" srcOrd="1" destOrd="0" presId="urn:microsoft.com/office/officeart/2005/8/layout/pyramid3"/>
    <dgm:cxn modelId="{A6B8E393-30A3-7A41-84E8-6E6B50F83442}" srcId="{086BE50D-A17D-F347-AFA0-295703ED8548}" destId="{8134FBE2-BD43-EF42-9EF3-E816D9EC7FD2}" srcOrd="2" destOrd="0" parTransId="{07C50220-6C75-F94D-B099-9E0007C1499F}" sibTransId="{00AD40D4-3552-AA41-9DDA-47AB2E4149AB}"/>
    <dgm:cxn modelId="{1A7B2431-FB9A-2D4F-B4FF-203E10D07D05}" type="presOf" srcId="{10C6C10A-004A-A649-BAFE-40A246161F65}" destId="{497A5936-1E32-444C-9048-F7E690EDCCA6}" srcOrd="0" destOrd="0" presId="urn:microsoft.com/office/officeart/2005/8/layout/pyramid3"/>
    <dgm:cxn modelId="{0A8CBAE8-7C87-8940-9472-4A908C256CE1}" srcId="{086BE50D-A17D-F347-AFA0-295703ED8548}" destId="{7084A02F-70CB-BB4B-B2C6-110D396BCAC1}" srcOrd="0" destOrd="0" parTransId="{8E1448D1-EFFA-484B-9BE6-9A9DF39FB5C6}" sibTransId="{6121B9D5-9655-4049-998B-6648716769D2}"/>
    <dgm:cxn modelId="{76C02C51-C760-C746-9BD2-3F14ED94CB43}" type="presOf" srcId="{086BE50D-A17D-F347-AFA0-295703ED8548}" destId="{6FD91CEF-5594-C544-9192-E42E34BDC009}" srcOrd="0" destOrd="0" presId="urn:microsoft.com/office/officeart/2005/8/layout/pyramid3"/>
    <dgm:cxn modelId="{F5E345B6-6E08-F946-AC85-E780EC23EB6A}" type="presOf" srcId="{7084A02F-70CB-BB4B-B2C6-110D396BCAC1}" destId="{BCDA698A-EDE8-AE4C-AB7B-DA5015F6F3A9}" srcOrd="0" destOrd="0" presId="urn:microsoft.com/office/officeart/2005/8/layout/pyramid3"/>
    <dgm:cxn modelId="{8BA0BC6F-F739-3043-8858-EB54F55336D9}" srcId="{086BE50D-A17D-F347-AFA0-295703ED8548}" destId="{45BAA1ED-2840-6B4F-AB4C-8B0477568368}" srcOrd="3" destOrd="0" parTransId="{DF9D554A-C439-0E41-8106-DE2AF6E22CE0}" sibTransId="{12A2B89C-1ADD-9548-8B42-B9C515D36104}"/>
    <dgm:cxn modelId="{EF759C99-C14F-F443-A178-2B614B4B401B}" srcId="{086BE50D-A17D-F347-AFA0-295703ED8548}" destId="{10C6C10A-004A-A649-BAFE-40A246161F65}" srcOrd="1" destOrd="0" parTransId="{CA123063-F2E2-B94B-B837-E9BD0425574C}" sibTransId="{C7C031CB-6DC7-1A4D-818B-BEF4988ACDB0}"/>
    <dgm:cxn modelId="{8472CFE8-855E-0648-8ACD-9BCE4CA959FE}" type="presOf" srcId="{7084A02F-70CB-BB4B-B2C6-110D396BCAC1}" destId="{EBB196AA-246A-B644-9348-4B3E03C9D8A5}" srcOrd="1" destOrd="0" presId="urn:microsoft.com/office/officeart/2005/8/layout/pyramid3"/>
    <dgm:cxn modelId="{D77B385A-BBBC-2A44-B03B-B39444004927}" type="presOf" srcId="{45BAA1ED-2840-6B4F-AB4C-8B0477568368}" destId="{302DDDA9-BC83-FF42-817B-A570E50C6A54}" srcOrd="1" destOrd="0" presId="urn:microsoft.com/office/officeart/2005/8/layout/pyramid3"/>
    <dgm:cxn modelId="{ABA15F38-BDB8-024A-973E-FADBF23F6121}" type="presOf" srcId="{45BAA1ED-2840-6B4F-AB4C-8B0477568368}" destId="{331666AE-ACB2-EE47-9BD4-74F3A9A9B0BE}" srcOrd="0" destOrd="0" presId="urn:microsoft.com/office/officeart/2005/8/layout/pyramid3"/>
    <dgm:cxn modelId="{FB44C8CB-C2F3-EC4D-B64B-D5B6FD323B60}" type="presParOf" srcId="{6FD91CEF-5594-C544-9192-E42E34BDC009}" destId="{AF7355AD-DEA4-9446-9C50-8015178A4D62}" srcOrd="0" destOrd="0" presId="urn:microsoft.com/office/officeart/2005/8/layout/pyramid3"/>
    <dgm:cxn modelId="{973ECD57-1C2F-8F4C-B63B-B9DBEE895CD3}" type="presParOf" srcId="{AF7355AD-DEA4-9446-9C50-8015178A4D62}" destId="{BCDA698A-EDE8-AE4C-AB7B-DA5015F6F3A9}" srcOrd="0" destOrd="0" presId="urn:microsoft.com/office/officeart/2005/8/layout/pyramid3"/>
    <dgm:cxn modelId="{2537AA25-5416-354F-8C0E-84646DD2277C}" type="presParOf" srcId="{AF7355AD-DEA4-9446-9C50-8015178A4D62}" destId="{EBB196AA-246A-B644-9348-4B3E03C9D8A5}" srcOrd="1" destOrd="0" presId="urn:microsoft.com/office/officeart/2005/8/layout/pyramid3"/>
    <dgm:cxn modelId="{66FBEB5B-CE76-D748-85CB-6ECE251C3380}" type="presParOf" srcId="{6FD91CEF-5594-C544-9192-E42E34BDC009}" destId="{BF5742F0-47A4-9444-A17B-BE76EE77A04E}" srcOrd="1" destOrd="0" presId="urn:microsoft.com/office/officeart/2005/8/layout/pyramid3"/>
    <dgm:cxn modelId="{CA30B959-2F19-014B-B92F-6E665E0DF7AA}" type="presParOf" srcId="{BF5742F0-47A4-9444-A17B-BE76EE77A04E}" destId="{497A5936-1E32-444C-9048-F7E690EDCCA6}" srcOrd="0" destOrd="0" presId="urn:microsoft.com/office/officeart/2005/8/layout/pyramid3"/>
    <dgm:cxn modelId="{2D94ACB2-0F14-5B40-B516-66AAA42CAB7F}" type="presParOf" srcId="{BF5742F0-47A4-9444-A17B-BE76EE77A04E}" destId="{A4A4CCB4-3F4D-B144-BEB8-A2F093ADE771}" srcOrd="1" destOrd="0" presId="urn:microsoft.com/office/officeart/2005/8/layout/pyramid3"/>
    <dgm:cxn modelId="{C40408AD-4B16-954B-BC44-4B2E6D4C6937}" type="presParOf" srcId="{6FD91CEF-5594-C544-9192-E42E34BDC009}" destId="{A792502C-91FF-CE43-A56E-3DF9F7DC7C60}" srcOrd="2" destOrd="0" presId="urn:microsoft.com/office/officeart/2005/8/layout/pyramid3"/>
    <dgm:cxn modelId="{4433E01C-F603-FF4C-97D8-EBAE334973B4}" type="presParOf" srcId="{A792502C-91FF-CE43-A56E-3DF9F7DC7C60}" destId="{682B746B-3248-FE4C-920D-EAFD998453A7}" srcOrd="0" destOrd="0" presId="urn:microsoft.com/office/officeart/2005/8/layout/pyramid3"/>
    <dgm:cxn modelId="{B17D1A65-F18C-1645-B421-6117AA871EC7}" type="presParOf" srcId="{A792502C-91FF-CE43-A56E-3DF9F7DC7C60}" destId="{A0537D01-C37A-B948-AA2A-A19E81D3F53A}" srcOrd="1" destOrd="0" presId="urn:microsoft.com/office/officeart/2005/8/layout/pyramid3"/>
    <dgm:cxn modelId="{E79DE533-77C7-E149-9D9C-63DB7EE469D9}" type="presParOf" srcId="{6FD91CEF-5594-C544-9192-E42E34BDC009}" destId="{7E47032E-60F0-BB43-964C-3E30C5BEBE1E}" srcOrd="3" destOrd="0" presId="urn:microsoft.com/office/officeart/2005/8/layout/pyramid3"/>
    <dgm:cxn modelId="{DD3F1A6C-F1A8-2A4B-88A5-3A761D87D723}" type="presParOf" srcId="{7E47032E-60F0-BB43-964C-3E30C5BEBE1E}" destId="{331666AE-ACB2-EE47-9BD4-74F3A9A9B0BE}" srcOrd="0" destOrd="0" presId="urn:microsoft.com/office/officeart/2005/8/layout/pyramid3"/>
    <dgm:cxn modelId="{0010FEC4-273E-5543-984C-18B46FE967FB}" type="presParOf" srcId="{7E47032E-60F0-BB43-964C-3E30C5BEBE1E}" destId="{302DDDA9-BC83-FF42-817B-A570E50C6A54}"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A698A-EDE8-AE4C-AB7B-DA5015F6F3A9}">
      <dsp:nvSpPr>
        <dsp:cNvPr id="0" name=""/>
        <dsp:cNvSpPr/>
      </dsp:nvSpPr>
      <dsp:spPr>
        <a:xfrm rot="10800000">
          <a:off x="0" y="0"/>
          <a:ext cx="8610600" cy="1410096"/>
        </a:xfrm>
        <a:prstGeom prst="trapezoid">
          <a:avLst>
            <a:gd name="adj" fmla="val 7633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Members belong to Clubs</a:t>
          </a:r>
          <a:endParaRPr lang="en-US" sz="3200" kern="1200" dirty="0"/>
        </a:p>
      </dsp:txBody>
      <dsp:txXfrm rot="-10800000">
        <a:off x="1506854" y="0"/>
        <a:ext cx="5596890" cy="1410096"/>
      </dsp:txXfrm>
    </dsp:sp>
    <dsp:sp modelId="{497A5936-1E32-444C-9048-F7E690EDCCA6}">
      <dsp:nvSpPr>
        <dsp:cNvPr id="0" name=""/>
        <dsp:cNvSpPr/>
      </dsp:nvSpPr>
      <dsp:spPr>
        <a:xfrm rot="10800000">
          <a:off x="1076324" y="1410096"/>
          <a:ext cx="6457950" cy="1410096"/>
        </a:xfrm>
        <a:prstGeom prst="trapezoid">
          <a:avLst>
            <a:gd name="adj" fmla="val 7633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Clubs are members of RI and are organized into Districts</a:t>
          </a:r>
          <a:endParaRPr lang="en-US" sz="3200" kern="1200" dirty="0"/>
        </a:p>
      </dsp:txBody>
      <dsp:txXfrm rot="-10800000">
        <a:off x="2206466" y="1410096"/>
        <a:ext cx="4197667" cy="1410096"/>
      </dsp:txXfrm>
    </dsp:sp>
    <dsp:sp modelId="{682B746B-3248-FE4C-920D-EAFD998453A7}">
      <dsp:nvSpPr>
        <dsp:cNvPr id="0" name=""/>
        <dsp:cNvSpPr/>
      </dsp:nvSpPr>
      <dsp:spPr>
        <a:xfrm rot="10800000">
          <a:off x="2152649" y="2820193"/>
          <a:ext cx="4305300" cy="1410096"/>
        </a:xfrm>
        <a:prstGeom prst="trapezoid">
          <a:avLst>
            <a:gd name="adj" fmla="val 7633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Districts are organized into Zones</a:t>
          </a:r>
          <a:endParaRPr lang="en-US" sz="3200" kern="1200" dirty="0"/>
        </a:p>
      </dsp:txBody>
      <dsp:txXfrm rot="-10800000">
        <a:off x="2906077" y="2820193"/>
        <a:ext cx="2798445" cy="1410096"/>
      </dsp:txXfrm>
    </dsp:sp>
    <dsp:sp modelId="{331666AE-ACB2-EE47-9BD4-74F3A9A9B0BE}">
      <dsp:nvSpPr>
        <dsp:cNvPr id="0" name=""/>
        <dsp:cNvSpPr/>
      </dsp:nvSpPr>
      <dsp:spPr>
        <a:xfrm rot="10800000">
          <a:off x="3228974" y="4230290"/>
          <a:ext cx="2152650" cy="1410096"/>
        </a:xfrm>
        <a:prstGeom prst="trapezoid">
          <a:avLst>
            <a:gd name="adj" fmla="val 7633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RI</a:t>
          </a:r>
        </a:p>
        <a:p>
          <a:pPr lvl="0" algn="ctr" defTabSz="1422400">
            <a:lnSpc>
              <a:spcPct val="90000"/>
            </a:lnSpc>
            <a:spcBef>
              <a:spcPct val="0"/>
            </a:spcBef>
            <a:spcAft>
              <a:spcPct val="35000"/>
            </a:spcAft>
          </a:pPr>
          <a:endParaRPr lang="en-US" sz="3200" kern="1200" dirty="0"/>
        </a:p>
      </dsp:txBody>
      <dsp:txXfrm rot="-10800000">
        <a:off x="3228974" y="4230290"/>
        <a:ext cx="2152650" cy="14100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4" name="Rectangle 2"/>
          <p:cNvSpPr>
            <a:spLocks noGrp="1" noChangeArrowheads="1"/>
          </p:cNvSpPr>
          <p:nvPr>
            <p:ph type="body" sz="quarter" idx="1"/>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27569380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Gill Sans"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Gill Sans"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Gill Sans"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noTextEdit="1"/>
          </p:cNvSpPr>
          <p:nvPr>
            <p:ph type="sldImg"/>
          </p:nvPr>
        </p:nvSpPr>
        <p:spPr>
          <a:solidFill>
            <a:srgbClr val="FFFFFF"/>
          </a:solidFill>
          <a:ln/>
        </p:spPr>
      </p:sp>
      <p:sp>
        <p:nvSpPr>
          <p:cNvPr id="8194"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endParaRPr lang="en-US" dirty="0">
              <a:solidFill>
                <a:srgbClr val="958D85"/>
              </a:solidFill>
              <a:latin typeface="Arial" charset="0"/>
              <a:cs typeface="Lucida Grande" charset="0"/>
              <a:sym typeface="Arial" charset="0"/>
            </a:endParaRPr>
          </a:p>
          <a:p>
            <a:pPr marL="39688" eaLnBrk="1" hangingPunct="1">
              <a:spcBef>
                <a:spcPts val="425"/>
              </a:spcBef>
            </a:pPr>
            <a:r>
              <a:rPr lang="en-US" dirty="0">
                <a:solidFill>
                  <a:srgbClr val="958D85"/>
                </a:solidFill>
                <a:latin typeface="Arial" charset="0"/>
                <a:cs typeface="Arial" charset="0"/>
                <a:sym typeface="Arial" charset="0"/>
              </a:rPr>
              <a:t>Thank you for joining us for today</a:t>
            </a:r>
            <a:r>
              <a:rPr lang="ja-JP" altLang="en-US" dirty="0">
                <a:solidFill>
                  <a:srgbClr val="958D85"/>
                </a:solidFill>
                <a:latin typeface="Arial" charset="0"/>
                <a:cs typeface="Arial" charset="0"/>
                <a:sym typeface="Arial" charset="0"/>
              </a:rPr>
              <a:t>’</a:t>
            </a:r>
            <a:r>
              <a:rPr lang="en-US" altLang="ja-JP" dirty="0">
                <a:solidFill>
                  <a:srgbClr val="958D85"/>
                </a:solidFill>
                <a:latin typeface="Arial" charset="0"/>
                <a:cs typeface="Arial" charset="0"/>
                <a:sym typeface="Arial" charset="0"/>
              </a:rPr>
              <a:t>s </a:t>
            </a:r>
            <a:r>
              <a:rPr lang="en-US" altLang="ja-JP" dirty="0" smtClean="0">
                <a:solidFill>
                  <a:srgbClr val="958D85"/>
                </a:solidFill>
                <a:latin typeface="Arial" charset="0"/>
                <a:cs typeface="Arial" charset="0"/>
                <a:sym typeface="Arial" charset="0"/>
              </a:rPr>
              <a:t>presentation-, Rotary 101</a:t>
            </a:r>
            <a:endParaRPr lang="en-US" dirty="0">
              <a:solidFill>
                <a:srgbClr val="958D85"/>
              </a:solidFill>
              <a:latin typeface="Arial" charset="0"/>
              <a:cs typeface="Arial" charset="0"/>
              <a:sym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noTextEdit="1"/>
          </p:cNvSpPr>
          <p:nvPr>
            <p:ph type="sldImg"/>
          </p:nvPr>
        </p:nvSpPr>
        <p:spPr>
          <a:solidFill>
            <a:srgbClr val="FFFFFF"/>
          </a:solidFill>
          <a:ln/>
        </p:spPr>
      </p:sp>
      <p:sp>
        <p:nvSpPr>
          <p:cNvPr id="2969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endParaRPr lang="en-US" dirty="0">
              <a:solidFill>
                <a:srgbClr val="958D85"/>
              </a:solidFill>
              <a:latin typeface="Arial Bold" charset="0"/>
              <a:cs typeface="Lucida Grande" charset="0"/>
              <a:sym typeface="Arial Bold" charset="0"/>
            </a:endParaRPr>
          </a:p>
          <a:p>
            <a:pPr marL="39688" eaLnBrk="1" hangingPunct="1">
              <a:spcBef>
                <a:spcPts val="425"/>
              </a:spcBef>
            </a:pPr>
            <a:endParaRPr lang="en-US" dirty="0">
              <a:solidFill>
                <a:srgbClr val="958D85"/>
              </a:solidFill>
              <a:latin typeface="Arial" charset="0"/>
              <a:cs typeface="Lucida Grande" charset="0"/>
              <a:sym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a:solidFill>
            <a:srgbClr val="FFFFFF"/>
          </a:solidFill>
          <a:ln/>
        </p:spPr>
      </p:sp>
      <p:sp>
        <p:nvSpPr>
          <p:cNvPr id="12290"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r>
              <a:rPr lang="en-US" dirty="0" smtClean="0">
                <a:solidFill>
                  <a:srgbClr val="958D85"/>
                </a:solidFill>
                <a:latin typeface="Arial Bold" charset="0"/>
                <a:cs typeface="Lucida Grande" charset="0"/>
                <a:sym typeface="Arial Bold" charset="0"/>
              </a:rPr>
              <a:t> 1911-He Profits</a:t>
            </a:r>
            <a:r>
              <a:rPr lang="en-US" baseline="0" dirty="0" smtClean="0">
                <a:solidFill>
                  <a:srgbClr val="958D85"/>
                </a:solidFill>
                <a:latin typeface="Arial Bold" charset="0"/>
                <a:cs typeface="Lucida Grande" charset="0"/>
                <a:sym typeface="Arial Bold" charset="0"/>
              </a:rPr>
              <a:t> Most Who Serves Best-    Service, Not Self  then combined in 1950  with the addition of Service Above Self</a:t>
            </a:r>
          </a:p>
          <a:p>
            <a:pPr marL="39688" eaLnBrk="1" hangingPunct="1">
              <a:spcBef>
                <a:spcPts val="425"/>
              </a:spcBef>
            </a:pPr>
            <a:r>
              <a:rPr lang="en-US" baseline="0" dirty="0" smtClean="0">
                <a:solidFill>
                  <a:srgbClr val="958D85"/>
                </a:solidFill>
                <a:latin typeface="Arial Bold" charset="0"/>
                <a:cs typeface="Lucida Grande" charset="0"/>
                <a:sym typeface="Arial Bold" charset="0"/>
              </a:rPr>
              <a:t>1989 RI decided to focus on principle motto</a:t>
            </a:r>
            <a:endParaRPr lang="en-US" dirty="0">
              <a:solidFill>
                <a:srgbClr val="958D85"/>
              </a:solidFill>
              <a:latin typeface="Arial" charset="0"/>
              <a:cs typeface="Lucida Grande" charset="0"/>
              <a:sym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Herbert J Taylor 1932-Chicago’s Club Aluminum 24 words-</a:t>
            </a:r>
            <a:r>
              <a:rPr lang="en-US" sz="2000" baseline="0" dirty="0" smtClean="0"/>
              <a:t> Adopted by RI in 1943 RI President 1954-55</a:t>
            </a:r>
            <a:endParaRPr lang="en-US" sz="2000" dirty="0"/>
          </a:p>
        </p:txBody>
      </p:sp>
    </p:spTree>
    <p:extLst>
      <p:ext uri="{BB962C8B-B14F-4D97-AF65-F5344CB8AC3E}">
        <p14:creationId xmlns:p14="http://schemas.microsoft.com/office/powerpoint/2010/main" val="1426896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noTextEdit="1"/>
          </p:cNvSpPr>
          <p:nvPr>
            <p:ph type="sldImg"/>
          </p:nvPr>
        </p:nvSpPr>
        <p:spPr>
          <a:solidFill>
            <a:srgbClr val="FFFFFF"/>
          </a:solidFill>
          <a:ln/>
        </p:spPr>
      </p:sp>
      <p:sp>
        <p:nvSpPr>
          <p:cNvPr id="3993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endParaRPr lang="en-US" dirty="0">
              <a:solidFill>
                <a:srgbClr val="958D85"/>
              </a:solidFill>
              <a:latin typeface="Arial Bold" charset="0"/>
              <a:cs typeface="Lucida Grande" charset="0"/>
              <a:sym typeface="Arial Bold" charset="0"/>
            </a:endParaRPr>
          </a:p>
          <a:p>
            <a:pPr marL="39688" eaLnBrk="1" hangingPunct="1">
              <a:spcBef>
                <a:spcPts val="425"/>
              </a:spcBef>
            </a:pPr>
            <a:r>
              <a:rPr lang="en-US" dirty="0" smtClean="0">
                <a:solidFill>
                  <a:srgbClr val="958D85"/>
                </a:solidFill>
                <a:latin typeface="Arial" charset="0"/>
                <a:cs typeface="Lucida Grande" charset="0"/>
                <a:sym typeface="Arial" charset="0"/>
              </a:rPr>
              <a:t> </a:t>
            </a:r>
            <a:endParaRPr lang="en-US" dirty="0">
              <a:solidFill>
                <a:srgbClr val="958D85"/>
              </a:solidFill>
              <a:latin typeface="Arial" charset="0"/>
              <a:cs typeface="Arial" charset="0"/>
              <a:sym typeface="Arial" charset="0"/>
            </a:endParaRPr>
          </a:p>
          <a:p>
            <a:pPr marL="39688" eaLnBrk="1" hangingPunct="1">
              <a:spcBef>
                <a:spcPts val="425"/>
              </a:spcBef>
            </a:pPr>
            <a:r>
              <a:rPr lang="en-US" dirty="0" smtClean="0">
                <a:solidFill>
                  <a:srgbClr val="958D85"/>
                </a:solidFill>
                <a:latin typeface="Arial" charset="0"/>
                <a:cs typeface="Lucida Grande" charset="0"/>
                <a:sym typeface="Arial" charset="0"/>
              </a:rPr>
              <a:t> </a:t>
            </a:r>
            <a:endParaRPr lang="en-US" dirty="0">
              <a:solidFill>
                <a:srgbClr val="958D85"/>
              </a:solidFill>
              <a:latin typeface="Arial" charset="0"/>
              <a:cs typeface="Lucida Grande" charset="0"/>
              <a:sym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noTextEdit="1"/>
          </p:cNvSpPr>
          <p:nvPr>
            <p:ph type="sldImg"/>
          </p:nvPr>
        </p:nvSpPr>
        <p:spPr>
          <a:solidFill>
            <a:srgbClr val="FFFFFF"/>
          </a:solidFill>
          <a:ln/>
        </p:spPr>
      </p:sp>
      <p:sp>
        <p:nvSpPr>
          <p:cNvPr id="31746"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endParaRPr lang="en-US">
              <a:solidFill>
                <a:srgbClr val="958D85"/>
              </a:solidFill>
              <a:latin typeface="Arial Bold" charset="0"/>
              <a:cs typeface="Lucida Grande" charset="0"/>
              <a:sym typeface="Arial Bold" charset="0"/>
            </a:endParaRPr>
          </a:p>
          <a:p>
            <a:pPr marL="39688" eaLnBrk="1" hangingPunct="1">
              <a:spcBef>
                <a:spcPts val="425"/>
              </a:spcBef>
            </a:pPr>
            <a:endParaRPr lang="en-US">
              <a:solidFill>
                <a:srgbClr val="958D85"/>
              </a:solidFill>
              <a:latin typeface="Arial" charset="0"/>
              <a:cs typeface="Lucida Grande" charset="0"/>
              <a:sym typeface="Arial" charset="0"/>
            </a:endParaRPr>
          </a:p>
          <a:p>
            <a:pPr marL="39688" eaLnBrk="1" hangingPunct="1">
              <a:spcBef>
                <a:spcPts val="425"/>
              </a:spcBef>
            </a:pPr>
            <a:r>
              <a:rPr lang="en-US">
                <a:solidFill>
                  <a:srgbClr val="958D85"/>
                </a:solidFill>
                <a:latin typeface="Arial" charset="0"/>
                <a:cs typeface="Arial" charset="0"/>
                <a:sym typeface="Arial" charset="0"/>
              </a:rPr>
              <a:t>Next, let</a:t>
            </a:r>
            <a:r>
              <a:rPr lang="ja-JP" altLang="en-US">
                <a:solidFill>
                  <a:srgbClr val="958D85"/>
                </a:solidFill>
                <a:latin typeface="Arial" charset="0"/>
                <a:cs typeface="Arial" charset="0"/>
                <a:sym typeface="Arial" charset="0"/>
              </a:rPr>
              <a:t>’</a:t>
            </a:r>
            <a:r>
              <a:rPr lang="en-US" altLang="ja-JP">
                <a:solidFill>
                  <a:srgbClr val="958D85"/>
                </a:solidFill>
                <a:latin typeface="Arial" charset="0"/>
                <a:cs typeface="Arial" charset="0"/>
                <a:sym typeface="Arial" charset="0"/>
              </a:rPr>
              <a:t>s look at our voice…how we express ourselves…what we say…and how we say it.</a:t>
            </a:r>
            <a:endParaRPr lang="en-US">
              <a:solidFill>
                <a:srgbClr val="958D85"/>
              </a:solidFill>
              <a:latin typeface="Arial" charset="0"/>
              <a:cs typeface="Arial"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noTextEdit="1"/>
          </p:cNvSpPr>
          <p:nvPr>
            <p:ph type="sldImg"/>
          </p:nvPr>
        </p:nvSpPr>
        <p:spPr>
          <a:solidFill>
            <a:srgbClr val="FFFFFF"/>
          </a:solidFill>
          <a:ln/>
        </p:spPr>
      </p:sp>
      <p:sp>
        <p:nvSpPr>
          <p:cNvPr id="21506"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r>
              <a:rPr lang="en-US" dirty="0" smtClean="0">
                <a:solidFill>
                  <a:srgbClr val="958D85"/>
                </a:solidFill>
                <a:latin typeface="Times New Roman Bold" charset="0"/>
                <a:sym typeface="Times New Roman Bold" charset="0"/>
              </a:rPr>
              <a:t> </a:t>
            </a:r>
            <a:r>
              <a:rPr lang="en-US" dirty="0" smtClean="0">
                <a:solidFill>
                  <a:srgbClr val="958D85"/>
                </a:solidFill>
                <a:latin typeface="Times New Roman" charset="0"/>
                <a:cs typeface="Times New Roman" charset="0"/>
                <a:sym typeface="Times New Roman" charset="0"/>
              </a:rPr>
              <a:t> </a:t>
            </a:r>
            <a:endParaRPr lang="en-US" dirty="0">
              <a:solidFill>
                <a:srgbClr val="958D85"/>
              </a:solidFill>
              <a:latin typeface="Times New Roman" charset="0"/>
              <a:cs typeface="Times New Roman" charset="0"/>
              <a:sym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Rot="1" noChangeAspect="1" noChangeArrowheads="1" noTextEdit="1"/>
          </p:cNvSpPr>
          <p:nvPr>
            <p:ph type="sldImg"/>
          </p:nvPr>
        </p:nvSpPr>
        <p:spPr>
          <a:solidFill>
            <a:srgbClr val="FFFFFF"/>
          </a:solidFill>
          <a:ln/>
        </p:spPr>
      </p:sp>
      <p:sp>
        <p:nvSpPr>
          <p:cNvPr id="33794"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r>
              <a:rPr lang="en-US" dirty="0" smtClean="0">
                <a:solidFill>
                  <a:srgbClr val="958D85"/>
                </a:solidFill>
                <a:latin typeface="Arial" charset="0"/>
                <a:cs typeface="Arial" charset="0"/>
                <a:sym typeface="Arial" charset="0"/>
              </a:rPr>
              <a:t>TRF was started by RI </a:t>
            </a:r>
            <a:r>
              <a:rPr lang="en-US" dirty="0" err="1" smtClean="0">
                <a:solidFill>
                  <a:srgbClr val="958D85"/>
                </a:solidFill>
                <a:latin typeface="Arial" charset="0"/>
                <a:cs typeface="Arial" charset="0"/>
                <a:sym typeface="Arial" charset="0"/>
              </a:rPr>
              <a:t>Pres</a:t>
            </a:r>
            <a:r>
              <a:rPr lang="en-US" dirty="0" smtClean="0">
                <a:solidFill>
                  <a:srgbClr val="958D85"/>
                </a:solidFill>
                <a:latin typeface="Arial" charset="0"/>
                <a:cs typeface="Arial" charset="0"/>
                <a:sym typeface="Arial" charset="0"/>
              </a:rPr>
              <a:t> Arch</a:t>
            </a:r>
            <a:r>
              <a:rPr lang="en-US" baseline="0" dirty="0" smtClean="0">
                <a:solidFill>
                  <a:srgbClr val="958D85"/>
                </a:solidFill>
                <a:latin typeface="Arial" charset="0"/>
                <a:cs typeface="Arial" charset="0"/>
                <a:sym typeface="Arial" charset="0"/>
              </a:rPr>
              <a:t> </a:t>
            </a:r>
            <a:r>
              <a:rPr lang="en-US" baseline="0" dirty="0" err="1" smtClean="0">
                <a:solidFill>
                  <a:srgbClr val="958D85"/>
                </a:solidFill>
                <a:latin typeface="Arial" charset="0"/>
                <a:cs typeface="Arial" charset="0"/>
                <a:sym typeface="Arial" charset="0"/>
              </a:rPr>
              <a:t>Klumph</a:t>
            </a:r>
            <a:r>
              <a:rPr lang="en-US" baseline="0" dirty="0" smtClean="0">
                <a:solidFill>
                  <a:srgbClr val="958D85"/>
                </a:solidFill>
                <a:latin typeface="Arial" charset="0"/>
                <a:cs typeface="Arial" charset="0"/>
                <a:sym typeface="Arial" charset="0"/>
              </a:rPr>
              <a:t> 1917- $26.50   Recent $ ______________ Charity Navigator 92% 4 Stars</a:t>
            </a:r>
          </a:p>
          <a:p>
            <a:pPr marL="39688" eaLnBrk="1" hangingPunct="1">
              <a:spcBef>
                <a:spcPts val="425"/>
              </a:spcBef>
            </a:pPr>
            <a:r>
              <a:rPr lang="en-US" sz="1200" kern="1200" dirty="0" smtClean="0">
                <a:solidFill>
                  <a:schemeClr val="tx1"/>
                </a:solidFill>
                <a:latin typeface="Gill Sans" charset="0"/>
                <a:ea typeface="ＭＳ Ｐゴシック" charset="0"/>
                <a:cs typeface="ＭＳ Ｐゴシック" charset="0"/>
              </a:rPr>
              <a:t>In 1929, the Foundation made its first gift of $500 to the International Society for Crippled Children. The organization, created by Rotarian Edgar F. “Daddy” Allen, later grew into Easter Seals.</a:t>
            </a:r>
          </a:p>
          <a:p>
            <a:pPr marL="39688" eaLnBrk="1" hangingPunct="1">
              <a:spcBef>
                <a:spcPts val="425"/>
              </a:spcBef>
            </a:pPr>
            <a:r>
              <a:rPr lang="en-US" sz="1200" kern="1200" dirty="0" smtClean="0">
                <a:solidFill>
                  <a:schemeClr val="tx1"/>
                </a:solidFill>
                <a:latin typeface="Gill Sans" charset="0"/>
                <a:ea typeface="ＭＳ Ｐゴシック" charset="0"/>
                <a:cs typeface="ＭＳ Ｐゴシック" charset="0"/>
              </a:rPr>
              <a:t>When Rotary founder Paul Harris died in 1947, contributions began pouring in to Rotary International, and the Paul Harris Memorial Fund was created to build the Foundation.</a:t>
            </a:r>
          </a:p>
          <a:p>
            <a:pPr marL="39688" eaLnBrk="1" hangingPunct="1">
              <a:spcBef>
                <a:spcPts val="425"/>
              </a:spcBef>
            </a:pPr>
            <a:r>
              <a:rPr lang="en-US" sz="1200" kern="1200" dirty="0" smtClean="0">
                <a:solidFill>
                  <a:schemeClr val="tx1"/>
                </a:solidFill>
                <a:latin typeface="Gill Sans" charset="0"/>
                <a:ea typeface="ＭＳ Ｐゴシック" charset="0"/>
                <a:cs typeface="ＭＳ Ｐゴシック" charset="0"/>
              </a:rPr>
              <a:t>1978: Rotary introduced the Health, Hunger and Humanity (3-H) Grants. The first 3-H Grant funded a project to immunize 6 million Philippine children against polio.</a:t>
            </a:r>
            <a:endParaRPr lang="en-US" dirty="0">
              <a:solidFill>
                <a:srgbClr val="958D85"/>
              </a:solidFill>
              <a:latin typeface="Arial" charset="0"/>
              <a:cs typeface="Arial" charset="0"/>
              <a:sym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Gill Sans" charset="0"/>
                <a:ea typeface="ＭＳ Ｐゴシック" charset="0"/>
                <a:cs typeface="ＭＳ Ｐゴシック" charset="0"/>
              </a:rPr>
              <a:t>RI President K.R. </a:t>
            </a:r>
            <a:r>
              <a:rPr lang="en-US" sz="1200" kern="1200" dirty="0" err="1" smtClean="0">
                <a:solidFill>
                  <a:schemeClr val="tx1"/>
                </a:solidFill>
                <a:latin typeface="Gill Sans" charset="0"/>
                <a:ea typeface="ＭＳ Ｐゴシック" charset="0"/>
                <a:cs typeface="ＭＳ Ｐゴシック" charset="0"/>
              </a:rPr>
              <a:t>Ravindran</a:t>
            </a:r>
            <a:r>
              <a:rPr lang="en-US" sz="1200" kern="1200" dirty="0" smtClean="0">
                <a:solidFill>
                  <a:schemeClr val="tx1"/>
                </a:solidFill>
                <a:latin typeface="Gill Sans" charset="0"/>
                <a:ea typeface="ＭＳ Ｐゴシック" charset="0"/>
                <a:cs typeface="ＭＳ Ｐゴシック" charset="0"/>
              </a:rPr>
              <a:t> chose </a:t>
            </a:r>
            <a:r>
              <a:rPr lang="en-US" sz="1200" i="1" kern="1200" dirty="0" smtClean="0">
                <a:solidFill>
                  <a:schemeClr val="tx1"/>
                </a:solidFill>
                <a:latin typeface="Gill Sans" charset="0"/>
                <a:ea typeface="ＭＳ Ｐゴシック" charset="0"/>
                <a:cs typeface="ＭＳ Ｐゴシック" charset="0"/>
              </a:rPr>
              <a:t>Be a Gift to the World</a:t>
            </a:r>
            <a:r>
              <a:rPr lang="en-US" sz="1200" i="0" kern="1200" dirty="0" smtClean="0">
                <a:solidFill>
                  <a:schemeClr val="tx1"/>
                </a:solidFill>
                <a:latin typeface="Gill Sans" charset="0"/>
                <a:ea typeface="ＭＳ Ｐゴシック" charset="0"/>
                <a:cs typeface="ＭＳ Ｐゴシック" charset="0"/>
              </a:rPr>
              <a:t> as his theme for 2015-16. </a:t>
            </a:r>
            <a:r>
              <a:rPr lang="en-US" sz="1200" i="0" kern="1200" dirty="0" err="1" smtClean="0">
                <a:solidFill>
                  <a:schemeClr val="tx1"/>
                </a:solidFill>
                <a:latin typeface="Gill Sans" charset="0"/>
                <a:ea typeface="ＭＳ Ｐゴシック" charset="0"/>
                <a:cs typeface="ＭＳ Ｐゴシック" charset="0"/>
              </a:rPr>
              <a:t>Ravindran</a:t>
            </a:r>
            <a:r>
              <a:rPr lang="en-US" sz="1200" i="0" kern="1200" dirty="0" smtClean="0">
                <a:solidFill>
                  <a:schemeClr val="tx1"/>
                </a:solidFill>
                <a:latin typeface="Gill Sans" charset="0"/>
                <a:ea typeface="ＭＳ Ｐゴシック" charset="0"/>
                <a:cs typeface="ＭＳ Ｐゴシック" charset="0"/>
              </a:rPr>
              <a:t> urges Rotary members to give the gifts of time, talent, and knowledge to improve lives in communities across the globe. "Through Rotary, we can take these gifts and make a genuine difference in the lives of others and in our world."</a:t>
            </a:r>
            <a:endParaRPr lang="en-US" dirty="0"/>
          </a:p>
        </p:txBody>
      </p:sp>
    </p:spTree>
    <p:extLst>
      <p:ext uri="{BB962C8B-B14F-4D97-AF65-F5344CB8AC3E}">
        <p14:creationId xmlns:p14="http://schemas.microsoft.com/office/powerpoint/2010/main" val="2642372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noTextEdit="1"/>
          </p:cNvSpPr>
          <p:nvPr>
            <p:ph type="sldImg"/>
          </p:nvPr>
        </p:nvSpPr>
        <p:spPr>
          <a:solidFill>
            <a:srgbClr val="FFFFFF"/>
          </a:solidFill>
          <a:ln/>
        </p:spPr>
      </p:sp>
      <p:sp>
        <p:nvSpPr>
          <p:cNvPr id="48130"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r>
              <a:rPr lang="en-US" dirty="0" smtClean="0">
                <a:solidFill>
                  <a:srgbClr val="958D85"/>
                </a:solidFill>
                <a:latin typeface="Arial" charset="0"/>
                <a:cs typeface="Lucida Grande" charset="0"/>
                <a:sym typeface="Arial" charset="0"/>
              </a:rPr>
              <a:t>Live Demo if possible</a:t>
            </a:r>
            <a:endParaRPr lang="en-US" dirty="0">
              <a:solidFill>
                <a:srgbClr val="958D85"/>
              </a:solidFill>
              <a:latin typeface="Arial" charset="0"/>
              <a:cs typeface="Lucida Grande" charset="0"/>
              <a:sym typeface="Arial" charset="0"/>
            </a:endParaRPr>
          </a:p>
          <a:p>
            <a:pPr marL="39688" eaLnBrk="1" hangingPunct="1">
              <a:spcBef>
                <a:spcPts val="425"/>
              </a:spcBef>
            </a:pPr>
            <a:r>
              <a:rPr lang="en-US" dirty="0" smtClean="0">
                <a:solidFill>
                  <a:srgbClr val="958D85"/>
                </a:solidFill>
                <a:latin typeface="Arial" charset="0"/>
                <a:cs typeface="Lucida Grande" charset="0"/>
                <a:sym typeface="Arial" charset="0"/>
              </a:rPr>
              <a:t> </a:t>
            </a:r>
            <a:endParaRPr lang="en-US" dirty="0">
              <a:solidFill>
                <a:srgbClr val="958D85"/>
              </a:solidFill>
              <a:latin typeface="Arial" charset="0"/>
              <a:cs typeface="Arial" charset="0"/>
              <a:sym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noTextEdit="1"/>
          </p:cNvSpPr>
          <p:nvPr>
            <p:ph type="sldImg"/>
          </p:nvPr>
        </p:nvSpPr>
        <p:spPr>
          <a:solidFill>
            <a:srgbClr val="FFFFFF"/>
          </a:solidFill>
          <a:ln/>
        </p:spPr>
      </p:sp>
      <p:sp>
        <p:nvSpPr>
          <p:cNvPr id="48130"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r>
              <a:rPr lang="en-US" dirty="0" smtClean="0">
                <a:solidFill>
                  <a:srgbClr val="958D85"/>
                </a:solidFill>
                <a:latin typeface="Arial" charset="0"/>
                <a:cs typeface="Lucida Grande" charset="0"/>
                <a:sym typeface="Arial" charset="0"/>
              </a:rPr>
              <a:t> </a:t>
            </a:r>
            <a:endParaRPr lang="en-US" dirty="0">
              <a:solidFill>
                <a:srgbClr val="958D85"/>
              </a:solidFill>
              <a:latin typeface="Arial" charset="0"/>
              <a:cs typeface="Lucida Grande" charset="0"/>
              <a:sym typeface="Arial" charset="0"/>
            </a:endParaRPr>
          </a:p>
          <a:p>
            <a:pPr marL="39688" eaLnBrk="1" hangingPunct="1">
              <a:spcBef>
                <a:spcPts val="425"/>
              </a:spcBef>
            </a:pPr>
            <a:r>
              <a:rPr lang="en-US" dirty="0" smtClean="0">
                <a:solidFill>
                  <a:srgbClr val="958D85"/>
                </a:solidFill>
                <a:latin typeface="Arial" charset="0"/>
                <a:cs typeface="Lucida Grande" charset="0"/>
                <a:sym typeface="Arial" charset="0"/>
              </a:rPr>
              <a:t> </a:t>
            </a:r>
            <a:endParaRPr lang="en-US" dirty="0">
              <a:solidFill>
                <a:srgbClr val="958D85"/>
              </a:solidFill>
              <a:latin typeface="Arial" charset="0"/>
              <a:cs typeface="Arial" charset="0"/>
              <a:sym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noTextEdit="1"/>
          </p:cNvSpPr>
          <p:nvPr>
            <p:ph type="sldImg"/>
          </p:nvPr>
        </p:nvSpPr>
        <p:spPr>
          <a:solidFill>
            <a:srgbClr val="FFFFFF"/>
          </a:solidFill>
          <a:ln/>
        </p:spPr>
      </p:sp>
      <p:sp>
        <p:nvSpPr>
          <p:cNvPr id="1945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r>
              <a:rPr lang="en-US" dirty="0" smtClean="0">
                <a:solidFill>
                  <a:srgbClr val="958D85"/>
                </a:solidFill>
                <a:latin typeface="Arial Bold" charset="0"/>
                <a:cs typeface="Lucida Grande" charset="0"/>
                <a:sym typeface="Arial Bold" charset="0"/>
              </a:rPr>
              <a:t> </a:t>
            </a:r>
            <a:r>
              <a:rPr lang="en-US" dirty="0" smtClean="0">
                <a:solidFill>
                  <a:srgbClr val="958D85"/>
                </a:solidFill>
                <a:latin typeface="Arial" charset="0"/>
                <a:cs typeface="Arial" charset="0"/>
                <a:sym typeface="Arial" charset="0"/>
              </a:rPr>
              <a:t> </a:t>
            </a:r>
            <a:endParaRPr lang="en-US" dirty="0">
              <a:solidFill>
                <a:srgbClr val="958D85"/>
              </a:solidFill>
              <a:latin typeface="Arial" charset="0"/>
              <a:cs typeface="Lucida Grande" charset="0"/>
              <a:sym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noTextEdit="1"/>
          </p:cNvSpPr>
          <p:nvPr>
            <p:ph type="sldImg"/>
          </p:nvPr>
        </p:nvSpPr>
        <p:spPr>
          <a:solidFill>
            <a:srgbClr val="FFFFFF"/>
          </a:solidFill>
          <a:ln/>
        </p:spPr>
      </p:sp>
      <p:sp>
        <p:nvSpPr>
          <p:cNvPr id="48130"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r>
              <a:rPr lang="en-US" dirty="0" smtClean="0">
                <a:solidFill>
                  <a:srgbClr val="958D85"/>
                </a:solidFill>
                <a:latin typeface="Arial" charset="0"/>
                <a:cs typeface="Lucida Grande" charset="0"/>
                <a:sym typeface="Arial" charset="0"/>
              </a:rPr>
              <a:t>Live Demo if possible</a:t>
            </a:r>
            <a:endParaRPr lang="en-US" dirty="0">
              <a:solidFill>
                <a:srgbClr val="958D85"/>
              </a:solidFill>
              <a:latin typeface="Arial" charset="0"/>
              <a:cs typeface="Lucida Grande" charset="0"/>
              <a:sym typeface="Arial" charset="0"/>
            </a:endParaRPr>
          </a:p>
          <a:p>
            <a:pPr marL="39688" eaLnBrk="1" hangingPunct="1">
              <a:spcBef>
                <a:spcPts val="425"/>
              </a:spcBef>
            </a:pPr>
            <a:r>
              <a:rPr lang="en-US" dirty="0" smtClean="0">
                <a:solidFill>
                  <a:srgbClr val="958D85"/>
                </a:solidFill>
                <a:latin typeface="Arial" charset="0"/>
                <a:cs typeface="Lucida Grande" charset="0"/>
                <a:sym typeface="Arial" charset="0"/>
              </a:rPr>
              <a:t> </a:t>
            </a:r>
            <a:endParaRPr lang="en-US" dirty="0">
              <a:solidFill>
                <a:srgbClr val="958D85"/>
              </a:solidFill>
              <a:latin typeface="Arial" charset="0"/>
              <a:cs typeface="Arial" charset="0"/>
              <a:sym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noTextEdit="1"/>
          </p:cNvSpPr>
          <p:nvPr>
            <p:ph type="sldImg"/>
          </p:nvPr>
        </p:nvSpPr>
        <p:spPr>
          <a:solidFill>
            <a:srgbClr val="FFFFFF"/>
          </a:solidFill>
          <a:ln/>
        </p:spPr>
      </p:sp>
      <p:sp>
        <p:nvSpPr>
          <p:cNvPr id="48130"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r>
              <a:rPr lang="en-US" dirty="0" smtClean="0">
                <a:solidFill>
                  <a:srgbClr val="958D85"/>
                </a:solidFill>
                <a:latin typeface="Arial" charset="0"/>
                <a:cs typeface="Lucida Grande" charset="0"/>
                <a:sym typeface="Arial" charset="0"/>
              </a:rPr>
              <a:t>  </a:t>
            </a:r>
            <a:endParaRPr lang="en-US" dirty="0">
              <a:solidFill>
                <a:srgbClr val="958D85"/>
              </a:solidFill>
              <a:latin typeface="Arial" charset="0"/>
              <a:cs typeface="Arial" charset="0"/>
              <a:sym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Rot="1" noChangeAspect="1" noChangeArrowheads="1" noTextEdit="1"/>
          </p:cNvSpPr>
          <p:nvPr>
            <p:ph type="sldImg"/>
          </p:nvPr>
        </p:nvSpPr>
        <p:spPr>
          <a:solidFill>
            <a:srgbClr val="FFFFFF"/>
          </a:solidFill>
          <a:ln/>
        </p:spPr>
      </p:sp>
      <p:sp>
        <p:nvSpPr>
          <p:cNvPr id="501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endParaRPr lang="en-US" dirty="0">
              <a:solidFill>
                <a:srgbClr val="958D85"/>
              </a:solidFill>
              <a:latin typeface="Arial Bold" charset="0"/>
              <a:cs typeface="Lucida Grande" charset="0"/>
              <a:sym typeface="Arial Bold" charset="0"/>
            </a:endParaRPr>
          </a:p>
          <a:p>
            <a:pPr marL="39688" eaLnBrk="1" hangingPunct="1">
              <a:spcBef>
                <a:spcPts val="425"/>
              </a:spcBef>
            </a:pPr>
            <a:endParaRPr lang="en-US" dirty="0">
              <a:solidFill>
                <a:srgbClr val="958D85"/>
              </a:solidFill>
              <a:latin typeface="Arial" charset="0"/>
              <a:cs typeface="Lucida Grande" charset="0"/>
              <a:sym typeface="Arial" charset="0"/>
            </a:endParaRPr>
          </a:p>
          <a:p>
            <a:pPr marL="39688" eaLnBrk="1" hangingPunct="1">
              <a:spcBef>
                <a:spcPts val="425"/>
              </a:spcBef>
            </a:pPr>
            <a:r>
              <a:rPr lang="en-US" dirty="0" smtClean="0">
                <a:solidFill>
                  <a:srgbClr val="958D85"/>
                </a:solidFill>
                <a:latin typeface="Arial" charset="0"/>
                <a:cs typeface="Lucida Grande" charset="0"/>
                <a:sym typeface="Arial" charset="0"/>
              </a:rPr>
              <a:t>Thank</a:t>
            </a:r>
            <a:r>
              <a:rPr lang="en-US" baseline="0" dirty="0" smtClean="0">
                <a:solidFill>
                  <a:srgbClr val="958D85"/>
                </a:solidFill>
                <a:latin typeface="Arial" charset="0"/>
                <a:cs typeface="Lucida Grande" charset="0"/>
                <a:sym typeface="Arial" charset="0"/>
              </a:rPr>
              <a:t> You &amp; Please </a:t>
            </a:r>
            <a:r>
              <a:rPr lang="en-US" dirty="0" smtClean="0">
                <a:solidFill>
                  <a:srgbClr val="958D85"/>
                </a:solidFill>
                <a:latin typeface="Arial" charset="0"/>
                <a:cs typeface="Lucida Grande" charset="0"/>
                <a:sym typeface="Arial" charset="0"/>
              </a:rPr>
              <a:t>Be </a:t>
            </a:r>
            <a:r>
              <a:rPr lang="en-US" dirty="0">
                <a:solidFill>
                  <a:srgbClr val="958D85"/>
                </a:solidFill>
                <a:latin typeface="Arial" charset="0"/>
                <a:cs typeface="Lucida Grande" charset="0"/>
                <a:sym typeface="Arial" charset="0"/>
              </a:rPr>
              <a:t>a Rotary Champion. </a:t>
            </a:r>
          </a:p>
          <a:p>
            <a:pPr marL="39688" eaLnBrk="1" hangingPunct="1">
              <a:spcBef>
                <a:spcPts val="425"/>
              </a:spcBef>
            </a:pPr>
            <a:endParaRPr lang="en-US" dirty="0">
              <a:solidFill>
                <a:srgbClr val="958D85"/>
              </a:solidFill>
              <a:latin typeface="Arial" charset="0"/>
              <a:cs typeface="Lucida Grande" charset="0"/>
              <a:sym typeface="Arial" charset="0"/>
            </a:endParaRPr>
          </a:p>
          <a:p>
            <a:pPr marL="39688" eaLnBrk="1" hangingPunct="1">
              <a:spcBef>
                <a:spcPts val="425"/>
              </a:spcBef>
            </a:pPr>
            <a:r>
              <a:rPr lang="en-US" dirty="0">
                <a:solidFill>
                  <a:srgbClr val="958D85"/>
                </a:solidFill>
                <a:latin typeface="Arial" charset="0"/>
                <a:cs typeface="Lucida Grande" charset="0"/>
                <a:sym typeface="Arial" charset="0"/>
              </a:rPr>
              <a:t>By attending this session and listening to the presentation, you are already Rotary champions. Now that you</a:t>
            </a:r>
            <a:r>
              <a:rPr lang="ja-JP" altLang="en-US" dirty="0">
                <a:solidFill>
                  <a:srgbClr val="958D85"/>
                </a:solidFill>
                <a:latin typeface="Arial" charset="0"/>
                <a:cs typeface="Lucida Grande" charset="0"/>
                <a:sym typeface="Arial" charset="0"/>
              </a:rPr>
              <a:t>’</a:t>
            </a:r>
            <a:r>
              <a:rPr lang="en-US" altLang="ja-JP" dirty="0" err="1">
                <a:solidFill>
                  <a:srgbClr val="958D85"/>
                </a:solidFill>
                <a:latin typeface="Arial" charset="0"/>
                <a:cs typeface="Lucida Grande" charset="0"/>
                <a:sym typeface="Arial" charset="0"/>
              </a:rPr>
              <a:t>ve</a:t>
            </a:r>
            <a:r>
              <a:rPr lang="en-US" altLang="ja-JP" dirty="0">
                <a:solidFill>
                  <a:srgbClr val="958D85"/>
                </a:solidFill>
                <a:latin typeface="Arial" charset="0"/>
                <a:cs typeface="Lucida Grande" charset="0"/>
                <a:sym typeface="Arial" charset="0"/>
              </a:rPr>
              <a:t> taken the time to learn more about this effort, you can use what you learned here today in your district conferences, regional seminars, and team trainings to share this message with the rest of the Rotary world. </a:t>
            </a:r>
            <a:endParaRPr lang="en-US" dirty="0">
              <a:solidFill>
                <a:srgbClr val="958D85"/>
              </a:solidFill>
              <a:latin typeface="Arial" charset="0"/>
              <a:cs typeface="Lucida Grande" charset="0"/>
              <a:sym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a:solidFill>
            <a:srgbClr val="FFFFFF"/>
          </a:solidFill>
          <a:ln/>
        </p:spPr>
      </p:sp>
      <p:sp>
        <p:nvSpPr>
          <p:cNvPr id="15362"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endParaRPr lang="en-US" dirty="0">
              <a:solidFill>
                <a:srgbClr val="958D85"/>
              </a:solidFill>
              <a:latin typeface="Arial Bold" charset="0"/>
              <a:cs typeface="Lucida Grande" charset="0"/>
              <a:sym typeface="Arial Bold" charset="0"/>
            </a:endParaRPr>
          </a:p>
          <a:p>
            <a:pPr marL="39688" eaLnBrk="1" hangingPunct="1">
              <a:spcBef>
                <a:spcPts val="425"/>
              </a:spcBef>
            </a:pPr>
            <a:endParaRPr lang="en-US" dirty="0">
              <a:solidFill>
                <a:srgbClr val="958D85"/>
              </a:solidFill>
              <a:latin typeface="Arial" charset="0"/>
              <a:cs typeface="Lucida Grande" charset="0"/>
              <a:sym typeface="Arial" charset="0"/>
            </a:endParaRPr>
          </a:p>
          <a:p>
            <a:pPr marL="39688" eaLnBrk="1" hangingPunct="1">
              <a:spcBef>
                <a:spcPts val="425"/>
              </a:spcBef>
            </a:pPr>
            <a:r>
              <a:rPr lang="en-US" dirty="0">
                <a:solidFill>
                  <a:srgbClr val="958D85"/>
                </a:solidFill>
                <a:latin typeface="Arial" charset="0"/>
                <a:cs typeface="Arial" charset="0"/>
                <a:sym typeface="Arial" charset="0"/>
              </a:rPr>
              <a:t>The fact is, Rotary</a:t>
            </a:r>
            <a:r>
              <a:rPr lang="ja-JP" altLang="en-US" dirty="0">
                <a:solidFill>
                  <a:srgbClr val="958D85"/>
                </a:solidFill>
                <a:latin typeface="Arial" charset="0"/>
                <a:cs typeface="Arial" charset="0"/>
                <a:sym typeface="Arial" charset="0"/>
              </a:rPr>
              <a:t>’</a:t>
            </a:r>
            <a:r>
              <a:rPr lang="en-US" altLang="ja-JP" dirty="0">
                <a:solidFill>
                  <a:srgbClr val="958D85"/>
                </a:solidFill>
                <a:latin typeface="Arial" charset="0"/>
                <a:cs typeface="Arial" charset="0"/>
                <a:sym typeface="Arial" charset="0"/>
              </a:rPr>
              <a:t>s own Public Image Surveys* told us that </a:t>
            </a:r>
            <a:r>
              <a:rPr lang="en-US" altLang="ja-JP" dirty="0">
                <a:solidFill>
                  <a:srgbClr val="958D85"/>
                </a:solidFill>
                <a:latin typeface="Arial Bold" charset="0"/>
                <a:cs typeface="Arial Bold" charset="0"/>
                <a:sym typeface="Arial Bold" charset="0"/>
              </a:rPr>
              <a:t>people do not know us</a:t>
            </a:r>
            <a:r>
              <a:rPr lang="en-US" altLang="ja-JP" dirty="0">
                <a:solidFill>
                  <a:srgbClr val="958D85"/>
                </a:solidFill>
                <a:latin typeface="Arial" charset="0"/>
                <a:cs typeface="Arial" charset="0"/>
                <a:sym typeface="Arial" charset="0"/>
              </a:rPr>
              <a:t>.</a:t>
            </a:r>
          </a:p>
          <a:p>
            <a:pPr marL="39688" eaLnBrk="1" hangingPunct="1">
              <a:spcBef>
                <a:spcPts val="425"/>
              </a:spcBef>
            </a:pPr>
            <a:endParaRPr lang="en-US" dirty="0">
              <a:solidFill>
                <a:srgbClr val="958D85"/>
              </a:solidFill>
              <a:latin typeface="Arial" charset="0"/>
              <a:cs typeface="Lucida Grande" charset="0"/>
              <a:sym typeface="Arial" charset="0"/>
            </a:endParaRPr>
          </a:p>
          <a:p>
            <a:pPr marL="39688" eaLnBrk="1" hangingPunct="1">
              <a:spcBef>
                <a:spcPts val="425"/>
              </a:spcBef>
              <a:buClr>
                <a:srgbClr val="958D85"/>
              </a:buClr>
              <a:buFontTx/>
              <a:buChar char="•"/>
            </a:pPr>
            <a:r>
              <a:rPr lang="en-US" dirty="0">
                <a:solidFill>
                  <a:srgbClr val="958D85"/>
                </a:solidFill>
                <a:latin typeface="Arial" charset="0"/>
                <a:cs typeface="Arial" charset="0"/>
                <a:sym typeface="Arial" charset="0"/>
              </a:rPr>
              <a:t>Four in 10 have never heard of Rotary.</a:t>
            </a:r>
          </a:p>
          <a:p>
            <a:pPr marL="39688" eaLnBrk="1" hangingPunct="1">
              <a:spcBef>
                <a:spcPts val="425"/>
              </a:spcBef>
              <a:buClr>
                <a:srgbClr val="958D85"/>
              </a:buClr>
              <a:buFontTx/>
              <a:buChar char="•"/>
            </a:pPr>
            <a:endParaRPr lang="en-US" dirty="0">
              <a:solidFill>
                <a:srgbClr val="958D85"/>
              </a:solidFill>
              <a:latin typeface="Arial" charset="0"/>
              <a:cs typeface="Arial" charset="0"/>
              <a:sym typeface="Arial" charset="0"/>
            </a:endParaRPr>
          </a:p>
          <a:p>
            <a:pPr marL="39688" eaLnBrk="1" hangingPunct="1">
              <a:spcBef>
                <a:spcPts val="425"/>
              </a:spcBef>
              <a:buClr>
                <a:srgbClr val="958D85"/>
              </a:buClr>
              <a:buFontTx/>
              <a:buChar char="•"/>
            </a:pPr>
            <a:r>
              <a:rPr lang="en-US" dirty="0">
                <a:solidFill>
                  <a:srgbClr val="958D85"/>
                </a:solidFill>
                <a:latin typeface="Arial" charset="0"/>
                <a:cs typeface="Arial" charset="0"/>
                <a:sym typeface="Arial" charset="0"/>
              </a:rPr>
              <a:t>Another four in 10 have heard of our </a:t>
            </a:r>
            <a:r>
              <a:rPr lang="ja-JP" altLang="en-US" dirty="0">
                <a:solidFill>
                  <a:srgbClr val="958D85"/>
                </a:solidFill>
                <a:latin typeface="Arial" charset="0"/>
                <a:cs typeface="Arial" charset="0"/>
                <a:sym typeface="Arial" charset="0"/>
              </a:rPr>
              <a:t>“</a:t>
            </a:r>
            <a:r>
              <a:rPr lang="en-US" altLang="ja-JP" dirty="0">
                <a:solidFill>
                  <a:srgbClr val="958D85"/>
                </a:solidFill>
                <a:latin typeface="Arial" charset="0"/>
                <a:cs typeface="Arial" charset="0"/>
                <a:sym typeface="Arial" charset="0"/>
              </a:rPr>
              <a:t>name only.</a:t>
            </a:r>
            <a:r>
              <a:rPr lang="ja-JP" altLang="en-US" dirty="0">
                <a:solidFill>
                  <a:srgbClr val="958D85"/>
                </a:solidFill>
                <a:latin typeface="Arial" charset="0"/>
                <a:cs typeface="Arial" charset="0"/>
                <a:sym typeface="Arial" charset="0"/>
              </a:rPr>
              <a:t>”</a:t>
            </a:r>
            <a:endParaRPr lang="en-US" altLang="ja-JP" dirty="0">
              <a:solidFill>
                <a:srgbClr val="958D85"/>
              </a:solidFill>
              <a:latin typeface="Arial" charset="0"/>
              <a:cs typeface="Arial" charset="0"/>
              <a:sym typeface="Arial" charset="0"/>
            </a:endParaRPr>
          </a:p>
          <a:p>
            <a:pPr marL="39688" eaLnBrk="1" hangingPunct="1">
              <a:spcBef>
                <a:spcPts val="425"/>
              </a:spcBef>
              <a:buClr>
                <a:srgbClr val="958D85"/>
              </a:buClr>
              <a:buFontTx/>
              <a:buChar char="•"/>
            </a:pPr>
            <a:endParaRPr lang="en-US" dirty="0">
              <a:solidFill>
                <a:srgbClr val="958D85"/>
              </a:solidFill>
              <a:latin typeface="Arial" charset="0"/>
              <a:cs typeface="Lucida Grande" charset="0"/>
              <a:sym typeface="Arial" charset="0"/>
            </a:endParaRPr>
          </a:p>
          <a:p>
            <a:pPr marL="39688" eaLnBrk="1" hangingPunct="1">
              <a:spcBef>
                <a:spcPts val="425"/>
              </a:spcBef>
              <a:buClr>
                <a:srgbClr val="958D85"/>
              </a:buClr>
              <a:buFontTx/>
              <a:buChar char="•"/>
            </a:pPr>
            <a:r>
              <a:rPr lang="en-US" dirty="0">
                <a:solidFill>
                  <a:srgbClr val="958D85"/>
                </a:solidFill>
                <a:latin typeface="Arial" charset="0"/>
                <a:cs typeface="Lucida Grande" charset="0"/>
                <a:sym typeface="Arial" charset="0"/>
              </a:rPr>
              <a:t>Only two in 10 claim to have </a:t>
            </a:r>
            <a:r>
              <a:rPr lang="ja-JP" altLang="en-US" dirty="0">
                <a:solidFill>
                  <a:srgbClr val="958D85"/>
                </a:solidFill>
                <a:latin typeface="Arial" charset="0"/>
                <a:cs typeface="Lucida Grande" charset="0"/>
                <a:sym typeface="Arial" charset="0"/>
              </a:rPr>
              <a:t>“</a:t>
            </a:r>
            <a:r>
              <a:rPr lang="en-US" altLang="ja-JP" dirty="0">
                <a:solidFill>
                  <a:srgbClr val="958D85"/>
                </a:solidFill>
                <a:latin typeface="Arial" charset="0"/>
                <a:cs typeface="Lucida Grande" charset="0"/>
                <a:sym typeface="Arial" charset="0"/>
              </a:rPr>
              <a:t>some familiarity</a:t>
            </a:r>
            <a:r>
              <a:rPr lang="ja-JP" altLang="en-US" dirty="0">
                <a:solidFill>
                  <a:srgbClr val="958D85"/>
                </a:solidFill>
                <a:latin typeface="Arial" charset="0"/>
                <a:cs typeface="Lucida Grande" charset="0"/>
                <a:sym typeface="Arial" charset="0"/>
              </a:rPr>
              <a:t>”</a:t>
            </a:r>
            <a:r>
              <a:rPr lang="en-US" altLang="ja-JP" dirty="0">
                <a:solidFill>
                  <a:srgbClr val="958D85"/>
                </a:solidFill>
                <a:latin typeface="Arial" charset="0"/>
                <a:cs typeface="Lucida Grande" charset="0"/>
                <a:sym typeface="Arial" charset="0"/>
              </a:rPr>
              <a:t> with Rotary…and unfortunately what they know is often colored by misperceptions and half-truths.</a:t>
            </a:r>
          </a:p>
          <a:p>
            <a:pPr marL="39688" eaLnBrk="1" hangingPunct="1">
              <a:spcBef>
                <a:spcPts val="425"/>
              </a:spcBef>
              <a:buClr>
                <a:srgbClr val="958D85"/>
              </a:buClr>
              <a:buFontTx/>
              <a:buChar char="•"/>
            </a:pPr>
            <a:endParaRPr lang="en-US" dirty="0">
              <a:solidFill>
                <a:srgbClr val="958D85"/>
              </a:solidFill>
              <a:latin typeface="Arial" charset="0"/>
              <a:cs typeface="Lucida Grande" charset="0"/>
              <a:sym typeface="Arial" charset="0"/>
            </a:endParaRPr>
          </a:p>
          <a:p>
            <a:pPr marL="39688" eaLnBrk="1" hangingPunct="1">
              <a:spcBef>
                <a:spcPts val="425"/>
              </a:spcBef>
              <a:buClr>
                <a:srgbClr val="958D85"/>
              </a:buClr>
              <a:buFontTx/>
              <a:buChar char="•"/>
            </a:pPr>
            <a:endParaRPr lang="en-US" dirty="0">
              <a:solidFill>
                <a:srgbClr val="958D85"/>
              </a:solidFill>
              <a:latin typeface="Arial" charset="0"/>
              <a:cs typeface="Lucida Grande" charset="0"/>
              <a:sym typeface="Arial" charset="0"/>
            </a:endParaRPr>
          </a:p>
          <a:p>
            <a:pPr marL="39688" eaLnBrk="1" hangingPunct="1">
              <a:spcBef>
                <a:spcPts val="425"/>
              </a:spcBef>
            </a:pPr>
            <a:r>
              <a:rPr lang="en-US" dirty="0">
                <a:solidFill>
                  <a:srgbClr val="958D85"/>
                </a:solidFill>
                <a:latin typeface="Arial Italic" charset="0"/>
                <a:cs typeface="Arial Italic" charset="0"/>
                <a:sym typeface="Arial Italic" charset="0"/>
              </a:rPr>
              <a:t>*Research: Rotary Public Image Surveys completed 2006 and 2010. Responses received from six nations: Argentina, Australia, Germany, Japan, South Africa, United States. Surveyed approximately 1,000 individuals in each of six nations by phone and online. Survey has a +/- 4% margin of error.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noTextEdit="1"/>
          </p:cNvSpPr>
          <p:nvPr>
            <p:ph type="sldImg"/>
          </p:nvPr>
        </p:nvSpPr>
        <p:spPr>
          <a:solidFill>
            <a:srgbClr val="FFFFFF"/>
          </a:solidFill>
          <a:ln/>
        </p:spPr>
      </p:sp>
      <p:sp>
        <p:nvSpPr>
          <p:cNvPr id="23554"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endParaRPr lang="en-US" dirty="0">
              <a:solidFill>
                <a:srgbClr val="958D85"/>
              </a:solidFill>
              <a:latin typeface="Arial Bold" charset="0"/>
              <a:cs typeface="Lucida Grande" charset="0"/>
              <a:sym typeface="Arial Bold" charset="0"/>
            </a:endParaRPr>
          </a:p>
          <a:p>
            <a:pPr marL="39688" eaLnBrk="1" hangingPunct="1">
              <a:spcBef>
                <a:spcPts val="425"/>
              </a:spcBef>
            </a:pPr>
            <a:endParaRPr lang="en-US" dirty="0">
              <a:solidFill>
                <a:srgbClr val="958D85"/>
              </a:solidFill>
              <a:latin typeface="Arial Bold" charset="0"/>
              <a:cs typeface="Lucida Grande" charset="0"/>
              <a:sym typeface="Arial Bold" charset="0"/>
            </a:endParaRPr>
          </a:p>
          <a:p>
            <a:pPr marL="39688" eaLnBrk="1" hangingPunct="1">
              <a:spcBef>
                <a:spcPts val="425"/>
              </a:spcBef>
            </a:pPr>
            <a:r>
              <a:rPr lang="en-US" dirty="0">
                <a:solidFill>
                  <a:srgbClr val="958D85"/>
                </a:solidFill>
                <a:latin typeface="Arial" charset="0"/>
                <a:cs typeface="Arial" charset="0"/>
                <a:sym typeface="Arial" charset="0"/>
              </a:rPr>
              <a:t>Our brand strategy is made up of three components: </a:t>
            </a:r>
          </a:p>
          <a:p>
            <a:pPr marL="39688" eaLnBrk="1" hangingPunct="1">
              <a:spcBef>
                <a:spcPts val="425"/>
              </a:spcBef>
            </a:pPr>
            <a:endParaRPr lang="en-US" dirty="0">
              <a:solidFill>
                <a:srgbClr val="958D85"/>
              </a:solidFill>
              <a:latin typeface="Arial" charset="0"/>
              <a:cs typeface="Lucida Grande" charset="0"/>
              <a:sym typeface="Arial" charset="0"/>
            </a:endParaRPr>
          </a:p>
          <a:p>
            <a:pPr marL="39688" eaLnBrk="1" hangingPunct="1">
              <a:spcBef>
                <a:spcPts val="425"/>
              </a:spcBef>
              <a:buClr>
                <a:srgbClr val="958D85"/>
              </a:buClr>
              <a:buFontTx/>
              <a:buChar char="•"/>
            </a:pPr>
            <a:r>
              <a:rPr lang="en-US" dirty="0">
                <a:solidFill>
                  <a:srgbClr val="958D85"/>
                </a:solidFill>
                <a:latin typeface="Arial Bold" charset="0"/>
                <a:cs typeface="Arial Bold" charset="0"/>
                <a:sym typeface="Arial Bold" charset="0"/>
              </a:rPr>
              <a:t>Essence</a:t>
            </a:r>
            <a:r>
              <a:rPr lang="en-US" dirty="0">
                <a:solidFill>
                  <a:srgbClr val="958D85"/>
                </a:solidFill>
                <a:latin typeface="Arial" charset="0"/>
                <a:cs typeface="Arial" charset="0"/>
                <a:sym typeface="Arial" charset="0"/>
              </a:rPr>
              <a:t>—our reason for being: What we stand for, how we</a:t>
            </a:r>
            <a:r>
              <a:rPr lang="ja-JP" altLang="en-US" dirty="0">
                <a:solidFill>
                  <a:srgbClr val="958D85"/>
                </a:solidFill>
                <a:latin typeface="Arial" charset="0"/>
                <a:cs typeface="Arial" charset="0"/>
                <a:sym typeface="Arial" charset="0"/>
              </a:rPr>
              <a:t>’</a:t>
            </a:r>
            <a:r>
              <a:rPr lang="en-US" altLang="ja-JP" dirty="0">
                <a:solidFill>
                  <a:srgbClr val="958D85"/>
                </a:solidFill>
                <a:latin typeface="Arial" charset="0"/>
                <a:cs typeface="Arial" charset="0"/>
                <a:sym typeface="Arial" charset="0"/>
              </a:rPr>
              <a:t>re different, why people should care.</a:t>
            </a:r>
          </a:p>
          <a:p>
            <a:pPr marL="39688" eaLnBrk="1" hangingPunct="1">
              <a:spcBef>
                <a:spcPts val="425"/>
              </a:spcBef>
              <a:buClr>
                <a:srgbClr val="958D85"/>
              </a:buClr>
              <a:buFontTx/>
              <a:buChar char="•"/>
            </a:pPr>
            <a:endParaRPr lang="en-US" dirty="0">
              <a:solidFill>
                <a:srgbClr val="958D85"/>
              </a:solidFill>
              <a:latin typeface="Arial" charset="0"/>
              <a:cs typeface="Lucida Grande" charset="0"/>
              <a:sym typeface="Arial" charset="0"/>
            </a:endParaRPr>
          </a:p>
          <a:p>
            <a:pPr marL="39688" eaLnBrk="1" hangingPunct="1">
              <a:spcBef>
                <a:spcPts val="425"/>
              </a:spcBef>
              <a:buClr>
                <a:srgbClr val="958D85"/>
              </a:buClr>
              <a:buFontTx/>
              <a:buChar char="•"/>
            </a:pPr>
            <a:r>
              <a:rPr lang="en-US" dirty="0">
                <a:solidFill>
                  <a:srgbClr val="958D85"/>
                </a:solidFill>
                <a:latin typeface="Arial Bold" charset="0"/>
                <a:cs typeface="Arial Bold" charset="0"/>
                <a:sym typeface="Arial Bold" charset="0"/>
              </a:rPr>
              <a:t>Value</a:t>
            </a:r>
            <a:r>
              <a:rPr lang="en-US" dirty="0">
                <a:solidFill>
                  <a:srgbClr val="958D85"/>
                </a:solidFill>
                <a:latin typeface="Arial" charset="0"/>
                <a:cs typeface="Arial" charset="0"/>
                <a:sym typeface="Arial" charset="0"/>
              </a:rPr>
              <a:t>—our actions/behaviors/beliefs.</a:t>
            </a:r>
          </a:p>
          <a:p>
            <a:pPr marL="39688" eaLnBrk="1" hangingPunct="1">
              <a:spcBef>
                <a:spcPts val="425"/>
              </a:spcBef>
            </a:pPr>
            <a:endParaRPr lang="en-US" dirty="0">
              <a:solidFill>
                <a:srgbClr val="958D85"/>
              </a:solidFill>
              <a:latin typeface="Arial" charset="0"/>
              <a:cs typeface="Lucida Grande" charset="0"/>
              <a:sym typeface="Arial" charset="0"/>
            </a:endParaRPr>
          </a:p>
          <a:p>
            <a:pPr marL="39688" eaLnBrk="1" hangingPunct="1">
              <a:spcBef>
                <a:spcPts val="425"/>
              </a:spcBef>
              <a:buClr>
                <a:srgbClr val="958D85"/>
              </a:buClr>
              <a:buFontTx/>
              <a:buChar char="•"/>
            </a:pPr>
            <a:r>
              <a:rPr lang="en-US" dirty="0">
                <a:solidFill>
                  <a:srgbClr val="958D85"/>
                </a:solidFill>
                <a:latin typeface="Arial Bold" charset="0"/>
                <a:cs typeface="Arial Bold" charset="0"/>
                <a:sym typeface="Arial Bold" charset="0"/>
              </a:rPr>
              <a:t>Voice</a:t>
            </a:r>
            <a:r>
              <a:rPr lang="en-US" dirty="0">
                <a:solidFill>
                  <a:srgbClr val="958D85"/>
                </a:solidFill>
                <a:latin typeface="Arial" charset="0"/>
                <a:cs typeface="Arial" charset="0"/>
                <a:sym typeface="Arial" charset="0"/>
              </a:rPr>
              <a:t>—our expression/personality/tone.</a:t>
            </a:r>
          </a:p>
          <a:p>
            <a:pPr marL="39688" eaLnBrk="1" hangingPunct="1">
              <a:spcBef>
                <a:spcPts val="425"/>
              </a:spcBef>
            </a:pPr>
            <a:endParaRPr lang="en-US" dirty="0">
              <a:solidFill>
                <a:srgbClr val="958D85"/>
              </a:solidFill>
              <a:latin typeface="Arial" charset="0"/>
              <a:cs typeface="Lucida Grande" charset="0"/>
              <a:sym typeface="Arial" charset="0"/>
            </a:endParaRPr>
          </a:p>
          <a:p>
            <a:pPr marL="39688" eaLnBrk="1" hangingPunct="1">
              <a:spcBef>
                <a:spcPts val="425"/>
              </a:spcBef>
            </a:pPr>
            <a:r>
              <a:rPr lang="en-US" dirty="0">
                <a:solidFill>
                  <a:srgbClr val="958D85"/>
                </a:solidFill>
                <a:latin typeface="Arial" charset="0"/>
                <a:cs typeface="Lucida Grande" charset="0"/>
                <a:sym typeface="Arial" charset="0"/>
              </a:rPr>
              <a:t>We would not have been able to develop our essence, activate our values or create our voice attributes without our research.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noTextEdit="1"/>
          </p:cNvSpPr>
          <p:nvPr>
            <p:ph type="sldImg"/>
          </p:nvPr>
        </p:nvSpPr>
        <p:spPr>
          <a:solidFill>
            <a:srgbClr val="FFFFFF"/>
          </a:solidFill>
          <a:ln/>
        </p:spPr>
      </p:sp>
      <p:sp>
        <p:nvSpPr>
          <p:cNvPr id="25602"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endParaRPr lang="en-US">
              <a:solidFill>
                <a:srgbClr val="958D85"/>
              </a:solidFill>
              <a:latin typeface="Arial Bold" charset="0"/>
              <a:cs typeface="Lucida Grande" charset="0"/>
              <a:sym typeface="Arial Bold" charset="0"/>
            </a:endParaRPr>
          </a:p>
          <a:p>
            <a:pPr marL="39688" eaLnBrk="1" hangingPunct="1">
              <a:spcBef>
                <a:spcPts val="425"/>
              </a:spcBef>
            </a:pPr>
            <a:endParaRPr lang="en-US">
              <a:solidFill>
                <a:srgbClr val="958D85"/>
              </a:solidFill>
              <a:latin typeface="Arial Bold" charset="0"/>
              <a:cs typeface="Lucida Grande" charset="0"/>
              <a:sym typeface="Arial Bold" charset="0"/>
            </a:endParaRPr>
          </a:p>
          <a:p>
            <a:pPr marL="39688" eaLnBrk="1" hangingPunct="1">
              <a:spcBef>
                <a:spcPts val="425"/>
              </a:spcBef>
            </a:pPr>
            <a:r>
              <a:rPr lang="en-US">
                <a:solidFill>
                  <a:srgbClr val="958D85"/>
                </a:solidFill>
                <a:latin typeface="Arial" charset="0"/>
                <a:cs typeface="Arial" charset="0"/>
                <a:sym typeface="Arial" charset="0"/>
              </a:rPr>
              <a:t>Our Directors and Trustees adopted a new essence statement for Rotary.</a:t>
            </a:r>
          </a:p>
          <a:p>
            <a:pPr marL="39688" eaLnBrk="1" hangingPunct="1">
              <a:spcBef>
                <a:spcPts val="425"/>
              </a:spcBef>
            </a:pPr>
            <a:endParaRPr lang="en-US">
              <a:solidFill>
                <a:srgbClr val="958D85"/>
              </a:solidFill>
              <a:latin typeface="Arial" charset="0"/>
              <a:cs typeface="Lucida Grande" charset="0"/>
              <a:sym typeface="Arial" charset="0"/>
            </a:endParaRPr>
          </a:p>
          <a:p>
            <a:pPr marL="39688" eaLnBrk="1" hangingPunct="1">
              <a:spcBef>
                <a:spcPts val="425"/>
              </a:spcBef>
            </a:pPr>
            <a:r>
              <a:rPr lang="en-US">
                <a:solidFill>
                  <a:srgbClr val="958D85"/>
                </a:solidFill>
                <a:latin typeface="Arial" charset="0"/>
                <a:cs typeface="Lucida Grande" charset="0"/>
                <a:sym typeface="Arial" charset="0"/>
              </a:rPr>
              <a:t>Rotary unites leaders from</a:t>
            </a:r>
          </a:p>
          <a:p>
            <a:pPr marL="39688" eaLnBrk="1" hangingPunct="1">
              <a:spcBef>
                <a:spcPts val="425"/>
              </a:spcBef>
            </a:pPr>
            <a:r>
              <a:rPr lang="en-US">
                <a:solidFill>
                  <a:srgbClr val="958D85"/>
                </a:solidFill>
                <a:latin typeface="Arial" charset="0"/>
                <a:cs typeface="Lucida Grande" charset="0"/>
                <a:sym typeface="Arial" charset="0"/>
              </a:rPr>
              <a:t>all continents, cultures and occupations</a:t>
            </a:r>
          </a:p>
          <a:p>
            <a:pPr marL="39688" eaLnBrk="1" hangingPunct="1">
              <a:spcBef>
                <a:spcPts val="425"/>
              </a:spcBef>
            </a:pPr>
            <a:r>
              <a:rPr lang="en-US">
                <a:solidFill>
                  <a:srgbClr val="958D85"/>
                </a:solidFill>
                <a:latin typeface="Arial" charset="0"/>
                <a:cs typeface="Lucida Grande" charset="0"/>
                <a:sym typeface="Arial" charset="0"/>
              </a:rPr>
              <a:t>to exchange ideas and take action</a:t>
            </a:r>
          </a:p>
          <a:p>
            <a:pPr marL="39688" eaLnBrk="1" hangingPunct="1">
              <a:spcBef>
                <a:spcPts val="425"/>
              </a:spcBef>
            </a:pPr>
            <a:r>
              <a:rPr lang="en-US">
                <a:solidFill>
                  <a:srgbClr val="958D85"/>
                </a:solidFill>
                <a:latin typeface="Arial" charset="0"/>
                <a:cs typeface="Lucida Grande" charset="0"/>
                <a:sym typeface="Arial" charset="0"/>
              </a:rPr>
              <a:t>for communities around the world.</a:t>
            </a:r>
          </a:p>
          <a:p>
            <a:pPr marL="39688" eaLnBrk="1" hangingPunct="1">
              <a:spcBef>
                <a:spcPts val="425"/>
              </a:spcBef>
            </a:pPr>
            <a:endParaRPr lang="en-US">
              <a:solidFill>
                <a:srgbClr val="958D85"/>
              </a:solidFill>
              <a:latin typeface="Arial" charset="0"/>
              <a:cs typeface="Lucida Grande" charset="0"/>
              <a:sym typeface="Arial" charset="0"/>
            </a:endParaRPr>
          </a:p>
          <a:p>
            <a:pPr marL="39688" eaLnBrk="1" hangingPunct="1">
              <a:spcBef>
                <a:spcPts val="425"/>
              </a:spcBef>
            </a:pPr>
            <a:r>
              <a:rPr lang="en-US">
                <a:solidFill>
                  <a:srgbClr val="958D85"/>
                </a:solidFill>
                <a:latin typeface="Arial" charset="0"/>
                <a:cs typeface="Arial" charset="0"/>
                <a:sym typeface="Arial" charset="0"/>
              </a:rPr>
              <a:t>Our essence statement distills our strengths and differentiates us from other nonprofits. Our essence:</a:t>
            </a:r>
          </a:p>
          <a:p>
            <a:pPr marL="39688" eaLnBrk="1" hangingPunct="1">
              <a:spcBef>
                <a:spcPts val="425"/>
              </a:spcBef>
            </a:pPr>
            <a:endParaRPr lang="en-US">
              <a:solidFill>
                <a:srgbClr val="958D85"/>
              </a:solidFill>
              <a:latin typeface="Arial" charset="0"/>
              <a:cs typeface="Lucida Grande" charset="0"/>
              <a:sym typeface="Arial" charset="0"/>
            </a:endParaRPr>
          </a:p>
          <a:p>
            <a:pPr marL="39688" eaLnBrk="1" hangingPunct="1">
              <a:spcBef>
                <a:spcPts val="425"/>
              </a:spcBef>
              <a:buClr>
                <a:srgbClr val="958D85"/>
              </a:buClr>
              <a:buFontTx/>
              <a:buChar char="•"/>
            </a:pPr>
            <a:r>
              <a:rPr lang="en-US">
                <a:solidFill>
                  <a:srgbClr val="958D85"/>
                </a:solidFill>
                <a:latin typeface="Arial" charset="0"/>
                <a:cs typeface="Arial" charset="0"/>
                <a:sym typeface="Arial" charset="0"/>
              </a:rPr>
              <a:t>C</a:t>
            </a:r>
            <a:r>
              <a:rPr lang="en-US">
                <a:solidFill>
                  <a:srgbClr val="000000"/>
                </a:solidFill>
                <a:latin typeface="Arial" charset="0"/>
                <a:cs typeface="Arial" charset="0"/>
                <a:sym typeface="Arial" charset="0"/>
              </a:rPr>
              <a:t>larifies Rotary</a:t>
            </a:r>
            <a:r>
              <a:rPr lang="ja-JP" altLang="en-US">
                <a:solidFill>
                  <a:srgbClr val="000000"/>
                </a:solidFill>
                <a:latin typeface="Arial" charset="0"/>
                <a:cs typeface="Arial" charset="0"/>
                <a:sym typeface="Arial" charset="0"/>
              </a:rPr>
              <a:t>’</a:t>
            </a:r>
            <a:r>
              <a:rPr lang="en-US" altLang="ja-JP">
                <a:solidFill>
                  <a:srgbClr val="000000"/>
                </a:solidFill>
                <a:latin typeface="Arial" charset="0"/>
                <a:cs typeface="Arial" charset="0"/>
                <a:sym typeface="Arial" charset="0"/>
              </a:rPr>
              <a:t>s role as connector; reinforces </a:t>
            </a:r>
            <a:r>
              <a:rPr lang="ja-JP" altLang="en-US">
                <a:solidFill>
                  <a:srgbClr val="000000"/>
                </a:solidFill>
                <a:latin typeface="Arial" charset="0"/>
                <a:cs typeface="Arial" charset="0"/>
                <a:sym typeface="Arial" charset="0"/>
              </a:rPr>
              <a:t>“</a:t>
            </a:r>
            <a:r>
              <a:rPr lang="en-US" altLang="ja-JP">
                <a:solidFill>
                  <a:srgbClr val="000000"/>
                </a:solidFill>
                <a:latin typeface="Arial" charset="0"/>
                <a:cs typeface="Arial" charset="0"/>
                <a:sym typeface="Arial" charset="0"/>
              </a:rPr>
              <a:t>category of one</a:t>
            </a:r>
            <a:r>
              <a:rPr lang="ja-JP" altLang="en-US">
                <a:solidFill>
                  <a:srgbClr val="000000"/>
                </a:solidFill>
                <a:latin typeface="Arial" charset="0"/>
                <a:cs typeface="Arial" charset="0"/>
                <a:sym typeface="Arial" charset="0"/>
              </a:rPr>
              <a:t>”</a:t>
            </a:r>
            <a:r>
              <a:rPr lang="en-US" altLang="ja-JP">
                <a:solidFill>
                  <a:srgbClr val="000000"/>
                </a:solidFill>
                <a:latin typeface="Arial" charset="0"/>
                <a:cs typeface="Arial" charset="0"/>
                <a:sym typeface="Arial" charset="0"/>
              </a:rPr>
              <a:t> status by removing traditional nonprofit descriptors.</a:t>
            </a:r>
          </a:p>
          <a:p>
            <a:pPr marL="39688" eaLnBrk="1" hangingPunct="1">
              <a:spcBef>
                <a:spcPts val="425"/>
              </a:spcBef>
              <a:buClr>
                <a:srgbClr val="958D85"/>
              </a:buClr>
              <a:buFontTx/>
              <a:buChar char="•"/>
            </a:pPr>
            <a:endParaRPr lang="en-US">
              <a:solidFill>
                <a:srgbClr val="958D85"/>
              </a:solidFill>
              <a:latin typeface="Arial" charset="0"/>
              <a:cs typeface="Lucida Grande" charset="0"/>
              <a:sym typeface="Arial" charset="0"/>
            </a:endParaRPr>
          </a:p>
          <a:p>
            <a:pPr marL="39688" eaLnBrk="1" hangingPunct="1">
              <a:spcBef>
                <a:spcPts val="425"/>
              </a:spcBef>
              <a:buClr>
                <a:srgbClr val="000000"/>
              </a:buClr>
              <a:buFontTx/>
              <a:buChar char="•"/>
            </a:pPr>
            <a:r>
              <a:rPr lang="en-US">
                <a:solidFill>
                  <a:srgbClr val="000000"/>
                </a:solidFill>
                <a:latin typeface="Arial" charset="0"/>
                <a:cs typeface="Arial" charset="0"/>
                <a:sym typeface="Arial" charset="0"/>
              </a:rPr>
              <a:t>Defines leadership by outlook (i.e., diverse perspectives and expertise) versus title; emphasizes Rotary</a:t>
            </a:r>
            <a:r>
              <a:rPr lang="ja-JP" altLang="en-US">
                <a:solidFill>
                  <a:srgbClr val="000000"/>
                </a:solidFill>
                <a:latin typeface="Arial" charset="0"/>
                <a:cs typeface="Arial" charset="0"/>
                <a:sym typeface="Arial" charset="0"/>
              </a:rPr>
              <a:t>’</a:t>
            </a:r>
            <a:r>
              <a:rPr lang="en-US" altLang="ja-JP">
                <a:solidFill>
                  <a:srgbClr val="000000"/>
                </a:solidFill>
                <a:latin typeface="Arial" charset="0"/>
                <a:cs typeface="Arial" charset="0"/>
                <a:sym typeface="Arial" charset="0"/>
              </a:rPr>
              <a:t>s greatest point of difference in relevant terms.</a:t>
            </a:r>
          </a:p>
          <a:p>
            <a:pPr marL="39688" eaLnBrk="1" hangingPunct="1">
              <a:spcBef>
                <a:spcPts val="425"/>
              </a:spcBef>
            </a:pPr>
            <a:r>
              <a:rPr lang="en-US">
                <a:solidFill>
                  <a:srgbClr val="958D85"/>
                </a:solidFill>
                <a:latin typeface="Arial" charset="0"/>
                <a:cs typeface="Arial" charset="0"/>
                <a:sym typeface="Arial" charset="0"/>
              </a:rPr>
              <a:t> </a:t>
            </a:r>
          </a:p>
          <a:p>
            <a:pPr marL="39688" eaLnBrk="1" hangingPunct="1">
              <a:spcBef>
                <a:spcPts val="425"/>
              </a:spcBef>
              <a:buClr>
                <a:srgbClr val="000000"/>
              </a:buClr>
              <a:buFontTx/>
              <a:buChar char="•"/>
            </a:pPr>
            <a:r>
              <a:rPr lang="en-US">
                <a:solidFill>
                  <a:srgbClr val="000000"/>
                </a:solidFill>
                <a:latin typeface="Arial" charset="0"/>
                <a:cs typeface="Arial" charset="0"/>
                <a:sym typeface="Arial" charset="0"/>
              </a:rPr>
              <a:t>Balances friendship and fun with service and impact; is active and inspiring.</a:t>
            </a:r>
          </a:p>
          <a:p>
            <a:pPr marL="39688" eaLnBrk="1" hangingPunct="1">
              <a:spcBef>
                <a:spcPts val="425"/>
              </a:spcBef>
              <a:buClr>
                <a:srgbClr val="958D85"/>
              </a:buClr>
              <a:buFontTx/>
              <a:buChar char="•"/>
            </a:pPr>
            <a:endParaRPr lang="en-US">
              <a:solidFill>
                <a:srgbClr val="958D85"/>
              </a:solidFill>
              <a:latin typeface="Arial" charset="0"/>
              <a:cs typeface="Lucida Grande" charset="0"/>
              <a:sym typeface="Arial" charset="0"/>
            </a:endParaRPr>
          </a:p>
          <a:p>
            <a:pPr marL="39688" eaLnBrk="1" hangingPunct="1">
              <a:spcBef>
                <a:spcPts val="425"/>
              </a:spcBef>
              <a:buClr>
                <a:srgbClr val="000000"/>
              </a:buClr>
              <a:buFontTx/>
              <a:buChar char="•"/>
            </a:pPr>
            <a:r>
              <a:rPr lang="en-US">
                <a:solidFill>
                  <a:srgbClr val="000000"/>
                </a:solidFill>
                <a:latin typeface="Arial" charset="0"/>
                <a:cs typeface="Arial" charset="0"/>
                <a:sym typeface="Arial" charset="0"/>
              </a:rPr>
              <a:t>Balances community and global impact.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noTextEdit="1"/>
          </p:cNvSpPr>
          <p:nvPr>
            <p:ph type="sldImg"/>
          </p:nvPr>
        </p:nvSpPr>
        <p:spPr>
          <a:solidFill>
            <a:srgbClr val="FFFFFF"/>
          </a:solidFill>
          <a:ln/>
        </p:spPr>
      </p:sp>
      <p:sp>
        <p:nvSpPr>
          <p:cNvPr id="27650"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endParaRPr lang="en-US">
              <a:solidFill>
                <a:srgbClr val="958D85"/>
              </a:solidFill>
              <a:latin typeface="Arial Bold" charset="0"/>
              <a:cs typeface="Lucida Grande" charset="0"/>
              <a:sym typeface="Arial Bold" charset="0"/>
            </a:endParaRPr>
          </a:p>
          <a:p>
            <a:pPr marL="39688" eaLnBrk="1" hangingPunct="1">
              <a:spcBef>
                <a:spcPts val="425"/>
              </a:spcBef>
            </a:pPr>
            <a:endParaRPr lang="en-US">
              <a:solidFill>
                <a:srgbClr val="958D85"/>
              </a:solidFill>
              <a:latin typeface="Arial Bold" charset="0"/>
              <a:cs typeface="Lucida Grande" charset="0"/>
              <a:sym typeface="Arial Bold" charset="0"/>
            </a:endParaRPr>
          </a:p>
          <a:p>
            <a:pPr marL="39688" eaLnBrk="1" hangingPunct="1">
              <a:spcBef>
                <a:spcPts val="425"/>
              </a:spcBef>
            </a:pPr>
            <a:r>
              <a:rPr lang="en-US">
                <a:solidFill>
                  <a:srgbClr val="958D85"/>
                </a:solidFill>
                <a:latin typeface="Arial" charset="0"/>
                <a:cs typeface="Arial" charset="0"/>
                <a:sym typeface="Arial" charset="0"/>
              </a:rPr>
              <a:t>Our Directors and Trustees adopted a new essence statement for Rotary.</a:t>
            </a:r>
          </a:p>
          <a:p>
            <a:pPr marL="39688" eaLnBrk="1" hangingPunct="1">
              <a:spcBef>
                <a:spcPts val="425"/>
              </a:spcBef>
            </a:pPr>
            <a:endParaRPr lang="en-US">
              <a:solidFill>
                <a:srgbClr val="958D85"/>
              </a:solidFill>
              <a:latin typeface="Arial" charset="0"/>
              <a:cs typeface="Lucida Grande" charset="0"/>
              <a:sym typeface="Arial" charset="0"/>
            </a:endParaRPr>
          </a:p>
          <a:p>
            <a:pPr marL="39688" eaLnBrk="1" hangingPunct="1">
              <a:spcBef>
                <a:spcPts val="425"/>
              </a:spcBef>
            </a:pPr>
            <a:r>
              <a:rPr lang="en-US">
                <a:solidFill>
                  <a:srgbClr val="958D85"/>
                </a:solidFill>
                <a:latin typeface="Arial" charset="0"/>
                <a:cs typeface="Lucida Grande" charset="0"/>
                <a:sym typeface="Arial" charset="0"/>
              </a:rPr>
              <a:t>Rotary unites leaders from</a:t>
            </a:r>
          </a:p>
          <a:p>
            <a:pPr marL="39688" eaLnBrk="1" hangingPunct="1">
              <a:spcBef>
                <a:spcPts val="425"/>
              </a:spcBef>
            </a:pPr>
            <a:r>
              <a:rPr lang="en-US">
                <a:solidFill>
                  <a:srgbClr val="958D85"/>
                </a:solidFill>
                <a:latin typeface="Arial" charset="0"/>
                <a:cs typeface="Lucida Grande" charset="0"/>
                <a:sym typeface="Arial" charset="0"/>
              </a:rPr>
              <a:t>all continents, cultures and occupations</a:t>
            </a:r>
          </a:p>
          <a:p>
            <a:pPr marL="39688" eaLnBrk="1" hangingPunct="1">
              <a:spcBef>
                <a:spcPts val="425"/>
              </a:spcBef>
            </a:pPr>
            <a:r>
              <a:rPr lang="en-US">
                <a:solidFill>
                  <a:srgbClr val="958D85"/>
                </a:solidFill>
                <a:latin typeface="Arial" charset="0"/>
                <a:cs typeface="Lucida Grande" charset="0"/>
                <a:sym typeface="Arial" charset="0"/>
              </a:rPr>
              <a:t>to exchange ideas and take action</a:t>
            </a:r>
          </a:p>
          <a:p>
            <a:pPr marL="39688" eaLnBrk="1" hangingPunct="1">
              <a:spcBef>
                <a:spcPts val="425"/>
              </a:spcBef>
            </a:pPr>
            <a:r>
              <a:rPr lang="en-US">
                <a:solidFill>
                  <a:srgbClr val="958D85"/>
                </a:solidFill>
                <a:latin typeface="Arial" charset="0"/>
                <a:cs typeface="Lucida Grande" charset="0"/>
                <a:sym typeface="Arial" charset="0"/>
              </a:rPr>
              <a:t>for communities around the world.</a:t>
            </a:r>
          </a:p>
          <a:p>
            <a:pPr marL="39688" eaLnBrk="1" hangingPunct="1">
              <a:spcBef>
                <a:spcPts val="425"/>
              </a:spcBef>
            </a:pPr>
            <a:endParaRPr lang="en-US">
              <a:solidFill>
                <a:srgbClr val="958D85"/>
              </a:solidFill>
              <a:latin typeface="Arial" charset="0"/>
              <a:cs typeface="Lucida Grande" charset="0"/>
              <a:sym typeface="Arial" charset="0"/>
            </a:endParaRPr>
          </a:p>
          <a:p>
            <a:pPr marL="39688" eaLnBrk="1" hangingPunct="1">
              <a:spcBef>
                <a:spcPts val="425"/>
              </a:spcBef>
            </a:pPr>
            <a:r>
              <a:rPr lang="en-US">
                <a:solidFill>
                  <a:srgbClr val="958D85"/>
                </a:solidFill>
                <a:latin typeface="Arial" charset="0"/>
                <a:cs typeface="Arial" charset="0"/>
                <a:sym typeface="Arial" charset="0"/>
              </a:rPr>
              <a:t>Our essence statement distills our strengths and differentiates us from other nonprofits. Our essence:</a:t>
            </a:r>
          </a:p>
          <a:p>
            <a:pPr marL="39688" eaLnBrk="1" hangingPunct="1">
              <a:spcBef>
                <a:spcPts val="425"/>
              </a:spcBef>
            </a:pPr>
            <a:endParaRPr lang="en-US">
              <a:solidFill>
                <a:srgbClr val="958D85"/>
              </a:solidFill>
              <a:latin typeface="Arial" charset="0"/>
              <a:cs typeface="Lucida Grande" charset="0"/>
              <a:sym typeface="Arial" charset="0"/>
            </a:endParaRPr>
          </a:p>
          <a:p>
            <a:pPr marL="39688" eaLnBrk="1" hangingPunct="1">
              <a:spcBef>
                <a:spcPts val="425"/>
              </a:spcBef>
              <a:buClr>
                <a:srgbClr val="958D85"/>
              </a:buClr>
              <a:buFontTx/>
              <a:buChar char="•"/>
            </a:pPr>
            <a:r>
              <a:rPr lang="en-US">
                <a:solidFill>
                  <a:srgbClr val="958D85"/>
                </a:solidFill>
                <a:latin typeface="Arial" charset="0"/>
                <a:cs typeface="Arial" charset="0"/>
                <a:sym typeface="Arial" charset="0"/>
              </a:rPr>
              <a:t>C</a:t>
            </a:r>
            <a:r>
              <a:rPr lang="en-US">
                <a:solidFill>
                  <a:srgbClr val="000000"/>
                </a:solidFill>
                <a:latin typeface="Arial" charset="0"/>
                <a:cs typeface="Arial" charset="0"/>
                <a:sym typeface="Arial" charset="0"/>
              </a:rPr>
              <a:t>larifies Rotary</a:t>
            </a:r>
            <a:r>
              <a:rPr lang="ja-JP" altLang="en-US">
                <a:solidFill>
                  <a:srgbClr val="000000"/>
                </a:solidFill>
                <a:latin typeface="Arial" charset="0"/>
                <a:cs typeface="Arial" charset="0"/>
                <a:sym typeface="Arial" charset="0"/>
              </a:rPr>
              <a:t>’</a:t>
            </a:r>
            <a:r>
              <a:rPr lang="en-US" altLang="ja-JP">
                <a:solidFill>
                  <a:srgbClr val="000000"/>
                </a:solidFill>
                <a:latin typeface="Arial" charset="0"/>
                <a:cs typeface="Arial" charset="0"/>
                <a:sym typeface="Arial" charset="0"/>
              </a:rPr>
              <a:t>s role as connector; reinforces </a:t>
            </a:r>
            <a:r>
              <a:rPr lang="ja-JP" altLang="en-US">
                <a:solidFill>
                  <a:srgbClr val="000000"/>
                </a:solidFill>
                <a:latin typeface="Arial" charset="0"/>
                <a:cs typeface="Arial" charset="0"/>
                <a:sym typeface="Arial" charset="0"/>
              </a:rPr>
              <a:t>“</a:t>
            </a:r>
            <a:r>
              <a:rPr lang="en-US" altLang="ja-JP">
                <a:solidFill>
                  <a:srgbClr val="000000"/>
                </a:solidFill>
                <a:latin typeface="Arial" charset="0"/>
                <a:cs typeface="Arial" charset="0"/>
                <a:sym typeface="Arial" charset="0"/>
              </a:rPr>
              <a:t>category of one</a:t>
            </a:r>
            <a:r>
              <a:rPr lang="ja-JP" altLang="en-US">
                <a:solidFill>
                  <a:srgbClr val="000000"/>
                </a:solidFill>
                <a:latin typeface="Arial" charset="0"/>
                <a:cs typeface="Arial" charset="0"/>
                <a:sym typeface="Arial" charset="0"/>
              </a:rPr>
              <a:t>”</a:t>
            </a:r>
            <a:r>
              <a:rPr lang="en-US" altLang="ja-JP">
                <a:solidFill>
                  <a:srgbClr val="000000"/>
                </a:solidFill>
                <a:latin typeface="Arial" charset="0"/>
                <a:cs typeface="Arial" charset="0"/>
                <a:sym typeface="Arial" charset="0"/>
              </a:rPr>
              <a:t> status by removing traditional nonprofit descriptors.</a:t>
            </a:r>
          </a:p>
          <a:p>
            <a:pPr marL="39688" eaLnBrk="1" hangingPunct="1">
              <a:spcBef>
                <a:spcPts val="425"/>
              </a:spcBef>
              <a:buClr>
                <a:srgbClr val="958D85"/>
              </a:buClr>
              <a:buFontTx/>
              <a:buChar char="•"/>
            </a:pPr>
            <a:endParaRPr lang="en-US">
              <a:solidFill>
                <a:srgbClr val="958D85"/>
              </a:solidFill>
              <a:latin typeface="Arial" charset="0"/>
              <a:cs typeface="Lucida Grande" charset="0"/>
              <a:sym typeface="Arial" charset="0"/>
            </a:endParaRPr>
          </a:p>
          <a:p>
            <a:pPr marL="39688" eaLnBrk="1" hangingPunct="1">
              <a:spcBef>
                <a:spcPts val="425"/>
              </a:spcBef>
              <a:buClr>
                <a:srgbClr val="000000"/>
              </a:buClr>
              <a:buFontTx/>
              <a:buChar char="•"/>
            </a:pPr>
            <a:r>
              <a:rPr lang="en-US">
                <a:solidFill>
                  <a:srgbClr val="000000"/>
                </a:solidFill>
                <a:latin typeface="Arial" charset="0"/>
                <a:cs typeface="Arial" charset="0"/>
                <a:sym typeface="Arial" charset="0"/>
              </a:rPr>
              <a:t>Defines leadership by outlook (i.e., diverse perspectives and expertise) versus title; emphasizes Rotary</a:t>
            </a:r>
            <a:r>
              <a:rPr lang="ja-JP" altLang="en-US">
                <a:solidFill>
                  <a:srgbClr val="000000"/>
                </a:solidFill>
                <a:latin typeface="Arial" charset="0"/>
                <a:cs typeface="Arial" charset="0"/>
                <a:sym typeface="Arial" charset="0"/>
              </a:rPr>
              <a:t>’</a:t>
            </a:r>
            <a:r>
              <a:rPr lang="en-US" altLang="ja-JP">
                <a:solidFill>
                  <a:srgbClr val="000000"/>
                </a:solidFill>
                <a:latin typeface="Arial" charset="0"/>
                <a:cs typeface="Arial" charset="0"/>
                <a:sym typeface="Arial" charset="0"/>
              </a:rPr>
              <a:t>s greatest point of difference in relevant terms.</a:t>
            </a:r>
          </a:p>
          <a:p>
            <a:pPr marL="39688" eaLnBrk="1" hangingPunct="1">
              <a:spcBef>
                <a:spcPts val="425"/>
              </a:spcBef>
            </a:pPr>
            <a:r>
              <a:rPr lang="en-US">
                <a:solidFill>
                  <a:srgbClr val="958D85"/>
                </a:solidFill>
                <a:latin typeface="Arial" charset="0"/>
                <a:cs typeface="Arial" charset="0"/>
                <a:sym typeface="Arial" charset="0"/>
              </a:rPr>
              <a:t> </a:t>
            </a:r>
          </a:p>
          <a:p>
            <a:pPr marL="39688" eaLnBrk="1" hangingPunct="1">
              <a:spcBef>
                <a:spcPts val="425"/>
              </a:spcBef>
              <a:buClr>
                <a:srgbClr val="000000"/>
              </a:buClr>
              <a:buFontTx/>
              <a:buChar char="•"/>
            </a:pPr>
            <a:r>
              <a:rPr lang="en-US">
                <a:solidFill>
                  <a:srgbClr val="000000"/>
                </a:solidFill>
                <a:latin typeface="Arial" charset="0"/>
                <a:cs typeface="Arial" charset="0"/>
                <a:sym typeface="Arial" charset="0"/>
              </a:rPr>
              <a:t>Balances friendship and fun with service and impact; is active and inspiring.</a:t>
            </a:r>
          </a:p>
          <a:p>
            <a:pPr marL="39688" eaLnBrk="1" hangingPunct="1">
              <a:spcBef>
                <a:spcPts val="425"/>
              </a:spcBef>
              <a:buClr>
                <a:srgbClr val="958D85"/>
              </a:buClr>
              <a:buFontTx/>
              <a:buChar char="•"/>
            </a:pPr>
            <a:endParaRPr lang="en-US">
              <a:solidFill>
                <a:srgbClr val="958D85"/>
              </a:solidFill>
              <a:latin typeface="Arial" charset="0"/>
              <a:cs typeface="Lucida Grande" charset="0"/>
              <a:sym typeface="Arial" charset="0"/>
            </a:endParaRPr>
          </a:p>
          <a:p>
            <a:pPr marL="39688" eaLnBrk="1" hangingPunct="1">
              <a:spcBef>
                <a:spcPts val="425"/>
              </a:spcBef>
              <a:buClr>
                <a:srgbClr val="000000"/>
              </a:buClr>
              <a:buFontTx/>
              <a:buChar char="•"/>
            </a:pPr>
            <a:r>
              <a:rPr lang="en-US">
                <a:solidFill>
                  <a:srgbClr val="000000"/>
                </a:solidFill>
                <a:latin typeface="Arial" charset="0"/>
                <a:cs typeface="Arial" charset="0"/>
                <a:sym typeface="Arial" charset="0"/>
              </a:rPr>
              <a:t>Balances community and global impact.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Rot="1" noChangeAspect="1" noChangeArrowheads="1" noTextEdit="1"/>
          </p:cNvSpPr>
          <p:nvPr>
            <p:ph type="sldImg"/>
          </p:nvPr>
        </p:nvSpPr>
        <p:spPr>
          <a:solidFill>
            <a:srgbClr val="FFFFFF"/>
          </a:solidFill>
          <a:ln/>
        </p:spPr>
      </p:sp>
      <p:sp>
        <p:nvSpPr>
          <p:cNvPr id="10242"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r>
              <a:rPr lang="en-US" dirty="0" smtClean="0">
                <a:solidFill>
                  <a:srgbClr val="958D85"/>
                </a:solidFill>
                <a:latin typeface="Arial Bold" charset="0"/>
                <a:cs typeface="Lucida Grande" charset="0"/>
                <a:sym typeface="Arial Bold" charset="0"/>
              </a:rPr>
              <a:t> </a:t>
            </a:r>
            <a:endParaRPr lang="en-US" dirty="0">
              <a:solidFill>
                <a:srgbClr val="958D85"/>
              </a:solidFill>
              <a:latin typeface="Arial" charset="0"/>
              <a:cs typeface="Lucida Grande" charset="0"/>
              <a:sym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Rot="1" noChangeAspect="1" noChangeArrowheads="1" noTextEdit="1"/>
          </p:cNvSpPr>
          <p:nvPr>
            <p:ph type="sldImg"/>
          </p:nvPr>
        </p:nvSpPr>
        <p:spPr>
          <a:solidFill>
            <a:srgbClr val="FFFFFF"/>
          </a:solidFill>
          <a:ln/>
        </p:spPr>
      </p:sp>
      <p:sp>
        <p:nvSpPr>
          <p:cNvPr id="33794"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r>
              <a:rPr lang="en-US" dirty="0" smtClean="0">
                <a:solidFill>
                  <a:srgbClr val="958D85"/>
                </a:solidFill>
                <a:latin typeface="Arial Bold" charset="0"/>
                <a:cs typeface="Lucida Grande" charset="0"/>
                <a:sym typeface="Arial Bold" charset="0"/>
              </a:rPr>
              <a:t> </a:t>
            </a:r>
            <a:endParaRPr lang="en-US" dirty="0">
              <a:solidFill>
                <a:srgbClr val="958D85"/>
              </a:solidFill>
              <a:latin typeface="Arial" charset="0"/>
              <a:cs typeface="Arial" charset="0"/>
              <a:sym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a:solidFill>
            <a:srgbClr val="FFFFFF"/>
          </a:solidFill>
          <a:ln/>
        </p:spPr>
      </p:sp>
      <p:sp>
        <p:nvSpPr>
          <p:cNvPr id="12290"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25"/>
              </a:spcBef>
            </a:pPr>
            <a:r>
              <a:rPr lang="en-US" dirty="0" smtClean="0">
                <a:solidFill>
                  <a:srgbClr val="958D85"/>
                </a:solidFill>
                <a:latin typeface="Arial Bold" charset="0"/>
                <a:cs typeface="Lucida Grande" charset="0"/>
                <a:sym typeface="Arial Bold" charset="0"/>
              </a:rPr>
              <a:t>The</a:t>
            </a:r>
            <a:r>
              <a:rPr lang="en-US" baseline="0" dirty="0" smtClean="0">
                <a:solidFill>
                  <a:srgbClr val="958D85"/>
                </a:solidFill>
                <a:latin typeface="Arial Bold" charset="0"/>
                <a:cs typeface="Lucida Grande" charset="0"/>
                <a:sym typeface="Arial Bold" charset="0"/>
              </a:rPr>
              <a:t> Goals for Support &amp; Strengthen Clubs:-         Foster Club innovation &amp;flexibility-         Encourage Clubs to participate in a variety of service activities</a:t>
            </a:r>
          </a:p>
          <a:p>
            <a:pPr marL="39688" eaLnBrk="1" hangingPunct="1">
              <a:spcBef>
                <a:spcPts val="425"/>
              </a:spcBef>
            </a:pPr>
            <a:r>
              <a:rPr lang="en-US" baseline="0" dirty="0" smtClean="0">
                <a:solidFill>
                  <a:srgbClr val="958D85"/>
                </a:solidFill>
                <a:latin typeface="Arial Bold" charset="0"/>
                <a:cs typeface="Lucida Grande" charset="0"/>
                <a:sym typeface="Arial Bold" charset="0"/>
              </a:rPr>
              <a:t>Promote membership diversity     Improve member recruitment and retention    Develop leaders-  Start new &amp; dynamic clubs- </a:t>
            </a:r>
          </a:p>
          <a:p>
            <a:pPr marL="39688" eaLnBrk="1" hangingPunct="1">
              <a:spcBef>
                <a:spcPts val="425"/>
              </a:spcBef>
            </a:pPr>
            <a:r>
              <a:rPr lang="en-US" baseline="0" dirty="0" smtClean="0">
                <a:solidFill>
                  <a:srgbClr val="958D85"/>
                </a:solidFill>
                <a:latin typeface="Arial Bold" charset="0"/>
                <a:cs typeface="Lucida Grande" charset="0"/>
                <a:sym typeface="Arial Bold" charset="0"/>
              </a:rPr>
              <a:t>Encourage strategic planning at club and district levels</a:t>
            </a:r>
          </a:p>
          <a:p>
            <a:pPr marL="39688" eaLnBrk="1" hangingPunct="1">
              <a:spcBef>
                <a:spcPts val="425"/>
              </a:spcBef>
            </a:pPr>
            <a:r>
              <a:rPr lang="en-US" baseline="0" dirty="0" smtClean="0">
                <a:solidFill>
                  <a:srgbClr val="958D85"/>
                </a:solidFill>
                <a:latin typeface="Arial Bold" charset="0"/>
                <a:cs typeface="Lucida Grande" charset="0"/>
                <a:sym typeface="Arial Bold" charset="0"/>
              </a:rPr>
              <a:t>Focus and Increase Humanitarian Service-  Eradicate Polio</a:t>
            </a:r>
          </a:p>
          <a:p>
            <a:pPr marL="39688" eaLnBrk="1" hangingPunct="1">
              <a:spcBef>
                <a:spcPts val="425"/>
              </a:spcBef>
            </a:pPr>
            <a:endParaRPr lang="en-US" dirty="0">
              <a:solidFill>
                <a:srgbClr val="958D85"/>
              </a:solidFill>
              <a:latin typeface="Arial" charset="0"/>
              <a:cs typeface="Arial" charset="0"/>
              <a:sym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88963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2036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534660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41094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986274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637072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7613"/>
            <a:ext cx="4038600" cy="5640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7613"/>
            <a:ext cx="4038600" cy="5640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529576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51741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83534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19901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6381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10739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32235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822319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28600"/>
            <a:ext cx="219075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41985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39227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9535519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896686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29022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7613"/>
            <a:ext cx="4038600" cy="5640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7613"/>
            <a:ext cx="4038600" cy="5640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85423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87596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128826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5861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3118537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421233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849241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97965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28600"/>
            <a:ext cx="219075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41985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396948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4133956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09615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08276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7613"/>
            <a:ext cx="4038600" cy="5640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7613"/>
            <a:ext cx="4038600" cy="5640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31423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381047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74565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55215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84006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881875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417429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658246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28600"/>
            <a:ext cx="219075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41985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85072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746056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874257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641236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669451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36560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000392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62049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20787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579855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395093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258335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600200"/>
            <a:ext cx="22098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600200"/>
            <a:ext cx="64770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75182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819102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1503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16683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01786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Lucida Grande" charset="0"/>
        </a:defRPr>
      </a:lvl1pPr>
      <a:lvl2pPr marL="39688" indent="-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indent="-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indent="-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indent="-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eaLnBrk="0" fontAlgn="base" hangingPunct="0">
        <a:spcBef>
          <a:spcPts val="800"/>
        </a:spcBef>
        <a:spcAft>
          <a:spcPct val="0"/>
        </a:spcAft>
        <a:buClr>
          <a:srgbClr val="958D85"/>
        </a:buClr>
        <a:buSzPct val="100000"/>
        <a:buFont typeface="Arial" charset="0"/>
        <a:buChar char="•"/>
        <a:defRPr sz="3200">
          <a:solidFill>
            <a:schemeClr val="tx1"/>
          </a:solidFill>
          <a:latin typeface="+mn-lt"/>
          <a:ea typeface="+mn-ea"/>
          <a:cs typeface="+mn-cs"/>
          <a:sym typeface="Lucida Grande" charset="0"/>
        </a:defRPr>
      </a:lvl1pPr>
      <a:lvl2pPr marL="782638" indent="-285750" algn="l" rtl="0" eaLnBrk="0" fontAlgn="base" hangingPunct="0">
        <a:spcBef>
          <a:spcPts val="700"/>
        </a:spcBef>
        <a:spcAft>
          <a:spcPct val="0"/>
        </a:spcAft>
        <a:buClr>
          <a:srgbClr val="958D85"/>
        </a:buClr>
        <a:buSzPct val="100000"/>
        <a:buFont typeface="Arial" charset="0"/>
        <a:buChar char="–"/>
        <a:defRPr sz="2800">
          <a:solidFill>
            <a:schemeClr val="tx1"/>
          </a:solidFill>
          <a:latin typeface="+mn-lt"/>
          <a:ea typeface="+mn-ea"/>
          <a:cs typeface="+mn-cs"/>
          <a:sym typeface="Lucida Grande" charset="0"/>
        </a:defRPr>
      </a:lvl2pPr>
      <a:lvl3pPr marL="1182688" indent="-228600" algn="l" rtl="0" eaLnBrk="0" fontAlgn="base" hangingPunct="0">
        <a:spcBef>
          <a:spcPts val="600"/>
        </a:spcBef>
        <a:spcAft>
          <a:spcPct val="0"/>
        </a:spcAft>
        <a:buClr>
          <a:srgbClr val="958D85"/>
        </a:buClr>
        <a:buSzPct val="100000"/>
        <a:buFont typeface="Arial" charset="0"/>
        <a:buChar char="•"/>
        <a:defRPr sz="2400">
          <a:solidFill>
            <a:schemeClr val="tx1"/>
          </a:solidFill>
          <a:latin typeface="+mn-lt"/>
          <a:ea typeface="+mn-ea"/>
          <a:cs typeface="+mn-cs"/>
          <a:sym typeface="Lucida Grande" charset="0"/>
        </a:defRPr>
      </a:lvl3pPr>
      <a:lvl4pPr marL="1639888" indent="-228600" algn="l" rtl="0" eaLnBrk="0" fontAlgn="base" hangingPunct="0">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4pPr>
      <a:lvl5pPr marL="2097088" indent="-228600" algn="l" rtl="0" eaLnBrk="0" fontAlgn="base" hangingPunct="0">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5pPr>
      <a:lvl6pPr marL="2554288"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6pPr>
      <a:lvl7pPr marL="3011488"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7pPr>
      <a:lvl8pPr marL="3468688"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8pPr>
      <a:lvl9pPr marL="3925888"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381000" y="228600"/>
            <a:ext cx="87630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sym typeface="Arial Narrow" charset="0"/>
              </a:rPr>
              <a:t>Click to edit Master title style</a:t>
            </a:r>
          </a:p>
        </p:txBody>
      </p:sp>
      <p:sp>
        <p:nvSpPr>
          <p:cNvPr id="2051" name="Rectangle 2"/>
          <p:cNvSpPr>
            <a:spLocks noGrp="1" noChangeArrowheads="1"/>
          </p:cNvSpPr>
          <p:nvPr>
            <p:ph type="body" idx="1"/>
          </p:nvPr>
        </p:nvSpPr>
        <p:spPr bwMode="auto">
          <a:xfrm>
            <a:off x="457200" y="1217613"/>
            <a:ext cx="8229600"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l" rtl="0" eaLnBrk="0" fontAlgn="base" hangingPunct="0">
        <a:spcBef>
          <a:spcPct val="0"/>
        </a:spcBef>
        <a:spcAft>
          <a:spcPct val="0"/>
        </a:spcAft>
        <a:defRPr>
          <a:solidFill>
            <a:srgbClr val="FFFFFF"/>
          </a:solidFill>
          <a:latin typeface="+mj-lt"/>
          <a:ea typeface="+mj-ea"/>
          <a:cs typeface="+mj-cs"/>
          <a:sym typeface="Arial Narrow" charset="0"/>
        </a:defRPr>
      </a:lvl1pPr>
      <a:lvl2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2pPr>
      <a:lvl3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3pPr>
      <a:lvl4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4pPr>
      <a:lvl5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5pPr>
      <a:lvl6pPr marL="4572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6pPr>
      <a:lvl7pPr marL="9144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7pPr>
      <a:lvl8pPr marL="13716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8pPr>
      <a:lvl9pPr marL="18288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9pPr>
    </p:titleStyle>
    <p:bodyStyle>
      <a:lvl1pPr marL="342900" indent="-342900" algn="l" rtl="0" eaLnBrk="0" fontAlgn="base" hangingPunct="0">
        <a:spcBef>
          <a:spcPts val="800"/>
        </a:spcBef>
        <a:spcAft>
          <a:spcPct val="0"/>
        </a:spcAft>
        <a:buClr>
          <a:srgbClr val="958D85"/>
        </a:buClr>
        <a:buSzPct val="100000"/>
        <a:buFont typeface="Arial" charset="0"/>
        <a:buChar char="•"/>
        <a:defRPr sz="3200">
          <a:solidFill>
            <a:schemeClr val="tx1"/>
          </a:solidFill>
          <a:latin typeface="+mn-lt"/>
          <a:ea typeface="+mn-ea"/>
          <a:cs typeface="+mn-cs"/>
          <a:sym typeface="Lucida Grande" charset="0"/>
        </a:defRPr>
      </a:lvl1pPr>
      <a:lvl2pPr marL="666750" indent="-285750" algn="l" rtl="0" eaLnBrk="0" fontAlgn="base" hangingPunct="0">
        <a:spcBef>
          <a:spcPts val="700"/>
        </a:spcBef>
        <a:spcAft>
          <a:spcPct val="0"/>
        </a:spcAft>
        <a:buClr>
          <a:srgbClr val="958D85"/>
        </a:buClr>
        <a:buSzPct val="100000"/>
        <a:buFont typeface="Arial" charset="0"/>
        <a:buChar char="–"/>
        <a:defRPr sz="2800">
          <a:solidFill>
            <a:schemeClr val="tx1"/>
          </a:solidFill>
          <a:latin typeface="+mn-lt"/>
          <a:ea typeface="+mn-ea"/>
          <a:cs typeface="+mn-cs"/>
          <a:sym typeface="Lucida Grande" charset="0"/>
        </a:defRPr>
      </a:lvl2pPr>
      <a:lvl3pPr marL="1066800" indent="-228600" algn="l" rtl="0" eaLnBrk="0" fontAlgn="base" hangingPunct="0">
        <a:spcBef>
          <a:spcPts val="600"/>
        </a:spcBef>
        <a:spcAft>
          <a:spcPct val="0"/>
        </a:spcAft>
        <a:buClr>
          <a:srgbClr val="958D85"/>
        </a:buClr>
        <a:buSzPct val="100000"/>
        <a:buFont typeface="Arial" charset="0"/>
        <a:buChar char="•"/>
        <a:defRPr sz="2400">
          <a:solidFill>
            <a:schemeClr val="tx1"/>
          </a:solidFill>
          <a:latin typeface="+mn-lt"/>
          <a:ea typeface="+mn-ea"/>
          <a:cs typeface="+mn-cs"/>
          <a:sym typeface="Lucida Grande" charset="0"/>
        </a:defRPr>
      </a:lvl3pPr>
      <a:lvl4pPr marL="1524000" indent="-228600" algn="l" rtl="0" eaLnBrk="0" fontAlgn="base" hangingPunct="0">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4pPr>
      <a:lvl5pPr marL="1981200" indent="-228600" algn="l" rtl="0" eaLnBrk="0" fontAlgn="base" hangingPunct="0">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5pPr>
      <a:lvl6pPr marL="2438400"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6pPr>
      <a:lvl7pPr marL="2895600"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7pPr>
      <a:lvl8pPr marL="3352800"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8pPr>
      <a:lvl9pPr marL="3810000"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381000" y="228600"/>
            <a:ext cx="87630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sym typeface="Arial Narrow" charset="0"/>
              </a:rPr>
              <a:t>Click to edit Master title style</a:t>
            </a:r>
          </a:p>
        </p:txBody>
      </p:sp>
      <p:sp>
        <p:nvSpPr>
          <p:cNvPr id="3075" name="Rectangle 2"/>
          <p:cNvSpPr>
            <a:spLocks noGrp="1" noChangeArrowheads="1"/>
          </p:cNvSpPr>
          <p:nvPr>
            <p:ph type="body" idx="1"/>
          </p:nvPr>
        </p:nvSpPr>
        <p:spPr bwMode="auto">
          <a:xfrm>
            <a:off x="457200" y="1217613"/>
            <a:ext cx="8229600"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xStyles>
    <p:titleStyle>
      <a:lvl1pPr algn="l" rtl="0" eaLnBrk="0" fontAlgn="base" hangingPunct="0">
        <a:spcBef>
          <a:spcPct val="0"/>
        </a:spcBef>
        <a:spcAft>
          <a:spcPct val="0"/>
        </a:spcAft>
        <a:defRPr>
          <a:solidFill>
            <a:srgbClr val="FFFFFF"/>
          </a:solidFill>
          <a:latin typeface="+mj-lt"/>
          <a:ea typeface="+mj-ea"/>
          <a:cs typeface="+mj-cs"/>
          <a:sym typeface="Arial Narrow" charset="0"/>
        </a:defRPr>
      </a:lvl1pPr>
      <a:lvl2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2pPr>
      <a:lvl3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3pPr>
      <a:lvl4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4pPr>
      <a:lvl5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5pPr>
      <a:lvl6pPr marL="4572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6pPr>
      <a:lvl7pPr marL="9144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7pPr>
      <a:lvl8pPr marL="13716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8pPr>
      <a:lvl9pPr marL="18288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9pPr>
    </p:titleStyle>
    <p:bodyStyle>
      <a:lvl1pPr marL="342900" indent="-342900" algn="l" rtl="0" eaLnBrk="0" fontAlgn="base" hangingPunct="0">
        <a:spcBef>
          <a:spcPts val="800"/>
        </a:spcBef>
        <a:spcAft>
          <a:spcPct val="0"/>
        </a:spcAft>
        <a:buClr>
          <a:srgbClr val="958D85"/>
        </a:buClr>
        <a:buSzPct val="100000"/>
        <a:buFont typeface="Arial" charset="0"/>
        <a:buChar char="•"/>
        <a:defRPr sz="3200">
          <a:solidFill>
            <a:schemeClr val="tx1"/>
          </a:solidFill>
          <a:latin typeface="+mn-lt"/>
          <a:ea typeface="+mn-ea"/>
          <a:cs typeface="+mn-cs"/>
          <a:sym typeface="Lucida Grande" charset="0"/>
        </a:defRPr>
      </a:lvl1pPr>
      <a:lvl2pPr marL="666750" indent="-285750" algn="l" rtl="0" eaLnBrk="0" fontAlgn="base" hangingPunct="0">
        <a:spcBef>
          <a:spcPts val="700"/>
        </a:spcBef>
        <a:spcAft>
          <a:spcPct val="0"/>
        </a:spcAft>
        <a:buClr>
          <a:srgbClr val="958D85"/>
        </a:buClr>
        <a:buSzPct val="100000"/>
        <a:buFont typeface="Arial" charset="0"/>
        <a:buChar char="–"/>
        <a:defRPr sz="2800">
          <a:solidFill>
            <a:schemeClr val="tx1"/>
          </a:solidFill>
          <a:latin typeface="+mn-lt"/>
          <a:ea typeface="+mn-ea"/>
          <a:cs typeface="+mn-cs"/>
          <a:sym typeface="Lucida Grande" charset="0"/>
        </a:defRPr>
      </a:lvl2pPr>
      <a:lvl3pPr marL="1066800" indent="-228600" algn="l" rtl="0" eaLnBrk="0" fontAlgn="base" hangingPunct="0">
        <a:spcBef>
          <a:spcPts val="600"/>
        </a:spcBef>
        <a:spcAft>
          <a:spcPct val="0"/>
        </a:spcAft>
        <a:buClr>
          <a:srgbClr val="958D85"/>
        </a:buClr>
        <a:buSzPct val="100000"/>
        <a:buFont typeface="Arial" charset="0"/>
        <a:buChar char="•"/>
        <a:defRPr sz="2400">
          <a:solidFill>
            <a:schemeClr val="tx1"/>
          </a:solidFill>
          <a:latin typeface="+mn-lt"/>
          <a:ea typeface="+mn-ea"/>
          <a:cs typeface="+mn-cs"/>
          <a:sym typeface="Lucida Grande" charset="0"/>
        </a:defRPr>
      </a:lvl3pPr>
      <a:lvl4pPr marL="1524000" indent="-228600" algn="l" rtl="0" eaLnBrk="0" fontAlgn="base" hangingPunct="0">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4pPr>
      <a:lvl5pPr marL="1981200" indent="-228600" algn="l" rtl="0" eaLnBrk="0" fontAlgn="base" hangingPunct="0">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5pPr>
      <a:lvl6pPr marL="2438400"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6pPr>
      <a:lvl7pPr marL="2895600"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7pPr>
      <a:lvl8pPr marL="3352800"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8pPr>
      <a:lvl9pPr marL="3810000"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381000" y="228600"/>
            <a:ext cx="87630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sym typeface="Arial Narrow" charset="0"/>
              </a:rPr>
              <a:t>Click to edit Master title style</a:t>
            </a:r>
          </a:p>
        </p:txBody>
      </p:sp>
      <p:sp>
        <p:nvSpPr>
          <p:cNvPr id="4099" name="Rectangle 2"/>
          <p:cNvSpPr>
            <a:spLocks noGrp="1" noChangeArrowheads="1"/>
          </p:cNvSpPr>
          <p:nvPr>
            <p:ph type="body" idx="1"/>
          </p:nvPr>
        </p:nvSpPr>
        <p:spPr bwMode="auto">
          <a:xfrm>
            <a:off x="457200" y="1217613"/>
            <a:ext cx="8229600"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xStyles>
    <p:titleStyle>
      <a:lvl1pPr algn="l" rtl="0" eaLnBrk="0" fontAlgn="base" hangingPunct="0">
        <a:spcBef>
          <a:spcPct val="0"/>
        </a:spcBef>
        <a:spcAft>
          <a:spcPct val="0"/>
        </a:spcAft>
        <a:defRPr>
          <a:solidFill>
            <a:srgbClr val="FFFFFF"/>
          </a:solidFill>
          <a:latin typeface="+mj-lt"/>
          <a:ea typeface="+mj-ea"/>
          <a:cs typeface="+mj-cs"/>
          <a:sym typeface="Arial Narrow" charset="0"/>
        </a:defRPr>
      </a:lvl1pPr>
      <a:lvl2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2pPr>
      <a:lvl3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3pPr>
      <a:lvl4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4pPr>
      <a:lvl5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5pPr>
      <a:lvl6pPr marL="4572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6pPr>
      <a:lvl7pPr marL="9144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7pPr>
      <a:lvl8pPr marL="13716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8pPr>
      <a:lvl9pPr marL="18288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9pPr>
    </p:titleStyle>
    <p:bodyStyle>
      <a:lvl1pPr marL="342900" indent="-342900" algn="l" rtl="0" eaLnBrk="0" fontAlgn="base" hangingPunct="0">
        <a:spcBef>
          <a:spcPts val="800"/>
        </a:spcBef>
        <a:spcAft>
          <a:spcPct val="0"/>
        </a:spcAft>
        <a:buClr>
          <a:srgbClr val="958D85"/>
        </a:buClr>
        <a:buSzPct val="100000"/>
        <a:buFont typeface="Arial" charset="0"/>
        <a:buChar char="•"/>
        <a:defRPr sz="3200">
          <a:solidFill>
            <a:schemeClr val="tx1"/>
          </a:solidFill>
          <a:latin typeface="+mn-lt"/>
          <a:ea typeface="+mn-ea"/>
          <a:cs typeface="+mn-cs"/>
          <a:sym typeface="Lucida Grande" charset="0"/>
        </a:defRPr>
      </a:lvl1pPr>
      <a:lvl2pPr marL="666750" indent="-285750" algn="l" rtl="0" eaLnBrk="0" fontAlgn="base" hangingPunct="0">
        <a:spcBef>
          <a:spcPts val="700"/>
        </a:spcBef>
        <a:spcAft>
          <a:spcPct val="0"/>
        </a:spcAft>
        <a:buClr>
          <a:srgbClr val="958D85"/>
        </a:buClr>
        <a:buSzPct val="100000"/>
        <a:buFont typeface="Arial" charset="0"/>
        <a:buChar char="–"/>
        <a:defRPr sz="2800">
          <a:solidFill>
            <a:schemeClr val="tx1"/>
          </a:solidFill>
          <a:latin typeface="+mn-lt"/>
          <a:ea typeface="+mn-ea"/>
          <a:cs typeface="+mn-cs"/>
          <a:sym typeface="Lucida Grande" charset="0"/>
        </a:defRPr>
      </a:lvl2pPr>
      <a:lvl3pPr marL="1066800" indent="-228600" algn="l" rtl="0" eaLnBrk="0" fontAlgn="base" hangingPunct="0">
        <a:spcBef>
          <a:spcPts val="600"/>
        </a:spcBef>
        <a:spcAft>
          <a:spcPct val="0"/>
        </a:spcAft>
        <a:buClr>
          <a:srgbClr val="958D85"/>
        </a:buClr>
        <a:buSzPct val="100000"/>
        <a:buFont typeface="Arial" charset="0"/>
        <a:buChar char="•"/>
        <a:defRPr sz="2400">
          <a:solidFill>
            <a:schemeClr val="tx1"/>
          </a:solidFill>
          <a:latin typeface="+mn-lt"/>
          <a:ea typeface="+mn-ea"/>
          <a:cs typeface="+mn-cs"/>
          <a:sym typeface="Lucida Grande" charset="0"/>
        </a:defRPr>
      </a:lvl3pPr>
      <a:lvl4pPr marL="1524000" indent="-228600" algn="l" rtl="0" eaLnBrk="0" fontAlgn="base" hangingPunct="0">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4pPr>
      <a:lvl5pPr marL="1981200" indent="-228600" algn="l" rtl="0" eaLnBrk="0" fontAlgn="base" hangingPunct="0">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5pPr>
      <a:lvl6pPr marL="2438400"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6pPr>
      <a:lvl7pPr marL="2895600"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7pPr>
      <a:lvl8pPr marL="3352800"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8pPr>
      <a:lvl9pPr marL="3810000"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52400" y="2667000"/>
            <a:ext cx="883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sym typeface="Arial Narrow" charset="0"/>
              </a:rPr>
              <a:t>Click to edit Master title style</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algn="ctr" rtl="0" eaLnBrk="0" fontAlgn="base" hangingPunct="0">
        <a:spcBef>
          <a:spcPct val="0"/>
        </a:spcBef>
        <a:spcAft>
          <a:spcPct val="0"/>
        </a:spcAft>
        <a:defRPr sz="3200">
          <a:solidFill>
            <a:srgbClr val="FFFFFF"/>
          </a:solidFill>
          <a:latin typeface="+mj-lt"/>
          <a:ea typeface="+mj-ea"/>
          <a:cs typeface="+mj-cs"/>
          <a:sym typeface="Arial Narrow" charset="0"/>
        </a:defRPr>
      </a:lvl1pPr>
      <a:lvl2pPr algn="ctr" rtl="0" eaLnBrk="0" fontAlgn="base" hangingPunct="0">
        <a:spcBef>
          <a:spcPct val="0"/>
        </a:spcBef>
        <a:spcAft>
          <a:spcPct val="0"/>
        </a:spcAft>
        <a:defRPr sz="3200">
          <a:solidFill>
            <a:srgbClr val="FFFFFF"/>
          </a:solidFill>
          <a:latin typeface="Arial Narrow" charset="0"/>
          <a:ea typeface="ヒラギノ角ゴ ProN W3" charset="0"/>
          <a:cs typeface="ヒラギノ角ゴ ProN W3" charset="0"/>
          <a:sym typeface="Arial Narrow" charset="0"/>
        </a:defRPr>
      </a:lvl2pPr>
      <a:lvl3pPr algn="ctr" rtl="0" eaLnBrk="0" fontAlgn="base" hangingPunct="0">
        <a:spcBef>
          <a:spcPct val="0"/>
        </a:spcBef>
        <a:spcAft>
          <a:spcPct val="0"/>
        </a:spcAft>
        <a:defRPr sz="3200">
          <a:solidFill>
            <a:srgbClr val="FFFFFF"/>
          </a:solidFill>
          <a:latin typeface="Arial Narrow" charset="0"/>
          <a:ea typeface="ヒラギノ角ゴ ProN W3" charset="0"/>
          <a:cs typeface="ヒラギノ角ゴ ProN W3" charset="0"/>
          <a:sym typeface="Arial Narrow" charset="0"/>
        </a:defRPr>
      </a:lvl3pPr>
      <a:lvl4pPr algn="ctr" rtl="0" eaLnBrk="0" fontAlgn="base" hangingPunct="0">
        <a:spcBef>
          <a:spcPct val="0"/>
        </a:spcBef>
        <a:spcAft>
          <a:spcPct val="0"/>
        </a:spcAft>
        <a:defRPr sz="3200">
          <a:solidFill>
            <a:srgbClr val="FFFFFF"/>
          </a:solidFill>
          <a:latin typeface="Arial Narrow" charset="0"/>
          <a:ea typeface="ヒラギノ角ゴ ProN W3" charset="0"/>
          <a:cs typeface="ヒラギノ角ゴ ProN W3" charset="0"/>
          <a:sym typeface="Arial Narrow" charset="0"/>
        </a:defRPr>
      </a:lvl4pPr>
      <a:lvl5pPr algn="ctr" rtl="0" eaLnBrk="0" fontAlgn="base" hangingPunct="0">
        <a:spcBef>
          <a:spcPct val="0"/>
        </a:spcBef>
        <a:spcAft>
          <a:spcPct val="0"/>
        </a:spcAft>
        <a:defRPr sz="3200">
          <a:solidFill>
            <a:srgbClr val="FFFFFF"/>
          </a:solidFill>
          <a:latin typeface="Arial Narrow" charset="0"/>
          <a:ea typeface="ヒラギノ角ゴ ProN W3" charset="0"/>
          <a:cs typeface="ヒラギノ角ゴ ProN W3" charset="0"/>
          <a:sym typeface="Arial Narrow" charset="0"/>
        </a:defRPr>
      </a:lvl5pPr>
      <a:lvl6pPr marL="457200" algn="ctr" rtl="0" fontAlgn="base">
        <a:spcBef>
          <a:spcPct val="0"/>
        </a:spcBef>
        <a:spcAft>
          <a:spcPct val="0"/>
        </a:spcAft>
        <a:defRPr sz="3200">
          <a:solidFill>
            <a:srgbClr val="FFFFFF"/>
          </a:solidFill>
          <a:latin typeface="Arial Narrow" charset="0"/>
          <a:ea typeface="ヒラギノ角ゴ ProN W3" charset="0"/>
          <a:cs typeface="ヒラギノ角ゴ ProN W3" charset="0"/>
          <a:sym typeface="Arial Narrow" charset="0"/>
        </a:defRPr>
      </a:lvl6pPr>
      <a:lvl7pPr marL="914400" algn="ctr" rtl="0" fontAlgn="base">
        <a:spcBef>
          <a:spcPct val="0"/>
        </a:spcBef>
        <a:spcAft>
          <a:spcPct val="0"/>
        </a:spcAft>
        <a:defRPr sz="3200">
          <a:solidFill>
            <a:srgbClr val="FFFFFF"/>
          </a:solidFill>
          <a:latin typeface="Arial Narrow" charset="0"/>
          <a:ea typeface="ヒラギノ角ゴ ProN W3" charset="0"/>
          <a:cs typeface="ヒラギノ角ゴ ProN W3" charset="0"/>
          <a:sym typeface="Arial Narrow" charset="0"/>
        </a:defRPr>
      </a:lvl7pPr>
      <a:lvl8pPr marL="1371600" algn="ctr" rtl="0" fontAlgn="base">
        <a:spcBef>
          <a:spcPct val="0"/>
        </a:spcBef>
        <a:spcAft>
          <a:spcPct val="0"/>
        </a:spcAft>
        <a:defRPr sz="3200">
          <a:solidFill>
            <a:srgbClr val="FFFFFF"/>
          </a:solidFill>
          <a:latin typeface="Arial Narrow" charset="0"/>
          <a:ea typeface="ヒラギノ角ゴ ProN W3" charset="0"/>
          <a:cs typeface="ヒラギノ角ゴ ProN W3" charset="0"/>
          <a:sym typeface="Arial Narrow" charset="0"/>
        </a:defRPr>
      </a:lvl8pPr>
      <a:lvl9pPr marL="1828800" algn="ctr" rtl="0" fontAlgn="base">
        <a:spcBef>
          <a:spcPct val="0"/>
        </a:spcBef>
        <a:spcAft>
          <a:spcPct val="0"/>
        </a:spcAft>
        <a:defRPr sz="3200">
          <a:solidFill>
            <a:srgbClr val="FFFFFF"/>
          </a:solidFill>
          <a:latin typeface="Arial Narrow" charset="0"/>
          <a:ea typeface="ヒラギノ角ゴ ProN W3" charset="0"/>
          <a:cs typeface="ヒラギノ角ゴ ProN W3" charset="0"/>
          <a:sym typeface="Arial Narrow" charset="0"/>
        </a:defRPr>
      </a:lvl9pPr>
    </p:titleStyle>
    <p:bodyStyle>
      <a:lvl1pPr marL="382588" indent="-342900" algn="l" rtl="0" eaLnBrk="0" fontAlgn="base" hangingPunct="0">
        <a:spcBef>
          <a:spcPts val="800"/>
        </a:spcBef>
        <a:spcAft>
          <a:spcPct val="0"/>
        </a:spcAft>
        <a:buClr>
          <a:srgbClr val="958D85"/>
        </a:buClr>
        <a:buSzPct val="100000"/>
        <a:buFont typeface="Arial" charset="0"/>
        <a:buChar char="•"/>
        <a:defRPr sz="3200">
          <a:solidFill>
            <a:schemeClr val="tx1"/>
          </a:solidFill>
          <a:latin typeface="+mn-lt"/>
          <a:ea typeface="+mn-ea"/>
          <a:cs typeface="+mn-cs"/>
          <a:sym typeface="Lucida Grande" charset="0"/>
        </a:defRPr>
      </a:lvl1pPr>
      <a:lvl2pPr marL="782638" indent="-285750" algn="l" rtl="0" eaLnBrk="0" fontAlgn="base" hangingPunct="0">
        <a:spcBef>
          <a:spcPts val="700"/>
        </a:spcBef>
        <a:spcAft>
          <a:spcPct val="0"/>
        </a:spcAft>
        <a:buClr>
          <a:srgbClr val="958D85"/>
        </a:buClr>
        <a:buSzPct val="100000"/>
        <a:buFont typeface="Arial" charset="0"/>
        <a:buChar char="–"/>
        <a:defRPr sz="2800">
          <a:solidFill>
            <a:schemeClr val="tx1"/>
          </a:solidFill>
          <a:latin typeface="+mn-lt"/>
          <a:ea typeface="+mn-ea"/>
          <a:cs typeface="+mn-cs"/>
          <a:sym typeface="Lucida Grande" charset="0"/>
        </a:defRPr>
      </a:lvl2pPr>
      <a:lvl3pPr marL="1182688" indent="-228600" algn="l" rtl="0" eaLnBrk="0" fontAlgn="base" hangingPunct="0">
        <a:spcBef>
          <a:spcPts val="600"/>
        </a:spcBef>
        <a:spcAft>
          <a:spcPct val="0"/>
        </a:spcAft>
        <a:buClr>
          <a:srgbClr val="958D85"/>
        </a:buClr>
        <a:buSzPct val="100000"/>
        <a:buFont typeface="Arial" charset="0"/>
        <a:buChar char="•"/>
        <a:defRPr sz="2400">
          <a:solidFill>
            <a:schemeClr val="tx1"/>
          </a:solidFill>
          <a:latin typeface="+mn-lt"/>
          <a:ea typeface="+mn-ea"/>
          <a:cs typeface="+mn-cs"/>
          <a:sym typeface="Lucida Grande" charset="0"/>
        </a:defRPr>
      </a:lvl3pPr>
      <a:lvl4pPr marL="1639888" indent="-228600" algn="l" rtl="0" eaLnBrk="0" fontAlgn="base" hangingPunct="0">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4pPr>
      <a:lvl5pPr marL="2097088" indent="-228600" algn="l" rtl="0" eaLnBrk="0" fontAlgn="base" hangingPunct="0">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5pPr>
      <a:lvl6pPr marL="2554288"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6pPr>
      <a:lvl7pPr marL="3011488"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7pPr>
      <a:lvl8pPr marL="3468688"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8pPr>
      <a:lvl9pPr marL="3925888" indent="-228600" algn="l" rtl="0" fontAlgn="base">
        <a:spcBef>
          <a:spcPts val="500"/>
        </a:spcBef>
        <a:spcAft>
          <a:spcPct val="0"/>
        </a:spcAft>
        <a:buClr>
          <a:srgbClr val="958D85"/>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p:cNvSpPr>
          <p:nvPr/>
        </p:nvSpPr>
        <p:spPr bwMode="auto">
          <a:xfrm>
            <a:off x="0" y="0"/>
            <a:ext cx="9156700" cy="68564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dirty="0"/>
          </a:p>
        </p:txBody>
      </p:sp>
      <p:pic>
        <p:nvPicPr>
          <p:cNvPr id="7170"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164263"/>
            <a:ext cx="13684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86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p:cNvSpPr>
          <p:nvPr/>
        </p:nvSpPr>
        <p:spPr bwMode="auto">
          <a:xfrm>
            <a:off x="-381000" y="3429000"/>
            <a:ext cx="9766300" cy="990600"/>
          </a:xfrm>
          <a:prstGeom prst="rect">
            <a:avLst/>
          </a:prstGeom>
          <a:solidFill>
            <a:srgbClr val="01B4E7"/>
          </a:solidFill>
          <a:ln>
            <a:noFill/>
          </a:ln>
          <a:effectLst>
            <a:outerShdw blurRad="38100" dist="25399" dir="5400000" algn="ctr" rotWithShape="0">
              <a:schemeClr val="bg2">
                <a:alpha val="34998"/>
              </a:schemeClr>
            </a:outerShdw>
          </a:effectLst>
          <a:extLst/>
        </p:spPr>
        <p:txBody>
          <a:bodyPr lIns="0" tIns="0" rIns="0" bIns="0"/>
          <a:lstStyle/>
          <a:p>
            <a:pPr>
              <a:defRPr/>
            </a:pPr>
            <a:endParaRPr lang="en-US"/>
          </a:p>
        </p:txBody>
      </p:sp>
      <p:sp>
        <p:nvSpPr>
          <p:cNvPr id="7173" name="Rectangle 5"/>
          <p:cNvSpPr>
            <a:spLocks/>
          </p:cNvSpPr>
          <p:nvPr/>
        </p:nvSpPr>
        <p:spPr bwMode="auto">
          <a:xfrm>
            <a:off x="533400" y="3581400"/>
            <a:ext cx="670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2400"/>
              </a:spcBef>
            </a:pPr>
            <a:r>
              <a:rPr lang="en-US" sz="4400" dirty="0" smtClean="0">
                <a:solidFill>
                  <a:srgbClr val="FFFFFF"/>
                </a:solidFill>
                <a:latin typeface="Arial Narrow Bold" charset="0"/>
                <a:cs typeface="Arial Narrow Bold" charset="0"/>
                <a:sym typeface="Arial Narrow Bold" charset="0"/>
              </a:rPr>
              <a:t> </a:t>
            </a:r>
            <a:r>
              <a:rPr lang="en-US" sz="4400" dirty="0" smtClean="0">
                <a:solidFill>
                  <a:srgbClr val="2D2D8A"/>
                </a:solidFill>
                <a:latin typeface="Arial Narrow Bold" charset="0"/>
                <a:cs typeface="Arial Narrow Bold" charset="0"/>
                <a:sym typeface="Arial Narrow Bold" charset="0"/>
              </a:rPr>
              <a:t>ROTARY 101</a:t>
            </a:r>
            <a:endParaRPr lang="en-US" sz="4400" dirty="0">
              <a:solidFill>
                <a:srgbClr val="2D2D8A"/>
              </a:solidFill>
              <a:latin typeface="Arial Narrow Bold" charset="0"/>
              <a:cs typeface="Arial Narrow Bold" charset="0"/>
              <a:sym typeface="Arial Narrow Bold" charset="0"/>
            </a:endParaRPr>
          </a:p>
          <a:p>
            <a:pPr>
              <a:spcBef>
                <a:spcPts val="2400"/>
              </a:spcBef>
            </a:pPr>
            <a:r>
              <a:rPr lang="en-US" sz="2800" dirty="0" smtClean="0">
                <a:solidFill>
                  <a:srgbClr val="01B4E7"/>
                </a:solidFill>
                <a:latin typeface="Georgia" charset="0"/>
                <a:cs typeface="Georgia" charset="0"/>
                <a:sym typeface="Georgia" charset="0"/>
              </a:rPr>
              <a:t>D6270 Fall Seminar-Success Summit         10 Oct, 2015</a:t>
            </a:r>
          </a:p>
          <a:p>
            <a:pPr>
              <a:spcBef>
                <a:spcPts val="2400"/>
              </a:spcBef>
            </a:pPr>
            <a:r>
              <a:rPr lang="en-US" sz="2800" dirty="0" smtClean="0">
                <a:solidFill>
                  <a:srgbClr val="01B4E7"/>
                </a:solidFill>
                <a:latin typeface="Georgia" charset="0"/>
                <a:cs typeface="Georgia" charset="0"/>
                <a:sym typeface="Georgia" charset="0"/>
              </a:rPr>
              <a:t>VC Brian Monroe </a:t>
            </a:r>
            <a:endParaRPr lang="en-US" sz="2800" dirty="0">
              <a:solidFill>
                <a:srgbClr val="01B4E7"/>
              </a:solidFill>
              <a:latin typeface="Georgia" charset="0"/>
              <a:cs typeface="Georgia" charset="0"/>
              <a:sym typeface="Georgia" charset="0"/>
            </a:endParaRPr>
          </a:p>
          <a:p>
            <a:pPr>
              <a:spcBef>
                <a:spcPts val="2400"/>
              </a:spcBef>
            </a:pPr>
            <a:r>
              <a:rPr lang="en-US" sz="2000" dirty="0">
                <a:solidFill>
                  <a:srgbClr val="01B4E7"/>
                </a:solidFill>
                <a:latin typeface="Georgia" charset="0"/>
                <a:cs typeface="Georgia" charset="0"/>
                <a:sym typeface="Georgia" charset="0"/>
              </a:rPr>
              <a:t/>
            </a:r>
            <a:br>
              <a:rPr lang="en-US" sz="2000" dirty="0">
                <a:solidFill>
                  <a:srgbClr val="01B4E7"/>
                </a:solidFill>
                <a:latin typeface="Georgia" charset="0"/>
                <a:cs typeface="Georgia" charset="0"/>
                <a:sym typeface="Georgia" charset="0"/>
              </a:rPr>
            </a:br>
            <a:endParaRPr lang="en-US" sz="2000" dirty="0">
              <a:solidFill>
                <a:srgbClr val="01B4E7"/>
              </a:solidFill>
              <a:latin typeface="Georgia" charset="0"/>
              <a:cs typeface="Georgia" charset="0"/>
              <a:sym typeface="Georgia"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nvSpPr>
        <p:spPr bwMode="auto">
          <a:xfrm>
            <a:off x="7086600" y="6477000"/>
            <a:ext cx="1625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11266"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244"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10246" name="Rectangle 6"/>
          <p:cNvSpPr>
            <a:spLocks/>
          </p:cNvSpPr>
          <p:nvPr/>
        </p:nvSpPr>
        <p:spPr bwMode="auto">
          <a:xfrm>
            <a:off x="1801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11270" name="Rectangle 7"/>
          <p:cNvSpPr>
            <a:spLocks noGrp="1" noChangeArrowheads="1"/>
          </p:cNvSpPr>
          <p:nvPr>
            <p:ph type="title"/>
          </p:nvPr>
        </p:nvSpPr>
        <p:spPr/>
        <p:txBody>
          <a:bodyPr/>
          <a:lstStyle/>
          <a:p>
            <a:pPr eaLnBrk="1" hangingPunct="1"/>
            <a:r>
              <a:rPr lang="en-US" sz="2800" dirty="0" smtClean="0">
                <a:solidFill>
                  <a:srgbClr val="2D2D8A"/>
                </a:solidFill>
                <a:latin typeface="Arial Narrow" charset="0"/>
                <a:ea typeface="ヒラギノ角ゴ ProN W3" charset="0"/>
                <a:cs typeface="ヒラギノ角ゴ ProN W3" charset="0"/>
              </a:rPr>
              <a:t>ROTARY INTERNATIONAL EXISTS &amp; PROVIDES…..</a:t>
            </a:r>
            <a:endParaRPr lang="en-US" sz="2800" dirty="0">
              <a:solidFill>
                <a:srgbClr val="2D2D8A"/>
              </a:solidFill>
              <a:latin typeface="Arial Narrow" charset="0"/>
              <a:ea typeface="ヒラギノ角ゴ ProN W3" charset="0"/>
              <a:cs typeface="ヒラギノ角ゴ ProN W3" charset="0"/>
            </a:endParaRPr>
          </a:p>
        </p:txBody>
      </p:sp>
      <p:sp>
        <p:nvSpPr>
          <p:cNvPr id="9224" name="Rectangle 8"/>
          <p:cNvSpPr>
            <a:spLocks noGrp="1" noChangeArrowheads="1"/>
          </p:cNvSpPr>
          <p:nvPr>
            <p:ph type="body" idx="1"/>
          </p:nvPr>
        </p:nvSpPr>
        <p:spPr>
          <a:xfrm>
            <a:off x="457200" y="1217613"/>
            <a:ext cx="3048000" cy="4802187"/>
          </a:xfrm>
        </p:spPr>
        <p:txBody>
          <a:bodyPr/>
          <a:lstStyle/>
          <a:p>
            <a:pPr marL="0" indent="0" eaLnBrk="1" hangingPunct="1">
              <a:spcBef>
                <a:spcPts val="1200"/>
              </a:spcBef>
              <a:buFont typeface="Arial" charset="0"/>
              <a:buNone/>
              <a:defRPr/>
            </a:pPr>
            <a:r>
              <a:rPr lang="en-US" sz="2400" dirty="0" smtClean="0">
                <a:latin typeface="Georgia Bold" charset="0"/>
                <a:ea typeface="ヒラギノ角ゴ ProN W3" charset="0"/>
                <a:cs typeface="Georgia Bold" charset="0"/>
                <a:sym typeface="Georgia Bold" charset="0"/>
              </a:rPr>
              <a:t>Motto </a:t>
            </a:r>
          </a:p>
          <a:p>
            <a:pPr eaLnBrk="1" hangingPunct="1">
              <a:spcBef>
                <a:spcPts val="1200"/>
              </a:spcBef>
              <a:defRPr/>
            </a:pPr>
            <a:r>
              <a:rPr lang="en-US" sz="2400" dirty="0" smtClean="0">
                <a:latin typeface="Georgia Bold" charset="0"/>
                <a:ea typeface="ヒラギノ角ゴ ProN W3" charset="0"/>
                <a:cs typeface="Georgia Bold" charset="0"/>
                <a:sym typeface="Georgia Bold" charset="0"/>
              </a:rPr>
              <a:t>Service Above Self</a:t>
            </a:r>
          </a:p>
          <a:p>
            <a:pPr marL="0" indent="0" eaLnBrk="1" hangingPunct="1">
              <a:spcBef>
                <a:spcPts val="1200"/>
              </a:spcBef>
              <a:buFont typeface="Arial" charset="0"/>
              <a:buNone/>
              <a:defRPr/>
            </a:pPr>
            <a:r>
              <a:rPr lang="en-US" sz="2400" dirty="0" smtClean="0">
                <a:latin typeface="Georgia" charset="0"/>
                <a:ea typeface="ヒラギノ角ゴ ProN W3" charset="0"/>
                <a:cs typeface="Georgia" charset="0"/>
                <a:sym typeface="Georgia" charset="0"/>
              </a:rPr>
              <a:t>Guiding Principles </a:t>
            </a:r>
          </a:p>
          <a:p>
            <a:pPr eaLnBrk="1" hangingPunct="1">
              <a:spcBef>
                <a:spcPts val="1200"/>
              </a:spcBef>
              <a:defRPr/>
            </a:pPr>
            <a:r>
              <a:rPr lang="en-US" sz="2400" dirty="0" smtClean="0">
                <a:latin typeface="Georgia" charset="0"/>
                <a:ea typeface="ヒラギノ角ゴ ProN W3" charset="0"/>
                <a:cs typeface="Georgia" charset="0"/>
                <a:sym typeface="Georgia" charset="0"/>
              </a:rPr>
              <a:t>4-Way Test</a:t>
            </a:r>
          </a:p>
          <a:p>
            <a:pPr eaLnBrk="1" hangingPunct="1">
              <a:spcBef>
                <a:spcPts val="1200"/>
              </a:spcBef>
              <a:defRPr/>
            </a:pPr>
            <a:r>
              <a:rPr lang="en-US" sz="2400" dirty="0" smtClean="0">
                <a:latin typeface="Georgia" charset="0"/>
                <a:ea typeface="ヒラギノ角ゴ ProN W3" charset="0"/>
                <a:cs typeface="Georgia" charset="0"/>
                <a:sym typeface="Georgia" charset="0"/>
              </a:rPr>
              <a:t>Object of Rotary</a:t>
            </a:r>
          </a:p>
          <a:p>
            <a:pPr eaLnBrk="1" hangingPunct="1">
              <a:spcBef>
                <a:spcPts val="1200"/>
              </a:spcBef>
              <a:defRPr/>
            </a:pPr>
            <a:r>
              <a:rPr lang="en-US" sz="2400" dirty="0" smtClean="0">
                <a:latin typeface="Georgia" charset="0"/>
                <a:ea typeface="ヒラギノ角ゴ ProN W3" charset="0"/>
                <a:cs typeface="Georgia" charset="0"/>
                <a:sym typeface="Georgia" charset="0"/>
              </a:rPr>
              <a:t>Peace through understanding</a:t>
            </a:r>
          </a:p>
          <a:p>
            <a:pPr eaLnBrk="1" hangingPunct="1">
              <a:spcBef>
                <a:spcPts val="1200"/>
              </a:spcBef>
              <a:defRPr/>
            </a:pPr>
            <a:r>
              <a:rPr lang="en-US" sz="2400" dirty="0" smtClean="0">
                <a:latin typeface="Georgia" charset="0"/>
                <a:ea typeface="ヒラギノ角ゴ ProN W3" charset="0"/>
                <a:cs typeface="Georgia" charset="0"/>
                <a:sym typeface="Georgia" charset="0"/>
              </a:rPr>
              <a:t>5 Avenues of Service</a:t>
            </a:r>
          </a:p>
          <a:p>
            <a:pPr eaLnBrk="1" hangingPunct="1">
              <a:spcBef>
                <a:spcPts val="1200"/>
              </a:spcBef>
              <a:defRPr/>
            </a:pPr>
            <a:r>
              <a:rPr lang="en-US" sz="2400" dirty="0" smtClean="0">
                <a:latin typeface="Georgia" charset="0"/>
                <a:ea typeface="ヒラギノ角ゴ ProN W3" charset="0"/>
                <a:cs typeface="Georgia" charset="0"/>
                <a:sym typeface="Georgia" charset="0"/>
              </a:rPr>
              <a:t>6 Areas of Focus</a:t>
            </a:r>
          </a:p>
          <a:p>
            <a:pPr eaLnBrk="1" hangingPunct="1">
              <a:spcBef>
                <a:spcPts val="1200"/>
              </a:spcBef>
              <a:defRPr/>
            </a:pPr>
            <a:endParaRPr lang="en-US" sz="2400" dirty="0" smtClean="0">
              <a:latin typeface="Georgia" charset="0"/>
              <a:ea typeface="ヒラギノ角ゴ ProN W3" charset="0"/>
              <a:cs typeface="Georgia" charset="0"/>
              <a:sym typeface="Georgia" charset="0"/>
            </a:endParaRPr>
          </a:p>
          <a:p>
            <a:pPr eaLnBrk="1" hangingPunct="1">
              <a:spcBef>
                <a:spcPts val="1200"/>
              </a:spcBef>
              <a:defRPr/>
            </a:pPr>
            <a:endParaRPr lang="en-US" sz="2400" dirty="0" smtClean="0">
              <a:latin typeface="Georgia" charset="0"/>
              <a:ea typeface="ヒラギノ角ゴ ProN W3" charset="0"/>
              <a:cs typeface="Georgia" charset="0"/>
              <a:sym typeface="Georgia" charset="0"/>
            </a:endParaRPr>
          </a:p>
          <a:p>
            <a:pPr marL="0" indent="0" eaLnBrk="1" hangingPunct="1">
              <a:spcBef>
                <a:spcPts val="1200"/>
              </a:spcBef>
              <a:buFont typeface="Arial" charset="0"/>
              <a:buNone/>
              <a:defRPr/>
            </a:pPr>
            <a:endParaRPr lang="en-US" sz="2600" dirty="0">
              <a:latin typeface="Georgia" charset="0"/>
              <a:ea typeface="ヒラギノ明朝 ProN W3" charset="0"/>
              <a:cs typeface="ヒラギノ明朝 ProN W3" charset="0"/>
              <a:sym typeface="Georgia" charset="0"/>
            </a:endParaRPr>
          </a:p>
        </p:txBody>
      </p:sp>
      <p:pic>
        <p:nvPicPr>
          <p:cNvPr id="10" name="Picture 9" descr="strategic-plan-2014-EN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219200"/>
            <a:ext cx="7594600" cy="5581650"/>
          </a:xfrm>
          <a:prstGeom prst="rect">
            <a:avLst/>
          </a:prstGeom>
        </p:spPr>
      </p:pic>
      <p:pic>
        <p:nvPicPr>
          <p:cNvPr id="11"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64166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816759"/>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7086600" y="6477000"/>
            <a:ext cx="1625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28674"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80"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pic>
        <p:nvPicPr>
          <p:cNvPr id="2867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1365250"/>
            <a:ext cx="80581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p:cNvSpPr>
          <p:nvPr/>
        </p:nvSpPr>
        <p:spPr bwMode="auto">
          <a:xfrm>
            <a:off x="995363" y="3608388"/>
            <a:ext cx="14811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2800">
                <a:solidFill>
                  <a:srgbClr val="FFFFFF"/>
                </a:solidFill>
                <a:latin typeface="Arial Narrow Bold" charset="0"/>
                <a:cs typeface="Arial Narrow Bold" charset="0"/>
                <a:sym typeface="Arial Narrow Bold" charset="0"/>
              </a:rPr>
              <a:t>ESSENCE</a:t>
            </a:r>
          </a:p>
        </p:txBody>
      </p:sp>
      <p:sp>
        <p:nvSpPr>
          <p:cNvPr id="28679" name="Rectangle 7"/>
          <p:cNvSpPr>
            <a:spLocks/>
          </p:cNvSpPr>
          <p:nvPr/>
        </p:nvSpPr>
        <p:spPr bwMode="auto">
          <a:xfrm>
            <a:off x="3890963" y="3608388"/>
            <a:ext cx="12493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2800">
                <a:solidFill>
                  <a:srgbClr val="FFFFFF"/>
                </a:solidFill>
                <a:latin typeface="Arial Narrow Bold" charset="0"/>
                <a:cs typeface="Arial Narrow Bold" charset="0"/>
                <a:sym typeface="Arial Narrow Bold" charset="0"/>
              </a:rPr>
              <a:t>VALUES</a:t>
            </a:r>
          </a:p>
        </p:txBody>
      </p:sp>
      <p:sp>
        <p:nvSpPr>
          <p:cNvPr id="28680" name="Rectangle 8"/>
          <p:cNvSpPr>
            <a:spLocks/>
          </p:cNvSpPr>
          <p:nvPr/>
        </p:nvSpPr>
        <p:spPr bwMode="auto">
          <a:xfrm>
            <a:off x="6827838" y="3608388"/>
            <a:ext cx="9953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2800">
                <a:solidFill>
                  <a:srgbClr val="FFFFFF"/>
                </a:solidFill>
                <a:latin typeface="Arial Narrow Bold" charset="0"/>
                <a:cs typeface="Arial Narrow Bold" charset="0"/>
                <a:sym typeface="Arial Narrow Bold" charset="0"/>
              </a:rPr>
              <a:t>VOICE</a:t>
            </a:r>
          </a:p>
        </p:txBody>
      </p:sp>
      <p:sp>
        <p:nvSpPr>
          <p:cNvPr id="28681" name="Rectangle 9"/>
          <p:cNvSpPr>
            <a:spLocks/>
          </p:cNvSpPr>
          <p:nvPr/>
        </p:nvSpPr>
        <p:spPr bwMode="auto">
          <a:xfrm>
            <a:off x="409575" y="4676775"/>
            <a:ext cx="2794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ctr">
              <a:lnSpc>
                <a:spcPct val="105000"/>
              </a:lnSpc>
            </a:pPr>
            <a:r>
              <a:rPr lang="en-US" sz="2400">
                <a:solidFill>
                  <a:schemeClr val="tx1"/>
                </a:solidFill>
                <a:latin typeface="Georgia Bold" charset="0"/>
                <a:cs typeface="Georgia Bold" charset="0"/>
                <a:sym typeface="Georgia Bold" charset="0"/>
              </a:rPr>
              <a:t>Our reason </a:t>
            </a:r>
            <a:br>
              <a:rPr lang="en-US" sz="2400">
                <a:solidFill>
                  <a:schemeClr val="tx1"/>
                </a:solidFill>
                <a:latin typeface="Georgia Bold" charset="0"/>
                <a:cs typeface="Georgia Bold" charset="0"/>
                <a:sym typeface="Georgia Bold" charset="0"/>
              </a:rPr>
            </a:br>
            <a:r>
              <a:rPr lang="en-US" sz="2400">
                <a:solidFill>
                  <a:schemeClr val="tx1"/>
                </a:solidFill>
                <a:latin typeface="Georgia Bold" charset="0"/>
                <a:cs typeface="Georgia Bold" charset="0"/>
                <a:sym typeface="Georgia Bold" charset="0"/>
              </a:rPr>
              <a:t>for being</a:t>
            </a:r>
          </a:p>
        </p:txBody>
      </p:sp>
      <p:sp>
        <p:nvSpPr>
          <p:cNvPr id="28682" name="Rectangle 10"/>
          <p:cNvSpPr>
            <a:spLocks/>
          </p:cNvSpPr>
          <p:nvPr/>
        </p:nvSpPr>
        <p:spPr bwMode="auto">
          <a:xfrm>
            <a:off x="2965450" y="4667250"/>
            <a:ext cx="3238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ctr">
              <a:lnSpc>
                <a:spcPct val="105000"/>
              </a:lnSpc>
            </a:pPr>
            <a:r>
              <a:rPr lang="en-US" sz="2400">
                <a:solidFill>
                  <a:schemeClr val="tx1"/>
                </a:solidFill>
                <a:latin typeface="Georgia Bold" charset="0"/>
                <a:cs typeface="Georgia Bold" charset="0"/>
                <a:sym typeface="Georgia Bold" charset="0"/>
              </a:rPr>
              <a:t>Our beliefs </a:t>
            </a:r>
            <a:r>
              <a:rPr lang="en-US" sz="2400">
                <a:solidFill>
                  <a:schemeClr val="tx1"/>
                </a:solidFill>
                <a:latin typeface="Georgia" charset="0"/>
                <a:ea typeface="ヒラギノ明朝 ProN W3" charset="0"/>
                <a:cs typeface="ヒラギノ明朝 ProN W3" charset="0"/>
                <a:sym typeface="Georgia" charset="0"/>
              </a:rPr>
              <a:t/>
            </a:r>
            <a:br>
              <a:rPr lang="en-US" sz="2400">
                <a:solidFill>
                  <a:schemeClr val="tx1"/>
                </a:solidFill>
                <a:latin typeface="Georgia" charset="0"/>
                <a:ea typeface="ヒラギノ明朝 ProN W3" charset="0"/>
                <a:cs typeface="ヒラギノ明朝 ProN W3" charset="0"/>
                <a:sym typeface="Georgia" charset="0"/>
              </a:rPr>
            </a:br>
            <a:endParaRPr lang="en-US" sz="2400">
              <a:solidFill>
                <a:schemeClr val="tx1"/>
              </a:solidFill>
              <a:latin typeface="Georgia" charset="0"/>
              <a:ea typeface="ヒラギノ明朝 ProN W3" charset="0"/>
              <a:cs typeface="ヒラギノ明朝 ProN W3" charset="0"/>
              <a:sym typeface="Georgia" charset="0"/>
            </a:endParaRPr>
          </a:p>
        </p:txBody>
      </p:sp>
      <p:sp>
        <p:nvSpPr>
          <p:cNvPr id="28683" name="Rectangle 11"/>
          <p:cNvSpPr>
            <a:spLocks/>
          </p:cNvSpPr>
          <p:nvPr/>
        </p:nvSpPr>
        <p:spPr bwMode="auto">
          <a:xfrm>
            <a:off x="5788025" y="4672013"/>
            <a:ext cx="3238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ctr">
              <a:lnSpc>
                <a:spcPct val="105000"/>
              </a:lnSpc>
            </a:pPr>
            <a:r>
              <a:rPr lang="en-US" sz="2400">
                <a:solidFill>
                  <a:schemeClr val="tx1"/>
                </a:solidFill>
                <a:latin typeface="Georgia Bold" charset="0"/>
                <a:cs typeface="Georgia Bold" charset="0"/>
                <a:sym typeface="Georgia Bold" charset="0"/>
              </a:rPr>
              <a:t>Our expression</a:t>
            </a:r>
            <a:r>
              <a:rPr lang="en-US" sz="2400">
                <a:solidFill>
                  <a:schemeClr val="tx1"/>
                </a:solidFill>
                <a:latin typeface="Georgia" charset="0"/>
                <a:ea typeface="ヒラギノ明朝 ProN W3" charset="0"/>
                <a:cs typeface="ヒラギノ明朝 ProN W3" charset="0"/>
                <a:sym typeface="Georgia" charset="0"/>
              </a:rPr>
              <a:t/>
            </a:r>
            <a:br>
              <a:rPr lang="en-US" sz="2400">
                <a:solidFill>
                  <a:schemeClr val="tx1"/>
                </a:solidFill>
                <a:latin typeface="Georgia" charset="0"/>
                <a:ea typeface="ヒラギノ明朝 ProN W3" charset="0"/>
                <a:cs typeface="ヒラギノ明朝 ProN W3" charset="0"/>
                <a:sym typeface="Georgia" charset="0"/>
              </a:rPr>
            </a:br>
            <a:r>
              <a:rPr lang="en-US" sz="2400">
                <a:solidFill>
                  <a:schemeClr val="tx1"/>
                </a:solidFill>
                <a:latin typeface="Georgia" charset="0"/>
                <a:ea typeface="ヒラギノ明朝 ProN W3" charset="0"/>
                <a:cs typeface="ヒラギノ明朝 ProN W3" charset="0"/>
                <a:sym typeface="Georgia" charset="0"/>
              </a:rPr>
              <a:t/>
            </a:r>
            <a:br>
              <a:rPr lang="en-US" sz="2400">
                <a:solidFill>
                  <a:schemeClr val="tx1"/>
                </a:solidFill>
                <a:latin typeface="Georgia" charset="0"/>
                <a:ea typeface="ヒラギノ明朝 ProN W3" charset="0"/>
                <a:cs typeface="ヒラギノ明朝 ProN W3" charset="0"/>
                <a:sym typeface="Georgia" charset="0"/>
              </a:rPr>
            </a:br>
            <a:r>
              <a:rPr lang="en-US" sz="2400">
                <a:solidFill>
                  <a:schemeClr val="tx1"/>
                </a:solidFill>
                <a:latin typeface="Georgia" charset="0"/>
                <a:ea typeface="ヒラギノ明朝 ProN W3" charset="0"/>
                <a:cs typeface="ヒラギノ明朝 ProN W3" charset="0"/>
                <a:sym typeface="Georgia" charset="0"/>
              </a:rPr>
              <a:t/>
            </a:r>
            <a:br>
              <a:rPr lang="en-US" sz="2400">
                <a:solidFill>
                  <a:schemeClr val="tx1"/>
                </a:solidFill>
                <a:latin typeface="Georgia" charset="0"/>
                <a:ea typeface="ヒラギノ明朝 ProN W3" charset="0"/>
                <a:cs typeface="ヒラギノ明朝 ProN W3" charset="0"/>
                <a:sym typeface="Georgia" charset="0"/>
              </a:rPr>
            </a:br>
            <a:endParaRPr lang="en-US" sz="2400">
              <a:solidFill>
                <a:schemeClr val="tx1"/>
              </a:solidFill>
              <a:latin typeface="Georgia" charset="0"/>
              <a:ea typeface="ヒラギノ明朝 ProN W3" charset="0"/>
              <a:cs typeface="ヒラギノ明朝 ProN W3" charset="0"/>
              <a:sym typeface="Georgia" charset="0"/>
            </a:endParaRPr>
          </a:p>
        </p:txBody>
      </p:sp>
      <p:sp>
        <p:nvSpPr>
          <p:cNvPr id="28684" name="Rectangle 12"/>
          <p:cNvSpPr>
            <a:spLocks noGrp="1" noChangeArrowheads="1"/>
          </p:cNvSpPr>
          <p:nvPr>
            <p:ph type="title"/>
          </p:nvPr>
        </p:nvSpPr>
        <p:spPr/>
        <p:txBody>
          <a:bodyPr/>
          <a:lstStyle/>
          <a:p>
            <a:pPr eaLnBrk="1" hangingPunct="1"/>
            <a:r>
              <a:rPr lang="en-US" sz="2800" dirty="0" smtClean="0">
                <a:solidFill>
                  <a:srgbClr val="2D2D8A"/>
                </a:solidFill>
                <a:latin typeface="Arial Narrow" charset="0"/>
                <a:ea typeface="ヒラギノ角ゴ ProN W3" charset="0"/>
                <a:cs typeface="ヒラギノ角ゴ ProN W3" charset="0"/>
              </a:rPr>
              <a:t>ROTARY 101-BUILDING </a:t>
            </a:r>
            <a:r>
              <a:rPr lang="en-US" sz="2800" dirty="0">
                <a:solidFill>
                  <a:srgbClr val="2D2D8A"/>
                </a:solidFill>
                <a:latin typeface="Arial Narrow" charset="0"/>
                <a:ea typeface="ヒラギノ角ゴ ProN W3" charset="0"/>
                <a:cs typeface="ヒラギノ角ゴ ProN W3" charset="0"/>
              </a:rPr>
              <a:t>BLOCKS OF OUR BRAND </a:t>
            </a:r>
          </a:p>
        </p:txBody>
      </p:sp>
    </p:spTree>
    <p:extLst>
      <p:ext uri="{BB962C8B-B14F-4D97-AF65-F5344CB8AC3E}">
        <p14:creationId xmlns:p14="http://schemas.microsoft.com/office/powerpoint/2010/main" val="2502670237"/>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nvSpPr>
        <p:spPr bwMode="auto">
          <a:xfrm>
            <a:off x="7086600" y="6477000"/>
            <a:ext cx="1625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11266"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244"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10246" name="Rectangle 6"/>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11270" name="Rectangle 7"/>
          <p:cNvSpPr>
            <a:spLocks noGrp="1" noChangeArrowheads="1"/>
          </p:cNvSpPr>
          <p:nvPr>
            <p:ph type="title"/>
          </p:nvPr>
        </p:nvSpPr>
        <p:spPr/>
        <p:txBody>
          <a:bodyPr/>
          <a:lstStyle/>
          <a:p>
            <a:pPr eaLnBrk="1" hangingPunct="1"/>
            <a:r>
              <a:rPr lang="en-US" sz="2800" dirty="0" smtClean="0">
                <a:solidFill>
                  <a:srgbClr val="2D2D8A"/>
                </a:solidFill>
                <a:latin typeface="Arial Narrow" charset="0"/>
                <a:ea typeface="ヒラギノ角ゴ ProN W3" charset="0"/>
                <a:cs typeface="ヒラギノ角ゴ ProN W3" charset="0"/>
              </a:rPr>
              <a:t>ROTARY 101-OUR VALUES &amp; BELIEFS</a:t>
            </a:r>
            <a:endParaRPr lang="en-US" sz="2800" dirty="0">
              <a:solidFill>
                <a:srgbClr val="2D2D8A"/>
              </a:solidFill>
              <a:latin typeface="Arial Narrow" charset="0"/>
              <a:ea typeface="ヒラギノ角ゴ ProN W3" charset="0"/>
              <a:cs typeface="ヒラギノ角ゴ ProN W3" charset="0"/>
            </a:endParaRPr>
          </a:p>
        </p:txBody>
      </p:sp>
      <p:sp>
        <p:nvSpPr>
          <p:cNvPr id="9224" name="Rectangle 8"/>
          <p:cNvSpPr>
            <a:spLocks noGrp="1" noChangeArrowheads="1"/>
          </p:cNvSpPr>
          <p:nvPr>
            <p:ph type="body" idx="1"/>
          </p:nvPr>
        </p:nvSpPr>
        <p:spPr>
          <a:xfrm>
            <a:off x="152400" y="1143001"/>
            <a:ext cx="3352800" cy="4876800"/>
          </a:xfrm>
        </p:spPr>
        <p:txBody>
          <a:bodyPr/>
          <a:lstStyle/>
          <a:p>
            <a:pPr marL="0" indent="0" eaLnBrk="1" hangingPunct="1">
              <a:spcBef>
                <a:spcPts val="1200"/>
              </a:spcBef>
              <a:buFont typeface="Arial" charset="0"/>
              <a:buNone/>
              <a:defRPr/>
            </a:pPr>
            <a:r>
              <a:rPr lang="en-US" sz="2400" dirty="0" smtClean="0">
                <a:latin typeface="Georgia Bold" charset="0"/>
                <a:ea typeface="ヒラギノ角ゴ ProN W3" charset="0"/>
                <a:cs typeface="Georgia Bold" charset="0"/>
                <a:sym typeface="Georgia Bold" charset="0"/>
              </a:rPr>
              <a:t>Motto </a:t>
            </a:r>
          </a:p>
          <a:p>
            <a:pPr eaLnBrk="1" hangingPunct="1">
              <a:spcBef>
                <a:spcPts val="1200"/>
              </a:spcBef>
              <a:defRPr/>
            </a:pPr>
            <a:r>
              <a:rPr lang="en-US" sz="2400" dirty="0" smtClean="0">
                <a:latin typeface="Georgia Bold" charset="0"/>
                <a:ea typeface="ヒラギノ角ゴ ProN W3" charset="0"/>
                <a:cs typeface="Georgia Bold" charset="0"/>
                <a:sym typeface="Georgia Bold" charset="0"/>
              </a:rPr>
              <a:t>“Service Above Self”</a:t>
            </a:r>
          </a:p>
          <a:p>
            <a:pPr marL="0" indent="0" eaLnBrk="1" hangingPunct="1">
              <a:spcBef>
                <a:spcPts val="1200"/>
              </a:spcBef>
              <a:buFont typeface="Arial" charset="0"/>
              <a:buNone/>
              <a:defRPr/>
            </a:pPr>
            <a:r>
              <a:rPr lang="en-US" sz="2400" dirty="0" smtClean="0">
                <a:latin typeface="Georgia" charset="0"/>
                <a:ea typeface="ヒラギノ角ゴ ProN W3" charset="0"/>
                <a:cs typeface="Georgia" charset="0"/>
                <a:sym typeface="Georgia" charset="0"/>
              </a:rPr>
              <a:t>Guiding Principles </a:t>
            </a:r>
          </a:p>
          <a:p>
            <a:pPr eaLnBrk="1" hangingPunct="1">
              <a:spcBef>
                <a:spcPts val="1200"/>
              </a:spcBef>
              <a:defRPr/>
            </a:pPr>
            <a:r>
              <a:rPr lang="en-US" sz="2400" dirty="0" smtClean="0">
                <a:latin typeface="Georgia" charset="0"/>
                <a:ea typeface="ヒラギノ角ゴ ProN W3" charset="0"/>
                <a:cs typeface="Georgia" charset="0"/>
                <a:sym typeface="Georgia" charset="0"/>
              </a:rPr>
              <a:t>4-Way Test</a:t>
            </a:r>
          </a:p>
          <a:p>
            <a:pPr eaLnBrk="1" hangingPunct="1">
              <a:spcBef>
                <a:spcPts val="1200"/>
              </a:spcBef>
              <a:defRPr/>
            </a:pPr>
            <a:r>
              <a:rPr lang="en-US" sz="2400" dirty="0" smtClean="0">
                <a:latin typeface="Georgia" charset="0"/>
                <a:ea typeface="ヒラギノ角ゴ ProN W3" charset="0"/>
                <a:cs typeface="Georgia" charset="0"/>
                <a:sym typeface="Georgia" charset="0"/>
              </a:rPr>
              <a:t>Object of Rotary</a:t>
            </a:r>
          </a:p>
          <a:p>
            <a:pPr eaLnBrk="1" hangingPunct="1">
              <a:spcBef>
                <a:spcPts val="1200"/>
              </a:spcBef>
              <a:defRPr/>
            </a:pPr>
            <a:r>
              <a:rPr lang="en-US" sz="2400" dirty="0" smtClean="0">
                <a:latin typeface="Georgia" charset="0"/>
                <a:ea typeface="ヒラギノ角ゴ ProN W3" charset="0"/>
                <a:cs typeface="Georgia" charset="0"/>
                <a:sym typeface="Georgia" charset="0"/>
              </a:rPr>
              <a:t>Peace through understanding</a:t>
            </a:r>
          </a:p>
          <a:p>
            <a:pPr eaLnBrk="1" hangingPunct="1">
              <a:spcBef>
                <a:spcPts val="1200"/>
              </a:spcBef>
              <a:defRPr/>
            </a:pPr>
            <a:r>
              <a:rPr lang="en-US" sz="2400" dirty="0" smtClean="0">
                <a:latin typeface="Georgia" charset="0"/>
                <a:ea typeface="ヒラギノ角ゴ ProN W3" charset="0"/>
                <a:cs typeface="Georgia" charset="0"/>
                <a:sym typeface="Georgia" charset="0"/>
              </a:rPr>
              <a:t>5 Avenues of Service</a:t>
            </a:r>
          </a:p>
          <a:p>
            <a:pPr eaLnBrk="1" hangingPunct="1">
              <a:spcBef>
                <a:spcPts val="1200"/>
              </a:spcBef>
              <a:defRPr/>
            </a:pPr>
            <a:r>
              <a:rPr lang="en-US" sz="2400" dirty="0" smtClean="0">
                <a:latin typeface="Georgia" charset="0"/>
                <a:ea typeface="ヒラギノ角ゴ ProN W3" charset="0"/>
                <a:cs typeface="Georgia" charset="0"/>
                <a:sym typeface="Georgia" charset="0"/>
              </a:rPr>
              <a:t>6 Areas of Focus</a:t>
            </a:r>
          </a:p>
          <a:p>
            <a:pPr eaLnBrk="1" hangingPunct="1">
              <a:spcBef>
                <a:spcPts val="1200"/>
              </a:spcBef>
              <a:defRPr/>
            </a:pPr>
            <a:endParaRPr lang="en-US" sz="2400" dirty="0" smtClean="0">
              <a:latin typeface="Georgia" charset="0"/>
              <a:ea typeface="ヒラギノ角ゴ ProN W3" charset="0"/>
              <a:cs typeface="Georgia" charset="0"/>
              <a:sym typeface="Georgia" charset="0"/>
            </a:endParaRPr>
          </a:p>
          <a:p>
            <a:pPr eaLnBrk="1" hangingPunct="1">
              <a:spcBef>
                <a:spcPts val="1200"/>
              </a:spcBef>
              <a:defRPr/>
            </a:pPr>
            <a:endParaRPr lang="en-US" sz="2400" dirty="0" smtClean="0">
              <a:latin typeface="Georgia" charset="0"/>
              <a:ea typeface="ヒラギノ角ゴ ProN W3" charset="0"/>
              <a:cs typeface="Georgia" charset="0"/>
              <a:sym typeface="Georgia" charset="0"/>
            </a:endParaRPr>
          </a:p>
          <a:p>
            <a:pPr marL="0" indent="0" eaLnBrk="1" hangingPunct="1">
              <a:spcBef>
                <a:spcPts val="1200"/>
              </a:spcBef>
              <a:buFont typeface="Arial" charset="0"/>
              <a:buNone/>
              <a:defRPr/>
            </a:pPr>
            <a:endParaRPr lang="en-US" sz="2600" dirty="0">
              <a:latin typeface="Georgia" charset="0"/>
              <a:ea typeface="ヒラギノ明朝 ProN W3" charset="0"/>
              <a:cs typeface="ヒラギノ明朝 ProN W3" charset="0"/>
              <a:sym typeface="Georgia" charset="0"/>
            </a:endParaRPr>
          </a:p>
        </p:txBody>
      </p:sp>
      <p:pic>
        <p:nvPicPr>
          <p:cNvPr id="112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662113"/>
            <a:ext cx="57150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835760"/>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4724400" cy="5638801"/>
          </a:xfrm>
        </p:spPr>
        <p:txBody>
          <a:bodyPr/>
          <a:lstStyle/>
          <a:p>
            <a:r>
              <a:rPr lang="en-US" sz="2800" b="1" dirty="0" smtClean="0">
                <a:solidFill>
                  <a:schemeClr val="accent6"/>
                </a:solidFill>
              </a:rPr>
              <a:t>Of the things we think, say, or do:</a:t>
            </a:r>
          </a:p>
          <a:p>
            <a:pPr marL="514350" indent="-514350">
              <a:buFont typeface="+mj-lt"/>
              <a:buAutoNum type="arabicPeriod"/>
            </a:pPr>
            <a:r>
              <a:rPr lang="en-US" sz="2800" dirty="0" smtClean="0"/>
              <a:t>Is it the </a:t>
            </a:r>
            <a:r>
              <a:rPr lang="en-US" sz="2800" b="1" dirty="0" smtClean="0"/>
              <a:t>TRUTH</a:t>
            </a:r>
            <a:r>
              <a:rPr lang="en-US" sz="2800" dirty="0" smtClean="0"/>
              <a:t>?</a:t>
            </a:r>
          </a:p>
          <a:p>
            <a:pPr marL="514350" indent="-514350">
              <a:buFont typeface="+mj-lt"/>
              <a:buAutoNum type="arabicPeriod"/>
            </a:pPr>
            <a:r>
              <a:rPr lang="en-US" sz="2800" dirty="0" smtClean="0"/>
              <a:t>Is it </a:t>
            </a:r>
            <a:r>
              <a:rPr lang="en-US" sz="2800" b="1" dirty="0" smtClean="0"/>
              <a:t>FAIR</a:t>
            </a:r>
            <a:r>
              <a:rPr lang="en-US" sz="2800" dirty="0" smtClean="0"/>
              <a:t> to all concerned?</a:t>
            </a:r>
          </a:p>
          <a:p>
            <a:pPr marL="514350" indent="-514350">
              <a:buFont typeface="+mj-lt"/>
              <a:buAutoNum type="arabicPeriod"/>
            </a:pPr>
            <a:r>
              <a:rPr lang="en-US" sz="2800" dirty="0" smtClean="0"/>
              <a:t>Will it build </a:t>
            </a:r>
            <a:r>
              <a:rPr lang="en-US" sz="2800" b="1" dirty="0" smtClean="0"/>
              <a:t>GOODWILL</a:t>
            </a:r>
            <a:r>
              <a:rPr lang="en-US" sz="2800" dirty="0" smtClean="0"/>
              <a:t> and </a:t>
            </a:r>
            <a:r>
              <a:rPr lang="en-US" sz="2800" b="1" dirty="0" smtClean="0"/>
              <a:t>BETTER FRIENDSHIPS</a:t>
            </a:r>
            <a:r>
              <a:rPr lang="en-US" sz="2800" dirty="0" smtClean="0"/>
              <a:t>?</a:t>
            </a:r>
          </a:p>
          <a:p>
            <a:pPr marL="514350" indent="-514350">
              <a:buFont typeface="+mj-lt"/>
              <a:buAutoNum type="arabicPeriod"/>
            </a:pPr>
            <a:r>
              <a:rPr lang="en-US" sz="2800" dirty="0" smtClean="0"/>
              <a:t>Will it be </a:t>
            </a:r>
            <a:r>
              <a:rPr lang="en-US" sz="2800" b="1" dirty="0" smtClean="0"/>
              <a:t>BENEFICIAL</a:t>
            </a:r>
            <a:r>
              <a:rPr lang="en-US" sz="2800" dirty="0" smtClean="0"/>
              <a:t> to all concerned?</a:t>
            </a:r>
            <a:endParaRPr lang="en-US" sz="2800" dirty="0"/>
          </a:p>
        </p:txBody>
      </p:sp>
      <p:pic>
        <p:nvPicPr>
          <p:cNvPr id="4" name="Picture 5"/>
          <p:cNvPicPr>
            <a:picLocks noChangeArrowheads="1"/>
          </p:cNvPicPr>
          <p:nvPr/>
        </p:nvPicPr>
        <p:blipFill>
          <a:blip r:embed="rId3" cstate="email">
            <a:extLst>
              <a:ext uri="{28A0092B-C50C-407E-A947-70E740481C1C}">
                <a14:useLocalDpi xmlns:a14="http://schemas.microsoft.com/office/drawing/2010/main" val="0"/>
              </a:ext>
            </a:extLst>
          </a:blip>
          <a:srcRect l="47713" r="8757"/>
          <a:stretch>
            <a:fillRect/>
          </a:stretch>
        </p:blipFill>
        <p:spPr bwMode="auto">
          <a:xfrm>
            <a:off x="4665663" y="0"/>
            <a:ext cx="4478337"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Grp="1" noChangeArrowheads="1"/>
          </p:cNvSpPr>
          <p:nvPr>
            <p:ph type="title"/>
          </p:nvPr>
        </p:nvSpPr>
        <p:spPr>
          <a:xfrm>
            <a:off x="152400" y="381000"/>
            <a:ext cx="8991600" cy="836613"/>
          </a:xfrm>
        </p:spPr>
        <p:txBody>
          <a:bodyPr/>
          <a:lstStyle/>
          <a:p>
            <a:pPr eaLnBrk="1" hangingPunct="1"/>
            <a:r>
              <a:rPr lang="en-US" sz="2800" dirty="0" smtClean="0">
                <a:latin typeface="Arial Narrow" charset="0"/>
                <a:ea typeface="ヒラギノ角ゴ ProN W3" charset="0"/>
                <a:cs typeface="ヒラギノ角ゴ ProN W3" charset="0"/>
              </a:rPr>
              <a:t>ROTARY101-4-WAY TEST</a:t>
            </a:r>
            <a:endParaRPr lang="en-US" sz="2800" dirty="0">
              <a:latin typeface="Arial Narrow" charset="0"/>
              <a:ea typeface="ヒラギノ角ゴ ProN W3" charset="0"/>
              <a:cs typeface="ヒラギノ角ゴ ProN W3" charset="0"/>
            </a:endParaRPr>
          </a:p>
        </p:txBody>
      </p:sp>
      <p:sp>
        <p:nvSpPr>
          <p:cNvPr id="6" name="Rectangle 8"/>
          <p:cNvSpPr txBox="1">
            <a:spLocks noChangeArrowheads="1"/>
          </p:cNvSpPr>
          <p:nvPr/>
        </p:nvSpPr>
        <p:spPr bwMode="auto">
          <a:xfrm>
            <a:off x="152400" y="1"/>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a:solidFill>
                  <a:srgbClr val="FFFFFF"/>
                </a:solidFill>
                <a:latin typeface="+mj-lt"/>
                <a:ea typeface="+mj-ea"/>
                <a:cs typeface="+mj-cs"/>
                <a:sym typeface="Arial Narrow" charset="0"/>
              </a:defRPr>
            </a:lvl1pPr>
            <a:lvl2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2pPr>
            <a:lvl3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3pPr>
            <a:lvl4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4pPr>
            <a:lvl5pPr algn="l" rtl="0" eaLnBrk="0" fontAlgn="base" hangingPunct="0">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5pPr>
            <a:lvl6pPr marL="4572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6pPr>
            <a:lvl7pPr marL="9144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7pPr>
            <a:lvl8pPr marL="13716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8pPr>
            <a:lvl9pPr marL="1828800" algn="l" rtl="0" fontAlgn="base">
              <a:spcBef>
                <a:spcPct val="0"/>
              </a:spcBef>
              <a:spcAft>
                <a:spcPct val="0"/>
              </a:spcAft>
              <a:defRPr>
                <a:solidFill>
                  <a:srgbClr val="FFFFFF"/>
                </a:solidFill>
                <a:latin typeface="Arial Narrow" charset="0"/>
                <a:ea typeface="ヒラギノ角ゴ ProN W3" charset="0"/>
                <a:cs typeface="ヒラギノ角ゴ ProN W3" charset="0"/>
                <a:sym typeface="Arial Narrow" charset="0"/>
              </a:defRPr>
            </a:lvl9pPr>
          </a:lstStyle>
          <a:p>
            <a:pPr eaLnBrk="1" hangingPunct="1"/>
            <a:r>
              <a:rPr lang="en-US" sz="2800" dirty="0" smtClean="0">
                <a:latin typeface="Arial Narrow" charset="0"/>
                <a:ea typeface="ヒラギノ角ゴ ProN W3" charset="0"/>
                <a:cs typeface="ヒラギノ角ゴ ProN W3" charset="0"/>
              </a:rPr>
              <a:t>ROTARY101-4-WAY TEST</a:t>
            </a:r>
            <a:endParaRPr lang="en-US" sz="2800" dirty="0">
              <a:latin typeface="Arial Narrow" charset="0"/>
              <a:ea typeface="ヒラギノ角ゴ ProN W3" charset="0"/>
              <a:cs typeface="ヒラギノ角ゴ ProN W3" charset="0"/>
            </a:endParaRPr>
          </a:p>
        </p:txBody>
      </p:sp>
      <p:sp>
        <p:nvSpPr>
          <p:cNvPr id="7" name="Rectangle 7"/>
          <p:cNvSpPr>
            <a:spLocks/>
          </p:cNvSpPr>
          <p:nvPr/>
        </p:nvSpPr>
        <p:spPr bwMode="auto">
          <a:xfrm>
            <a:off x="0" y="304800"/>
            <a:ext cx="9232900" cy="4572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r>
              <a:rPr lang="en-US" sz="2800" dirty="0" smtClean="0">
                <a:solidFill>
                  <a:schemeClr val="accent2"/>
                </a:solidFill>
                <a:latin typeface="+mj-lt"/>
              </a:rPr>
              <a:t>  ROTARY 101-THE FOUR-WAY TEST-OUR VALUES &amp; BELIEFS </a:t>
            </a:r>
            <a:endParaRPr lang="en-US" sz="2800" dirty="0">
              <a:solidFill>
                <a:schemeClr val="accent2"/>
              </a:solidFill>
              <a:latin typeface="+mj-lt"/>
            </a:endParaRPr>
          </a:p>
        </p:txBody>
      </p:sp>
      <p:pic>
        <p:nvPicPr>
          <p:cNvPr id="9" name="Picture 2"/>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88830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p:cNvSpPr>
          <p:nvPr/>
        </p:nvSpPr>
        <p:spPr bwMode="auto">
          <a:xfrm>
            <a:off x="7086600" y="6477000"/>
            <a:ext cx="1625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38914"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4820"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pic>
        <p:nvPicPr>
          <p:cNvPr id="38917" name="Picture 5"/>
          <p:cNvPicPr>
            <a:picLocks noChangeArrowheads="1"/>
          </p:cNvPicPr>
          <p:nvPr/>
        </p:nvPicPr>
        <p:blipFill>
          <a:blip r:embed="rId4" cstate="email">
            <a:extLst>
              <a:ext uri="{28A0092B-C50C-407E-A947-70E740481C1C}">
                <a14:useLocalDpi xmlns:a14="http://schemas.microsoft.com/office/drawing/2010/main" val="0"/>
              </a:ext>
            </a:extLst>
          </a:blip>
          <a:srcRect l="50572" r="4163"/>
          <a:stretch>
            <a:fillRect/>
          </a:stretch>
        </p:blipFill>
        <p:spPr bwMode="auto">
          <a:xfrm>
            <a:off x="6400800" y="0"/>
            <a:ext cx="2741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7"/>
          <p:cNvSpPr>
            <a:spLocks/>
          </p:cNvSpPr>
          <p:nvPr/>
        </p:nvSpPr>
        <p:spPr bwMode="auto">
          <a:xfrm>
            <a:off x="249238" y="1066800"/>
            <a:ext cx="60753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spcBef>
                <a:spcPts val="1200"/>
              </a:spcBef>
            </a:pPr>
            <a:r>
              <a:rPr lang="en-US" sz="2000" dirty="0" smtClean="0">
                <a:solidFill>
                  <a:srgbClr val="01B4E7"/>
                </a:solidFill>
                <a:latin typeface="+mn-lt"/>
                <a:cs typeface="Arial Bold" charset="0"/>
                <a:sym typeface="Arial Bold" charset="0"/>
              </a:rPr>
              <a:t>“</a:t>
            </a:r>
            <a:r>
              <a:rPr lang="en-US" sz="2000" dirty="0" smtClean="0">
                <a:solidFill>
                  <a:srgbClr val="333399"/>
                </a:solidFill>
                <a:latin typeface="+mn-lt"/>
                <a:cs typeface="Arial Bold" charset="0"/>
                <a:sym typeface="Arial Bold" charset="0"/>
              </a:rPr>
              <a:t>to encourage and foster the ideal of service as a basis of worthy enterprise”</a:t>
            </a:r>
          </a:p>
          <a:p>
            <a:pPr>
              <a:spcBef>
                <a:spcPts val="1200"/>
              </a:spcBef>
            </a:pPr>
            <a:r>
              <a:rPr lang="en-US" sz="2000" b="1" dirty="0" smtClean="0">
                <a:solidFill>
                  <a:srgbClr val="333399"/>
                </a:solidFill>
                <a:latin typeface="+mn-lt"/>
                <a:cs typeface="Arial Bold" charset="0"/>
                <a:sym typeface="Arial Bold" charset="0"/>
              </a:rPr>
              <a:t>First</a:t>
            </a:r>
            <a:r>
              <a:rPr lang="en-US" sz="2000" dirty="0" smtClean="0">
                <a:solidFill>
                  <a:srgbClr val="333399"/>
                </a:solidFill>
                <a:latin typeface="+mn-lt"/>
                <a:cs typeface="Arial Bold" charset="0"/>
                <a:sym typeface="Arial Bold" charset="0"/>
              </a:rPr>
              <a:t>: The development of acquaintance as an opportunity for service. </a:t>
            </a:r>
          </a:p>
          <a:p>
            <a:pPr>
              <a:spcBef>
                <a:spcPts val="1200"/>
              </a:spcBef>
            </a:pPr>
            <a:r>
              <a:rPr lang="en-US" sz="2000" b="1" dirty="0" smtClean="0">
                <a:solidFill>
                  <a:srgbClr val="333399"/>
                </a:solidFill>
                <a:latin typeface="+mn-lt"/>
                <a:cs typeface="Arial Bold" charset="0"/>
                <a:sym typeface="Arial Bold" charset="0"/>
              </a:rPr>
              <a:t>Second</a:t>
            </a:r>
            <a:r>
              <a:rPr lang="en-US" sz="2000" dirty="0" smtClean="0">
                <a:solidFill>
                  <a:srgbClr val="333399"/>
                </a:solidFill>
                <a:latin typeface="+mn-lt"/>
                <a:cs typeface="Arial Bold" charset="0"/>
                <a:sym typeface="Arial Bold" charset="0"/>
              </a:rPr>
              <a:t>: High ethical standards in business and profession. The recognition of the worthiness of all useful occupations. The dignifying of each Rotarian’s occupation as an opportunity to serve society.</a:t>
            </a:r>
          </a:p>
          <a:p>
            <a:pPr>
              <a:spcBef>
                <a:spcPts val="1200"/>
              </a:spcBef>
            </a:pPr>
            <a:r>
              <a:rPr lang="en-US" sz="2000" b="1" dirty="0" smtClean="0">
                <a:solidFill>
                  <a:srgbClr val="333399"/>
                </a:solidFill>
                <a:latin typeface="+mn-lt"/>
                <a:cs typeface="Arial Bold" charset="0"/>
                <a:sym typeface="Arial Bold" charset="0"/>
              </a:rPr>
              <a:t>Third: </a:t>
            </a:r>
            <a:r>
              <a:rPr lang="en-US" sz="2000" dirty="0" smtClean="0">
                <a:solidFill>
                  <a:srgbClr val="333399"/>
                </a:solidFill>
                <a:latin typeface="+mn-lt"/>
                <a:cs typeface="Arial Bold" charset="0"/>
                <a:sym typeface="Arial Bold" charset="0"/>
              </a:rPr>
              <a:t>The application of the ideal of service in one’s personal, business, and community life.</a:t>
            </a:r>
          </a:p>
          <a:p>
            <a:pPr>
              <a:spcBef>
                <a:spcPts val="1200"/>
              </a:spcBef>
            </a:pPr>
            <a:r>
              <a:rPr lang="en-US" sz="2000" b="1" dirty="0" smtClean="0">
                <a:solidFill>
                  <a:srgbClr val="333399"/>
                </a:solidFill>
                <a:latin typeface="+mn-lt"/>
                <a:cs typeface="Arial Bold" charset="0"/>
                <a:sym typeface="Arial Bold" charset="0"/>
              </a:rPr>
              <a:t>Fourth: </a:t>
            </a:r>
            <a:r>
              <a:rPr lang="en-US" sz="2000" dirty="0" smtClean="0">
                <a:solidFill>
                  <a:srgbClr val="333399"/>
                </a:solidFill>
                <a:latin typeface="+mn-lt"/>
                <a:cs typeface="Arial Bold" charset="0"/>
                <a:sym typeface="Arial Bold" charset="0"/>
              </a:rPr>
              <a:t>The advancement of international understanding, goodwill, and peace through a world fellowship of business and professional persons united in the ideal of service.</a:t>
            </a:r>
            <a:endParaRPr lang="en-US" sz="2000" dirty="0">
              <a:solidFill>
                <a:srgbClr val="333399"/>
              </a:solidFill>
              <a:latin typeface="+mn-lt"/>
              <a:cs typeface="Arial Bold" charset="0"/>
              <a:sym typeface="Arial Bold" charset="0"/>
            </a:endParaRPr>
          </a:p>
        </p:txBody>
      </p:sp>
      <p:sp>
        <p:nvSpPr>
          <p:cNvPr id="38920" name="Rectangle 8"/>
          <p:cNvSpPr>
            <a:spLocks/>
          </p:cNvSpPr>
          <p:nvPr/>
        </p:nvSpPr>
        <p:spPr bwMode="auto">
          <a:xfrm>
            <a:off x="911225" y="2492375"/>
            <a:ext cx="2311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endParaRPr lang="en-US" sz="2000" dirty="0">
              <a:solidFill>
                <a:srgbClr val="A5A5A5"/>
              </a:solidFill>
              <a:latin typeface="Georgia Bold" charset="0"/>
              <a:cs typeface="Georgia Bold" charset="0"/>
              <a:sym typeface="Georgia Bold" charset="0"/>
            </a:endParaRPr>
          </a:p>
        </p:txBody>
      </p:sp>
      <p:sp>
        <p:nvSpPr>
          <p:cNvPr id="38921" name="Rectangle 9"/>
          <p:cNvSpPr>
            <a:spLocks/>
          </p:cNvSpPr>
          <p:nvPr/>
        </p:nvSpPr>
        <p:spPr bwMode="auto">
          <a:xfrm>
            <a:off x="911225" y="3978275"/>
            <a:ext cx="23114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endParaRPr lang="en-US" sz="2400" dirty="0">
              <a:solidFill>
                <a:srgbClr val="D91B5C"/>
              </a:solidFill>
              <a:latin typeface="Arial Narrow Bold" charset="0"/>
              <a:cs typeface="Arial Narrow Bold" charset="0"/>
              <a:sym typeface="Arial Narrow Bold" charset="0"/>
            </a:endParaRPr>
          </a:p>
        </p:txBody>
      </p:sp>
      <p:sp>
        <p:nvSpPr>
          <p:cNvPr id="34826" name="Rectangle 10"/>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38923" name="Rectangle 11"/>
          <p:cNvSpPr>
            <a:spLocks noGrp="1" noChangeArrowheads="1"/>
          </p:cNvSpPr>
          <p:nvPr>
            <p:ph type="title"/>
          </p:nvPr>
        </p:nvSpPr>
        <p:spPr/>
        <p:txBody>
          <a:bodyPr/>
          <a:lstStyle/>
          <a:p>
            <a:pPr eaLnBrk="1" hangingPunct="1"/>
            <a:r>
              <a:rPr lang="en-US" sz="2800" dirty="0" smtClean="0">
                <a:solidFill>
                  <a:srgbClr val="333399"/>
                </a:solidFill>
                <a:latin typeface="Arial Narrow" charset="0"/>
                <a:ea typeface="ヒラギノ角ゴ ProN W3" charset="0"/>
                <a:cs typeface="ヒラギノ角ゴ ProN W3" charset="0"/>
              </a:rPr>
              <a:t>ROTARY 101- THE OBJECT OF ROTARY-VALUES &amp; BELIEFS</a:t>
            </a:r>
            <a:endParaRPr lang="en-US" sz="2800" dirty="0">
              <a:solidFill>
                <a:srgbClr val="333399"/>
              </a:solidFill>
              <a:latin typeface="Arial Narrow" charset="0"/>
              <a:ea typeface="ヒラギノ角ゴ ProN W3" charset="0"/>
              <a:cs typeface="ヒラギノ角ゴ ProN W3" charset="0"/>
            </a:endParaRPr>
          </a:p>
        </p:txBody>
      </p:sp>
    </p:spTree>
    <p:extLst>
      <p:ext uri="{BB962C8B-B14F-4D97-AF65-F5344CB8AC3E}">
        <p14:creationId xmlns:p14="http://schemas.microsoft.com/office/powerpoint/2010/main" val="3215692883"/>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7086600" y="6477000"/>
            <a:ext cx="1625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30722"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28"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pic>
        <p:nvPicPr>
          <p:cNvPr id="30725"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1365250"/>
            <a:ext cx="80581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p:cNvSpPr>
            <a:spLocks/>
          </p:cNvSpPr>
          <p:nvPr/>
        </p:nvSpPr>
        <p:spPr bwMode="auto">
          <a:xfrm>
            <a:off x="995363" y="3608388"/>
            <a:ext cx="14811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2800">
                <a:solidFill>
                  <a:srgbClr val="FFFFFF"/>
                </a:solidFill>
                <a:latin typeface="Arial Narrow Bold" charset="0"/>
                <a:cs typeface="Arial Narrow Bold" charset="0"/>
                <a:sym typeface="Arial Narrow Bold" charset="0"/>
              </a:rPr>
              <a:t>ESSENCE</a:t>
            </a:r>
          </a:p>
        </p:txBody>
      </p:sp>
      <p:sp>
        <p:nvSpPr>
          <p:cNvPr id="30727" name="Rectangle 7"/>
          <p:cNvSpPr>
            <a:spLocks/>
          </p:cNvSpPr>
          <p:nvPr/>
        </p:nvSpPr>
        <p:spPr bwMode="auto">
          <a:xfrm>
            <a:off x="3890963" y="3608388"/>
            <a:ext cx="12493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2800">
                <a:solidFill>
                  <a:srgbClr val="FFFFFF"/>
                </a:solidFill>
                <a:latin typeface="Arial Narrow Bold" charset="0"/>
                <a:cs typeface="Arial Narrow Bold" charset="0"/>
                <a:sym typeface="Arial Narrow Bold" charset="0"/>
              </a:rPr>
              <a:t>VALUES</a:t>
            </a:r>
          </a:p>
        </p:txBody>
      </p:sp>
      <p:sp>
        <p:nvSpPr>
          <p:cNvPr id="30728" name="Rectangle 8"/>
          <p:cNvSpPr>
            <a:spLocks/>
          </p:cNvSpPr>
          <p:nvPr/>
        </p:nvSpPr>
        <p:spPr bwMode="auto">
          <a:xfrm>
            <a:off x="6827838" y="3608388"/>
            <a:ext cx="9953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2800">
                <a:solidFill>
                  <a:srgbClr val="FFFFFF"/>
                </a:solidFill>
                <a:latin typeface="Arial Narrow Bold" charset="0"/>
                <a:cs typeface="Arial Narrow Bold" charset="0"/>
                <a:sym typeface="Arial Narrow Bold" charset="0"/>
              </a:rPr>
              <a:t>VOICE</a:t>
            </a:r>
          </a:p>
        </p:txBody>
      </p:sp>
      <p:sp>
        <p:nvSpPr>
          <p:cNvPr id="30729" name="Rectangle 9"/>
          <p:cNvSpPr>
            <a:spLocks/>
          </p:cNvSpPr>
          <p:nvPr/>
        </p:nvSpPr>
        <p:spPr bwMode="auto">
          <a:xfrm>
            <a:off x="409575" y="4676775"/>
            <a:ext cx="2794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ctr">
              <a:lnSpc>
                <a:spcPct val="105000"/>
              </a:lnSpc>
            </a:pPr>
            <a:r>
              <a:rPr lang="en-US" sz="2400">
                <a:solidFill>
                  <a:schemeClr val="tx1"/>
                </a:solidFill>
                <a:latin typeface="Georgia Bold" charset="0"/>
                <a:cs typeface="Georgia Bold" charset="0"/>
                <a:sym typeface="Georgia Bold" charset="0"/>
              </a:rPr>
              <a:t>Our reason </a:t>
            </a:r>
            <a:br>
              <a:rPr lang="en-US" sz="2400">
                <a:solidFill>
                  <a:schemeClr val="tx1"/>
                </a:solidFill>
                <a:latin typeface="Georgia Bold" charset="0"/>
                <a:cs typeface="Georgia Bold" charset="0"/>
                <a:sym typeface="Georgia Bold" charset="0"/>
              </a:rPr>
            </a:br>
            <a:r>
              <a:rPr lang="en-US" sz="2400">
                <a:solidFill>
                  <a:schemeClr val="tx1"/>
                </a:solidFill>
                <a:latin typeface="Georgia Bold" charset="0"/>
                <a:cs typeface="Georgia Bold" charset="0"/>
                <a:sym typeface="Georgia Bold" charset="0"/>
              </a:rPr>
              <a:t>for being</a:t>
            </a:r>
          </a:p>
        </p:txBody>
      </p:sp>
      <p:sp>
        <p:nvSpPr>
          <p:cNvPr id="30730" name="Rectangle 10"/>
          <p:cNvSpPr>
            <a:spLocks/>
          </p:cNvSpPr>
          <p:nvPr/>
        </p:nvSpPr>
        <p:spPr bwMode="auto">
          <a:xfrm>
            <a:off x="2965450" y="4667250"/>
            <a:ext cx="3238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ctr">
              <a:lnSpc>
                <a:spcPct val="105000"/>
              </a:lnSpc>
            </a:pPr>
            <a:r>
              <a:rPr lang="en-US" sz="2400">
                <a:solidFill>
                  <a:schemeClr val="tx1"/>
                </a:solidFill>
                <a:latin typeface="Georgia Bold" charset="0"/>
                <a:cs typeface="Georgia Bold" charset="0"/>
                <a:sym typeface="Georgia Bold" charset="0"/>
              </a:rPr>
              <a:t>Our beliefs </a:t>
            </a:r>
            <a:r>
              <a:rPr lang="en-US" sz="2400">
                <a:solidFill>
                  <a:schemeClr val="tx1"/>
                </a:solidFill>
                <a:latin typeface="Georgia" charset="0"/>
                <a:ea typeface="ヒラギノ明朝 ProN W3" charset="0"/>
                <a:cs typeface="ヒラギノ明朝 ProN W3" charset="0"/>
                <a:sym typeface="Georgia" charset="0"/>
              </a:rPr>
              <a:t/>
            </a:r>
            <a:br>
              <a:rPr lang="en-US" sz="2400">
                <a:solidFill>
                  <a:schemeClr val="tx1"/>
                </a:solidFill>
                <a:latin typeface="Georgia" charset="0"/>
                <a:ea typeface="ヒラギノ明朝 ProN W3" charset="0"/>
                <a:cs typeface="ヒラギノ明朝 ProN W3" charset="0"/>
                <a:sym typeface="Georgia" charset="0"/>
              </a:rPr>
            </a:br>
            <a:endParaRPr lang="en-US" sz="2400">
              <a:solidFill>
                <a:schemeClr val="tx1"/>
              </a:solidFill>
              <a:latin typeface="Georgia" charset="0"/>
              <a:ea typeface="ヒラギノ明朝 ProN W3" charset="0"/>
              <a:cs typeface="ヒラギノ明朝 ProN W3" charset="0"/>
              <a:sym typeface="Georgia" charset="0"/>
            </a:endParaRPr>
          </a:p>
        </p:txBody>
      </p:sp>
      <p:sp>
        <p:nvSpPr>
          <p:cNvPr id="30731" name="Rectangle 11"/>
          <p:cNvSpPr>
            <a:spLocks/>
          </p:cNvSpPr>
          <p:nvPr/>
        </p:nvSpPr>
        <p:spPr bwMode="auto">
          <a:xfrm>
            <a:off x="5788025" y="4672013"/>
            <a:ext cx="3238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ctr">
              <a:lnSpc>
                <a:spcPct val="105000"/>
              </a:lnSpc>
            </a:pPr>
            <a:r>
              <a:rPr lang="en-US" sz="2400">
                <a:solidFill>
                  <a:schemeClr val="tx1"/>
                </a:solidFill>
                <a:latin typeface="Georgia Bold" charset="0"/>
                <a:cs typeface="Georgia Bold" charset="0"/>
                <a:sym typeface="Georgia Bold" charset="0"/>
              </a:rPr>
              <a:t>Our expression</a:t>
            </a:r>
            <a:r>
              <a:rPr lang="en-US" sz="2400">
                <a:solidFill>
                  <a:schemeClr val="tx1"/>
                </a:solidFill>
                <a:latin typeface="Georgia" charset="0"/>
                <a:ea typeface="ヒラギノ明朝 ProN W3" charset="0"/>
                <a:cs typeface="ヒラギノ明朝 ProN W3" charset="0"/>
                <a:sym typeface="Georgia" charset="0"/>
              </a:rPr>
              <a:t/>
            </a:r>
            <a:br>
              <a:rPr lang="en-US" sz="2400">
                <a:solidFill>
                  <a:schemeClr val="tx1"/>
                </a:solidFill>
                <a:latin typeface="Georgia" charset="0"/>
                <a:ea typeface="ヒラギノ明朝 ProN W3" charset="0"/>
                <a:cs typeface="ヒラギノ明朝 ProN W3" charset="0"/>
                <a:sym typeface="Georgia" charset="0"/>
              </a:rPr>
            </a:br>
            <a:r>
              <a:rPr lang="en-US" sz="2400">
                <a:solidFill>
                  <a:schemeClr val="tx1"/>
                </a:solidFill>
                <a:latin typeface="Georgia" charset="0"/>
                <a:ea typeface="ヒラギノ明朝 ProN W3" charset="0"/>
                <a:cs typeface="ヒラギノ明朝 ProN W3" charset="0"/>
                <a:sym typeface="Georgia" charset="0"/>
              </a:rPr>
              <a:t/>
            </a:r>
            <a:br>
              <a:rPr lang="en-US" sz="2400">
                <a:solidFill>
                  <a:schemeClr val="tx1"/>
                </a:solidFill>
                <a:latin typeface="Georgia" charset="0"/>
                <a:ea typeface="ヒラギノ明朝 ProN W3" charset="0"/>
                <a:cs typeface="ヒラギノ明朝 ProN W3" charset="0"/>
                <a:sym typeface="Georgia" charset="0"/>
              </a:rPr>
            </a:br>
            <a:r>
              <a:rPr lang="en-US" sz="2400">
                <a:solidFill>
                  <a:schemeClr val="tx1"/>
                </a:solidFill>
                <a:latin typeface="Georgia" charset="0"/>
                <a:ea typeface="ヒラギノ明朝 ProN W3" charset="0"/>
                <a:cs typeface="ヒラギノ明朝 ProN W3" charset="0"/>
                <a:sym typeface="Georgia" charset="0"/>
              </a:rPr>
              <a:t/>
            </a:r>
            <a:br>
              <a:rPr lang="en-US" sz="2400">
                <a:solidFill>
                  <a:schemeClr val="tx1"/>
                </a:solidFill>
                <a:latin typeface="Georgia" charset="0"/>
                <a:ea typeface="ヒラギノ明朝 ProN W3" charset="0"/>
                <a:cs typeface="ヒラギノ明朝 ProN W3" charset="0"/>
                <a:sym typeface="Georgia" charset="0"/>
              </a:rPr>
            </a:br>
            <a:endParaRPr lang="en-US" sz="2400">
              <a:solidFill>
                <a:schemeClr val="tx1"/>
              </a:solidFill>
              <a:latin typeface="Georgia" charset="0"/>
              <a:ea typeface="ヒラギノ明朝 ProN W3" charset="0"/>
              <a:cs typeface="ヒラギノ明朝 ProN W3" charset="0"/>
              <a:sym typeface="Georgia" charset="0"/>
            </a:endParaRPr>
          </a:p>
        </p:txBody>
      </p:sp>
      <p:sp>
        <p:nvSpPr>
          <p:cNvPr id="30732" name="Rectangle 12"/>
          <p:cNvSpPr>
            <a:spLocks noGrp="1" noChangeArrowheads="1"/>
          </p:cNvSpPr>
          <p:nvPr>
            <p:ph type="title"/>
          </p:nvPr>
        </p:nvSpPr>
        <p:spPr/>
        <p:txBody>
          <a:bodyPr/>
          <a:lstStyle/>
          <a:p>
            <a:pPr eaLnBrk="1" hangingPunct="1"/>
            <a:r>
              <a:rPr lang="en-US" sz="2800" dirty="0">
                <a:solidFill>
                  <a:srgbClr val="333399"/>
                </a:solidFill>
                <a:latin typeface="Arial Narrow" charset="0"/>
                <a:ea typeface="ヒラギノ角ゴ ProN W3" charset="0"/>
                <a:cs typeface="ヒラギノ角ゴ ProN W3" charset="0"/>
              </a:rPr>
              <a:t>BUILDING BLOCKS OF OUR BRAND STRATEGY</a:t>
            </a:r>
          </a:p>
        </p:txBody>
      </p:sp>
    </p:spTree>
    <p:extLst>
      <p:ext uri="{BB962C8B-B14F-4D97-AF65-F5344CB8AC3E}">
        <p14:creationId xmlns:p14="http://schemas.microsoft.com/office/powerpoint/2010/main" val="1230415201"/>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p:cNvSpPr>
          <p:nvPr/>
        </p:nvSpPr>
        <p:spPr bwMode="auto">
          <a:xfrm>
            <a:off x="6781800" y="6477000"/>
            <a:ext cx="19304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20482"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388"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20485" name="Rectangle 5"/>
          <p:cNvSpPr>
            <a:spLocks/>
          </p:cNvSpPr>
          <p:nvPr/>
        </p:nvSpPr>
        <p:spPr bwMode="auto">
          <a:xfrm>
            <a:off x="4191000" y="1600200"/>
            <a:ext cx="4953000" cy="4865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457200" indent="-457200">
              <a:buFont typeface="Arial"/>
              <a:buChar char="•"/>
            </a:pPr>
            <a:r>
              <a:rPr lang="en-US" sz="3200" dirty="0" smtClean="0">
                <a:latin typeface="+mn-lt"/>
              </a:rPr>
              <a:t>Club Service</a:t>
            </a:r>
          </a:p>
          <a:p>
            <a:pPr marL="457200" indent="-457200">
              <a:buFont typeface="Arial"/>
              <a:buChar char="•"/>
            </a:pPr>
            <a:endParaRPr lang="en-US" sz="2800" dirty="0">
              <a:latin typeface="+mn-lt"/>
            </a:endParaRPr>
          </a:p>
          <a:p>
            <a:pPr marL="457200" indent="-457200">
              <a:buFont typeface="Arial"/>
              <a:buChar char="•"/>
            </a:pPr>
            <a:r>
              <a:rPr lang="en-US" sz="3200" dirty="0" smtClean="0">
                <a:latin typeface="+mn-lt"/>
              </a:rPr>
              <a:t>Community Service</a:t>
            </a:r>
          </a:p>
          <a:p>
            <a:pPr marL="457200" indent="-457200">
              <a:buFont typeface="Arial"/>
              <a:buChar char="•"/>
            </a:pPr>
            <a:endParaRPr lang="en-US" sz="3200" dirty="0">
              <a:latin typeface="+mn-lt"/>
            </a:endParaRPr>
          </a:p>
          <a:p>
            <a:pPr marL="457200" indent="-457200">
              <a:buFont typeface="Arial"/>
              <a:buChar char="•"/>
            </a:pPr>
            <a:r>
              <a:rPr lang="en-US" sz="3200" dirty="0" smtClean="0">
                <a:latin typeface="+mn-lt"/>
              </a:rPr>
              <a:t>Vocational Service</a:t>
            </a:r>
          </a:p>
          <a:p>
            <a:pPr marL="457200" indent="-457200">
              <a:buFont typeface="Arial"/>
              <a:buChar char="•"/>
            </a:pPr>
            <a:endParaRPr lang="en-US" sz="3200" dirty="0">
              <a:latin typeface="+mn-lt"/>
            </a:endParaRPr>
          </a:p>
          <a:p>
            <a:pPr marL="457200" indent="-457200">
              <a:buFont typeface="Arial"/>
              <a:buChar char="•"/>
            </a:pPr>
            <a:r>
              <a:rPr lang="en-US" sz="3200" dirty="0" smtClean="0">
                <a:latin typeface="+mn-lt"/>
              </a:rPr>
              <a:t>International Service</a:t>
            </a:r>
          </a:p>
          <a:p>
            <a:pPr marL="457200" indent="-457200">
              <a:buFont typeface="Arial"/>
              <a:buChar char="•"/>
            </a:pPr>
            <a:endParaRPr lang="en-US" sz="3200" dirty="0">
              <a:latin typeface="+mn-lt"/>
            </a:endParaRPr>
          </a:p>
          <a:p>
            <a:pPr marL="457200" indent="-457200">
              <a:buFont typeface="Arial"/>
              <a:buChar char="•"/>
            </a:pPr>
            <a:r>
              <a:rPr lang="en-US" sz="3200" dirty="0" smtClean="0">
                <a:latin typeface="+mn-lt"/>
              </a:rPr>
              <a:t>New Generations</a:t>
            </a:r>
          </a:p>
          <a:p>
            <a:pPr marL="457200" indent="-457200">
              <a:buFont typeface="Arial"/>
              <a:buChar char="•"/>
            </a:pPr>
            <a:endParaRPr lang="en-US" sz="2800" dirty="0">
              <a:latin typeface="+mn-lt"/>
            </a:endParaRPr>
          </a:p>
          <a:p>
            <a:pPr marL="457200" indent="-457200">
              <a:buFont typeface="Arial"/>
              <a:buChar char="•"/>
            </a:pPr>
            <a:endParaRPr lang="en-US" sz="2800" dirty="0">
              <a:latin typeface="+mn-lt"/>
            </a:endParaRPr>
          </a:p>
        </p:txBody>
      </p:sp>
      <p:pic>
        <p:nvPicPr>
          <p:cNvPr id="16390" name="Picture 6"/>
          <p:cNvPicPr>
            <a:picLocks noChangeArrowheads="1"/>
          </p:cNvPicPr>
          <p:nvPr/>
        </p:nvPicPr>
        <p:blipFill>
          <a:blip r:embed="rId4"/>
          <a:srcRect/>
          <a:stretch>
            <a:fillRect/>
          </a:stretch>
        </p:blipFill>
        <p:spPr bwMode="auto">
          <a:xfrm>
            <a:off x="-11113" y="979488"/>
            <a:ext cx="3897313" cy="5878512"/>
          </a:xfrm>
          <a:prstGeom prst="rect">
            <a:avLst/>
          </a:prstGeom>
          <a:noFill/>
          <a:ln>
            <a:noFill/>
          </a:ln>
          <a:effectLst>
            <a:outerShdw blurRad="101600" dist="63500" dir="2700000" algn="ctr" rotWithShape="0">
              <a:schemeClr val="bg2">
                <a:alpha val="25000"/>
              </a:schemeClr>
            </a:outerShdw>
          </a:effectLst>
          <a:extLst/>
        </p:spPr>
      </p:pic>
      <p:sp>
        <p:nvSpPr>
          <p:cNvPr id="16391" name="Rectangle 7"/>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20488" name="Rectangle 8"/>
          <p:cNvSpPr>
            <a:spLocks noGrp="1" noChangeArrowheads="1"/>
          </p:cNvSpPr>
          <p:nvPr>
            <p:ph type="title"/>
          </p:nvPr>
        </p:nvSpPr>
        <p:spPr/>
        <p:txBody>
          <a:bodyPr/>
          <a:lstStyle/>
          <a:p>
            <a:pPr eaLnBrk="1" hangingPunct="1"/>
            <a:r>
              <a:rPr lang="en-US" sz="2800" dirty="0" smtClean="0">
                <a:latin typeface="Arial Narrow" charset="0"/>
                <a:ea typeface="ヒラギノ角ゴ ProN W3" charset="0"/>
                <a:cs typeface="ヒラギノ角ゴ ProN W3" charset="0"/>
              </a:rPr>
              <a:t>ROTARY 101-  5 AVENUES of SERVICE-HOW WE EXPRESS</a:t>
            </a:r>
            <a:endParaRPr lang="en-US" sz="2800" dirty="0">
              <a:latin typeface="Arial Narrow" charset="0"/>
              <a:ea typeface="ヒラギノ角ゴ ProN W3" charset="0"/>
              <a:cs typeface="ヒラギノ角ゴ ProN W3" charset="0"/>
            </a:endParaRPr>
          </a:p>
        </p:txBody>
      </p:sp>
      <p:sp>
        <p:nvSpPr>
          <p:cNvPr id="20489" name="Rectangle 9"/>
          <p:cNvSpPr>
            <a:spLocks/>
          </p:cNvSpPr>
          <p:nvPr/>
        </p:nvSpPr>
        <p:spPr bwMode="auto">
          <a:xfrm>
            <a:off x="4151313" y="2193924"/>
            <a:ext cx="49403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r>
              <a:rPr lang="en-US" sz="4400" dirty="0" smtClean="0">
                <a:solidFill>
                  <a:srgbClr val="D91B5C"/>
                </a:solidFill>
                <a:latin typeface="Arial Narrow Bold" charset="0"/>
                <a:cs typeface="Arial Narrow Bold" charset="0"/>
                <a:sym typeface="Arial Narrow Bold" charset="0"/>
              </a:rPr>
              <a:t> </a:t>
            </a:r>
            <a:endParaRPr lang="en-US" sz="4400" dirty="0">
              <a:solidFill>
                <a:schemeClr val="tx1"/>
              </a:solidFill>
              <a:latin typeface="Arial Narrow Bold" charset="0"/>
              <a:cs typeface="Arial Narrow Bold" charset="0"/>
              <a:sym typeface="Arial Narrow Bold" charset="0"/>
            </a:endParaRPr>
          </a:p>
        </p:txBody>
      </p:sp>
      <p:sp>
        <p:nvSpPr>
          <p:cNvPr id="20490" name="Rectangle 10"/>
          <p:cNvSpPr>
            <a:spLocks/>
          </p:cNvSpPr>
          <p:nvPr/>
        </p:nvSpPr>
        <p:spPr bwMode="auto">
          <a:xfrm>
            <a:off x="4151313" y="4521200"/>
            <a:ext cx="4787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r>
              <a:rPr lang="en-US" sz="2400" dirty="0" smtClean="0">
                <a:solidFill>
                  <a:schemeClr val="tx1"/>
                </a:solidFill>
                <a:latin typeface="Georgia" charset="0"/>
                <a:cs typeface="Georgia" charset="0"/>
                <a:sym typeface="Georgia" charset="0"/>
              </a:rPr>
              <a:t> </a:t>
            </a:r>
            <a:endParaRPr lang="en-US" sz="2400" dirty="0">
              <a:solidFill>
                <a:schemeClr val="tx1"/>
              </a:solidFill>
              <a:latin typeface="Georgia" charset="0"/>
              <a:cs typeface="Georgia" charset="0"/>
              <a:sym typeface="Georgia" charset="0"/>
            </a:endParaRPr>
          </a:p>
        </p:txBody>
      </p:sp>
    </p:spTree>
    <p:extLst>
      <p:ext uri="{BB962C8B-B14F-4D97-AF65-F5344CB8AC3E}">
        <p14:creationId xmlns:p14="http://schemas.microsoft.com/office/powerpoint/2010/main" val="1853632656"/>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defRPr/>
            </a:pPr>
            <a:r>
              <a:rPr lang="en-US" sz="5300" dirty="0" smtClean="0">
                <a:solidFill>
                  <a:srgbClr val="1D78B0"/>
                </a:solidFill>
              </a:rPr>
              <a:t>ROTARY’S 6 AREAS OF FOCUS</a:t>
            </a:r>
            <a:endParaRPr lang="en-US" u="sng" dirty="0" smtClean="0">
              <a:solidFill>
                <a:srgbClr val="1D78B0"/>
              </a:solidFill>
            </a:endParaRPr>
          </a:p>
        </p:txBody>
      </p:sp>
      <p:sp>
        <p:nvSpPr>
          <p:cNvPr id="13314" name="Rectangle 3"/>
          <p:cNvSpPr>
            <a:spLocks noGrp="1" noChangeArrowheads="1"/>
          </p:cNvSpPr>
          <p:nvPr>
            <p:ph idx="1"/>
          </p:nvPr>
        </p:nvSpPr>
        <p:spPr>
          <a:xfrm>
            <a:off x="685800" y="1600200"/>
            <a:ext cx="8020050" cy="4114800"/>
          </a:xfrm>
        </p:spPr>
        <p:txBody>
          <a:bodyPr/>
          <a:lstStyle/>
          <a:p>
            <a:pPr eaLnBrk="1" hangingPunct="1">
              <a:lnSpc>
                <a:spcPct val="80000"/>
              </a:lnSpc>
              <a:buFontTx/>
              <a:buNone/>
            </a:pPr>
            <a:r>
              <a:rPr lang="en-US" dirty="0">
                <a:solidFill>
                  <a:schemeClr val="tx2"/>
                </a:solidFill>
                <a:latin typeface="Arial Black" charset="0"/>
                <a:ea typeface="ヒラギノ角ゴ ProN W3" charset="0"/>
                <a:cs typeface="ヒラギノ角ゴ ProN W3" charset="0"/>
              </a:rPr>
              <a:t>	</a:t>
            </a:r>
            <a:r>
              <a:rPr lang="en-US" sz="2400" b="1" dirty="0">
                <a:latin typeface="Georgia"/>
                <a:ea typeface="ヒラギノ角ゴ ProN W3" charset="0"/>
                <a:cs typeface="Georgia"/>
              </a:rPr>
              <a:t>Peace and Conflict Prevention/Resolution</a:t>
            </a:r>
          </a:p>
          <a:p>
            <a:pPr eaLnBrk="1" hangingPunct="1">
              <a:lnSpc>
                <a:spcPct val="80000"/>
              </a:lnSpc>
              <a:buFontTx/>
              <a:buNone/>
            </a:pPr>
            <a:endParaRPr lang="en-US" sz="2000" dirty="0">
              <a:solidFill>
                <a:schemeClr val="bg1">
                  <a:lumMod val="65000"/>
                </a:schemeClr>
              </a:solidFill>
              <a:latin typeface="Arial Black" charset="0"/>
              <a:ea typeface="ヒラギノ角ゴ ProN W3" charset="0"/>
              <a:cs typeface="ヒラギノ角ゴ ProN W3" charset="0"/>
            </a:endParaRPr>
          </a:p>
          <a:p>
            <a:pPr eaLnBrk="1" hangingPunct="1">
              <a:lnSpc>
                <a:spcPct val="80000"/>
              </a:lnSpc>
              <a:buFontTx/>
              <a:buNone/>
            </a:pPr>
            <a:r>
              <a:rPr lang="en-US" sz="2000" dirty="0">
                <a:solidFill>
                  <a:schemeClr val="tx2"/>
                </a:solidFill>
                <a:latin typeface="Arial Black" charset="0"/>
                <a:ea typeface="ヒラギノ角ゴ ProN W3" charset="0"/>
                <a:cs typeface="ヒラギノ角ゴ ProN W3" charset="0"/>
              </a:rPr>
              <a:t>	</a:t>
            </a:r>
            <a:r>
              <a:rPr lang="en-US" sz="2400" b="1" dirty="0">
                <a:solidFill>
                  <a:srgbClr val="958D85"/>
                </a:solidFill>
                <a:latin typeface="Georgia"/>
                <a:ea typeface="ヒラギノ角ゴ ProN W3" charset="0"/>
                <a:cs typeface="Georgia"/>
              </a:rPr>
              <a:t>Disease Prevention and Treatment</a:t>
            </a:r>
          </a:p>
          <a:p>
            <a:pPr eaLnBrk="1" hangingPunct="1">
              <a:lnSpc>
                <a:spcPct val="80000"/>
              </a:lnSpc>
              <a:buFontTx/>
              <a:buNone/>
            </a:pPr>
            <a:endParaRPr lang="en-US" sz="2000" dirty="0">
              <a:solidFill>
                <a:schemeClr val="tx2"/>
              </a:solidFill>
              <a:latin typeface="Arial Black" charset="0"/>
              <a:ea typeface="ヒラギノ角ゴ ProN W3" charset="0"/>
              <a:cs typeface="ヒラギノ角ゴ ProN W3" charset="0"/>
            </a:endParaRPr>
          </a:p>
          <a:p>
            <a:pPr eaLnBrk="1" hangingPunct="1">
              <a:lnSpc>
                <a:spcPct val="80000"/>
              </a:lnSpc>
              <a:buFontTx/>
              <a:buNone/>
            </a:pPr>
            <a:r>
              <a:rPr lang="en-US" sz="2000" dirty="0">
                <a:solidFill>
                  <a:schemeClr val="tx2"/>
                </a:solidFill>
                <a:latin typeface="Arial Black" charset="0"/>
                <a:ea typeface="ヒラギノ角ゴ ProN W3" charset="0"/>
                <a:cs typeface="ヒラギノ角ゴ ProN W3" charset="0"/>
              </a:rPr>
              <a:t>	</a:t>
            </a:r>
            <a:r>
              <a:rPr lang="en-US" sz="2400" b="1" dirty="0">
                <a:solidFill>
                  <a:srgbClr val="958D85"/>
                </a:solidFill>
                <a:latin typeface="Georgia"/>
                <a:ea typeface="ヒラギノ角ゴ ProN W3" charset="0"/>
                <a:cs typeface="Georgia"/>
              </a:rPr>
              <a:t>Water and Sanitation</a:t>
            </a:r>
          </a:p>
          <a:p>
            <a:pPr eaLnBrk="1" hangingPunct="1">
              <a:lnSpc>
                <a:spcPct val="80000"/>
              </a:lnSpc>
              <a:buFontTx/>
              <a:buNone/>
            </a:pPr>
            <a:endParaRPr lang="en-US" sz="2400" b="1" dirty="0" smtClean="0">
              <a:solidFill>
                <a:srgbClr val="958D85"/>
              </a:solidFill>
              <a:latin typeface="Georgia"/>
              <a:ea typeface="ヒラギノ角ゴ ProN W3" charset="0"/>
              <a:cs typeface="Georgia"/>
            </a:endParaRPr>
          </a:p>
          <a:p>
            <a:pPr eaLnBrk="1" hangingPunct="1">
              <a:lnSpc>
                <a:spcPct val="80000"/>
              </a:lnSpc>
              <a:buFontTx/>
              <a:buNone/>
            </a:pPr>
            <a:r>
              <a:rPr lang="en-US" sz="2000" dirty="0" smtClean="0">
                <a:solidFill>
                  <a:schemeClr val="tx2"/>
                </a:solidFill>
                <a:latin typeface="Arial Black" charset="0"/>
                <a:ea typeface="ヒラギノ角ゴ ProN W3" charset="0"/>
                <a:cs typeface="ヒラギノ角ゴ ProN W3" charset="0"/>
              </a:rPr>
              <a:t>	</a:t>
            </a:r>
            <a:r>
              <a:rPr lang="en-US" sz="2400" b="1" dirty="0" smtClean="0">
                <a:solidFill>
                  <a:srgbClr val="958D85"/>
                </a:solidFill>
                <a:latin typeface="Georgia"/>
                <a:ea typeface="ヒラギノ角ゴ ProN W3" charset="0"/>
                <a:cs typeface="Georgia"/>
              </a:rPr>
              <a:t>Maternal and Child Health</a:t>
            </a:r>
            <a:endParaRPr lang="en-US" sz="2400" b="1" dirty="0">
              <a:solidFill>
                <a:srgbClr val="958D85"/>
              </a:solidFill>
              <a:latin typeface="Georgia"/>
              <a:ea typeface="ヒラギノ角ゴ ProN W3" charset="0"/>
              <a:cs typeface="Georgia"/>
            </a:endParaRPr>
          </a:p>
          <a:p>
            <a:pPr eaLnBrk="1" hangingPunct="1">
              <a:lnSpc>
                <a:spcPct val="80000"/>
              </a:lnSpc>
              <a:buFontTx/>
              <a:buNone/>
            </a:pPr>
            <a:endParaRPr lang="en-US" sz="2000" dirty="0">
              <a:solidFill>
                <a:schemeClr val="tx2"/>
              </a:solidFill>
              <a:latin typeface="Arial Black" charset="0"/>
              <a:ea typeface="ヒラギノ角ゴ ProN W3" charset="0"/>
              <a:cs typeface="ヒラギノ角ゴ ProN W3" charset="0"/>
            </a:endParaRPr>
          </a:p>
          <a:p>
            <a:pPr eaLnBrk="1" hangingPunct="1">
              <a:lnSpc>
                <a:spcPct val="80000"/>
              </a:lnSpc>
              <a:buFontTx/>
              <a:buNone/>
            </a:pPr>
            <a:r>
              <a:rPr lang="en-US" sz="2000" dirty="0">
                <a:solidFill>
                  <a:schemeClr val="tx2"/>
                </a:solidFill>
                <a:latin typeface="Arial Black" charset="0"/>
                <a:ea typeface="ヒラギノ角ゴ ProN W3" charset="0"/>
                <a:cs typeface="ヒラギノ角ゴ ProN W3" charset="0"/>
              </a:rPr>
              <a:t>	</a:t>
            </a:r>
            <a:r>
              <a:rPr lang="en-US" sz="2400" b="1" dirty="0">
                <a:solidFill>
                  <a:srgbClr val="958D85"/>
                </a:solidFill>
                <a:latin typeface="Georgia"/>
                <a:ea typeface="ヒラギノ角ゴ ProN W3" charset="0"/>
                <a:cs typeface="Georgia"/>
              </a:rPr>
              <a:t>Basic Education and Literacy</a:t>
            </a:r>
          </a:p>
          <a:p>
            <a:pPr eaLnBrk="1" hangingPunct="1">
              <a:lnSpc>
                <a:spcPct val="80000"/>
              </a:lnSpc>
              <a:buFontTx/>
              <a:buNone/>
            </a:pPr>
            <a:endParaRPr lang="en-US" sz="2000" dirty="0">
              <a:solidFill>
                <a:schemeClr val="tx2"/>
              </a:solidFill>
              <a:latin typeface="Arial Black" charset="0"/>
              <a:ea typeface="ヒラギノ角ゴ ProN W3" charset="0"/>
              <a:cs typeface="ヒラギノ角ゴ ProN W3" charset="0"/>
            </a:endParaRPr>
          </a:p>
          <a:p>
            <a:pPr eaLnBrk="1" hangingPunct="1">
              <a:lnSpc>
                <a:spcPct val="80000"/>
              </a:lnSpc>
              <a:buFontTx/>
              <a:buNone/>
            </a:pPr>
            <a:r>
              <a:rPr lang="en-US" sz="2000" dirty="0">
                <a:solidFill>
                  <a:schemeClr val="tx2"/>
                </a:solidFill>
                <a:latin typeface="Arial Black" charset="0"/>
                <a:ea typeface="ヒラギノ角ゴ ProN W3" charset="0"/>
                <a:cs typeface="ヒラギノ角ゴ ProN W3" charset="0"/>
              </a:rPr>
              <a:t>	</a:t>
            </a:r>
            <a:r>
              <a:rPr lang="en-US" sz="2400" b="1" dirty="0">
                <a:solidFill>
                  <a:srgbClr val="958D85"/>
                </a:solidFill>
                <a:latin typeface="Georgia"/>
                <a:ea typeface="ヒラギノ角ゴ ProN W3" charset="0"/>
                <a:cs typeface="Georgia"/>
              </a:rPr>
              <a:t>Economic and Community Development</a:t>
            </a:r>
          </a:p>
          <a:p>
            <a:pPr eaLnBrk="1" hangingPunct="1">
              <a:lnSpc>
                <a:spcPct val="80000"/>
              </a:lnSpc>
              <a:buFont typeface="Wingdings" charset="0"/>
              <a:buChar char="n"/>
            </a:pPr>
            <a:endParaRPr lang="en-US" sz="2000" dirty="0">
              <a:solidFill>
                <a:srgbClr val="FFCC66"/>
              </a:solidFill>
              <a:latin typeface="Arial Black" charset="0"/>
              <a:ea typeface="ヒラギノ角ゴ ProN W3" charset="0"/>
              <a:cs typeface="ヒラギノ角ゴ ProN W3" charset="0"/>
            </a:endParaRPr>
          </a:p>
          <a:p>
            <a:pPr eaLnBrk="1" hangingPunct="1">
              <a:lnSpc>
                <a:spcPct val="80000"/>
              </a:lnSpc>
              <a:buFontTx/>
              <a:buNone/>
            </a:pPr>
            <a:endParaRPr lang="en-US" dirty="0">
              <a:solidFill>
                <a:srgbClr val="FFCC66"/>
              </a:solidFill>
              <a:latin typeface="Arial Black" charset="0"/>
              <a:ea typeface="ヒラギノ角ゴ ProN W3" charset="0"/>
              <a:cs typeface="ヒラギノ角ゴ ProN W3" charset="0"/>
            </a:endParaRPr>
          </a:p>
        </p:txBody>
      </p:sp>
      <p:pic>
        <p:nvPicPr>
          <p:cNvPr id="13315" name="Picture 5" descr="TRF-yellow-rgb"/>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0063" y="3395663"/>
            <a:ext cx="18557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Peace-pur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192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Disease-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28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Water-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242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descr="Maternal-pi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810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descr="Literacy-ora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4958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1" descr="Economic-yell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257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958D85"/>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958D85"/>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958D85"/>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958D85"/>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958D85"/>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958D85"/>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958D85"/>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958D85"/>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958D85"/>
                </a:solidFill>
                <a:latin typeface="Gill Sans" charset="0"/>
                <a:ea typeface="ヒラギノ角ゴ ProN W3" charset="0"/>
                <a:cs typeface="ヒラギノ角ゴ ProN W3" charset="0"/>
                <a:sym typeface="Gill Sans" charset="0"/>
              </a:defRPr>
            </a:lvl9pPr>
          </a:lstStyle>
          <a:p>
            <a:pPr eaLnBrk="1" hangingPunct="1"/>
            <a:fld id="{3ECAE8E4-F5C0-2D47-9DD9-72138CD3DF94}" type="slidenum">
              <a:rPr lang="en-US">
                <a:solidFill>
                  <a:schemeClr val="tx1"/>
                </a:solidFill>
                <a:latin typeface="Arial" charset="0"/>
                <a:ea typeface="ＭＳ Ｐゴシック" charset="0"/>
                <a:cs typeface="ＭＳ Ｐゴシック" charset="0"/>
              </a:rPr>
              <a:pPr eaLnBrk="1" hangingPunct="1"/>
              <a:t>17</a:t>
            </a:fld>
            <a:endParaRPr lang="en-US">
              <a:solidFill>
                <a:schemeClr val="tx1"/>
              </a:solidFill>
              <a:latin typeface="Arial" charset="0"/>
              <a:ea typeface="ＭＳ Ｐゴシック" charset="0"/>
              <a:cs typeface="ＭＳ Ｐゴシック" charset="0"/>
            </a:endParaRPr>
          </a:p>
        </p:txBody>
      </p:sp>
      <p:pic>
        <p:nvPicPr>
          <p:cNvPr id="13323" name="Picture 2"/>
          <p:cNvPicPr>
            <a:picLocks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1"/>
          <p:cNvSpPr>
            <a:spLocks/>
          </p:cNvSpPr>
          <p:nvPr/>
        </p:nvSpPr>
        <p:spPr bwMode="auto">
          <a:xfrm>
            <a:off x="7086600" y="6477000"/>
            <a:ext cx="1625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32771"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2775" name="Picture 6"/>
          <p:cNvPicPr>
            <a:picLocks noChangeArrowheads="1"/>
          </p:cNvPicPr>
          <p:nvPr/>
        </p:nvPicPr>
        <p:blipFill>
          <a:blip r:embed="rId4" cstate="email">
            <a:extLst>
              <a:ext uri="{28A0092B-C50C-407E-A947-70E740481C1C}">
                <a14:useLocalDpi xmlns:a14="http://schemas.microsoft.com/office/drawing/2010/main" val="0"/>
              </a:ext>
            </a:extLst>
          </a:blip>
          <a:srcRect l="54309" t="6700" r="5539" b="1343"/>
          <a:stretch>
            <a:fillRect/>
          </a:stretch>
        </p:blipFill>
        <p:spPr bwMode="auto">
          <a:xfrm>
            <a:off x="4651375" y="0"/>
            <a:ext cx="4492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8"/>
          <p:cNvSpPr>
            <a:spLocks/>
          </p:cNvSpPr>
          <p:nvPr/>
        </p:nvSpPr>
        <p:spPr bwMode="auto">
          <a:xfrm>
            <a:off x="284163" y="1220788"/>
            <a:ext cx="4292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spcBef>
                <a:spcPts val="1200"/>
              </a:spcBef>
            </a:pPr>
            <a:r>
              <a:rPr lang="en-US" sz="4000" dirty="0" smtClean="0">
                <a:solidFill>
                  <a:srgbClr val="333399"/>
                </a:solidFill>
                <a:latin typeface="Arial Narrow Bold" charset="0"/>
                <a:cs typeface="Arial Narrow Bold" charset="0"/>
                <a:sym typeface="Arial Narrow Bold" charset="0"/>
              </a:rPr>
              <a:t>Annual Fund</a:t>
            </a:r>
          </a:p>
          <a:p>
            <a:pPr marL="571500" indent="-571500">
              <a:spcBef>
                <a:spcPts val="1200"/>
              </a:spcBef>
              <a:buFont typeface="Arial"/>
              <a:buChar char="•"/>
            </a:pPr>
            <a:r>
              <a:rPr lang="en-US" sz="2800" dirty="0" smtClean="0">
                <a:solidFill>
                  <a:srgbClr val="333399"/>
                </a:solidFill>
                <a:latin typeface="Arial Narrow Bold" charset="0"/>
                <a:cs typeface="Arial Narrow Bold" charset="0"/>
                <a:sym typeface="Arial Narrow Bold" charset="0"/>
              </a:rPr>
              <a:t>E.R.E.Y.- Every Rotarian Every Year</a:t>
            </a:r>
          </a:p>
          <a:p>
            <a:pPr>
              <a:spcBef>
                <a:spcPts val="1200"/>
              </a:spcBef>
            </a:pPr>
            <a:r>
              <a:rPr lang="en-US" sz="4000" dirty="0" smtClean="0">
                <a:solidFill>
                  <a:srgbClr val="333399"/>
                </a:solidFill>
                <a:latin typeface="Arial Narrow Bold" charset="0"/>
                <a:cs typeface="Arial Narrow Bold" charset="0"/>
                <a:sym typeface="Arial Narrow Bold" charset="0"/>
              </a:rPr>
              <a:t>Permanent Fund</a:t>
            </a:r>
          </a:p>
          <a:p>
            <a:pPr marL="457200" indent="-457200">
              <a:spcBef>
                <a:spcPts val="1200"/>
              </a:spcBef>
              <a:buFont typeface="Arial"/>
              <a:buChar char="•"/>
            </a:pPr>
            <a:r>
              <a:rPr lang="en-US" sz="2800" dirty="0" smtClean="0">
                <a:solidFill>
                  <a:srgbClr val="333399"/>
                </a:solidFill>
                <a:latin typeface="Arial Narrow Bold" charset="0"/>
                <a:cs typeface="Arial Narrow Bold" charset="0"/>
                <a:sym typeface="Arial Narrow Bold" charset="0"/>
              </a:rPr>
              <a:t>Our endowment fund</a:t>
            </a:r>
            <a:endParaRPr lang="en-US" sz="4000" dirty="0" smtClean="0">
              <a:solidFill>
                <a:srgbClr val="333399"/>
              </a:solidFill>
              <a:latin typeface="Arial Narrow Bold" charset="0"/>
              <a:cs typeface="Arial Narrow Bold" charset="0"/>
              <a:sym typeface="Arial Narrow Bold" charset="0"/>
            </a:endParaRPr>
          </a:p>
          <a:p>
            <a:pPr>
              <a:spcBef>
                <a:spcPts val="1200"/>
              </a:spcBef>
            </a:pPr>
            <a:r>
              <a:rPr lang="en-US" sz="4000" dirty="0" smtClean="0">
                <a:solidFill>
                  <a:srgbClr val="333399"/>
                </a:solidFill>
                <a:latin typeface="Arial Narrow Bold" charset="0"/>
                <a:cs typeface="Arial Narrow Bold" charset="0"/>
                <a:sym typeface="Arial Narrow Bold" charset="0"/>
              </a:rPr>
              <a:t>Polio Plus</a:t>
            </a:r>
          </a:p>
          <a:p>
            <a:pPr>
              <a:spcBef>
                <a:spcPts val="1200"/>
              </a:spcBef>
            </a:pPr>
            <a:r>
              <a:rPr lang="en-US" sz="2400" dirty="0" smtClean="0">
                <a:solidFill>
                  <a:srgbClr val="333399"/>
                </a:solidFill>
                <a:latin typeface="Arial Narrow Bold" charset="0"/>
                <a:cs typeface="Arial Narrow Bold" charset="0"/>
                <a:sym typeface="Arial Narrow Bold" charset="0"/>
              </a:rPr>
              <a:t>Who are Paul Harris Fellows PHF) and how can you become one?</a:t>
            </a:r>
          </a:p>
          <a:p>
            <a:pPr>
              <a:spcBef>
                <a:spcPts val="1200"/>
              </a:spcBef>
            </a:pPr>
            <a:endParaRPr lang="en-US" sz="4000" dirty="0">
              <a:solidFill>
                <a:schemeClr val="tx1"/>
              </a:solidFill>
              <a:latin typeface="Arial Narrow Bold" charset="0"/>
              <a:cs typeface="Arial Narrow Bold" charset="0"/>
              <a:sym typeface="Arial Narrow Bold" charset="0"/>
            </a:endParaRPr>
          </a:p>
        </p:txBody>
      </p:sp>
      <p:sp>
        <p:nvSpPr>
          <p:cNvPr id="32778" name="Rectangle 9"/>
          <p:cNvSpPr>
            <a:spLocks/>
          </p:cNvSpPr>
          <p:nvPr/>
        </p:nvSpPr>
        <p:spPr bwMode="auto">
          <a:xfrm>
            <a:off x="228600" y="1371600"/>
            <a:ext cx="434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endParaRPr lang="en-US" sz="2000" dirty="0">
              <a:solidFill>
                <a:schemeClr val="tx1"/>
              </a:solidFill>
              <a:latin typeface="Georgia Bold" charset="0"/>
              <a:cs typeface="Georgia Bold" charset="0"/>
              <a:sym typeface="Georgia Bold" charset="0"/>
            </a:endParaRPr>
          </a:p>
        </p:txBody>
      </p:sp>
      <p:sp>
        <p:nvSpPr>
          <p:cNvPr id="32779" name="Rectangle 10"/>
          <p:cNvSpPr>
            <a:spLocks/>
          </p:cNvSpPr>
          <p:nvPr/>
        </p:nvSpPr>
        <p:spPr bwMode="auto">
          <a:xfrm>
            <a:off x="882650" y="3459163"/>
            <a:ext cx="2311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endParaRPr lang="en-US" sz="2400" dirty="0">
              <a:solidFill>
                <a:srgbClr val="D91B5C"/>
              </a:solidFill>
              <a:latin typeface="Arial Narrow Bold" charset="0"/>
              <a:cs typeface="Arial Narrow Bold" charset="0"/>
              <a:sym typeface="Arial Narrow Bold" charset="0"/>
            </a:endParaRPr>
          </a:p>
        </p:txBody>
      </p:sp>
      <p:pic>
        <p:nvPicPr>
          <p:cNvPr id="13" name="Picture 5"/>
          <p:cNvPicPr>
            <a:picLocks noChangeArrowheads="1"/>
          </p:cNvPicPr>
          <p:nvPr/>
        </p:nvPicPr>
        <p:blipFill>
          <a:blip r:embed="rId5" cstate="email">
            <a:extLst>
              <a:ext uri="{28A0092B-C50C-407E-A947-70E740481C1C}">
                <a14:useLocalDpi xmlns:a14="http://schemas.microsoft.com/office/drawing/2010/main" val="0"/>
              </a:ext>
            </a:extLst>
          </a:blip>
          <a:srcRect l="22191" r="11125"/>
          <a:stretch>
            <a:fillRect/>
          </a:stretch>
        </p:blipFill>
        <p:spPr bwMode="auto">
          <a:xfrm>
            <a:off x="4651375" y="0"/>
            <a:ext cx="4491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sz="2800" dirty="0" smtClean="0">
                <a:solidFill>
                  <a:schemeClr val="bg1"/>
                </a:solidFill>
              </a:rPr>
              <a:t> </a:t>
            </a:r>
            <a:endParaRPr lang="en-US" sz="2800" dirty="0">
              <a:solidFill>
                <a:schemeClr val="bg1"/>
              </a:solidFill>
            </a:endParaRPr>
          </a:p>
        </p:txBody>
      </p:sp>
      <p:sp>
        <p:nvSpPr>
          <p:cNvPr id="15" name="Rectangle 4"/>
          <p:cNvSpPr>
            <a:spLocks/>
          </p:cNvSpPr>
          <p:nvPr/>
        </p:nvSpPr>
        <p:spPr bwMode="auto">
          <a:xfrm>
            <a:off x="0" y="381000"/>
            <a:ext cx="9144000" cy="6096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r>
              <a:rPr lang="en-US" sz="2800" dirty="0" smtClean="0">
                <a:latin typeface="+mj-lt"/>
              </a:rPr>
              <a:t>   </a:t>
            </a:r>
            <a:r>
              <a:rPr lang="en-US" sz="2800" dirty="0" smtClean="0">
                <a:solidFill>
                  <a:srgbClr val="333399"/>
                </a:solidFill>
                <a:latin typeface="+mj-lt"/>
              </a:rPr>
              <a:t>ROTARY 101-  THE ROTARY FOUNDATION</a:t>
            </a:r>
            <a:endParaRPr lang="en-US" sz="2800" dirty="0">
              <a:solidFill>
                <a:srgbClr val="333399"/>
              </a:solidFill>
              <a:latin typeface="+mj-lt"/>
            </a:endParaRPr>
          </a:p>
        </p:txBody>
      </p:sp>
    </p:spTree>
    <p:extLst>
      <p:ext uri="{BB962C8B-B14F-4D97-AF65-F5344CB8AC3E}">
        <p14:creationId xmlns:p14="http://schemas.microsoft.com/office/powerpoint/2010/main" val="1104791552"/>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1516_EN_0.jpg"/>
          <p:cNvPicPr>
            <a:picLocks noGrp="1" noChangeAspect="1"/>
          </p:cNvPicPr>
          <p:nvPr>
            <p:ph idx="1"/>
          </p:nvPr>
        </p:nvPicPr>
        <p:blipFill>
          <a:blip r:embed="rId3">
            <a:extLst>
              <a:ext uri="{28A0092B-C50C-407E-A947-70E740481C1C}">
                <a14:useLocalDpi xmlns:a14="http://schemas.microsoft.com/office/drawing/2010/main" val="0"/>
              </a:ext>
            </a:extLst>
          </a:blip>
          <a:srcRect t="4308" b="4308"/>
          <a:stretch>
            <a:fillRect/>
          </a:stretch>
        </p:blipFill>
        <p:spPr/>
      </p:pic>
      <p:sp>
        <p:nvSpPr>
          <p:cNvPr id="4" name="Rectangle 7"/>
          <p:cNvSpPr>
            <a:spLocks noGrp="1"/>
          </p:cNvSpPr>
          <p:nvPr>
            <p:ph type="title"/>
          </p:nvPr>
        </p:nvSpPr>
        <p:spPr bwMode="auto">
          <a:xfrm>
            <a:off x="0" y="304800"/>
            <a:ext cx="9144000" cy="533399"/>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r>
              <a:rPr lang="en-US" sz="2800" dirty="0" smtClean="0"/>
              <a:t>   </a:t>
            </a:r>
            <a:r>
              <a:rPr lang="en-US" sz="2800" dirty="0" smtClean="0">
                <a:solidFill>
                  <a:srgbClr val="333399"/>
                </a:solidFill>
              </a:rPr>
              <a:t>ROTARY 101- ANNUAL THEMES     </a:t>
            </a:r>
            <a:endParaRPr lang="en-US" sz="2800" dirty="0">
              <a:solidFill>
                <a:srgbClr val="333399"/>
              </a:solidFill>
            </a:endParaRPr>
          </a:p>
        </p:txBody>
      </p:sp>
      <p:pic>
        <p:nvPicPr>
          <p:cNvPr id="6" name="Picture 2"/>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6164263"/>
            <a:ext cx="13684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0923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7086600" y="6477000"/>
            <a:ext cx="1625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18434"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244"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pic>
        <p:nvPicPr>
          <p:cNvPr id="10245" name="Picture 5"/>
          <p:cNvPicPr>
            <a:picLocks noChangeArrowheads="1"/>
          </p:cNvPicPr>
          <p:nvPr/>
        </p:nvPicPr>
        <p:blipFill>
          <a:blip r:embed="rId4"/>
          <a:srcRect/>
          <a:stretch>
            <a:fillRect/>
          </a:stretch>
        </p:blipFill>
        <p:spPr bwMode="auto">
          <a:xfrm>
            <a:off x="5260975" y="990600"/>
            <a:ext cx="3883025" cy="5867400"/>
          </a:xfrm>
          <a:prstGeom prst="rect">
            <a:avLst/>
          </a:prstGeom>
          <a:noFill/>
          <a:ln>
            <a:noFill/>
          </a:ln>
          <a:effectLst>
            <a:outerShdw blurRad="101600" dist="63500" dir="2700000" algn="ctr" rotWithShape="0">
              <a:schemeClr val="bg2">
                <a:alpha val="25000"/>
              </a:schemeClr>
            </a:outerShdw>
          </a:effectLst>
          <a:extLst/>
        </p:spPr>
      </p:pic>
      <p:sp>
        <p:nvSpPr>
          <p:cNvPr id="10246" name="Rectangle 6"/>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18439" name="Rectangle 7"/>
          <p:cNvSpPr>
            <a:spLocks noGrp="1" noChangeArrowheads="1"/>
          </p:cNvSpPr>
          <p:nvPr>
            <p:ph type="title"/>
          </p:nvPr>
        </p:nvSpPr>
        <p:spPr/>
        <p:txBody>
          <a:bodyPr/>
          <a:lstStyle/>
          <a:p>
            <a:pPr eaLnBrk="1" hangingPunct="1"/>
            <a:r>
              <a:rPr lang="en-US" sz="2800" dirty="0" smtClean="0">
                <a:solidFill>
                  <a:srgbClr val="2D2D8A"/>
                </a:solidFill>
                <a:latin typeface="Arial Narrow" charset="0"/>
                <a:ea typeface="ヒラギノ角ゴ ProN W3" charset="0"/>
                <a:cs typeface="ヒラギノ角ゴ ProN W3" charset="0"/>
              </a:rPr>
              <a:t>ROTARY 101-OBJECTIVES</a:t>
            </a:r>
            <a:endParaRPr lang="en-US" sz="2800" dirty="0">
              <a:solidFill>
                <a:srgbClr val="2D2D8A"/>
              </a:solidFill>
              <a:latin typeface="Arial Narrow" charset="0"/>
              <a:ea typeface="ヒラギノ角ゴ ProN W3" charset="0"/>
              <a:cs typeface="ヒラギノ角ゴ ProN W3" charset="0"/>
            </a:endParaRPr>
          </a:p>
        </p:txBody>
      </p:sp>
      <p:sp>
        <p:nvSpPr>
          <p:cNvPr id="18440" name="Rectangle 8"/>
          <p:cNvSpPr>
            <a:spLocks noGrp="1" noChangeArrowheads="1"/>
          </p:cNvSpPr>
          <p:nvPr>
            <p:ph type="body" idx="1"/>
          </p:nvPr>
        </p:nvSpPr>
        <p:spPr>
          <a:xfrm>
            <a:off x="457201" y="1219200"/>
            <a:ext cx="4724399" cy="5105400"/>
          </a:xfrm>
        </p:spPr>
        <p:txBody>
          <a:bodyPr/>
          <a:lstStyle/>
          <a:p>
            <a:pPr eaLnBrk="1" hangingPunct="1">
              <a:spcBef>
                <a:spcPts val="1200"/>
              </a:spcBef>
              <a:defRPr/>
            </a:pPr>
            <a:r>
              <a:rPr lang="en-US" sz="2400" dirty="0">
                <a:latin typeface="Georgia Bold" charset="0"/>
                <a:ea typeface="ヒラギノ角ゴ ProN W3" charset="0"/>
                <a:cs typeface="Georgia Bold" charset="0"/>
                <a:sym typeface="Georgia Bold" charset="0"/>
              </a:rPr>
              <a:t>E</a:t>
            </a:r>
            <a:r>
              <a:rPr lang="en-US" sz="2400" dirty="0" smtClean="0">
                <a:latin typeface="Georgia Bold" charset="0"/>
                <a:ea typeface="ヒラギノ角ゴ ProN W3" charset="0"/>
                <a:cs typeface="Georgia Bold" charset="0"/>
                <a:sym typeface="Georgia Bold" charset="0"/>
              </a:rPr>
              <a:t>ngage </a:t>
            </a:r>
            <a:r>
              <a:rPr lang="en-US" sz="2400" dirty="0">
                <a:latin typeface="Georgia Bold" charset="0"/>
                <a:ea typeface="ヒラギノ角ゴ ProN W3" charset="0"/>
                <a:cs typeface="Georgia Bold" charset="0"/>
                <a:sym typeface="Georgia Bold" charset="0"/>
              </a:rPr>
              <a:t>you and provide answers and a better understanding of Rotary at the Member, Club, District, Zone and International levels.</a:t>
            </a:r>
          </a:p>
          <a:p>
            <a:pPr marL="304800" indent="-304800" eaLnBrk="1" hangingPunct="1">
              <a:spcBef>
                <a:spcPts val="1200"/>
              </a:spcBef>
            </a:pPr>
            <a:r>
              <a:rPr lang="en-US" sz="2400" dirty="0" smtClean="0">
                <a:latin typeface="Georgia Bold" charset="0"/>
                <a:ea typeface="ヒラギノ角ゴ ProN W3" charset="0"/>
                <a:cs typeface="Georgia Bold" charset="0"/>
                <a:sym typeface="Georgia Bold" charset="0"/>
              </a:rPr>
              <a:t>Elevate your </a:t>
            </a:r>
            <a:r>
              <a:rPr lang="en-US" sz="2400" dirty="0" smtClean="0">
                <a:latin typeface="Georgia" charset="0"/>
                <a:ea typeface="ヒラギノ角ゴ ProN W3" charset="0"/>
                <a:cs typeface="Georgia" charset="0"/>
                <a:sym typeface="Georgia" charset="0"/>
              </a:rPr>
              <a:t>awareness of how you can learn more about Rotary on your own</a:t>
            </a:r>
            <a:endParaRPr lang="en-US" sz="2400" dirty="0">
              <a:latin typeface="Georgia" charset="0"/>
              <a:ea typeface="ヒラギノ明朝 ProN W3" charset="0"/>
              <a:cs typeface="ヒラギノ明朝 ProN W3" charset="0"/>
              <a:sym typeface="Georgia" charset="0"/>
            </a:endParaRPr>
          </a:p>
          <a:p>
            <a:pPr marL="304800" indent="-304800" eaLnBrk="1" hangingPunct="1">
              <a:spcBef>
                <a:spcPts val="1200"/>
              </a:spcBef>
            </a:pPr>
            <a:r>
              <a:rPr lang="en-US" sz="2400" dirty="0" smtClean="0">
                <a:latin typeface="Georgia Bold" charset="0"/>
                <a:ea typeface="ヒラギノ角ゴ ProN W3" charset="0"/>
                <a:cs typeface="Georgia Bold" charset="0"/>
                <a:sym typeface="Georgia Bold" charset="0"/>
              </a:rPr>
              <a:t>Motivate</a:t>
            </a:r>
            <a:r>
              <a:rPr lang="en-US" sz="2400" dirty="0">
                <a:latin typeface="Georgia" charset="0"/>
                <a:ea typeface="ヒラギノ角ゴ ProN W3" charset="0"/>
                <a:cs typeface="Georgia" charset="0"/>
                <a:sym typeface="Georgia" charset="0"/>
              </a:rPr>
              <a:t> </a:t>
            </a:r>
            <a:r>
              <a:rPr lang="en-US" sz="2400" dirty="0" smtClean="0">
                <a:latin typeface="Georgia" charset="0"/>
                <a:ea typeface="ヒラギノ角ゴ ProN W3" charset="0"/>
                <a:cs typeface="Georgia" charset="0"/>
                <a:sym typeface="Georgia" charset="0"/>
              </a:rPr>
              <a:t>and </a:t>
            </a:r>
            <a:r>
              <a:rPr lang="en-US" sz="2400" dirty="0">
                <a:latin typeface="Georgia Bold" charset="0"/>
                <a:ea typeface="ヒラギノ角ゴ ProN W3" charset="0"/>
                <a:cs typeface="Georgia Bold" charset="0"/>
                <a:sym typeface="Georgia Bold" charset="0"/>
              </a:rPr>
              <a:t>inspire </a:t>
            </a:r>
            <a:r>
              <a:rPr lang="en-US" sz="2400" dirty="0" smtClean="0">
                <a:latin typeface="Georgia" charset="0"/>
                <a:ea typeface="ヒラギノ角ゴ ProN W3" charset="0"/>
                <a:cs typeface="Georgia" charset="0"/>
                <a:sym typeface="Georgia" charset="0"/>
              </a:rPr>
              <a:t>you to have </a:t>
            </a:r>
            <a:r>
              <a:rPr lang="en-US" sz="2400" b="1" i="1" dirty="0" smtClean="0">
                <a:latin typeface="Georgia" charset="0"/>
                <a:ea typeface="ヒラギノ角ゴ ProN W3" charset="0"/>
                <a:cs typeface="Georgia" charset="0"/>
                <a:sym typeface="Georgia" charset="0"/>
              </a:rPr>
              <a:t>fun</a:t>
            </a:r>
            <a:r>
              <a:rPr lang="en-US" sz="2400" dirty="0" smtClean="0">
                <a:latin typeface="Georgia" charset="0"/>
                <a:ea typeface="ヒラギノ角ゴ ProN W3" charset="0"/>
                <a:cs typeface="Georgia" charset="0"/>
                <a:sym typeface="Georgia" charset="0"/>
              </a:rPr>
              <a:t> and get involved at the Club, District and International levels</a:t>
            </a:r>
            <a:endParaRPr lang="en-US" sz="2400" dirty="0">
              <a:latin typeface="Georgia" charset="0"/>
              <a:ea typeface="ヒラギノ明朝 ProN W3" charset="0"/>
              <a:cs typeface="ヒラギノ明朝 ProN W3" charset="0"/>
              <a:sym typeface="Georgia" charset="0"/>
            </a:endParaRPr>
          </a:p>
        </p:txBody>
      </p:sp>
    </p:spTree>
    <p:extLst>
      <p:ext uri="{BB962C8B-B14F-4D97-AF65-F5344CB8AC3E}">
        <p14:creationId xmlns:p14="http://schemas.microsoft.com/office/powerpoint/2010/main" val="2834200978"/>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p:cNvSpPr>
          <p:nvPr/>
        </p:nvSpPr>
        <p:spPr bwMode="auto">
          <a:xfrm>
            <a:off x="6781800" y="6477000"/>
            <a:ext cx="19304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47106"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9156"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49157" name="Rectangle 5"/>
          <p:cNvSpPr>
            <a:spLocks/>
          </p:cNvSpPr>
          <p:nvPr/>
        </p:nvSpPr>
        <p:spPr bwMode="auto">
          <a:xfrm>
            <a:off x="0" y="989013"/>
            <a:ext cx="9156700" cy="5102225"/>
          </a:xfrm>
          <a:prstGeom prst="rect">
            <a:avLst/>
          </a:prstGeom>
          <a:solidFill>
            <a:srgbClr val="005DAA"/>
          </a:solidFill>
          <a:ln>
            <a:noFill/>
          </a:ln>
          <a:effectLst>
            <a:outerShdw blurRad="101600" dist="63500" dir="2700000" algn="ctr" rotWithShape="0">
              <a:schemeClr val="bg2">
                <a:alpha val="25000"/>
              </a:schemeClr>
            </a:outerShdw>
          </a:effectLst>
          <a:extLst/>
        </p:spPr>
        <p:txBody>
          <a:bodyPr lIns="0" tIns="0" rIns="0" bIns="0"/>
          <a:lstStyle/>
          <a:p>
            <a:pPr>
              <a:defRPr/>
            </a:pPr>
            <a:endParaRPr lang="en-US"/>
          </a:p>
        </p:txBody>
      </p:sp>
      <p:sp>
        <p:nvSpPr>
          <p:cNvPr id="49158" name="Rectangle 6"/>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47111" name="Rectangle 7"/>
          <p:cNvSpPr>
            <a:spLocks noGrp="1" noChangeArrowheads="1"/>
          </p:cNvSpPr>
          <p:nvPr>
            <p:ph type="title"/>
          </p:nvPr>
        </p:nvSpPr>
        <p:spPr>
          <a:xfrm>
            <a:off x="381000" y="0"/>
            <a:ext cx="8763000" cy="1447800"/>
          </a:xfrm>
        </p:spPr>
        <p:txBody>
          <a:bodyPr/>
          <a:lstStyle/>
          <a:p>
            <a:pPr eaLnBrk="1" hangingPunct="1"/>
            <a:r>
              <a:rPr lang="en-US" sz="2800" dirty="0" smtClean="0">
                <a:solidFill>
                  <a:srgbClr val="333399"/>
                </a:solidFill>
                <a:latin typeface="Arial Narrow" charset="0"/>
                <a:ea typeface="ヒラギノ角ゴ ProN W3" charset="0"/>
                <a:cs typeface="ヒラギノ角ゴ ProN W3" charset="0"/>
              </a:rPr>
              <a:t>ROTARY 101-   INFORM  </a:t>
            </a:r>
            <a:r>
              <a:rPr lang="en-US" sz="2800" dirty="0">
                <a:solidFill>
                  <a:srgbClr val="333399"/>
                </a:solidFill>
                <a:latin typeface="Arial Narrow" charset="0"/>
                <a:ea typeface="ヒラギノ角ゴ ProN W3" charset="0"/>
                <a:cs typeface="ヒラギノ角ゴ ProN W3" charset="0"/>
              </a:rPr>
              <a:t>|  INSPIRE  |  EMPOWER</a:t>
            </a:r>
          </a:p>
        </p:txBody>
      </p:sp>
      <p:sp>
        <p:nvSpPr>
          <p:cNvPr id="47112" name="Rectangle 8"/>
          <p:cNvSpPr>
            <a:spLocks noGrp="1" noChangeArrowheads="1"/>
          </p:cNvSpPr>
          <p:nvPr>
            <p:ph type="body" idx="1"/>
          </p:nvPr>
        </p:nvSpPr>
        <p:spPr>
          <a:xfrm>
            <a:off x="457200" y="1219200"/>
            <a:ext cx="8229600" cy="5638800"/>
          </a:xfrm>
        </p:spPr>
        <p:txBody>
          <a:bodyPr/>
          <a:lstStyle/>
          <a:p>
            <a:pPr marL="0" indent="0" eaLnBrk="1" hangingPunct="1">
              <a:spcBef>
                <a:spcPts val="1200"/>
              </a:spcBef>
              <a:buNone/>
            </a:pPr>
            <a:r>
              <a:rPr lang="en-US" sz="3600" dirty="0" smtClean="0">
                <a:solidFill>
                  <a:schemeClr val="bg1">
                    <a:lumMod val="75000"/>
                  </a:schemeClr>
                </a:solidFill>
                <a:latin typeface="Georgia Bold" charset="0"/>
                <a:ea typeface="ヒラギノ角ゴ ProN W3" charset="0"/>
                <a:cs typeface="Georgia Bold" charset="0"/>
                <a:sym typeface="Georgia Bold" charset="0"/>
              </a:rPr>
              <a:t>Tools to assist you in elevating your </a:t>
            </a:r>
            <a:r>
              <a:rPr lang="en-US" sz="3600" dirty="0" smtClean="0">
                <a:solidFill>
                  <a:schemeClr val="bg1">
                    <a:lumMod val="75000"/>
                  </a:schemeClr>
                </a:solidFill>
                <a:latin typeface="Georgia" charset="0"/>
                <a:ea typeface="ヒラギノ角ゴ ProN W3" charset="0"/>
                <a:cs typeface="Georgia" charset="0"/>
                <a:sym typeface="Georgia" charset="0"/>
              </a:rPr>
              <a:t>awareness and knowledge of Rotary:  </a:t>
            </a:r>
          </a:p>
          <a:p>
            <a:pPr marL="304800" indent="-304800" eaLnBrk="1" hangingPunct="1">
              <a:spcBef>
                <a:spcPts val="1200"/>
              </a:spcBef>
            </a:pPr>
            <a:r>
              <a:rPr lang="en-US" sz="3600" dirty="0" smtClean="0">
                <a:solidFill>
                  <a:schemeClr val="bg1"/>
                </a:solidFill>
                <a:latin typeface="Georgia" charset="0"/>
                <a:ea typeface="ヒラギノ角ゴ ProN W3" charset="0"/>
                <a:cs typeface="Georgia" charset="0"/>
                <a:sym typeface="Georgia" charset="0"/>
              </a:rPr>
              <a:t>Read the “ABC’s of Rotary”</a:t>
            </a:r>
          </a:p>
          <a:p>
            <a:pPr marL="304800" indent="-304800" eaLnBrk="1" hangingPunct="1">
              <a:spcBef>
                <a:spcPts val="1200"/>
              </a:spcBef>
            </a:pPr>
            <a:r>
              <a:rPr lang="en-US" sz="3600" dirty="0" smtClean="0">
                <a:solidFill>
                  <a:schemeClr val="bg1"/>
                </a:solidFill>
                <a:latin typeface="Georgia" charset="0"/>
                <a:ea typeface="ヒラギノ角ゴ ProN W3" charset="0"/>
                <a:cs typeface="Georgia" charset="0"/>
                <a:sym typeface="Georgia" charset="0"/>
              </a:rPr>
              <a:t>Explore your home Club’s history</a:t>
            </a:r>
          </a:p>
          <a:p>
            <a:pPr marL="304800" indent="-304800" eaLnBrk="1" hangingPunct="1">
              <a:spcBef>
                <a:spcPts val="1200"/>
              </a:spcBef>
            </a:pPr>
            <a:r>
              <a:rPr lang="en-US" sz="3600" dirty="0" smtClean="0">
                <a:solidFill>
                  <a:schemeClr val="bg1"/>
                </a:solidFill>
                <a:latin typeface="Georgia" charset="0"/>
                <a:ea typeface="ヒラギノ角ゴ ProN W3" charset="0"/>
                <a:cs typeface="Georgia" charset="0"/>
                <a:sym typeface="Georgia" charset="0"/>
              </a:rPr>
              <a:t>Visit D6270 Website</a:t>
            </a:r>
          </a:p>
          <a:p>
            <a:pPr marL="304800" indent="-304800" eaLnBrk="1" hangingPunct="1">
              <a:spcBef>
                <a:spcPts val="1200"/>
              </a:spcBef>
            </a:pPr>
            <a:r>
              <a:rPr lang="en-US" sz="3600" dirty="0" smtClean="0">
                <a:solidFill>
                  <a:schemeClr val="bg1"/>
                </a:solidFill>
                <a:latin typeface="Georgia" charset="0"/>
                <a:ea typeface="ヒラギノ角ゴ ProN W3" charset="0"/>
                <a:cs typeface="Georgia" charset="0"/>
                <a:sym typeface="Georgia" charset="0"/>
              </a:rPr>
              <a:t>Visit </a:t>
            </a:r>
            <a:r>
              <a:rPr lang="en-US" sz="3600" dirty="0" err="1" smtClean="0">
                <a:solidFill>
                  <a:schemeClr val="bg1"/>
                </a:solidFill>
                <a:latin typeface="Georgia" charset="0"/>
                <a:ea typeface="ヒラギノ角ゴ ProN W3" charset="0"/>
                <a:cs typeface="Georgia" charset="0"/>
                <a:sym typeface="Georgia" charset="0"/>
              </a:rPr>
              <a:t>Rotary.org</a:t>
            </a:r>
            <a:r>
              <a:rPr lang="en-US" sz="3600" dirty="0">
                <a:solidFill>
                  <a:schemeClr val="bg1"/>
                </a:solidFill>
                <a:latin typeface="Georgia" charset="0"/>
                <a:ea typeface="ヒラギノ角ゴ ProN W3" charset="0"/>
                <a:cs typeface="Georgia" charset="0"/>
                <a:sym typeface="Georgia" charset="0"/>
              </a:rPr>
              <a:t>/</a:t>
            </a:r>
            <a:r>
              <a:rPr lang="en-US" sz="3600" dirty="0" smtClean="0">
                <a:solidFill>
                  <a:schemeClr val="bg1"/>
                </a:solidFill>
                <a:latin typeface="Georgia" charset="0"/>
                <a:ea typeface="ヒラギノ角ゴ ProN W3" charset="0"/>
                <a:cs typeface="Georgia" charset="0"/>
                <a:sym typeface="Georgia" charset="0"/>
              </a:rPr>
              <a:t>My Rotary (sign up)/Rotary Club Central</a:t>
            </a:r>
            <a:endParaRPr lang="en-US" sz="3600" dirty="0">
              <a:solidFill>
                <a:schemeClr val="bg1"/>
              </a:solidFill>
              <a:latin typeface="Georgia" charset="0"/>
              <a:ea typeface="ヒラギノ明朝 ProN W3" charset="0"/>
              <a:cs typeface="ヒラギノ明朝 ProN W3" charset="0"/>
              <a:sym typeface="Georgia" charset="0"/>
            </a:endParaRPr>
          </a:p>
          <a:p>
            <a:pPr marL="482600" indent="-482600" eaLnBrk="1" hangingPunct="1">
              <a:spcBef>
                <a:spcPts val="1200"/>
              </a:spcBef>
              <a:buFont typeface="Arial" charset="0"/>
              <a:buNone/>
            </a:pPr>
            <a:endParaRPr lang="en-US" sz="4400" dirty="0">
              <a:solidFill>
                <a:srgbClr val="FFFFFF"/>
              </a:solidFill>
              <a:latin typeface="Arial Narrow" charset="0"/>
              <a:ea typeface="ヒラギノ角ゴ ProN W3" charset="0"/>
              <a:cs typeface="Arial Narrow Bold" charset="0"/>
              <a:sym typeface="Arial Narrow" charset="0"/>
            </a:endParaRPr>
          </a:p>
          <a:p>
            <a:pPr marL="482600" indent="-482600" eaLnBrk="1" hangingPunct="1">
              <a:spcBef>
                <a:spcPts val="1200"/>
              </a:spcBef>
              <a:buFont typeface="Arial" charset="0"/>
              <a:buNone/>
            </a:pPr>
            <a:endParaRPr lang="en-US" sz="4400" dirty="0">
              <a:solidFill>
                <a:srgbClr val="FFFFFF"/>
              </a:solidFill>
              <a:latin typeface="Arial Narrow Bold" charset="0"/>
              <a:ea typeface="ヒラギノ角ゴ ProN W6" charset="0"/>
              <a:cs typeface="ヒラギノ角ゴ ProN W6" charset="0"/>
              <a:sym typeface="Arial Narrow Bold" charset="0"/>
            </a:endParaRPr>
          </a:p>
          <a:p>
            <a:pPr marL="482600" indent="-482600" eaLnBrk="1" hangingPunct="1">
              <a:spcBef>
                <a:spcPts val="1200"/>
              </a:spcBef>
              <a:buFont typeface="Arial" charset="0"/>
              <a:buNone/>
            </a:pPr>
            <a:endParaRPr lang="en-US" sz="4400" dirty="0">
              <a:solidFill>
                <a:srgbClr val="FFFFFF"/>
              </a:solidFill>
              <a:latin typeface="Arial Narrow Bold" charset="0"/>
              <a:ea typeface="ヒラギノ角ゴ ProN W6" charset="0"/>
              <a:cs typeface="ヒラギノ角ゴ ProN W6" charset="0"/>
              <a:sym typeface="Arial Narrow Bold" charset="0"/>
            </a:endParaRPr>
          </a:p>
        </p:txBody>
      </p:sp>
    </p:spTree>
    <p:extLst>
      <p:ext uri="{BB962C8B-B14F-4D97-AF65-F5344CB8AC3E}">
        <p14:creationId xmlns:p14="http://schemas.microsoft.com/office/powerpoint/2010/main" val="3182394348"/>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p:cNvSpPr>
          <p:nvPr/>
        </p:nvSpPr>
        <p:spPr bwMode="auto">
          <a:xfrm>
            <a:off x="6781800" y="6477000"/>
            <a:ext cx="19304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47106"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9156"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49157" name="Rectangle 5"/>
          <p:cNvSpPr>
            <a:spLocks/>
          </p:cNvSpPr>
          <p:nvPr/>
        </p:nvSpPr>
        <p:spPr bwMode="auto">
          <a:xfrm>
            <a:off x="0" y="989013"/>
            <a:ext cx="9156700" cy="5102225"/>
          </a:xfrm>
          <a:prstGeom prst="rect">
            <a:avLst/>
          </a:prstGeom>
          <a:solidFill>
            <a:srgbClr val="005DAA"/>
          </a:solidFill>
          <a:ln>
            <a:noFill/>
          </a:ln>
          <a:effectLst>
            <a:outerShdw blurRad="101600" dist="63500" dir="2700000" algn="ctr" rotWithShape="0">
              <a:schemeClr val="bg2">
                <a:alpha val="25000"/>
              </a:schemeClr>
            </a:outerShdw>
          </a:effectLst>
          <a:extLst/>
        </p:spPr>
        <p:txBody>
          <a:bodyPr lIns="0" tIns="0" rIns="0" bIns="0"/>
          <a:lstStyle/>
          <a:p>
            <a:pPr>
              <a:defRPr/>
            </a:pPr>
            <a:endParaRPr lang="en-US"/>
          </a:p>
        </p:txBody>
      </p:sp>
      <p:sp>
        <p:nvSpPr>
          <p:cNvPr id="49158" name="Rectangle 6"/>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47111" name="Rectangle 7"/>
          <p:cNvSpPr>
            <a:spLocks noGrp="1" noChangeArrowheads="1"/>
          </p:cNvSpPr>
          <p:nvPr>
            <p:ph type="title"/>
          </p:nvPr>
        </p:nvSpPr>
        <p:spPr>
          <a:xfrm>
            <a:off x="381000" y="0"/>
            <a:ext cx="8763000" cy="1447800"/>
          </a:xfrm>
        </p:spPr>
        <p:txBody>
          <a:bodyPr/>
          <a:lstStyle/>
          <a:p>
            <a:pPr eaLnBrk="1" hangingPunct="1"/>
            <a:r>
              <a:rPr lang="en-US" sz="2800" dirty="0" smtClean="0">
                <a:solidFill>
                  <a:srgbClr val="333399"/>
                </a:solidFill>
                <a:latin typeface="Arial Narrow" charset="0"/>
                <a:ea typeface="ヒラギノ角ゴ ProN W3" charset="0"/>
                <a:cs typeface="ヒラギノ角ゴ ProN W3" charset="0"/>
              </a:rPr>
              <a:t>ROTARY 101-   INFORM  </a:t>
            </a:r>
            <a:r>
              <a:rPr lang="en-US" sz="2800" dirty="0">
                <a:solidFill>
                  <a:srgbClr val="333399"/>
                </a:solidFill>
                <a:latin typeface="Arial Narrow" charset="0"/>
                <a:ea typeface="ヒラギノ角ゴ ProN W3" charset="0"/>
                <a:cs typeface="ヒラギノ角ゴ ProN W3" charset="0"/>
              </a:rPr>
              <a:t>|  INSPIRE  |  EMPOWER</a:t>
            </a:r>
          </a:p>
        </p:txBody>
      </p:sp>
      <p:sp>
        <p:nvSpPr>
          <p:cNvPr id="47112" name="Rectangle 8"/>
          <p:cNvSpPr>
            <a:spLocks noGrp="1" noChangeArrowheads="1"/>
          </p:cNvSpPr>
          <p:nvPr>
            <p:ph type="body" idx="1"/>
          </p:nvPr>
        </p:nvSpPr>
        <p:spPr>
          <a:xfrm>
            <a:off x="457200" y="1219200"/>
            <a:ext cx="8229600" cy="5638800"/>
          </a:xfrm>
        </p:spPr>
        <p:txBody>
          <a:bodyPr/>
          <a:lstStyle/>
          <a:p>
            <a:pPr marL="0" indent="0" eaLnBrk="1" hangingPunct="1">
              <a:spcBef>
                <a:spcPts val="1200"/>
              </a:spcBef>
              <a:buNone/>
            </a:pPr>
            <a:endParaRPr lang="en-US" sz="4400" dirty="0" smtClean="0">
              <a:solidFill>
                <a:schemeClr val="bg1">
                  <a:lumMod val="75000"/>
                </a:schemeClr>
              </a:solidFill>
              <a:latin typeface="Georgia Bold" charset="0"/>
              <a:ea typeface="ヒラギノ角ゴ ProN W3" charset="0"/>
              <a:cs typeface="Georgia Bold" charset="0"/>
              <a:sym typeface="Georgia Bold" charset="0"/>
            </a:endParaRPr>
          </a:p>
          <a:p>
            <a:pPr marL="0" indent="0" eaLnBrk="1" hangingPunct="1">
              <a:spcBef>
                <a:spcPts val="1200"/>
              </a:spcBef>
              <a:buNone/>
            </a:pPr>
            <a:r>
              <a:rPr lang="en-US" sz="4400" dirty="0" smtClean="0">
                <a:solidFill>
                  <a:schemeClr val="bg1">
                    <a:lumMod val="75000"/>
                  </a:schemeClr>
                </a:solidFill>
                <a:latin typeface="Georgia Bold" charset="0"/>
                <a:ea typeface="ヒラギノ角ゴ ProN W3" charset="0"/>
                <a:cs typeface="Georgia Bold" charset="0"/>
                <a:sym typeface="Georgia Bold" charset="0"/>
              </a:rPr>
              <a:t>We hope to motivate you to have fun and get involved at your Club, District and International Level</a:t>
            </a:r>
            <a:r>
              <a:rPr lang="en-US" sz="4400" dirty="0" smtClean="0">
                <a:solidFill>
                  <a:schemeClr val="bg1">
                    <a:lumMod val="75000"/>
                  </a:schemeClr>
                </a:solidFill>
                <a:latin typeface="Georgia" charset="0"/>
                <a:ea typeface="ヒラギノ角ゴ ProN W3" charset="0"/>
                <a:cs typeface="Georgia" charset="0"/>
                <a:sym typeface="Georgia" charset="0"/>
              </a:rPr>
              <a:t>:  </a:t>
            </a:r>
          </a:p>
          <a:p>
            <a:pPr marL="304800" indent="-304800" eaLnBrk="1" hangingPunct="1">
              <a:spcBef>
                <a:spcPts val="1200"/>
              </a:spcBef>
            </a:pPr>
            <a:endParaRPr lang="en-US" sz="3600" dirty="0">
              <a:solidFill>
                <a:schemeClr val="bg1"/>
              </a:solidFill>
              <a:latin typeface="Georgia" charset="0"/>
              <a:ea typeface="ヒラギノ明朝 ProN W3" charset="0"/>
              <a:cs typeface="ヒラギノ明朝 ProN W3" charset="0"/>
              <a:sym typeface="Georgia" charset="0"/>
            </a:endParaRPr>
          </a:p>
          <a:p>
            <a:pPr marL="482600" indent="-482600" eaLnBrk="1" hangingPunct="1">
              <a:spcBef>
                <a:spcPts val="1200"/>
              </a:spcBef>
              <a:buFont typeface="Arial" charset="0"/>
              <a:buNone/>
            </a:pPr>
            <a:endParaRPr lang="en-US" sz="4400" dirty="0">
              <a:solidFill>
                <a:srgbClr val="FFFFFF"/>
              </a:solidFill>
              <a:latin typeface="Arial Narrow" charset="0"/>
              <a:ea typeface="ヒラギノ角ゴ ProN W3" charset="0"/>
              <a:cs typeface="Arial Narrow Bold" charset="0"/>
              <a:sym typeface="Arial Narrow" charset="0"/>
            </a:endParaRPr>
          </a:p>
          <a:p>
            <a:pPr marL="482600" indent="-482600" eaLnBrk="1" hangingPunct="1">
              <a:spcBef>
                <a:spcPts val="1200"/>
              </a:spcBef>
              <a:buFont typeface="Arial" charset="0"/>
              <a:buNone/>
            </a:pPr>
            <a:endParaRPr lang="en-US" sz="4400" dirty="0">
              <a:solidFill>
                <a:srgbClr val="FFFFFF"/>
              </a:solidFill>
              <a:latin typeface="Arial Narrow Bold" charset="0"/>
              <a:ea typeface="ヒラギノ角ゴ ProN W6" charset="0"/>
              <a:cs typeface="ヒラギノ角ゴ ProN W6" charset="0"/>
              <a:sym typeface="Arial Narrow Bold" charset="0"/>
            </a:endParaRPr>
          </a:p>
          <a:p>
            <a:pPr marL="482600" indent="-482600" eaLnBrk="1" hangingPunct="1">
              <a:spcBef>
                <a:spcPts val="1200"/>
              </a:spcBef>
              <a:buFont typeface="Arial" charset="0"/>
              <a:buNone/>
            </a:pPr>
            <a:endParaRPr lang="en-US" sz="4400" dirty="0">
              <a:solidFill>
                <a:srgbClr val="FFFFFF"/>
              </a:solidFill>
              <a:latin typeface="Arial Narrow Bold" charset="0"/>
              <a:ea typeface="ヒラギノ角ゴ ProN W6" charset="0"/>
              <a:cs typeface="ヒラギノ角ゴ ProN W6" charset="0"/>
              <a:sym typeface="Arial Narrow Bold" charset="0"/>
            </a:endParaRPr>
          </a:p>
        </p:txBody>
      </p:sp>
    </p:spTree>
    <p:extLst>
      <p:ext uri="{BB962C8B-B14F-4D97-AF65-F5344CB8AC3E}">
        <p14:creationId xmlns:p14="http://schemas.microsoft.com/office/powerpoint/2010/main" val="303217188"/>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p:cNvSpPr>
          <p:nvPr/>
        </p:nvSpPr>
        <p:spPr bwMode="auto">
          <a:xfrm>
            <a:off x="6781800" y="6477000"/>
            <a:ext cx="19304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47106"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9156"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49157" name="Rectangle 5"/>
          <p:cNvSpPr>
            <a:spLocks/>
          </p:cNvSpPr>
          <p:nvPr/>
        </p:nvSpPr>
        <p:spPr bwMode="auto">
          <a:xfrm>
            <a:off x="0" y="989013"/>
            <a:ext cx="9156700" cy="5102225"/>
          </a:xfrm>
          <a:prstGeom prst="rect">
            <a:avLst/>
          </a:prstGeom>
          <a:solidFill>
            <a:srgbClr val="005DAA"/>
          </a:solidFill>
          <a:ln>
            <a:noFill/>
          </a:ln>
          <a:effectLst>
            <a:outerShdw blurRad="101600" dist="63500" dir="2700000" algn="ctr" rotWithShape="0">
              <a:schemeClr val="bg2">
                <a:alpha val="25000"/>
              </a:schemeClr>
            </a:outerShdw>
          </a:effectLst>
          <a:extLst/>
        </p:spPr>
        <p:txBody>
          <a:bodyPr lIns="0" tIns="0" rIns="0" bIns="0"/>
          <a:lstStyle/>
          <a:p>
            <a:pPr>
              <a:defRPr/>
            </a:pPr>
            <a:endParaRPr lang="en-US"/>
          </a:p>
        </p:txBody>
      </p:sp>
      <p:sp>
        <p:nvSpPr>
          <p:cNvPr id="49158" name="Rectangle 6"/>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47111" name="Rectangle 7"/>
          <p:cNvSpPr>
            <a:spLocks noGrp="1" noChangeArrowheads="1"/>
          </p:cNvSpPr>
          <p:nvPr>
            <p:ph type="title"/>
          </p:nvPr>
        </p:nvSpPr>
        <p:spPr>
          <a:xfrm>
            <a:off x="228600" y="0"/>
            <a:ext cx="8915400" cy="1447800"/>
          </a:xfrm>
        </p:spPr>
        <p:txBody>
          <a:bodyPr/>
          <a:lstStyle/>
          <a:p>
            <a:pPr eaLnBrk="1" hangingPunct="1"/>
            <a:r>
              <a:rPr lang="en-US" sz="2800" dirty="0" smtClean="0">
                <a:latin typeface="Arial Narrow" charset="0"/>
                <a:ea typeface="ヒラギノ角ゴ ProN W3" charset="0"/>
                <a:cs typeface="ヒラギノ角ゴ ProN W3" charset="0"/>
              </a:rPr>
              <a:t>ROTARY 101-   INFORM  </a:t>
            </a:r>
            <a:r>
              <a:rPr lang="en-US" sz="2800" dirty="0">
                <a:latin typeface="Arial Narrow" charset="0"/>
                <a:ea typeface="ヒラギノ角ゴ ProN W3" charset="0"/>
                <a:cs typeface="ヒラギノ角ゴ ProN W3" charset="0"/>
              </a:rPr>
              <a:t>|  INSPIRE  |  EMPOWER</a:t>
            </a:r>
          </a:p>
        </p:txBody>
      </p:sp>
      <p:sp>
        <p:nvSpPr>
          <p:cNvPr id="47112" name="Rectangle 8"/>
          <p:cNvSpPr>
            <a:spLocks noGrp="1" noChangeArrowheads="1"/>
          </p:cNvSpPr>
          <p:nvPr>
            <p:ph type="body" idx="1"/>
          </p:nvPr>
        </p:nvSpPr>
        <p:spPr>
          <a:xfrm>
            <a:off x="906185" y="304800"/>
            <a:ext cx="8229600" cy="6553200"/>
          </a:xfrm>
        </p:spPr>
        <p:txBody>
          <a:bodyPr/>
          <a:lstStyle/>
          <a:p>
            <a:pPr marL="0" indent="0" eaLnBrk="1" hangingPunct="1">
              <a:spcBef>
                <a:spcPts val="1200"/>
              </a:spcBef>
              <a:buNone/>
            </a:pPr>
            <a:endParaRPr lang="en-US" sz="3600" dirty="0" smtClean="0">
              <a:solidFill>
                <a:schemeClr val="bg1">
                  <a:lumMod val="75000"/>
                </a:schemeClr>
              </a:solidFill>
              <a:latin typeface="Georgia" charset="0"/>
              <a:ea typeface="ヒラギノ角ゴ ProN W3" charset="0"/>
              <a:cs typeface="Georgia" charset="0"/>
              <a:sym typeface="Georgia" charset="0"/>
            </a:endParaRPr>
          </a:p>
          <a:p>
            <a:pPr marL="304800" indent="-304800" eaLnBrk="1" hangingPunct="1">
              <a:spcBef>
                <a:spcPts val="1200"/>
              </a:spcBef>
            </a:pPr>
            <a:r>
              <a:rPr lang="en-US" sz="2800" dirty="0" smtClean="0">
                <a:solidFill>
                  <a:schemeClr val="bg1"/>
                </a:solidFill>
                <a:latin typeface="Georgia" charset="0"/>
                <a:ea typeface="ヒラギノ角ゴ ProN W3" charset="0"/>
                <a:cs typeface="Georgia" charset="0"/>
                <a:sym typeface="Georgia" charset="0"/>
              </a:rPr>
              <a:t>Join an Avenue of Service Committee</a:t>
            </a:r>
          </a:p>
          <a:p>
            <a:pPr marL="304800" indent="-304800" eaLnBrk="1" hangingPunct="1">
              <a:spcBef>
                <a:spcPts val="1200"/>
              </a:spcBef>
            </a:pPr>
            <a:r>
              <a:rPr lang="en-US" sz="2800" dirty="0" smtClean="0">
                <a:solidFill>
                  <a:schemeClr val="bg1"/>
                </a:solidFill>
                <a:latin typeface="Georgia" charset="0"/>
                <a:ea typeface="ヒラギノ角ゴ ProN W3" charset="0"/>
                <a:cs typeface="Georgia" charset="0"/>
                <a:sym typeface="Georgia" charset="0"/>
              </a:rPr>
              <a:t>Visit other Rotary Clubs</a:t>
            </a:r>
          </a:p>
          <a:p>
            <a:pPr marL="304800" indent="-304800" eaLnBrk="1" hangingPunct="1">
              <a:spcBef>
                <a:spcPts val="1200"/>
              </a:spcBef>
            </a:pPr>
            <a:r>
              <a:rPr lang="en-US" sz="2800" dirty="0" smtClean="0">
                <a:solidFill>
                  <a:schemeClr val="bg1"/>
                </a:solidFill>
                <a:latin typeface="Georgia" charset="0"/>
                <a:ea typeface="ヒラギノ角ゴ ProN W3" charset="0"/>
                <a:cs typeface="Georgia" charset="0"/>
                <a:sym typeface="Georgia" charset="0"/>
              </a:rPr>
              <a:t>Invite a guest to a Club meeting</a:t>
            </a:r>
          </a:p>
          <a:p>
            <a:pPr marL="304800" indent="-304800" eaLnBrk="1" hangingPunct="1">
              <a:spcBef>
                <a:spcPts val="1200"/>
              </a:spcBef>
            </a:pPr>
            <a:r>
              <a:rPr lang="en-US" sz="2800" dirty="0" smtClean="0">
                <a:solidFill>
                  <a:schemeClr val="bg1"/>
                </a:solidFill>
                <a:latin typeface="Georgia" charset="0"/>
                <a:ea typeface="ヒラギノ角ゴ ProN W3" charset="0"/>
                <a:cs typeface="Georgia" charset="0"/>
                <a:sym typeface="Georgia" charset="0"/>
              </a:rPr>
              <a:t>Attend a District Conference</a:t>
            </a:r>
          </a:p>
          <a:p>
            <a:pPr marL="304800" indent="-304800" eaLnBrk="1" hangingPunct="1">
              <a:spcBef>
                <a:spcPts val="1200"/>
              </a:spcBef>
            </a:pPr>
            <a:r>
              <a:rPr lang="en-US" sz="2800" dirty="0" smtClean="0">
                <a:solidFill>
                  <a:schemeClr val="bg1"/>
                </a:solidFill>
                <a:latin typeface="Georgia" charset="0"/>
                <a:ea typeface="ヒラギノ角ゴ ProN W3" charset="0"/>
                <a:cs typeface="Georgia" charset="0"/>
                <a:sym typeface="Georgia" charset="0"/>
              </a:rPr>
              <a:t>Attend a District Foundation Dinner</a:t>
            </a:r>
          </a:p>
          <a:p>
            <a:pPr marL="304800" indent="-304800" eaLnBrk="1" hangingPunct="1">
              <a:spcBef>
                <a:spcPts val="1200"/>
              </a:spcBef>
            </a:pPr>
            <a:r>
              <a:rPr lang="en-US" sz="2800" dirty="0" smtClean="0">
                <a:solidFill>
                  <a:schemeClr val="bg1"/>
                </a:solidFill>
                <a:latin typeface="Georgia" charset="0"/>
                <a:ea typeface="ヒラギノ角ゴ ProN W3" charset="0"/>
                <a:cs typeface="Georgia" charset="0"/>
                <a:sym typeface="Georgia" charset="0"/>
              </a:rPr>
              <a:t>Attend a District/Area Visioning Session</a:t>
            </a:r>
          </a:p>
          <a:p>
            <a:pPr marL="304800" indent="-304800" eaLnBrk="1" hangingPunct="1">
              <a:spcBef>
                <a:spcPts val="1200"/>
              </a:spcBef>
            </a:pPr>
            <a:r>
              <a:rPr lang="en-US" sz="2800" dirty="0" smtClean="0">
                <a:solidFill>
                  <a:schemeClr val="bg1"/>
                </a:solidFill>
                <a:latin typeface="Georgia" charset="0"/>
                <a:ea typeface="ヒラギノ角ゴ ProN W3" charset="0"/>
                <a:cs typeface="Georgia" charset="0"/>
                <a:sym typeface="Georgia" charset="0"/>
              </a:rPr>
              <a:t>Volunteer for an International project</a:t>
            </a:r>
          </a:p>
          <a:p>
            <a:pPr marL="304800" indent="-304800" eaLnBrk="1" hangingPunct="1">
              <a:spcBef>
                <a:spcPts val="1200"/>
              </a:spcBef>
            </a:pPr>
            <a:r>
              <a:rPr lang="en-US" sz="2800" dirty="0" smtClean="0">
                <a:solidFill>
                  <a:schemeClr val="bg1"/>
                </a:solidFill>
                <a:latin typeface="Georgia" charset="0"/>
                <a:ea typeface="ヒラギノ角ゴ ProN W3" charset="0"/>
                <a:cs typeface="Georgia" charset="0"/>
                <a:sym typeface="Georgia" charset="0"/>
              </a:rPr>
              <a:t>Attend a RI Convention</a:t>
            </a:r>
          </a:p>
          <a:p>
            <a:pPr marL="304800" indent="-304800" eaLnBrk="1" hangingPunct="1">
              <a:spcBef>
                <a:spcPts val="1200"/>
              </a:spcBef>
            </a:pPr>
            <a:r>
              <a:rPr lang="en-US" sz="2800" dirty="0" smtClean="0">
                <a:solidFill>
                  <a:schemeClr val="bg1"/>
                </a:solidFill>
                <a:latin typeface="Georgia" charset="0"/>
                <a:ea typeface="ヒラギノ角ゴ ProN W3" charset="0"/>
                <a:cs typeface="Georgia" charset="0"/>
                <a:sym typeface="Georgia" charset="0"/>
              </a:rPr>
              <a:t>Explore Rotary Fellowships</a:t>
            </a:r>
          </a:p>
          <a:p>
            <a:pPr marL="304800" indent="-304800" eaLnBrk="1" hangingPunct="1">
              <a:spcBef>
                <a:spcPts val="1200"/>
              </a:spcBef>
            </a:pPr>
            <a:endParaRPr lang="en-US" dirty="0" smtClean="0">
              <a:solidFill>
                <a:schemeClr val="bg1"/>
              </a:solidFill>
              <a:latin typeface="Georgia" charset="0"/>
              <a:ea typeface="ヒラギノ角ゴ ProN W3" charset="0"/>
              <a:cs typeface="Georgia" charset="0"/>
              <a:sym typeface="Georgia" charset="0"/>
            </a:endParaRPr>
          </a:p>
          <a:p>
            <a:pPr marL="304800" indent="-304800" eaLnBrk="1" hangingPunct="1">
              <a:spcBef>
                <a:spcPts val="1200"/>
              </a:spcBef>
            </a:pPr>
            <a:endParaRPr lang="en-US" dirty="0" smtClean="0">
              <a:solidFill>
                <a:schemeClr val="bg1"/>
              </a:solidFill>
              <a:latin typeface="Georgia" charset="0"/>
              <a:ea typeface="ヒラギノ角ゴ ProN W3" charset="0"/>
              <a:cs typeface="Georgia" charset="0"/>
              <a:sym typeface="Georgia" charset="0"/>
            </a:endParaRPr>
          </a:p>
          <a:p>
            <a:pPr marL="304800" indent="-304800" eaLnBrk="1" hangingPunct="1">
              <a:spcBef>
                <a:spcPts val="1200"/>
              </a:spcBef>
            </a:pPr>
            <a:endParaRPr lang="en-US" sz="3600" dirty="0" smtClean="0">
              <a:solidFill>
                <a:schemeClr val="bg1"/>
              </a:solidFill>
              <a:latin typeface="Georgia" charset="0"/>
              <a:ea typeface="ヒラギノ角ゴ ProN W3" charset="0"/>
              <a:cs typeface="Georgia" charset="0"/>
              <a:sym typeface="Georgia" charset="0"/>
            </a:endParaRPr>
          </a:p>
          <a:p>
            <a:pPr marL="304800" indent="-304800" eaLnBrk="1" hangingPunct="1">
              <a:spcBef>
                <a:spcPts val="1200"/>
              </a:spcBef>
            </a:pPr>
            <a:endParaRPr lang="en-US" sz="3600" dirty="0" smtClean="0">
              <a:solidFill>
                <a:schemeClr val="bg1"/>
              </a:solidFill>
              <a:latin typeface="Georgia" charset="0"/>
              <a:ea typeface="ヒラギノ角ゴ ProN W3" charset="0"/>
              <a:cs typeface="Georgia" charset="0"/>
              <a:sym typeface="Georgia" charset="0"/>
            </a:endParaRPr>
          </a:p>
          <a:p>
            <a:pPr marL="304800" indent="-304800" eaLnBrk="1" hangingPunct="1">
              <a:spcBef>
                <a:spcPts val="1200"/>
              </a:spcBef>
            </a:pPr>
            <a:endParaRPr lang="en-US" sz="3600" dirty="0" smtClean="0">
              <a:solidFill>
                <a:schemeClr val="bg1"/>
              </a:solidFill>
              <a:latin typeface="Georgia" charset="0"/>
              <a:ea typeface="ヒラギノ角ゴ ProN W3" charset="0"/>
              <a:cs typeface="Georgia" charset="0"/>
              <a:sym typeface="Georgia" charset="0"/>
            </a:endParaRPr>
          </a:p>
          <a:p>
            <a:pPr marL="304800" indent="-304800" eaLnBrk="1" hangingPunct="1">
              <a:spcBef>
                <a:spcPts val="1200"/>
              </a:spcBef>
            </a:pPr>
            <a:r>
              <a:rPr lang="en-US" sz="3600" dirty="0" smtClean="0">
                <a:solidFill>
                  <a:schemeClr val="bg1"/>
                </a:solidFill>
                <a:latin typeface="Georgia" charset="0"/>
                <a:ea typeface="ヒラギノ角ゴ ProN W3" charset="0"/>
                <a:cs typeface="Georgia" charset="0"/>
                <a:sym typeface="Georgia" charset="0"/>
              </a:rPr>
              <a:t>Visit </a:t>
            </a:r>
            <a:r>
              <a:rPr lang="en-US" sz="3600" dirty="0" err="1" smtClean="0">
                <a:solidFill>
                  <a:schemeClr val="bg1"/>
                </a:solidFill>
                <a:latin typeface="Georgia" charset="0"/>
                <a:ea typeface="ヒラギノ角ゴ ProN W3" charset="0"/>
                <a:cs typeface="Georgia" charset="0"/>
                <a:sym typeface="Georgia" charset="0"/>
              </a:rPr>
              <a:t>Rotary.org</a:t>
            </a:r>
            <a:r>
              <a:rPr lang="en-US" sz="3600" dirty="0">
                <a:solidFill>
                  <a:schemeClr val="bg1"/>
                </a:solidFill>
                <a:latin typeface="Georgia" charset="0"/>
                <a:ea typeface="ヒラギノ角ゴ ProN W3" charset="0"/>
                <a:cs typeface="Georgia" charset="0"/>
                <a:sym typeface="Georgia" charset="0"/>
              </a:rPr>
              <a:t>/</a:t>
            </a:r>
            <a:r>
              <a:rPr lang="en-US" sz="3600" dirty="0" smtClean="0">
                <a:solidFill>
                  <a:schemeClr val="bg1"/>
                </a:solidFill>
                <a:latin typeface="Georgia" charset="0"/>
                <a:ea typeface="ヒラギノ角ゴ ProN W3" charset="0"/>
                <a:cs typeface="Georgia" charset="0"/>
                <a:sym typeface="Georgia" charset="0"/>
              </a:rPr>
              <a:t>My Rotary (sign up)/Rotary Club Central</a:t>
            </a:r>
            <a:endParaRPr lang="en-US" sz="3600" dirty="0">
              <a:solidFill>
                <a:schemeClr val="bg1"/>
              </a:solidFill>
              <a:latin typeface="Georgia" charset="0"/>
              <a:ea typeface="ヒラギノ明朝 ProN W3" charset="0"/>
              <a:cs typeface="ヒラギノ明朝 ProN W3" charset="0"/>
              <a:sym typeface="Georgia" charset="0"/>
            </a:endParaRPr>
          </a:p>
          <a:p>
            <a:pPr marL="482600" indent="-482600" eaLnBrk="1" hangingPunct="1">
              <a:spcBef>
                <a:spcPts val="1200"/>
              </a:spcBef>
              <a:buFont typeface="Arial" charset="0"/>
              <a:buNone/>
            </a:pPr>
            <a:endParaRPr lang="en-US" sz="4400" dirty="0">
              <a:solidFill>
                <a:srgbClr val="FFFFFF"/>
              </a:solidFill>
              <a:latin typeface="Arial Narrow" charset="0"/>
              <a:ea typeface="ヒラギノ角ゴ ProN W3" charset="0"/>
              <a:cs typeface="Arial Narrow Bold" charset="0"/>
              <a:sym typeface="Arial Narrow" charset="0"/>
            </a:endParaRPr>
          </a:p>
          <a:p>
            <a:pPr marL="482600" indent="-482600" eaLnBrk="1" hangingPunct="1">
              <a:spcBef>
                <a:spcPts val="1200"/>
              </a:spcBef>
              <a:buFont typeface="Arial" charset="0"/>
              <a:buNone/>
            </a:pPr>
            <a:endParaRPr lang="en-US" sz="4400" dirty="0">
              <a:solidFill>
                <a:srgbClr val="FFFFFF"/>
              </a:solidFill>
              <a:latin typeface="Arial Narrow Bold" charset="0"/>
              <a:ea typeface="ヒラギノ角ゴ ProN W6" charset="0"/>
              <a:cs typeface="ヒラギノ角ゴ ProN W6" charset="0"/>
              <a:sym typeface="Arial Narrow Bold" charset="0"/>
            </a:endParaRPr>
          </a:p>
          <a:p>
            <a:pPr marL="482600" indent="-482600" eaLnBrk="1" hangingPunct="1">
              <a:spcBef>
                <a:spcPts val="1200"/>
              </a:spcBef>
              <a:buFont typeface="Arial" charset="0"/>
              <a:buNone/>
            </a:pPr>
            <a:endParaRPr lang="en-US" sz="4400" dirty="0">
              <a:solidFill>
                <a:srgbClr val="FFFFFF"/>
              </a:solidFill>
              <a:latin typeface="Arial Narrow Bold" charset="0"/>
              <a:ea typeface="ヒラギノ角ゴ ProN W6" charset="0"/>
              <a:cs typeface="ヒラギノ角ゴ ProN W6" charset="0"/>
              <a:sym typeface="Arial Narrow Bold" charset="0"/>
            </a:endParaRPr>
          </a:p>
        </p:txBody>
      </p:sp>
    </p:spTree>
    <p:extLst>
      <p:ext uri="{BB962C8B-B14F-4D97-AF65-F5344CB8AC3E}">
        <p14:creationId xmlns:p14="http://schemas.microsoft.com/office/powerpoint/2010/main" val="2024452628"/>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p:cNvSpPr>
          <p:nvPr/>
        </p:nvSpPr>
        <p:spPr bwMode="auto">
          <a:xfrm>
            <a:off x="6781800" y="6477000"/>
            <a:ext cx="19304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47106"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9156"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49157" name="Rectangle 5"/>
          <p:cNvSpPr>
            <a:spLocks/>
          </p:cNvSpPr>
          <p:nvPr/>
        </p:nvSpPr>
        <p:spPr bwMode="auto">
          <a:xfrm>
            <a:off x="0" y="989013"/>
            <a:ext cx="9156700" cy="5102225"/>
          </a:xfrm>
          <a:prstGeom prst="rect">
            <a:avLst/>
          </a:prstGeom>
          <a:solidFill>
            <a:srgbClr val="005DAA"/>
          </a:solidFill>
          <a:ln>
            <a:noFill/>
          </a:ln>
          <a:effectLst>
            <a:outerShdw blurRad="101600" dist="63500" dir="2700000" algn="ctr" rotWithShape="0">
              <a:schemeClr val="bg2">
                <a:alpha val="25000"/>
              </a:schemeClr>
            </a:outerShdw>
          </a:effectLst>
          <a:extLst/>
        </p:spPr>
        <p:txBody>
          <a:bodyPr lIns="0" tIns="0" rIns="0" bIns="0"/>
          <a:lstStyle/>
          <a:p>
            <a:pPr>
              <a:defRPr/>
            </a:pPr>
            <a:endParaRPr lang="en-US"/>
          </a:p>
        </p:txBody>
      </p:sp>
      <p:sp>
        <p:nvSpPr>
          <p:cNvPr id="49158" name="Rectangle 6"/>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47111" name="Rectangle 7"/>
          <p:cNvSpPr>
            <a:spLocks noGrp="1" noChangeArrowheads="1"/>
          </p:cNvSpPr>
          <p:nvPr>
            <p:ph type="title"/>
          </p:nvPr>
        </p:nvSpPr>
        <p:spPr>
          <a:xfrm>
            <a:off x="381000" y="0"/>
            <a:ext cx="8763000" cy="1447800"/>
          </a:xfrm>
        </p:spPr>
        <p:txBody>
          <a:bodyPr/>
          <a:lstStyle/>
          <a:p>
            <a:pPr eaLnBrk="1" hangingPunct="1"/>
            <a:r>
              <a:rPr lang="en-US" sz="2800" dirty="0" smtClean="0">
                <a:solidFill>
                  <a:srgbClr val="333399"/>
                </a:solidFill>
                <a:latin typeface="Arial Narrow" charset="0"/>
                <a:ea typeface="ヒラギノ角ゴ ProN W3" charset="0"/>
                <a:cs typeface="ヒラギノ角ゴ ProN W3" charset="0"/>
              </a:rPr>
              <a:t>ROTARY 101-   INFORM  </a:t>
            </a:r>
            <a:r>
              <a:rPr lang="en-US" sz="2800" dirty="0">
                <a:solidFill>
                  <a:srgbClr val="333399"/>
                </a:solidFill>
                <a:latin typeface="Arial Narrow" charset="0"/>
                <a:ea typeface="ヒラギノ角ゴ ProN W3" charset="0"/>
                <a:cs typeface="ヒラギノ角ゴ ProN W3" charset="0"/>
              </a:rPr>
              <a:t>|  INSPIRE  |  EMPOWER</a:t>
            </a:r>
          </a:p>
        </p:txBody>
      </p:sp>
      <p:sp>
        <p:nvSpPr>
          <p:cNvPr id="47112" name="Rectangle 8"/>
          <p:cNvSpPr>
            <a:spLocks noGrp="1" noChangeArrowheads="1"/>
          </p:cNvSpPr>
          <p:nvPr>
            <p:ph type="body" idx="1"/>
          </p:nvPr>
        </p:nvSpPr>
        <p:spPr>
          <a:xfrm>
            <a:off x="457200" y="1219200"/>
            <a:ext cx="8229600" cy="5638800"/>
          </a:xfrm>
        </p:spPr>
        <p:txBody>
          <a:bodyPr/>
          <a:lstStyle/>
          <a:p>
            <a:pPr marL="482600" indent="-482600" eaLnBrk="1" hangingPunct="1">
              <a:spcBef>
                <a:spcPts val="1200"/>
              </a:spcBef>
              <a:buFont typeface="Arial" charset="0"/>
              <a:buNone/>
            </a:pPr>
            <a:r>
              <a:rPr lang="en-US" sz="4400" dirty="0">
                <a:solidFill>
                  <a:srgbClr val="FFFFFF"/>
                </a:solidFill>
                <a:latin typeface="Arial Narrow" charset="0"/>
                <a:ea typeface="ヒラギノ角ゴ ProN W3" charset="0"/>
                <a:cs typeface="Arial Narrow" charset="0"/>
                <a:sym typeface="Arial Narrow" charset="0"/>
              </a:rPr>
              <a:t> </a:t>
            </a:r>
            <a:r>
              <a:rPr lang="en-US" sz="4400" b="1" i="1" dirty="0">
                <a:solidFill>
                  <a:srgbClr val="FFFFFF"/>
                </a:solidFill>
                <a:latin typeface="Arial Narrow" charset="0"/>
                <a:ea typeface="ヒラギノ角ゴ ProN W3" charset="0"/>
                <a:cs typeface="Arial Narrow" charset="0"/>
                <a:sym typeface="Arial Narrow" charset="0"/>
              </a:rPr>
              <a:t>QUESTION:</a:t>
            </a:r>
            <a:endParaRPr lang="en-US" sz="4400" b="1" i="1" dirty="0">
              <a:solidFill>
                <a:srgbClr val="FFFFFF"/>
              </a:solidFill>
              <a:latin typeface="Arial Narrow" charset="0"/>
              <a:ea typeface="ヒラギノ角ゴ ProN W3" charset="0"/>
              <a:cs typeface="Arial Narrow Bold" charset="0"/>
              <a:sym typeface="Arial Narrow" charset="0"/>
            </a:endParaRPr>
          </a:p>
          <a:p>
            <a:pPr marL="482600" indent="-482600" eaLnBrk="1" hangingPunct="1">
              <a:spcBef>
                <a:spcPts val="1200"/>
              </a:spcBef>
              <a:buFont typeface="Arial" charset="0"/>
              <a:buNone/>
            </a:pPr>
            <a:r>
              <a:rPr lang="en-US" sz="4800" dirty="0" smtClean="0">
                <a:solidFill>
                  <a:schemeClr val="bg1">
                    <a:lumMod val="65000"/>
                  </a:schemeClr>
                </a:solidFill>
                <a:latin typeface="Lucida Grande" charset="0"/>
                <a:ea typeface="ヒラギノ角ゴ ProN W3" charset="0"/>
                <a:cs typeface="ヒラギノ角ゴ ProN W3" charset="0"/>
              </a:rPr>
              <a:t>What is the first thing that </a:t>
            </a:r>
            <a:r>
              <a:rPr lang="en-US" sz="4800" b="1" i="1" dirty="0">
                <a:solidFill>
                  <a:schemeClr val="bg1">
                    <a:lumMod val="65000"/>
                  </a:schemeClr>
                </a:solidFill>
                <a:latin typeface="Lucida Grande" charset="0"/>
                <a:ea typeface="ヒラギノ角ゴ ProN W3" charset="0"/>
                <a:cs typeface="ヒラギノ角ゴ ProN W3" charset="0"/>
              </a:rPr>
              <a:t>you</a:t>
            </a:r>
            <a:r>
              <a:rPr lang="en-US" sz="4800" dirty="0">
                <a:solidFill>
                  <a:schemeClr val="bg1">
                    <a:lumMod val="65000"/>
                  </a:schemeClr>
                </a:solidFill>
                <a:latin typeface="Lucida Grande" charset="0"/>
                <a:ea typeface="ヒラギノ角ゴ ProN W3" charset="0"/>
                <a:cs typeface="ヒラギノ角ゴ ProN W3" charset="0"/>
              </a:rPr>
              <a:t> </a:t>
            </a:r>
            <a:r>
              <a:rPr lang="en-US" sz="4800" dirty="0" smtClean="0">
                <a:solidFill>
                  <a:schemeClr val="bg1">
                    <a:lumMod val="65000"/>
                  </a:schemeClr>
                </a:solidFill>
                <a:latin typeface="Lucida Grande" charset="0"/>
                <a:ea typeface="ヒラギノ角ゴ ProN W3" charset="0"/>
                <a:cs typeface="ヒラギノ角ゴ ProN W3" charset="0"/>
              </a:rPr>
              <a:t>going to do </a:t>
            </a:r>
            <a:r>
              <a:rPr lang="en-US" sz="4800" dirty="0">
                <a:solidFill>
                  <a:schemeClr val="bg1">
                    <a:lumMod val="65000"/>
                  </a:schemeClr>
                </a:solidFill>
                <a:latin typeface="Lucida Grande" charset="0"/>
                <a:ea typeface="ヒラギノ角ゴ ProN W3" charset="0"/>
                <a:cs typeface="ヒラギノ角ゴ ProN W3" charset="0"/>
              </a:rPr>
              <a:t>to strengthen, improve and grow </a:t>
            </a:r>
            <a:r>
              <a:rPr lang="en-US" sz="4800" dirty="0" smtClean="0">
                <a:solidFill>
                  <a:schemeClr val="bg1">
                    <a:lumMod val="65000"/>
                  </a:schemeClr>
                </a:solidFill>
                <a:latin typeface="Lucida Grande" charset="0"/>
                <a:ea typeface="ヒラギノ角ゴ ProN W3" charset="0"/>
                <a:cs typeface="ヒラギノ角ゴ ProN W3" charset="0"/>
              </a:rPr>
              <a:t>your </a:t>
            </a:r>
            <a:r>
              <a:rPr lang="en-US" sz="4800" dirty="0">
                <a:solidFill>
                  <a:schemeClr val="bg1">
                    <a:lumMod val="65000"/>
                  </a:schemeClr>
                </a:solidFill>
                <a:latin typeface="Lucida Grande" charset="0"/>
                <a:ea typeface="ヒラギノ角ゴ ProN W3" charset="0"/>
                <a:cs typeface="ヒラギノ角ゴ ProN W3" charset="0"/>
              </a:rPr>
              <a:t>Rotary </a:t>
            </a:r>
            <a:r>
              <a:rPr lang="en-US" sz="4800" dirty="0" smtClean="0">
                <a:solidFill>
                  <a:schemeClr val="bg1">
                    <a:lumMod val="65000"/>
                  </a:schemeClr>
                </a:solidFill>
                <a:latin typeface="Lucida Grande" charset="0"/>
                <a:ea typeface="ヒラギノ角ゴ ProN W3" charset="0"/>
                <a:cs typeface="ヒラギノ角ゴ ProN W3" charset="0"/>
              </a:rPr>
              <a:t>Club and Rotary?</a:t>
            </a:r>
            <a:r>
              <a:rPr lang="en-US" sz="4800" dirty="0" smtClean="0">
                <a:solidFill>
                  <a:schemeClr val="bg1">
                    <a:lumMod val="65000"/>
                  </a:schemeClr>
                </a:solidFill>
                <a:latin typeface="Arial Narrow" charset="0"/>
                <a:ea typeface="ヒラギノ角ゴ ProN W3" charset="0"/>
                <a:cs typeface="Arial Narrow Bold" charset="0"/>
                <a:sym typeface="Arial Narrow" charset="0"/>
              </a:rPr>
              <a:t> </a:t>
            </a:r>
            <a:endParaRPr lang="en-US" sz="4800" dirty="0">
              <a:solidFill>
                <a:schemeClr val="bg1">
                  <a:lumMod val="65000"/>
                </a:schemeClr>
              </a:solidFill>
              <a:latin typeface="Arial Narrow" charset="0"/>
              <a:ea typeface="ヒラギノ角ゴ ProN W3" charset="0"/>
              <a:cs typeface="Arial Narrow Bold" charset="0"/>
              <a:sym typeface="Arial Narrow" charset="0"/>
            </a:endParaRPr>
          </a:p>
          <a:p>
            <a:pPr marL="482600" indent="-482600" eaLnBrk="1" hangingPunct="1">
              <a:spcBef>
                <a:spcPts val="1200"/>
              </a:spcBef>
              <a:buFont typeface="Arial" charset="0"/>
              <a:buNone/>
            </a:pPr>
            <a:endParaRPr lang="en-US" sz="4400" dirty="0">
              <a:solidFill>
                <a:srgbClr val="FFFFFF"/>
              </a:solidFill>
              <a:latin typeface="Arial Narrow" charset="0"/>
              <a:ea typeface="ヒラギノ角ゴ ProN W3" charset="0"/>
              <a:cs typeface="Arial Narrow Bold" charset="0"/>
              <a:sym typeface="Arial Narrow" charset="0"/>
            </a:endParaRPr>
          </a:p>
          <a:p>
            <a:pPr marL="482600" indent="-482600" eaLnBrk="1" hangingPunct="1">
              <a:spcBef>
                <a:spcPts val="1200"/>
              </a:spcBef>
              <a:buFont typeface="Arial" charset="0"/>
              <a:buNone/>
            </a:pPr>
            <a:endParaRPr lang="en-US" sz="4400" dirty="0">
              <a:solidFill>
                <a:srgbClr val="FFFFFF"/>
              </a:solidFill>
              <a:latin typeface="Arial Narrow Bold" charset="0"/>
              <a:ea typeface="ヒラギノ角ゴ ProN W6" charset="0"/>
              <a:cs typeface="ヒラギノ角ゴ ProN W6" charset="0"/>
              <a:sym typeface="Arial Narrow Bold" charset="0"/>
            </a:endParaRPr>
          </a:p>
          <a:p>
            <a:pPr marL="482600" indent="-482600" eaLnBrk="1" hangingPunct="1">
              <a:spcBef>
                <a:spcPts val="1200"/>
              </a:spcBef>
              <a:buFont typeface="Arial" charset="0"/>
              <a:buNone/>
            </a:pPr>
            <a:endParaRPr lang="en-US" sz="4400" dirty="0">
              <a:solidFill>
                <a:srgbClr val="FFFFFF"/>
              </a:solidFill>
              <a:latin typeface="Arial Narrow Bold" charset="0"/>
              <a:ea typeface="ヒラギノ角ゴ ProN W6" charset="0"/>
              <a:cs typeface="ヒラギノ角ゴ ProN W6" charset="0"/>
              <a:sym typeface="Arial Narrow Bold" charset="0"/>
            </a:endParaRP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58D85"/>
        </a:solidFill>
        <a:effectLst/>
      </p:bgPr>
    </p:bg>
    <p:spTree>
      <p:nvGrpSpPr>
        <p:cNvPr id="1" name=""/>
        <p:cNvGrpSpPr/>
        <p:nvPr/>
      </p:nvGrpSpPr>
      <p:grpSpPr>
        <a:xfrm>
          <a:off x="0" y="0"/>
          <a:ext cx="0" cy="0"/>
          <a:chOff x="0" y="0"/>
          <a:chExt cx="0" cy="0"/>
        </a:xfrm>
      </p:grpSpPr>
      <p:pic>
        <p:nvPicPr>
          <p:cNvPr id="49154" name="Picture 1"/>
          <p:cNvPicPr>
            <a:picLocks noChangeArrowheads="1"/>
          </p:cNvPicPr>
          <p:nvPr/>
        </p:nvPicPr>
        <p:blipFill>
          <a:blip r:embed="rId3" cstate="email">
            <a:extLst>
              <a:ext uri="{28A0092B-C50C-407E-A947-70E740481C1C}">
                <a14:useLocalDpi xmlns:a14="http://schemas.microsoft.com/office/drawing/2010/main" val="0"/>
              </a:ext>
            </a:extLst>
          </a:blip>
          <a:srcRect l="53931"/>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6164263"/>
            <a:ext cx="13684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6" name="Group 6"/>
          <p:cNvGrpSpPr>
            <a:grpSpLocks/>
          </p:cNvGrpSpPr>
          <p:nvPr/>
        </p:nvGrpSpPr>
        <p:grpSpPr bwMode="auto">
          <a:xfrm>
            <a:off x="304800" y="1142295"/>
            <a:ext cx="4890774" cy="4420305"/>
            <a:chOff x="0" y="-143"/>
            <a:chExt cx="3038" cy="1656"/>
          </a:xfrm>
        </p:grpSpPr>
        <p:sp>
          <p:nvSpPr>
            <p:cNvPr id="49159" name="Rectangle 3"/>
            <p:cNvSpPr>
              <a:spLocks/>
            </p:cNvSpPr>
            <p:nvPr/>
          </p:nvSpPr>
          <p:spPr bwMode="auto">
            <a:xfrm>
              <a:off x="0" y="-143"/>
              <a:ext cx="3033"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r>
                <a:rPr lang="en-US" sz="4400" dirty="0" smtClean="0">
                  <a:solidFill>
                    <a:srgbClr val="FFFFFF"/>
                  </a:solidFill>
                  <a:latin typeface="Arial Narrow Bold" charset="0"/>
                  <a:cs typeface="Arial Narrow Bold" charset="0"/>
                  <a:sym typeface="Arial Narrow Bold" charset="0"/>
                </a:rPr>
                <a:t>THANK YOU</a:t>
              </a:r>
            </a:p>
            <a:p>
              <a:r>
                <a:rPr lang="en-US" sz="4400" dirty="0" smtClean="0">
                  <a:solidFill>
                    <a:srgbClr val="FFFFFF"/>
                  </a:solidFill>
                  <a:latin typeface="Arial Narrow Bold" charset="0"/>
                  <a:cs typeface="Arial Narrow Bold" charset="0"/>
                  <a:sym typeface="Arial Narrow Bold" charset="0"/>
                </a:rPr>
                <a:t>          &amp;</a:t>
              </a:r>
            </a:p>
            <a:p>
              <a:r>
                <a:rPr lang="en-US" sz="4400" dirty="0" smtClean="0">
                  <a:solidFill>
                    <a:srgbClr val="FFFFFF"/>
                  </a:solidFill>
                  <a:latin typeface="Arial Narrow Bold" charset="0"/>
                  <a:cs typeface="Arial Narrow Bold" charset="0"/>
                  <a:sym typeface="Arial Narrow Bold" charset="0"/>
                </a:rPr>
                <a:t>PLEASE BE A</a:t>
              </a:r>
            </a:p>
            <a:p>
              <a:endParaRPr lang="en-US" sz="4400" dirty="0">
                <a:solidFill>
                  <a:srgbClr val="FFFFFF"/>
                </a:solidFill>
                <a:latin typeface="Arial Narrow Bold" charset="0"/>
                <a:cs typeface="Arial Narrow Bold" charset="0"/>
                <a:sym typeface="Arial Narrow Bold" charset="0"/>
              </a:endParaRPr>
            </a:p>
          </p:txBody>
        </p:sp>
        <p:sp>
          <p:nvSpPr>
            <p:cNvPr id="49160" name="Rectangle 4"/>
            <p:cNvSpPr>
              <a:spLocks/>
            </p:cNvSpPr>
            <p:nvPr/>
          </p:nvSpPr>
          <p:spPr bwMode="auto">
            <a:xfrm>
              <a:off x="6" y="599"/>
              <a:ext cx="3032"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r>
                <a:rPr lang="en-US" sz="8000" dirty="0" smtClean="0">
                  <a:solidFill>
                    <a:srgbClr val="00246C"/>
                  </a:solidFill>
                  <a:latin typeface="Arial Narrow Bold" charset="0"/>
                  <a:cs typeface="Arial Narrow Bold" charset="0"/>
                  <a:sym typeface="Arial Narrow Bold" charset="0"/>
                </a:rPr>
                <a:t>ROTARY</a:t>
              </a:r>
              <a:endParaRPr lang="en-US" sz="8000" dirty="0">
                <a:solidFill>
                  <a:srgbClr val="00246C"/>
                </a:solidFill>
                <a:latin typeface="Arial Narrow Bold" charset="0"/>
                <a:cs typeface="Arial Narrow Bold" charset="0"/>
                <a:sym typeface="Arial Narrow Bold" charset="0"/>
              </a:endParaRPr>
            </a:p>
          </p:txBody>
        </p:sp>
        <p:sp>
          <p:nvSpPr>
            <p:cNvPr id="49161" name="Rectangle 5"/>
            <p:cNvSpPr>
              <a:spLocks/>
            </p:cNvSpPr>
            <p:nvPr/>
          </p:nvSpPr>
          <p:spPr bwMode="auto">
            <a:xfrm>
              <a:off x="0" y="1056"/>
              <a:ext cx="3032"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r>
                <a:rPr lang="en-US" sz="6600" dirty="0">
                  <a:solidFill>
                    <a:srgbClr val="FFFFFF"/>
                  </a:solidFill>
                  <a:latin typeface="Arial Narrow Bold" charset="0"/>
                  <a:cs typeface="Arial Narrow Bold" charset="0"/>
                  <a:sym typeface="Arial Narrow Bold" charset="0"/>
                </a:rPr>
                <a:t>CHAMPION</a:t>
              </a:r>
            </a:p>
          </p:txBody>
        </p:sp>
      </p:grpSp>
      <p:sp>
        <p:nvSpPr>
          <p:cNvPr id="51207" name="Rectangle 7"/>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49158" name="Rectangle 8"/>
          <p:cNvSpPr>
            <a:spLocks noGrp="1" noChangeArrowheads="1"/>
          </p:cNvSpPr>
          <p:nvPr>
            <p:ph type="title"/>
          </p:nvPr>
        </p:nvSpPr>
        <p:spPr/>
        <p:txBody>
          <a:bodyPr/>
          <a:lstStyle/>
          <a:p>
            <a:pPr eaLnBrk="1" hangingPunct="1"/>
            <a:r>
              <a:rPr lang="en-US" sz="2800" dirty="0" smtClean="0">
                <a:solidFill>
                  <a:srgbClr val="333399"/>
                </a:solidFill>
                <a:latin typeface="Arial Narrow" charset="0"/>
                <a:ea typeface="ヒラギノ角ゴ ProN W3" charset="0"/>
                <a:cs typeface="ヒラギノ角ゴ ProN W3" charset="0"/>
              </a:rPr>
              <a:t>ROTARY 101-  INFORM  </a:t>
            </a:r>
            <a:r>
              <a:rPr lang="en-US" sz="2800" dirty="0">
                <a:solidFill>
                  <a:srgbClr val="333399"/>
                </a:solidFill>
                <a:latin typeface="Arial Narrow" charset="0"/>
                <a:ea typeface="ヒラギノ角ゴ ProN W3" charset="0"/>
                <a:cs typeface="ヒラギノ角ゴ ProN W3" charset="0"/>
              </a:rPr>
              <a:t>|  INSPIRE  |  EMPOWER</a:t>
            </a: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nvSpPr>
        <p:spPr bwMode="auto">
          <a:xfrm>
            <a:off x="6781800" y="6477000"/>
            <a:ext cx="19304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14338"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40"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pic>
        <p:nvPicPr>
          <p:cNvPr id="14341"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0125"/>
            <a:ext cx="9144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6"/>
          <p:cNvSpPr>
            <a:spLocks/>
          </p:cNvSpPr>
          <p:nvPr/>
        </p:nvSpPr>
        <p:spPr bwMode="auto">
          <a:xfrm>
            <a:off x="-76200" y="228600"/>
            <a:ext cx="9309100" cy="7620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14343" name="Rectangle 7"/>
          <p:cNvSpPr>
            <a:spLocks noGrp="1" noChangeArrowheads="1"/>
          </p:cNvSpPr>
          <p:nvPr>
            <p:ph type="title"/>
          </p:nvPr>
        </p:nvSpPr>
        <p:spPr/>
        <p:txBody>
          <a:bodyPr/>
          <a:lstStyle/>
          <a:p>
            <a:pPr eaLnBrk="1" hangingPunct="1"/>
            <a:r>
              <a:rPr lang="en-US" sz="2800" dirty="0" smtClean="0">
                <a:solidFill>
                  <a:srgbClr val="2D2D8A"/>
                </a:solidFill>
                <a:latin typeface="Arial Narrow" charset="0"/>
                <a:ea typeface="ヒラギノ角ゴ ProN W3" charset="0"/>
                <a:cs typeface="ヒラギノ角ゴ ProN W3" charset="0"/>
              </a:rPr>
              <a:t>WHO or WHAT is ROTARY?-SURVEY </a:t>
            </a:r>
            <a:r>
              <a:rPr lang="en-US" sz="2800" dirty="0">
                <a:solidFill>
                  <a:srgbClr val="2D2D8A"/>
                </a:solidFill>
                <a:latin typeface="Arial Narrow" charset="0"/>
                <a:ea typeface="ヒラギノ角ゴ ProN W3" charset="0"/>
                <a:cs typeface="ヒラギノ角ゴ ProN W3" charset="0"/>
              </a:rPr>
              <a:t>RESULTS</a:t>
            </a:r>
          </a:p>
        </p:txBody>
      </p:sp>
      <p:sp>
        <p:nvSpPr>
          <p:cNvPr id="14344" name="Rectangle 8"/>
          <p:cNvSpPr>
            <a:spLocks/>
          </p:cNvSpPr>
          <p:nvPr/>
        </p:nvSpPr>
        <p:spPr bwMode="auto">
          <a:xfrm>
            <a:off x="930275" y="1709738"/>
            <a:ext cx="2668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ctr"/>
            <a:r>
              <a:rPr lang="en-US" sz="3200">
                <a:solidFill>
                  <a:schemeClr val="tx1"/>
                </a:solidFill>
                <a:latin typeface="Arial Narrow Bold" charset="0"/>
                <a:cs typeface="Arial Narrow Bold" charset="0"/>
                <a:sym typeface="Arial Narrow Bold" charset="0"/>
              </a:rPr>
              <a:t>Never Heard </a:t>
            </a:r>
            <a:br>
              <a:rPr lang="en-US" sz="3200">
                <a:solidFill>
                  <a:schemeClr val="tx1"/>
                </a:solidFill>
                <a:latin typeface="Arial Narrow Bold" charset="0"/>
                <a:cs typeface="Arial Narrow Bold" charset="0"/>
                <a:sym typeface="Arial Narrow Bold" charset="0"/>
              </a:rPr>
            </a:br>
            <a:r>
              <a:rPr lang="en-US" sz="3200">
                <a:solidFill>
                  <a:schemeClr val="tx1"/>
                </a:solidFill>
                <a:latin typeface="Arial Narrow Bold" charset="0"/>
                <a:cs typeface="Arial Narrow Bold" charset="0"/>
                <a:sym typeface="Arial Narrow Bold" charset="0"/>
              </a:rPr>
              <a:t>of Rotary</a:t>
            </a:r>
          </a:p>
        </p:txBody>
      </p:sp>
      <p:sp>
        <p:nvSpPr>
          <p:cNvPr id="14345" name="Rectangle 9"/>
          <p:cNvSpPr>
            <a:spLocks/>
          </p:cNvSpPr>
          <p:nvPr/>
        </p:nvSpPr>
        <p:spPr bwMode="auto">
          <a:xfrm>
            <a:off x="3590925" y="1684338"/>
            <a:ext cx="3111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ctr"/>
            <a:r>
              <a:rPr lang="en-US" sz="3200">
                <a:solidFill>
                  <a:srgbClr val="0070C0"/>
                </a:solidFill>
                <a:latin typeface="Arial Narrow Bold" charset="0"/>
                <a:cs typeface="Arial Narrow Bold" charset="0"/>
                <a:sym typeface="Arial Narrow Bold" charset="0"/>
              </a:rPr>
              <a:t>Know </a:t>
            </a:r>
            <a:br>
              <a:rPr lang="en-US" sz="3200">
                <a:solidFill>
                  <a:srgbClr val="0070C0"/>
                </a:solidFill>
                <a:latin typeface="Arial Narrow Bold" charset="0"/>
                <a:cs typeface="Arial Narrow Bold" charset="0"/>
                <a:sym typeface="Arial Narrow Bold" charset="0"/>
              </a:rPr>
            </a:br>
            <a:r>
              <a:rPr lang="en-US" sz="3200">
                <a:solidFill>
                  <a:srgbClr val="0070C0"/>
                </a:solidFill>
                <a:latin typeface="Arial Narrow Bold" charset="0"/>
                <a:cs typeface="Arial Narrow Bold" charset="0"/>
                <a:sym typeface="Arial Narrow Bold" charset="0"/>
              </a:rPr>
              <a:t>Name Only</a:t>
            </a:r>
          </a:p>
        </p:txBody>
      </p:sp>
      <p:sp>
        <p:nvSpPr>
          <p:cNvPr id="14346" name="Rectangle 10"/>
          <p:cNvSpPr>
            <a:spLocks/>
          </p:cNvSpPr>
          <p:nvPr/>
        </p:nvSpPr>
        <p:spPr bwMode="auto">
          <a:xfrm>
            <a:off x="5957888" y="1704975"/>
            <a:ext cx="279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ctr"/>
            <a:r>
              <a:rPr lang="en-US" sz="3200">
                <a:solidFill>
                  <a:srgbClr val="FEBD11"/>
                </a:solidFill>
                <a:latin typeface="Arial Narrow Bold" charset="0"/>
                <a:cs typeface="Arial Narrow Bold" charset="0"/>
                <a:sym typeface="Arial Narrow Bold" charset="0"/>
              </a:rPr>
              <a:t>Some</a:t>
            </a:r>
            <a:br>
              <a:rPr lang="en-US" sz="3200">
                <a:solidFill>
                  <a:srgbClr val="FEBD11"/>
                </a:solidFill>
                <a:latin typeface="Arial Narrow Bold" charset="0"/>
                <a:cs typeface="Arial Narrow Bold" charset="0"/>
                <a:sym typeface="Arial Narrow Bold" charset="0"/>
              </a:rPr>
            </a:br>
            <a:r>
              <a:rPr lang="en-US" sz="3200">
                <a:solidFill>
                  <a:srgbClr val="FEBD11"/>
                </a:solidFill>
                <a:latin typeface="Arial Narrow Bold" charset="0"/>
                <a:cs typeface="Arial Narrow Bold" charset="0"/>
                <a:sym typeface="Arial Narrow Bold" charset="0"/>
              </a:rPr>
              <a:t>Familiarity</a:t>
            </a:r>
          </a:p>
        </p:txBody>
      </p:sp>
      <p:sp>
        <p:nvSpPr>
          <p:cNvPr id="14347" name="Freeform 11"/>
          <p:cNvSpPr>
            <a:spLocks/>
          </p:cNvSpPr>
          <p:nvPr/>
        </p:nvSpPr>
        <p:spPr bwMode="auto">
          <a:xfrm rot="5400000">
            <a:off x="4990307" y="1639094"/>
            <a:ext cx="265112" cy="2698750"/>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21600"/>
                </a:moveTo>
                <a:cubicBezTo>
                  <a:pt x="15635" y="21600"/>
                  <a:pt x="10800" y="21522"/>
                  <a:pt x="10800" y="21425"/>
                </a:cubicBezTo>
                <a:lnTo>
                  <a:pt x="10800" y="10975"/>
                </a:lnTo>
                <a:cubicBezTo>
                  <a:pt x="10800" y="10878"/>
                  <a:pt x="5965" y="10800"/>
                  <a:pt x="0" y="10800"/>
                </a:cubicBezTo>
                <a:cubicBezTo>
                  <a:pt x="5965" y="10800"/>
                  <a:pt x="10800" y="10722"/>
                  <a:pt x="10800" y="10625"/>
                </a:cubicBezTo>
                <a:lnTo>
                  <a:pt x="10800" y="175"/>
                </a:lnTo>
                <a:cubicBezTo>
                  <a:pt x="10800" y="78"/>
                  <a:pt x="15635" y="0"/>
                  <a:pt x="21600" y="0"/>
                </a:cubicBezTo>
              </a:path>
            </a:pathLst>
          </a:cu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48" name="Freeform 12"/>
          <p:cNvSpPr>
            <a:spLocks/>
          </p:cNvSpPr>
          <p:nvPr/>
        </p:nvSpPr>
        <p:spPr bwMode="auto">
          <a:xfrm rot="5400000">
            <a:off x="7203281" y="2318544"/>
            <a:ext cx="250825" cy="1347788"/>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21600"/>
                </a:moveTo>
                <a:cubicBezTo>
                  <a:pt x="15635" y="21600"/>
                  <a:pt x="10800" y="21450"/>
                  <a:pt x="10800" y="21264"/>
                </a:cubicBezTo>
                <a:lnTo>
                  <a:pt x="10800" y="11136"/>
                </a:lnTo>
                <a:cubicBezTo>
                  <a:pt x="10800" y="10950"/>
                  <a:pt x="5965" y="10800"/>
                  <a:pt x="0" y="10800"/>
                </a:cubicBezTo>
                <a:cubicBezTo>
                  <a:pt x="5965" y="10800"/>
                  <a:pt x="10800" y="10650"/>
                  <a:pt x="10800" y="10464"/>
                </a:cubicBezTo>
                <a:lnTo>
                  <a:pt x="10800" y="336"/>
                </a:lnTo>
                <a:cubicBezTo>
                  <a:pt x="10800" y="150"/>
                  <a:pt x="15635" y="0"/>
                  <a:pt x="21600" y="0"/>
                </a:cubicBezTo>
              </a:path>
            </a:pathLst>
          </a:cu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49" name="Freeform 13"/>
          <p:cNvSpPr>
            <a:spLocks/>
          </p:cNvSpPr>
          <p:nvPr/>
        </p:nvSpPr>
        <p:spPr bwMode="auto">
          <a:xfrm rot="5400000">
            <a:off x="2120106" y="1627982"/>
            <a:ext cx="261937" cy="2698750"/>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21600"/>
                </a:moveTo>
                <a:cubicBezTo>
                  <a:pt x="15635" y="21600"/>
                  <a:pt x="10800" y="21522"/>
                  <a:pt x="10800" y="21425"/>
                </a:cubicBezTo>
                <a:lnTo>
                  <a:pt x="10800" y="10975"/>
                </a:lnTo>
                <a:cubicBezTo>
                  <a:pt x="10800" y="10878"/>
                  <a:pt x="5965" y="10800"/>
                  <a:pt x="0" y="10800"/>
                </a:cubicBezTo>
                <a:cubicBezTo>
                  <a:pt x="5965" y="10800"/>
                  <a:pt x="10800" y="10722"/>
                  <a:pt x="10800" y="10625"/>
                </a:cubicBezTo>
                <a:lnTo>
                  <a:pt x="10800" y="175"/>
                </a:lnTo>
                <a:cubicBezTo>
                  <a:pt x="10800" y="78"/>
                  <a:pt x="15635" y="0"/>
                  <a:pt x="21600" y="0"/>
                </a:cubicBezTo>
              </a:path>
            </a:pathLst>
          </a:cu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4103971279"/>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6781800" y="6477000"/>
            <a:ext cx="19304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22530"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36"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pic>
        <p:nvPicPr>
          <p:cNvPr id="22533"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1365250"/>
            <a:ext cx="80581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6"/>
          <p:cNvSpPr>
            <a:spLocks/>
          </p:cNvSpPr>
          <p:nvPr/>
        </p:nvSpPr>
        <p:spPr bwMode="auto">
          <a:xfrm>
            <a:off x="995363" y="3608388"/>
            <a:ext cx="14811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2800">
                <a:solidFill>
                  <a:srgbClr val="FFFFFF"/>
                </a:solidFill>
                <a:latin typeface="Arial Narrow Bold" charset="0"/>
                <a:cs typeface="Arial Narrow Bold" charset="0"/>
                <a:sym typeface="Arial Narrow Bold" charset="0"/>
              </a:rPr>
              <a:t>ESSENCE</a:t>
            </a:r>
          </a:p>
        </p:txBody>
      </p:sp>
      <p:sp>
        <p:nvSpPr>
          <p:cNvPr id="22535" name="Rectangle 7"/>
          <p:cNvSpPr>
            <a:spLocks/>
          </p:cNvSpPr>
          <p:nvPr/>
        </p:nvSpPr>
        <p:spPr bwMode="auto">
          <a:xfrm>
            <a:off x="3890963" y="3608388"/>
            <a:ext cx="12493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2800">
                <a:solidFill>
                  <a:srgbClr val="FFFFFF"/>
                </a:solidFill>
                <a:latin typeface="Arial Narrow Bold" charset="0"/>
                <a:cs typeface="Arial Narrow Bold" charset="0"/>
                <a:sym typeface="Arial Narrow Bold" charset="0"/>
              </a:rPr>
              <a:t>VALUES</a:t>
            </a:r>
          </a:p>
        </p:txBody>
      </p:sp>
      <p:sp>
        <p:nvSpPr>
          <p:cNvPr id="22536" name="Rectangle 8"/>
          <p:cNvSpPr>
            <a:spLocks/>
          </p:cNvSpPr>
          <p:nvPr/>
        </p:nvSpPr>
        <p:spPr bwMode="auto">
          <a:xfrm>
            <a:off x="6827838" y="3608388"/>
            <a:ext cx="9953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2800">
                <a:solidFill>
                  <a:srgbClr val="FFFFFF"/>
                </a:solidFill>
                <a:latin typeface="Arial Narrow Bold" charset="0"/>
                <a:cs typeface="Arial Narrow Bold" charset="0"/>
                <a:sym typeface="Arial Narrow Bold" charset="0"/>
              </a:rPr>
              <a:t>VOICE</a:t>
            </a:r>
          </a:p>
        </p:txBody>
      </p:sp>
      <p:sp>
        <p:nvSpPr>
          <p:cNvPr id="22537" name="Rectangle 9"/>
          <p:cNvSpPr>
            <a:spLocks/>
          </p:cNvSpPr>
          <p:nvPr/>
        </p:nvSpPr>
        <p:spPr bwMode="auto">
          <a:xfrm>
            <a:off x="409575" y="4676775"/>
            <a:ext cx="2794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ctr">
              <a:lnSpc>
                <a:spcPct val="105000"/>
              </a:lnSpc>
            </a:pPr>
            <a:r>
              <a:rPr lang="en-US" sz="2400">
                <a:solidFill>
                  <a:schemeClr val="tx1"/>
                </a:solidFill>
                <a:latin typeface="Georgia Bold" charset="0"/>
                <a:cs typeface="Georgia Bold" charset="0"/>
                <a:sym typeface="Georgia Bold" charset="0"/>
              </a:rPr>
              <a:t>Our reason </a:t>
            </a:r>
            <a:br>
              <a:rPr lang="en-US" sz="2400">
                <a:solidFill>
                  <a:schemeClr val="tx1"/>
                </a:solidFill>
                <a:latin typeface="Georgia Bold" charset="0"/>
                <a:cs typeface="Georgia Bold" charset="0"/>
                <a:sym typeface="Georgia Bold" charset="0"/>
              </a:rPr>
            </a:br>
            <a:r>
              <a:rPr lang="en-US" sz="2400">
                <a:solidFill>
                  <a:schemeClr val="tx1"/>
                </a:solidFill>
                <a:latin typeface="Georgia Bold" charset="0"/>
                <a:cs typeface="Georgia Bold" charset="0"/>
                <a:sym typeface="Georgia Bold" charset="0"/>
              </a:rPr>
              <a:t>for being</a:t>
            </a:r>
          </a:p>
        </p:txBody>
      </p:sp>
      <p:sp>
        <p:nvSpPr>
          <p:cNvPr id="22538" name="Rectangle 10"/>
          <p:cNvSpPr>
            <a:spLocks/>
          </p:cNvSpPr>
          <p:nvPr/>
        </p:nvSpPr>
        <p:spPr bwMode="auto">
          <a:xfrm>
            <a:off x="2965450" y="4667250"/>
            <a:ext cx="3238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ctr">
              <a:lnSpc>
                <a:spcPct val="105000"/>
              </a:lnSpc>
            </a:pPr>
            <a:r>
              <a:rPr lang="en-US" sz="2400">
                <a:solidFill>
                  <a:schemeClr val="tx1"/>
                </a:solidFill>
                <a:latin typeface="Georgia Bold" charset="0"/>
                <a:cs typeface="Georgia Bold" charset="0"/>
                <a:sym typeface="Georgia Bold" charset="0"/>
              </a:rPr>
              <a:t>Our beliefs </a:t>
            </a:r>
            <a:r>
              <a:rPr lang="en-US" sz="2400">
                <a:solidFill>
                  <a:schemeClr val="tx1"/>
                </a:solidFill>
                <a:latin typeface="Georgia" charset="0"/>
                <a:ea typeface="ヒラギノ明朝 ProN W3" charset="0"/>
                <a:cs typeface="ヒラギノ明朝 ProN W3" charset="0"/>
                <a:sym typeface="Georgia" charset="0"/>
              </a:rPr>
              <a:t/>
            </a:r>
            <a:br>
              <a:rPr lang="en-US" sz="2400">
                <a:solidFill>
                  <a:schemeClr val="tx1"/>
                </a:solidFill>
                <a:latin typeface="Georgia" charset="0"/>
                <a:ea typeface="ヒラギノ明朝 ProN W3" charset="0"/>
                <a:cs typeface="ヒラギノ明朝 ProN W3" charset="0"/>
                <a:sym typeface="Georgia" charset="0"/>
              </a:rPr>
            </a:br>
            <a:endParaRPr lang="en-US" sz="2400">
              <a:solidFill>
                <a:schemeClr val="tx1"/>
              </a:solidFill>
              <a:latin typeface="Georgia" charset="0"/>
              <a:ea typeface="ヒラギノ明朝 ProN W3" charset="0"/>
              <a:cs typeface="ヒラギノ明朝 ProN W3" charset="0"/>
              <a:sym typeface="Georgia" charset="0"/>
            </a:endParaRPr>
          </a:p>
        </p:txBody>
      </p:sp>
      <p:sp>
        <p:nvSpPr>
          <p:cNvPr id="22539" name="Rectangle 11"/>
          <p:cNvSpPr>
            <a:spLocks/>
          </p:cNvSpPr>
          <p:nvPr/>
        </p:nvSpPr>
        <p:spPr bwMode="auto">
          <a:xfrm>
            <a:off x="5788025" y="4672013"/>
            <a:ext cx="3238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ctr">
              <a:lnSpc>
                <a:spcPct val="105000"/>
              </a:lnSpc>
            </a:pPr>
            <a:r>
              <a:rPr lang="en-US" sz="2400">
                <a:solidFill>
                  <a:schemeClr val="tx1"/>
                </a:solidFill>
                <a:latin typeface="Georgia Bold" charset="0"/>
                <a:cs typeface="Georgia Bold" charset="0"/>
                <a:sym typeface="Georgia Bold" charset="0"/>
              </a:rPr>
              <a:t>Our expression</a:t>
            </a:r>
            <a:r>
              <a:rPr lang="en-US" sz="2400">
                <a:solidFill>
                  <a:schemeClr val="tx1"/>
                </a:solidFill>
                <a:latin typeface="Georgia" charset="0"/>
                <a:ea typeface="ヒラギノ明朝 ProN W3" charset="0"/>
                <a:cs typeface="ヒラギノ明朝 ProN W3" charset="0"/>
                <a:sym typeface="Georgia" charset="0"/>
              </a:rPr>
              <a:t/>
            </a:r>
            <a:br>
              <a:rPr lang="en-US" sz="2400">
                <a:solidFill>
                  <a:schemeClr val="tx1"/>
                </a:solidFill>
                <a:latin typeface="Georgia" charset="0"/>
                <a:ea typeface="ヒラギノ明朝 ProN W3" charset="0"/>
                <a:cs typeface="ヒラギノ明朝 ProN W3" charset="0"/>
                <a:sym typeface="Georgia" charset="0"/>
              </a:rPr>
            </a:br>
            <a:r>
              <a:rPr lang="en-US" sz="2400">
                <a:solidFill>
                  <a:schemeClr val="tx1"/>
                </a:solidFill>
                <a:latin typeface="Georgia" charset="0"/>
                <a:ea typeface="ヒラギノ明朝 ProN W3" charset="0"/>
                <a:cs typeface="ヒラギノ明朝 ProN W3" charset="0"/>
                <a:sym typeface="Georgia" charset="0"/>
              </a:rPr>
              <a:t/>
            </a:r>
            <a:br>
              <a:rPr lang="en-US" sz="2400">
                <a:solidFill>
                  <a:schemeClr val="tx1"/>
                </a:solidFill>
                <a:latin typeface="Georgia" charset="0"/>
                <a:ea typeface="ヒラギノ明朝 ProN W3" charset="0"/>
                <a:cs typeface="ヒラギノ明朝 ProN W3" charset="0"/>
                <a:sym typeface="Georgia" charset="0"/>
              </a:rPr>
            </a:br>
            <a:r>
              <a:rPr lang="en-US" sz="2400">
                <a:solidFill>
                  <a:schemeClr val="tx1"/>
                </a:solidFill>
                <a:latin typeface="Georgia" charset="0"/>
                <a:ea typeface="ヒラギノ明朝 ProN W3" charset="0"/>
                <a:cs typeface="ヒラギノ明朝 ProN W3" charset="0"/>
                <a:sym typeface="Georgia" charset="0"/>
              </a:rPr>
              <a:t/>
            </a:r>
            <a:br>
              <a:rPr lang="en-US" sz="2400">
                <a:solidFill>
                  <a:schemeClr val="tx1"/>
                </a:solidFill>
                <a:latin typeface="Georgia" charset="0"/>
                <a:ea typeface="ヒラギノ明朝 ProN W3" charset="0"/>
                <a:cs typeface="ヒラギノ明朝 ProN W3" charset="0"/>
                <a:sym typeface="Georgia" charset="0"/>
              </a:rPr>
            </a:br>
            <a:endParaRPr lang="en-US" sz="2400">
              <a:solidFill>
                <a:schemeClr val="tx1"/>
              </a:solidFill>
              <a:latin typeface="Georgia" charset="0"/>
              <a:ea typeface="ヒラギノ明朝 ProN W3" charset="0"/>
              <a:cs typeface="ヒラギノ明朝 ProN W3" charset="0"/>
              <a:sym typeface="Georgia" charset="0"/>
            </a:endParaRPr>
          </a:p>
        </p:txBody>
      </p:sp>
      <p:sp>
        <p:nvSpPr>
          <p:cNvPr id="22540" name="Rectangle 12"/>
          <p:cNvSpPr>
            <a:spLocks noGrp="1" noChangeArrowheads="1"/>
          </p:cNvSpPr>
          <p:nvPr>
            <p:ph type="title"/>
          </p:nvPr>
        </p:nvSpPr>
        <p:spPr/>
        <p:txBody>
          <a:bodyPr/>
          <a:lstStyle/>
          <a:p>
            <a:pPr eaLnBrk="1" hangingPunct="1"/>
            <a:r>
              <a:rPr lang="en-US" sz="2800" dirty="0" smtClean="0">
                <a:solidFill>
                  <a:srgbClr val="2D2D8A"/>
                </a:solidFill>
                <a:latin typeface="Arial Narrow" charset="0"/>
                <a:ea typeface="ヒラギノ角ゴ ProN W3" charset="0"/>
                <a:cs typeface="ヒラギノ角ゴ ProN W3" charset="0"/>
              </a:rPr>
              <a:t>ROTARY 101-BUILDING </a:t>
            </a:r>
            <a:r>
              <a:rPr lang="en-US" sz="2800" dirty="0">
                <a:solidFill>
                  <a:srgbClr val="2D2D8A"/>
                </a:solidFill>
                <a:latin typeface="Arial Narrow" charset="0"/>
                <a:ea typeface="ヒラギノ角ゴ ProN W3" charset="0"/>
                <a:cs typeface="ヒラギノ角ゴ ProN W3" charset="0"/>
              </a:rPr>
              <a:t>BLOCKS OF OUR BRAND </a:t>
            </a:r>
          </a:p>
        </p:txBody>
      </p:sp>
    </p:spTree>
    <p:extLst>
      <p:ext uri="{BB962C8B-B14F-4D97-AF65-F5344CB8AC3E}">
        <p14:creationId xmlns:p14="http://schemas.microsoft.com/office/powerpoint/2010/main" val="3184829063"/>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7086600" y="6477000"/>
            <a:ext cx="1625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24578"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84"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20485" name="Rectangle 5"/>
          <p:cNvSpPr>
            <a:spLocks/>
          </p:cNvSpPr>
          <p:nvPr/>
        </p:nvSpPr>
        <p:spPr bwMode="auto">
          <a:xfrm>
            <a:off x="0" y="0"/>
            <a:ext cx="9156700" cy="6096000"/>
          </a:xfrm>
          <a:prstGeom prst="rect">
            <a:avLst/>
          </a:prstGeom>
          <a:solidFill>
            <a:srgbClr val="958D85"/>
          </a:solidFill>
          <a:ln>
            <a:noFill/>
          </a:ln>
          <a:effectLst>
            <a:outerShdw blurRad="38100" dist="25399" dir="5400000" algn="ctr" rotWithShape="0">
              <a:schemeClr val="bg2">
                <a:alpha val="34998"/>
              </a:schemeClr>
            </a:outerShdw>
          </a:effectLst>
          <a:extLst/>
        </p:spPr>
        <p:txBody>
          <a:bodyPr lIns="0" tIns="0" rIns="0" bIns="0"/>
          <a:lstStyle/>
          <a:p>
            <a:pPr>
              <a:defRPr/>
            </a:pPr>
            <a:endParaRPr lang="en-US"/>
          </a:p>
        </p:txBody>
      </p:sp>
      <p:sp>
        <p:nvSpPr>
          <p:cNvPr id="20486" name="Rectangle 6"/>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24583" name="Rectangle 7"/>
          <p:cNvSpPr>
            <a:spLocks noGrp="1" noChangeArrowheads="1"/>
          </p:cNvSpPr>
          <p:nvPr>
            <p:ph type="title"/>
          </p:nvPr>
        </p:nvSpPr>
        <p:spPr>
          <a:xfrm>
            <a:off x="381000" y="0"/>
            <a:ext cx="8763000" cy="1447800"/>
          </a:xfrm>
        </p:spPr>
        <p:txBody>
          <a:bodyPr/>
          <a:lstStyle/>
          <a:p>
            <a:pPr eaLnBrk="1" hangingPunct="1"/>
            <a:r>
              <a:rPr lang="en-US" sz="2800" dirty="0" smtClean="0">
                <a:solidFill>
                  <a:srgbClr val="2D2D8A"/>
                </a:solidFill>
                <a:latin typeface="Arial Narrow" charset="0"/>
                <a:ea typeface="ヒラギノ角ゴ ProN W3" charset="0"/>
                <a:cs typeface="ヒラギノ角ゴ ProN W3" charset="0"/>
              </a:rPr>
              <a:t>ROTARY 101-ESSENCE </a:t>
            </a:r>
            <a:r>
              <a:rPr lang="en-US" sz="2800" dirty="0">
                <a:solidFill>
                  <a:srgbClr val="2D2D8A"/>
                </a:solidFill>
                <a:latin typeface="Arial Narrow" charset="0"/>
                <a:ea typeface="ヒラギノ角ゴ ProN W3" charset="0"/>
                <a:cs typeface="ヒラギノ角ゴ ProN W3" charset="0"/>
              </a:rPr>
              <a:t>STATEMENT</a:t>
            </a:r>
          </a:p>
        </p:txBody>
      </p:sp>
      <p:sp>
        <p:nvSpPr>
          <p:cNvPr id="24584" name="Rectangle 8"/>
          <p:cNvSpPr>
            <a:spLocks noGrp="1" noChangeArrowheads="1"/>
          </p:cNvSpPr>
          <p:nvPr>
            <p:ph type="body" idx="1"/>
          </p:nvPr>
        </p:nvSpPr>
        <p:spPr>
          <a:xfrm>
            <a:off x="457200" y="1598613"/>
            <a:ext cx="8229600" cy="5259387"/>
          </a:xfrm>
        </p:spPr>
        <p:txBody>
          <a:bodyPr/>
          <a:lstStyle/>
          <a:p>
            <a:pPr marL="0" indent="0" algn="ctr" eaLnBrk="1" hangingPunct="1">
              <a:spcBef>
                <a:spcPct val="0"/>
              </a:spcBef>
              <a:buFont typeface="Arial" charset="0"/>
              <a:buNone/>
            </a:pPr>
            <a:r>
              <a:rPr lang="en-US" sz="4400" dirty="0">
                <a:solidFill>
                  <a:srgbClr val="FFFFFF"/>
                </a:solidFill>
                <a:latin typeface="Arial Narrow" charset="0"/>
                <a:ea typeface="ヒラギノ角ゴ ProN W3" charset="0"/>
                <a:cs typeface="Arial Narrow" charset="0"/>
                <a:sym typeface="Arial Narrow" charset="0"/>
              </a:rPr>
              <a:t>Rotary </a:t>
            </a:r>
            <a:r>
              <a:rPr lang="en-US" sz="4400" dirty="0" smtClean="0">
                <a:solidFill>
                  <a:srgbClr val="FFFFFF"/>
                </a:solidFill>
                <a:latin typeface="Arial Narrow Bold" charset="0"/>
                <a:ea typeface="ヒラギノ角ゴ ProN W3" charset="0"/>
                <a:cs typeface="Arial Narrow Bold" charset="0"/>
                <a:sym typeface="Arial Narrow Bold" charset="0"/>
              </a:rPr>
              <a:t>joins </a:t>
            </a:r>
            <a:r>
              <a:rPr lang="en-US" sz="4400" dirty="0">
                <a:solidFill>
                  <a:srgbClr val="FFFFFF"/>
                </a:solidFill>
                <a:latin typeface="Arial Narrow Bold" charset="0"/>
                <a:ea typeface="ヒラギノ角ゴ ProN W3" charset="0"/>
                <a:cs typeface="Arial Narrow Bold" charset="0"/>
                <a:sym typeface="Arial Narrow Bold" charset="0"/>
              </a:rPr>
              <a:t>leaders </a:t>
            </a:r>
            <a:r>
              <a:rPr lang="en-US" sz="4400" dirty="0">
                <a:solidFill>
                  <a:srgbClr val="FFFFFF"/>
                </a:solidFill>
                <a:latin typeface="Arial Narrow" charset="0"/>
                <a:ea typeface="ヒラギノ角ゴ ProN W3" charset="0"/>
                <a:cs typeface="Arial Narrow" charset="0"/>
                <a:sym typeface="Arial Narrow" charset="0"/>
              </a:rPr>
              <a:t>from</a:t>
            </a:r>
            <a:endParaRPr lang="en-US" sz="4400" dirty="0">
              <a:solidFill>
                <a:srgbClr val="FFFFFF"/>
              </a:solidFill>
              <a:latin typeface="Arial Narrow" charset="0"/>
              <a:ea typeface="ヒラギノ角ゴ ProN W3" charset="0"/>
              <a:cs typeface="ヒラギノ角ゴ ProN W3" charset="0"/>
              <a:sym typeface="Arial Narrow" charset="0"/>
            </a:endParaRPr>
          </a:p>
          <a:p>
            <a:pPr marL="0" indent="0" algn="ctr" eaLnBrk="1" hangingPunct="1">
              <a:spcBef>
                <a:spcPts val="1200"/>
              </a:spcBef>
              <a:buFont typeface="Arial" charset="0"/>
              <a:buNone/>
            </a:pPr>
            <a:r>
              <a:rPr lang="en-US" sz="4400" dirty="0">
                <a:solidFill>
                  <a:srgbClr val="FFFFFF"/>
                </a:solidFill>
                <a:latin typeface="Arial Narrow" charset="0"/>
                <a:ea typeface="ヒラギノ角ゴ ProN W3" charset="0"/>
                <a:cs typeface="Arial Narrow" charset="0"/>
                <a:sym typeface="Arial Narrow" charset="0"/>
              </a:rPr>
              <a:t>all continents, cultures and occupations</a:t>
            </a:r>
            <a:endParaRPr lang="en-US" sz="4400" dirty="0">
              <a:solidFill>
                <a:srgbClr val="FFFFFF"/>
              </a:solidFill>
              <a:latin typeface="Arial Narrow" charset="0"/>
              <a:ea typeface="ヒラギノ角ゴ ProN W3" charset="0"/>
              <a:cs typeface="ヒラギノ角ゴ ProN W3" charset="0"/>
              <a:sym typeface="Arial Narrow" charset="0"/>
            </a:endParaRPr>
          </a:p>
          <a:p>
            <a:pPr marL="0" indent="0" algn="ctr" eaLnBrk="1" hangingPunct="1">
              <a:spcBef>
                <a:spcPts val="1200"/>
              </a:spcBef>
              <a:buFont typeface="Arial" charset="0"/>
              <a:buNone/>
            </a:pPr>
            <a:r>
              <a:rPr lang="en-US" sz="4400" dirty="0">
                <a:solidFill>
                  <a:srgbClr val="FFFFFF"/>
                </a:solidFill>
                <a:latin typeface="Arial Narrow" charset="0"/>
                <a:ea typeface="ヒラギノ角ゴ ProN W3" charset="0"/>
                <a:cs typeface="Arial Narrow" charset="0"/>
                <a:sym typeface="Arial Narrow" charset="0"/>
              </a:rPr>
              <a:t>to </a:t>
            </a:r>
            <a:r>
              <a:rPr lang="en-US" sz="4400" dirty="0">
                <a:solidFill>
                  <a:srgbClr val="FFFFFF"/>
                </a:solidFill>
                <a:latin typeface="Arial Narrow Bold" charset="0"/>
                <a:ea typeface="ヒラギノ角ゴ ProN W3" charset="0"/>
                <a:cs typeface="Arial Narrow Bold" charset="0"/>
                <a:sym typeface="Arial Narrow Bold" charset="0"/>
              </a:rPr>
              <a:t>exchange ideas</a:t>
            </a:r>
            <a:r>
              <a:rPr lang="en-US" sz="4400" dirty="0">
                <a:solidFill>
                  <a:srgbClr val="FFFFFF"/>
                </a:solidFill>
                <a:latin typeface="Arial Narrow" charset="0"/>
                <a:ea typeface="ヒラギノ角ゴ ProN W3" charset="0"/>
                <a:cs typeface="Arial Narrow" charset="0"/>
                <a:sym typeface="Arial Narrow" charset="0"/>
              </a:rPr>
              <a:t> and </a:t>
            </a:r>
            <a:r>
              <a:rPr lang="en-US" sz="4400" dirty="0">
                <a:solidFill>
                  <a:srgbClr val="FFFFFF"/>
                </a:solidFill>
                <a:latin typeface="Arial Narrow Bold" charset="0"/>
                <a:ea typeface="ヒラギノ角ゴ ProN W3" charset="0"/>
                <a:cs typeface="Arial Narrow Bold" charset="0"/>
                <a:sym typeface="Arial Narrow Bold" charset="0"/>
              </a:rPr>
              <a:t>take action</a:t>
            </a:r>
            <a:endParaRPr lang="en-US" sz="4400" dirty="0">
              <a:solidFill>
                <a:srgbClr val="FFFFFF"/>
              </a:solidFill>
              <a:latin typeface="Arial Narrow Bold" charset="0"/>
              <a:ea typeface="ヒラギノ角ゴ ProN W6" charset="0"/>
              <a:cs typeface="ヒラギノ角ゴ ProN W6" charset="0"/>
              <a:sym typeface="Arial Narrow Bold" charset="0"/>
            </a:endParaRPr>
          </a:p>
          <a:p>
            <a:pPr marL="0" indent="0" algn="ctr" eaLnBrk="1" hangingPunct="1">
              <a:spcBef>
                <a:spcPts val="1200"/>
              </a:spcBef>
              <a:buFont typeface="Arial" charset="0"/>
              <a:buNone/>
            </a:pPr>
            <a:r>
              <a:rPr lang="en-US" sz="4400" dirty="0">
                <a:solidFill>
                  <a:srgbClr val="FFFFFF"/>
                </a:solidFill>
                <a:latin typeface="Arial Narrow" charset="0"/>
                <a:ea typeface="ヒラギノ角ゴ ProN W3" charset="0"/>
                <a:cs typeface="Arial Narrow" charset="0"/>
                <a:sym typeface="Arial Narrow" charset="0"/>
              </a:rPr>
              <a:t>for communities around the world.</a:t>
            </a:r>
            <a:endParaRPr lang="en-US" sz="4400" dirty="0">
              <a:solidFill>
                <a:srgbClr val="FFFFFF"/>
              </a:solidFill>
              <a:latin typeface="Arial Narrow" charset="0"/>
              <a:ea typeface="ヒラギノ角ゴ ProN W3" charset="0"/>
              <a:cs typeface="ヒラギノ角ゴ ProN W3" charset="0"/>
              <a:sym typeface="Arial Narrow" charset="0"/>
            </a:endParaRPr>
          </a:p>
        </p:txBody>
      </p:sp>
    </p:spTree>
    <p:extLst>
      <p:ext uri="{BB962C8B-B14F-4D97-AF65-F5344CB8AC3E}">
        <p14:creationId xmlns:p14="http://schemas.microsoft.com/office/powerpoint/2010/main" val="1428773030"/>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7086600" y="6477000"/>
            <a:ext cx="1625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26626"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84"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20485" name="Rectangle 5"/>
          <p:cNvSpPr>
            <a:spLocks/>
          </p:cNvSpPr>
          <p:nvPr/>
        </p:nvSpPr>
        <p:spPr bwMode="auto">
          <a:xfrm>
            <a:off x="0" y="0"/>
            <a:ext cx="9156700" cy="6096000"/>
          </a:xfrm>
          <a:prstGeom prst="rect">
            <a:avLst/>
          </a:prstGeom>
          <a:solidFill>
            <a:srgbClr val="958D85"/>
          </a:solidFill>
          <a:ln>
            <a:noFill/>
          </a:ln>
          <a:effectLst>
            <a:outerShdw blurRad="38100" dist="25399" dir="5400000" algn="ctr" rotWithShape="0">
              <a:schemeClr val="bg2">
                <a:alpha val="34998"/>
              </a:schemeClr>
            </a:outerShdw>
          </a:effectLst>
          <a:extLst/>
        </p:spPr>
        <p:txBody>
          <a:bodyPr lIns="0" tIns="0" rIns="0" bIns="0"/>
          <a:lstStyle/>
          <a:p>
            <a:pPr>
              <a:defRPr/>
            </a:pPr>
            <a:endParaRPr lang="en-US"/>
          </a:p>
        </p:txBody>
      </p:sp>
      <p:sp>
        <p:nvSpPr>
          <p:cNvPr id="20486" name="Rectangle 6"/>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26631" name="Rectangle 7"/>
          <p:cNvSpPr>
            <a:spLocks noGrp="1" noChangeArrowheads="1"/>
          </p:cNvSpPr>
          <p:nvPr>
            <p:ph type="title"/>
          </p:nvPr>
        </p:nvSpPr>
        <p:spPr>
          <a:xfrm>
            <a:off x="381000" y="0"/>
            <a:ext cx="8763000" cy="1447800"/>
          </a:xfrm>
        </p:spPr>
        <p:txBody>
          <a:bodyPr/>
          <a:lstStyle/>
          <a:p>
            <a:pPr eaLnBrk="1" hangingPunct="1"/>
            <a:r>
              <a:rPr lang="en-US" sz="2800" dirty="0" smtClean="0">
                <a:solidFill>
                  <a:srgbClr val="2D2D8A"/>
                </a:solidFill>
                <a:latin typeface="Arial Narrow" charset="0"/>
                <a:ea typeface="ヒラギノ角ゴ ProN W3" charset="0"/>
                <a:cs typeface="ヒラギノ角ゴ ProN W3" charset="0"/>
              </a:rPr>
              <a:t>ROTARY 101-ESSENCE STATEMENT-J.E.T.</a:t>
            </a:r>
            <a:endParaRPr lang="en-US" sz="2800" dirty="0">
              <a:solidFill>
                <a:srgbClr val="2D2D8A"/>
              </a:solidFill>
              <a:latin typeface="Arial Narrow" charset="0"/>
              <a:ea typeface="ヒラギノ角ゴ ProN W3" charset="0"/>
              <a:cs typeface="ヒラギノ角ゴ ProN W3" charset="0"/>
            </a:endParaRPr>
          </a:p>
        </p:txBody>
      </p:sp>
      <p:sp>
        <p:nvSpPr>
          <p:cNvPr id="26632" name="Rectangle 8"/>
          <p:cNvSpPr>
            <a:spLocks noGrp="1" noChangeArrowheads="1"/>
          </p:cNvSpPr>
          <p:nvPr>
            <p:ph type="body" idx="1"/>
          </p:nvPr>
        </p:nvSpPr>
        <p:spPr>
          <a:xfrm>
            <a:off x="457200" y="1598613"/>
            <a:ext cx="8229600" cy="5259387"/>
          </a:xfrm>
        </p:spPr>
        <p:txBody>
          <a:bodyPr/>
          <a:lstStyle/>
          <a:p>
            <a:pPr algn="ctr" eaLnBrk="1" hangingPunct="1">
              <a:spcBef>
                <a:spcPts val="1200"/>
              </a:spcBef>
              <a:buClrTx/>
              <a:buSzTx/>
              <a:buFontTx/>
              <a:buNone/>
            </a:pPr>
            <a:r>
              <a:rPr lang="en-US" sz="4400" dirty="0" smtClean="0">
                <a:solidFill>
                  <a:srgbClr val="FFFFFF"/>
                </a:solidFill>
                <a:latin typeface="Arial Narrow Bold" charset="0"/>
                <a:ea typeface="ヒラギノ角ゴ ProN W3" charset="0"/>
                <a:cs typeface="Arial Narrow Bold" charset="0"/>
                <a:sym typeface="Arial Narrow Bold" charset="0"/>
              </a:rPr>
              <a:t>join </a:t>
            </a:r>
            <a:r>
              <a:rPr lang="en-US" sz="4400" dirty="0">
                <a:solidFill>
                  <a:srgbClr val="FFFFFF"/>
                </a:solidFill>
                <a:latin typeface="Arial Narrow Bold" charset="0"/>
                <a:ea typeface="ヒラギノ角ゴ ProN W3" charset="0"/>
                <a:cs typeface="Arial Narrow Bold" charset="0"/>
                <a:sym typeface="Arial Narrow Bold" charset="0"/>
              </a:rPr>
              <a:t>leaders </a:t>
            </a:r>
            <a:r>
              <a:rPr lang="en-US" sz="4400" dirty="0">
                <a:latin typeface="Arial Narrow" charset="0"/>
                <a:ea typeface="ヒラギノ角ゴ ProN W3" charset="0"/>
                <a:cs typeface="Arial Narrow" charset="0"/>
                <a:sym typeface="Arial Narrow" charset="0"/>
              </a:rPr>
              <a:t>from</a:t>
            </a:r>
          </a:p>
          <a:p>
            <a:pPr algn="ctr" eaLnBrk="1" hangingPunct="1">
              <a:spcBef>
                <a:spcPts val="1200"/>
              </a:spcBef>
              <a:buClrTx/>
              <a:buSzTx/>
              <a:buFontTx/>
              <a:buNone/>
            </a:pPr>
            <a:r>
              <a:rPr lang="en-US" sz="4400" dirty="0">
                <a:latin typeface="Arial Narrow" charset="0"/>
                <a:ea typeface="ヒラギノ角ゴ ProN W3" charset="0"/>
                <a:cs typeface="Arial Narrow" charset="0"/>
                <a:sym typeface="Arial Narrow" charset="0"/>
              </a:rPr>
              <a:t>all continents, cultures and occupations</a:t>
            </a:r>
          </a:p>
          <a:p>
            <a:pPr algn="ctr" eaLnBrk="1" hangingPunct="1">
              <a:spcBef>
                <a:spcPts val="1200"/>
              </a:spcBef>
              <a:buClrTx/>
              <a:buSzTx/>
              <a:buFontTx/>
              <a:buNone/>
            </a:pPr>
            <a:r>
              <a:rPr lang="en-US" sz="4400" dirty="0">
                <a:latin typeface="Arial Narrow" charset="0"/>
                <a:ea typeface="ヒラギノ角ゴ ProN W3" charset="0"/>
                <a:cs typeface="Arial Narrow" charset="0"/>
                <a:sym typeface="Arial Narrow" charset="0"/>
              </a:rPr>
              <a:t>to </a:t>
            </a:r>
            <a:r>
              <a:rPr lang="en-US" sz="4400" dirty="0">
                <a:solidFill>
                  <a:srgbClr val="FFFFFF"/>
                </a:solidFill>
                <a:latin typeface="Arial Narrow Bold" charset="0"/>
                <a:ea typeface="ヒラギノ角ゴ ProN W3" charset="0"/>
                <a:cs typeface="Arial Narrow Bold" charset="0"/>
                <a:sym typeface="Arial Narrow Bold" charset="0"/>
              </a:rPr>
              <a:t>exchange ideas</a:t>
            </a:r>
            <a:r>
              <a:rPr lang="en-US" sz="4400" dirty="0">
                <a:solidFill>
                  <a:srgbClr val="FFFFFF"/>
                </a:solidFill>
                <a:latin typeface="Arial Narrow" charset="0"/>
                <a:ea typeface="ヒラギノ角ゴ ProN W3" charset="0"/>
                <a:cs typeface="Arial Narrow" charset="0"/>
                <a:sym typeface="Arial Narrow" charset="0"/>
              </a:rPr>
              <a:t> </a:t>
            </a:r>
            <a:r>
              <a:rPr lang="en-US" sz="4400" dirty="0">
                <a:latin typeface="Arial Narrow" charset="0"/>
                <a:ea typeface="ヒラギノ角ゴ ProN W3" charset="0"/>
                <a:cs typeface="Arial Narrow" charset="0"/>
                <a:sym typeface="Arial Narrow" charset="0"/>
              </a:rPr>
              <a:t>and</a:t>
            </a:r>
            <a:r>
              <a:rPr lang="en-US" sz="4400" dirty="0">
                <a:solidFill>
                  <a:srgbClr val="FFFFFF"/>
                </a:solidFill>
                <a:latin typeface="Arial Narrow" charset="0"/>
                <a:ea typeface="ヒラギノ角ゴ ProN W3" charset="0"/>
                <a:cs typeface="Arial Narrow" charset="0"/>
                <a:sym typeface="Arial Narrow" charset="0"/>
              </a:rPr>
              <a:t> </a:t>
            </a:r>
            <a:r>
              <a:rPr lang="en-US" sz="4400" dirty="0">
                <a:solidFill>
                  <a:srgbClr val="FFFFFF"/>
                </a:solidFill>
                <a:latin typeface="Arial Narrow Bold" charset="0"/>
                <a:ea typeface="ヒラギノ角ゴ ProN W3" charset="0"/>
                <a:cs typeface="Arial Narrow Bold" charset="0"/>
                <a:sym typeface="Arial Narrow Bold" charset="0"/>
              </a:rPr>
              <a:t>take action</a:t>
            </a:r>
          </a:p>
        </p:txBody>
      </p:sp>
    </p:spTree>
    <p:extLst>
      <p:ext uri="{BB962C8B-B14F-4D97-AF65-F5344CB8AC3E}">
        <p14:creationId xmlns:p14="http://schemas.microsoft.com/office/powerpoint/2010/main" val="2843351290"/>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7086600" y="6477000"/>
            <a:ext cx="1625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9218"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244"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10246" name="Rectangle 6"/>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9222" name="Rectangle 7"/>
          <p:cNvSpPr>
            <a:spLocks noGrp="1" noChangeArrowheads="1"/>
          </p:cNvSpPr>
          <p:nvPr>
            <p:ph type="title"/>
          </p:nvPr>
        </p:nvSpPr>
        <p:spPr/>
        <p:txBody>
          <a:bodyPr/>
          <a:lstStyle/>
          <a:p>
            <a:pPr eaLnBrk="1" hangingPunct="1"/>
            <a:r>
              <a:rPr lang="en-US" sz="2800" dirty="0" smtClean="0">
                <a:solidFill>
                  <a:srgbClr val="2D2D8A"/>
                </a:solidFill>
                <a:latin typeface="Arial Narrow" charset="0"/>
                <a:ea typeface="ヒラギノ角ゴ ProN W3" charset="0"/>
                <a:cs typeface="ヒラギノ角ゴ ProN W3" charset="0"/>
              </a:rPr>
              <a:t>ROTARY 101-  HISTORY </a:t>
            </a:r>
            <a:r>
              <a:rPr lang="en-US" sz="2800" dirty="0">
                <a:solidFill>
                  <a:srgbClr val="2D2D8A"/>
                </a:solidFill>
                <a:latin typeface="Arial Narrow" charset="0"/>
                <a:ea typeface="ヒラギノ角ゴ ProN W3" charset="0"/>
                <a:cs typeface="ヒラギノ角ゴ ProN W3" charset="0"/>
              </a:rPr>
              <a:t>of ROTARY</a:t>
            </a:r>
          </a:p>
        </p:txBody>
      </p:sp>
      <p:sp>
        <p:nvSpPr>
          <p:cNvPr id="9224" name="Rectangle 8"/>
          <p:cNvSpPr>
            <a:spLocks noGrp="1" noChangeArrowheads="1"/>
          </p:cNvSpPr>
          <p:nvPr>
            <p:ph type="body" idx="1"/>
          </p:nvPr>
        </p:nvSpPr>
        <p:spPr>
          <a:xfrm>
            <a:off x="457200" y="685801"/>
            <a:ext cx="4803775" cy="6172200"/>
          </a:xfrm>
        </p:spPr>
        <p:txBody>
          <a:bodyPr/>
          <a:lstStyle/>
          <a:p>
            <a:pPr marL="304800" indent="-304800" eaLnBrk="1" hangingPunct="1">
              <a:spcBef>
                <a:spcPct val="0"/>
              </a:spcBef>
              <a:defRPr/>
            </a:pPr>
            <a:endParaRPr lang="en-US" sz="2600" dirty="0" smtClean="0">
              <a:latin typeface="Georgia Bold" charset="0"/>
              <a:ea typeface="ヒラギノ角ゴ ProN W3" charset="0"/>
              <a:cs typeface="Georgia Bold" charset="0"/>
              <a:sym typeface="Georgia Bold" charset="0"/>
            </a:endParaRPr>
          </a:p>
          <a:p>
            <a:pPr marL="304800" indent="-304800" eaLnBrk="1" hangingPunct="1">
              <a:spcBef>
                <a:spcPct val="0"/>
              </a:spcBef>
              <a:defRPr/>
            </a:pPr>
            <a:r>
              <a:rPr lang="en-US" sz="2600" dirty="0" smtClean="0">
                <a:latin typeface="Georgia Bold" charset="0"/>
                <a:ea typeface="ヒラギノ角ゴ ProN W3" charset="0"/>
                <a:cs typeface="Georgia Bold" charset="0"/>
                <a:sym typeface="Georgia Bold" charset="0"/>
              </a:rPr>
              <a:t>Paul Harris</a:t>
            </a:r>
            <a:endParaRPr lang="en-US" altLang="ja-JP" sz="2600" dirty="0">
              <a:latin typeface="Georgia" charset="0"/>
              <a:ea typeface="ヒラギノ明朝 ProN W3" charset="0"/>
              <a:cs typeface="ヒラギノ明朝 ProN W3" charset="0"/>
              <a:sym typeface="Georgia" charset="0"/>
            </a:endParaRPr>
          </a:p>
          <a:p>
            <a:pPr marL="304800" indent="-304800" eaLnBrk="1" hangingPunct="1">
              <a:spcBef>
                <a:spcPts val="1200"/>
              </a:spcBef>
              <a:defRPr/>
            </a:pPr>
            <a:r>
              <a:rPr lang="en-US" sz="2600" dirty="0" smtClean="0">
                <a:latin typeface="Georgia Bold" charset="0"/>
                <a:ea typeface="ヒラギノ角ゴ ProN W3" charset="0"/>
                <a:cs typeface="Georgia Bold" charset="0"/>
                <a:sym typeface="Georgia Bold" charset="0"/>
              </a:rPr>
              <a:t>Born in Racine, WI</a:t>
            </a:r>
            <a:endParaRPr lang="en-US" sz="2600" dirty="0">
              <a:latin typeface="Georgia" charset="0"/>
              <a:ea typeface="ヒラギノ明朝 ProN W3" charset="0"/>
              <a:cs typeface="ヒラギノ明朝 ProN W3" charset="0"/>
              <a:sym typeface="Georgia" charset="0"/>
            </a:endParaRPr>
          </a:p>
          <a:p>
            <a:pPr marL="304800" indent="-304800" eaLnBrk="1" hangingPunct="1">
              <a:spcBef>
                <a:spcPts val="1200"/>
              </a:spcBef>
              <a:defRPr/>
            </a:pPr>
            <a:r>
              <a:rPr lang="en-US" sz="2600" dirty="0" smtClean="0">
                <a:latin typeface="Georgia Bold" charset="0"/>
                <a:ea typeface="ヒラギノ角ゴ ProN W3" charset="0"/>
                <a:cs typeface="Georgia Bold" charset="0"/>
                <a:sym typeface="Georgia Bold" charset="0"/>
              </a:rPr>
              <a:t>First meeting 4 </a:t>
            </a:r>
            <a:r>
              <a:rPr lang="en-US" sz="2600" dirty="0" smtClean="0">
                <a:latin typeface="Georgia" charset="0"/>
                <a:ea typeface="ヒラギノ角ゴ ProN W3" charset="0"/>
                <a:cs typeface="Georgia" charset="0"/>
                <a:sym typeface="Georgia" charset="0"/>
              </a:rPr>
              <a:t>members on 23 February 1905</a:t>
            </a:r>
          </a:p>
          <a:p>
            <a:pPr marL="304800" indent="-304800" eaLnBrk="1" hangingPunct="1">
              <a:spcBef>
                <a:spcPts val="1200"/>
              </a:spcBef>
              <a:defRPr/>
            </a:pPr>
            <a:r>
              <a:rPr lang="en-US" sz="2600" dirty="0" smtClean="0">
                <a:latin typeface="Georgia" charset="0"/>
                <a:ea typeface="ヒラギノ角ゴ ProN W3" charset="0"/>
                <a:cs typeface="Georgia" charset="0"/>
                <a:sym typeface="Georgia" charset="0"/>
              </a:rPr>
              <a:t>Club #1</a:t>
            </a:r>
          </a:p>
          <a:p>
            <a:pPr marL="304800" indent="-304800" eaLnBrk="1" hangingPunct="1">
              <a:spcBef>
                <a:spcPts val="1200"/>
              </a:spcBef>
              <a:defRPr/>
            </a:pPr>
            <a:r>
              <a:rPr lang="en-US" sz="2600" dirty="0" smtClean="0">
                <a:latin typeface="Georgia" charset="0"/>
                <a:ea typeface="ヒラギノ角ゴ ProN W3" charset="0"/>
                <a:cs typeface="Georgia" charset="0"/>
                <a:sym typeface="Georgia" charset="0"/>
              </a:rPr>
              <a:t>First service club in the world</a:t>
            </a:r>
          </a:p>
          <a:p>
            <a:pPr marL="304800" indent="-304800" eaLnBrk="1" hangingPunct="1">
              <a:spcBef>
                <a:spcPts val="1200"/>
              </a:spcBef>
              <a:defRPr/>
            </a:pPr>
            <a:r>
              <a:rPr lang="en-US" sz="2600" dirty="0" smtClean="0">
                <a:latin typeface="Georgia" charset="0"/>
                <a:ea typeface="ヒラギノ角ゴ ProN W3" charset="0"/>
                <a:cs typeface="Georgia" charset="0"/>
                <a:sym typeface="Georgia" charset="0"/>
              </a:rPr>
              <a:t>How many members now?</a:t>
            </a:r>
          </a:p>
          <a:p>
            <a:pPr marL="304800" indent="-304800" eaLnBrk="1" hangingPunct="1">
              <a:spcBef>
                <a:spcPts val="1200"/>
              </a:spcBef>
              <a:defRPr/>
            </a:pPr>
            <a:r>
              <a:rPr lang="en-US" sz="2600" dirty="0" smtClean="0">
                <a:latin typeface="Georgia" charset="0"/>
                <a:ea typeface="ヒラギノ角ゴ ProN W3" charset="0"/>
                <a:cs typeface="Georgia" charset="0"/>
                <a:sym typeface="Georgia" charset="0"/>
              </a:rPr>
              <a:t>How many clubs now?</a:t>
            </a:r>
          </a:p>
          <a:p>
            <a:pPr marL="304800" indent="-304800" eaLnBrk="1" hangingPunct="1">
              <a:spcBef>
                <a:spcPts val="1200"/>
              </a:spcBef>
              <a:defRPr/>
            </a:pPr>
            <a:r>
              <a:rPr lang="en-US" sz="2600" dirty="0" smtClean="0">
                <a:latin typeface="Georgia" charset="0"/>
                <a:ea typeface="ヒラギノ角ゴ ProN W3" charset="0"/>
                <a:cs typeface="Georgia" charset="0"/>
                <a:sym typeface="Georgia" charset="0"/>
              </a:rPr>
              <a:t>When were women invited to join?</a:t>
            </a:r>
          </a:p>
          <a:p>
            <a:pPr marL="0" indent="0" eaLnBrk="1" hangingPunct="1">
              <a:spcBef>
                <a:spcPts val="1200"/>
              </a:spcBef>
              <a:buFont typeface="Arial" charset="0"/>
              <a:buNone/>
              <a:defRPr/>
            </a:pPr>
            <a:endParaRPr lang="en-US" sz="2600" dirty="0">
              <a:latin typeface="Georgia" charset="0"/>
              <a:ea typeface="ヒラギノ明朝 ProN W3" charset="0"/>
              <a:cs typeface="ヒラギノ明朝 ProN W3" charset="0"/>
              <a:sym typeface="Georgia" charset="0"/>
            </a:endParaRPr>
          </a:p>
        </p:txBody>
      </p:sp>
      <p:pic>
        <p:nvPicPr>
          <p:cNvPr id="2" name="Picture 3" descr="Harri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7313" y="2063750"/>
            <a:ext cx="4205287"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67373"/>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p:cNvSpPr>
          <p:nvPr/>
        </p:nvSpPr>
        <p:spPr bwMode="auto">
          <a:xfrm>
            <a:off x="7086600" y="6477000"/>
            <a:ext cx="1625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900">
                <a:solidFill>
                  <a:srgbClr val="BCBDC0"/>
                </a:solidFill>
                <a:latin typeface="Arial Narrow" charset="0"/>
                <a:cs typeface="Arial Narrow" charset="0"/>
                <a:sym typeface="Arial Narrow" charset="0"/>
              </a:rPr>
              <a:t>STRENGTHENING ROTARY  |    </a:t>
            </a:r>
          </a:p>
        </p:txBody>
      </p:sp>
      <p:pic>
        <p:nvPicPr>
          <p:cNvPr id="32771"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3"/>
          <p:cNvSpPr>
            <a:spLocks/>
          </p:cNvSpPr>
          <p:nvPr/>
        </p:nvSpPr>
        <p:spPr bwMode="auto">
          <a:xfrm>
            <a:off x="0" y="0"/>
            <a:ext cx="9156700" cy="6858000"/>
          </a:xfrm>
          <a:prstGeom prst="rect">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 name="Rectangle 4"/>
          <p:cNvSpPr>
            <a:spLocks/>
          </p:cNvSpPr>
          <p:nvPr/>
        </p:nvSpPr>
        <p:spPr bwMode="auto">
          <a:xfrm>
            <a:off x="-76200" y="457200"/>
            <a:ext cx="9309100" cy="533400"/>
          </a:xfrm>
          <a:prstGeom prst="rect">
            <a:avLst/>
          </a:prstGeom>
          <a:solidFill>
            <a:schemeClr val="accent1"/>
          </a:solidFill>
          <a:ln>
            <a:noFill/>
          </a:ln>
          <a:effectLst>
            <a:outerShdw blurRad="88900" dist="63499" dir="5400000" algn="ctr" rotWithShape="0">
              <a:schemeClr val="bg2">
                <a:alpha val="25000"/>
              </a:schemeClr>
            </a:outerShdw>
          </a:effectLst>
          <a:extLst/>
        </p:spPr>
        <p:txBody>
          <a:bodyPr lIns="0" tIns="0" rIns="0" bIns="0"/>
          <a:lstStyle/>
          <a:p>
            <a:pPr>
              <a:defRPr/>
            </a:pPr>
            <a:endParaRPr lang="en-US"/>
          </a:p>
        </p:txBody>
      </p:sp>
      <p:sp>
        <p:nvSpPr>
          <p:cNvPr id="32774" name="Rectangle 5"/>
          <p:cNvSpPr>
            <a:spLocks/>
          </p:cNvSpPr>
          <p:nvPr/>
        </p:nvSpPr>
        <p:spPr bwMode="auto">
          <a:xfrm>
            <a:off x="-18844" y="984250"/>
            <a:ext cx="4664075" cy="5035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dirty="0"/>
          </a:p>
        </p:txBody>
      </p:sp>
      <p:pic>
        <p:nvPicPr>
          <p:cNvPr id="32775" name="Picture 6"/>
          <p:cNvPicPr>
            <a:picLocks noChangeArrowheads="1"/>
          </p:cNvPicPr>
          <p:nvPr/>
        </p:nvPicPr>
        <p:blipFill>
          <a:blip r:embed="rId4" cstate="email">
            <a:extLst>
              <a:ext uri="{28A0092B-C50C-407E-A947-70E740481C1C}">
                <a14:useLocalDpi xmlns:a14="http://schemas.microsoft.com/office/drawing/2010/main" val="0"/>
              </a:ext>
            </a:extLst>
          </a:blip>
          <a:srcRect l="54309" t="6700" r="5539" b="1343"/>
          <a:stretch>
            <a:fillRect/>
          </a:stretch>
        </p:blipFill>
        <p:spPr bwMode="auto">
          <a:xfrm>
            <a:off x="4651375" y="0"/>
            <a:ext cx="4492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p:cNvSpPr>
            <a:spLocks/>
          </p:cNvSpPr>
          <p:nvPr/>
        </p:nvSpPr>
        <p:spPr bwMode="auto">
          <a:xfrm>
            <a:off x="0" y="457200"/>
            <a:ext cx="9231313" cy="533400"/>
          </a:xfrm>
          <a:prstGeom prst="rect">
            <a:avLst/>
          </a:prstGeom>
          <a:solidFill>
            <a:schemeClr val="accent1"/>
          </a:solidFill>
          <a:ln>
            <a:noFill/>
          </a:ln>
          <a:effectLst>
            <a:outerShdw blurRad="101600" dist="63500" dir="2700000" algn="ctr" rotWithShape="0">
              <a:schemeClr val="bg2">
                <a:alpha val="25000"/>
              </a:schemeClr>
            </a:outerShdw>
          </a:effectLst>
          <a:extLst/>
        </p:spPr>
        <p:txBody>
          <a:bodyPr lIns="0" tIns="0" rIns="0" bIns="0"/>
          <a:lstStyle/>
          <a:p>
            <a:pPr>
              <a:defRPr/>
            </a:pPr>
            <a:endParaRPr lang="en-US"/>
          </a:p>
        </p:txBody>
      </p:sp>
      <p:sp>
        <p:nvSpPr>
          <p:cNvPr id="32777" name="Rectangle 8"/>
          <p:cNvSpPr>
            <a:spLocks/>
          </p:cNvSpPr>
          <p:nvPr/>
        </p:nvSpPr>
        <p:spPr bwMode="auto">
          <a:xfrm>
            <a:off x="304799" y="1143000"/>
            <a:ext cx="41910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spcBef>
                <a:spcPts val="1200"/>
              </a:spcBef>
            </a:pPr>
            <a:r>
              <a:rPr lang="en-US" sz="2800" dirty="0" smtClean="0">
                <a:solidFill>
                  <a:srgbClr val="2D2D8A"/>
                </a:solidFill>
                <a:latin typeface="Arial Narrow Bold" charset="0"/>
                <a:cs typeface="Arial Narrow Bold" charset="0"/>
                <a:sym typeface="Arial Narrow Bold" charset="0"/>
              </a:rPr>
              <a:t>STARTS WITH MEMBERS AT CLUB LEVEL</a:t>
            </a:r>
            <a:endParaRPr lang="en-US" sz="2800" dirty="0">
              <a:solidFill>
                <a:srgbClr val="2D2D8A"/>
              </a:solidFill>
              <a:latin typeface="Arial Narrow Bold" charset="0"/>
              <a:cs typeface="Arial Narrow Bold" charset="0"/>
              <a:sym typeface="Arial Narrow Bold" charset="0"/>
            </a:endParaRPr>
          </a:p>
        </p:txBody>
      </p:sp>
      <p:sp>
        <p:nvSpPr>
          <p:cNvPr id="32778" name="Rectangle 9"/>
          <p:cNvSpPr>
            <a:spLocks/>
          </p:cNvSpPr>
          <p:nvPr/>
        </p:nvSpPr>
        <p:spPr bwMode="auto">
          <a:xfrm>
            <a:off x="304800" y="2209800"/>
            <a:ext cx="4191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r>
              <a:rPr lang="en-US" sz="2800" dirty="0" smtClean="0">
                <a:solidFill>
                  <a:srgbClr val="2D2D8A"/>
                </a:solidFill>
                <a:latin typeface="Arial Narrow Bold" charset="0"/>
                <a:cs typeface="Arial Narrow Bold" charset="0"/>
                <a:sym typeface="Arial Narrow Bold" charset="0"/>
              </a:rPr>
              <a:t>CLUBS ARE SUPPORTED BY DISTRICT (6270) AND CLUBS ARE MEMBERS OF RI</a:t>
            </a:r>
          </a:p>
          <a:p>
            <a:r>
              <a:rPr lang="en-US" sz="2000" dirty="0" smtClean="0">
                <a:solidFill>
                  <a:srgbClr val="2D2D8A"/>
                </a:solidFill>
                <a:latin typeface="Georgia Bold" charset="0"/>
                <a:cs typeface="Georgia Bold" charset="0"/>
                <a:sym typeface="Georgia Bold" charset="0"/>
              </a:rPr>
              <a:t> </a:t>
            </a:r>
            <a:endParaRPr lang="en-US" sz="2000" dirty="0">
              <a:solidFill>
                <a:srgbClr val="2D2D8A"/>
              </a:solidFill>
              <a:latin typeface="Georgia Bold" charset="0"/>
              <a:cs typeface="Georgia Bold" charset="0"/>
              <a:sym typeface="Georgia Bold" charset="0"/>
            </a:endParaRPr>
          </a:p>
          <a:p>
            <a:r>
              <a:rPr lang="en-US" sz="2800" dirty="0" smtClean="0">
                <a:solidFill>
                  <a:srgbClr val="2D2D8A"/>
                </a:solidFill>
                <a:latin typeface="Arial Narrow Bold" charset="0"/>
                <a:cs typeface="Arial Narrow Bold" charset="0"/>
                <a:sym typeface="Arial Narrow Bold" charset="0"/>
              </a:rPr>
              <a:t>DISTRICTS ARE SUPPORTED BY ZONE(28)</a:t>
            </a:r>
          </a:p>
          <a:p>
            <a:endParaRPr lang="en-US" sz="2800" dirty="0">
              <a:solidFill>
                <a:srgbClr val="2D2D8A"/>
              </a:solidFill>
              <a:latin typeface="Arial Narrow Bold" charset="0"/>
              <a:cs typeface="Arial Narrow Bold" charset="0"/>
              <a:sym typeface="Arial Narrow Bold" charset="0"/>
            </a:endParaRPr>
          </a:p>
          <a:p>
            <a:r>
              <a:rPr lang="en-US" sz="2800" dirty="0" smtClean="0">
                <a:solidFill>
                  <a:srgbClr val="2D2D8A"/>
                </a:solidFill>
                <a:latin typeface="Arial Narrow Bold" charset="0"/>
                <a:cs typeface="Arial Narrow Bold" charset="0"/>
                <a:sym typeface="Arial Narrow Bold" charset="0"/>
              </a:rPr>
              <a:t>ROTARY INTERNATIONAL PROVIDES GUIDANCE AND SUPPORT TO ALL </a:t>
            </a:r>
          </a:p>
          <a:p>
            <a:endParaRPr lang="en-US" sz="2000" dirty="0">
              <a:solidFill>
                <a:schemeClr val="tx1"/>
              </a:solidFill>
              <a:latin typeface="Georgia Bold" charset="0"/>
              <a:cs typeface="Georgia Bold" charset="0"/>
              <a:sym typeface="Georgia Bold" charset="0"/>
            </a:endParaRPr>
          </a:p>
        </p:txBody>
      </p:sp>
      <p:sp>
        <p:nvSpPr>
          <p:cNvPr id="32779" name="Rectangle 10"/>
          <p:cNvSpPr>
            <a:spLocks/>
          </p:cNvSpPr>
          <p:nvPr/>
        </p:nvSpPr>
        <p:spPr bwMode="auto">
          <a:xfrm>
            <a:off x="457200" y="3962401"/>
            <a:ext cx="3886200"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r>
              <a:rPr lang="en-US" sz="2400" dirty="0" smtClean="0">
                <a:solidFill>
                  <a:srgbClr val="D91B5C"/>
                </a:solidFill>
                <a:latin typeface="Arial Narrow Bold" charset="0"/>
                <a:cs typeface="Arial Narrow Bold" charset="0"/>
                <a:sym typeface="Arial Narrow Bold" charset="0"/>
              </a:rPr>
              <a:t> </a:t>
            </a:r>
            <a:endParaRPr lang="en-US" sz="2000" dirty="0">
              <a:solidFill>
                <a:schemeClr val="tx1"/>
              </a:solidFill>
              <a:latin typeface="Georgia Bold" charset="0"/>
              <a:cs typeface="Georgia Bold" charset="0"/>
              <a:sym typeface="Georgia Bold" charset="0"/>
            </a:endParaRPr>
          </a:p>
        </p:txBody>
      </p:sp>
      <p:sp>
        <p:nvSpPr>
          <p:cNvPr id="32780" name="Rectangle 11"/>
          <p:cNvSpPr>
            <a:spLocks noGrp="1" noChangeArrowheads="1"/>
          </p:cNvSpPr>
          <p:nvPr>
            <p:ph type="title"/>
          </p:nvPr>
        </p:nvSpPr>
        <p:spPr/>
        <p:txBody>
          <a:bodyPr/>
          <a:lstStyle/>
          <a:p>
            <a:pPr eaLnBrk="1" hangingPunct="1"/>
            <a:r>
              <a:rPr lang="en-US" sz="2800" dirty="0" smtClean="0">
                <a:solidFill>
                  <a:srgbClr val="2D2D8A"/>
                </a:solidFill>
                <a:latin typeface="Arial Narrow" charset="0"/>
                <a:ea typeface="ヒラギノ角ゴ ProN W3" charset="0"/>
                <a:cs typeface="ヒラギノ角ゴ ProN W3" charset="0"/>
              </a:rPr>
              <a:t>ROTARY 101-ORGAIZATIONAL STRUCTURE</a:t>
            </a:r>
            <a:endParaRPr lang="en-US" sz="2800" dirty="0">
              <a:solidFill>
                <a:srgbClr val="2D2D8A"/>
              </a:solidFill>
              <a:latin typeface="Arial Narrow" charset="0"/>
              <a:ea typeface="ヒラギノ角ゴ ProN W3" charset="0"/>
              <a:cs typeface="ヒラギノ角ゴ ProN W3" charset="0"/>
            </a:endParaRPr>
          </a:p>
        </p:txBody>
      </p:sp>
    </p:spTree>
    <p:extLst>
      <p:ext uri="{BB962C8B-B14F-4D97-AF65-F5344CB8AC3E}">
        <p14:creationId xmlns:p14="http://schemas.microsoft.com/office/powerpoint/2010/main" val="723259708"/>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31720013"/>
              </p:ext>
            </p:extLst>
          </p:nvPr>
        </p:nvGraphicFramePr>
        <p:xfrm>
          <a:off x="381000" y="1217613"/>
          <a:ext cx="8610600" cy="5640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7"/>
          <p:cNvSpPr>
            <a:spLocks noGrp="1"/>
          </p:cNvSpPr>
          <p:nvPr>
            <p:ph type="title"/>
          </p:nvPr>
        </p:nvSpPr>
        <p:spPr bwMode="auto">
          <a:xfrm>
            <a:off x="0" y="228601"/>
            <a:ext cx="9144000" cy="685800"/>
          </a:xfrm>
          <a:prstGeom prst="rect">
            <a:avLst/>
          </a:prstGeom>
          <a:solidFill>
            <a:schemeClr val="accent1"/>
          </a:solidFill>
          <a:ln>
            <a:noFill/>
          </a:ln>
          <a:effectLst>
            <a:outerShdw blurRad="101600" dist="63500" dir="2700000" algn="ctr" rotWithShape="0">
              <a:schemeClr val="bg2">
                <a:alpha val="25000"/>
              </a:schemeClr>
            </a:outerShdw>
          </a:effectLst>
          <a:extLst/>
        </p:spPr>
        <p:txBody>
          <a:bodyPr lIns="0" tIns="0" rIns="0" bIns="0"/>
          <a:lstStyle/>
          <a:p>
            <a:r>
              <a:rPr lang="en-US" sz="2800" dirty="0" smtClean="0"/>
              <a:t>   </a:t>
            </a:r>
            <a:r>
              <a:rPr lang="en-US" sz="2800" dirty="0" smtClean="0">
                <a:solidFill>
                  <a:srgbClr val="2D2D8A"/>
                </a:solidFill>
              </a:rPr>
              <a:t>ROTARY 101-ORGANIZATIONAL STRUCTURE</a:t>
            </a:r>
            <a:endParaRPr lang="en-US" sz="2800" dirty="0">
              <a:solidFill>
                <a:srgbClr val="2D2D8A"/>
              </a:solidFill>
            </a:endParaRPr>
          </a:p>
        </p:txBody>
      </p:sp>
      <p:pic>
        <p:nvPicPr>
          <p:cNvPr id="6" name="Picture 2"/>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1759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1_Title Slide">
  <a:themeElements>
    <a:clrScheme name="">
      <a:dk1>
        <a:srgbClr val="958D85"/>
      </a:dk1>
      <a:lt1>
        <a:srgbClr val="FFFFFF"/>
      </a:lt1>
      <a:dk2>
        <a:srgbClr val="000000"/>
      </a:dk2>
      <a:lt2>
        <a:srgbClr val="000000"/>
      </a:lt2>
      <a:accent1>
        <a:srgbClr val="E6E5D8"/>
      </a:accent1>
      <a:accent2>
        <a:srgbClr val="333399"/>
      </a:accent2>
      <a:accent3>
        <a:srgbClr val="FFFFFF"/>
      </a:accent3>
      <a:accent4>
        <a:srgbClr val="7E7871"/>
      </a:accent4>
      <a:accent5>
        <a:srgbClr val="F0F0E9"/>
      </a:accent5>
      <a:accent6>
        <a:srgbClr val="2D2D8A"/>
      </a:accent6>
      <a:hlink>
        <a:srgbClr val="009999"/>
      </a:hlink>
      <a:folHlink>
        <a:srgbClr val="99CC00"/>
      </a:folHlink>
    </a:clrScheme>
    <a:fontScheme name="Default - 1_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E5D8"/>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958D85"/>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6E5D8"/>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958D85"/>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
      <a:dk1>
        <a:srgbClr val="958D85"/>
      </a:dk1>
      <a:lt1>
        <a:srgbClr val="FFFFFF"/>
      </a:lt1>
      <a:dk2>
        <a:srgbClr val="000000"/>
      </a:dk2>
      <a:lt2>
        <a:srgbClr val="000000"/>
      </a:lt2>
      <a:accent1>
        <a:srgbClr val="01B4E7"/>
      </a:accent1>
      <a:accent2>
        <a:srgbClr val="333399"/>
      </a:accent2>
      <a:accent3>
        <a:srgbClr val="FFFFFF"/>
      </a:accent3>
      <a:accent4>
        <a:srgbClr val="7E7871"/>
      </a:accent4>
      <a:accent5>
        <a:srgbClr val="AAD6F1"/>
      </a:accent5>
      <a:accent6>
        <a:srgbClr val="2D2D8A"/>
      </a:accent6>
      <a:hlink>
        <a:srgbClr val="009999"/>
      </a:hlink>
      <a:folHlink>
        <a:srgbClr val="99CC00"/>
      </a:folHlink>
    </a:clrScheme>
    <a:fontScheme name="Default - Title and Content">
      <a:majorFont>
        <a:latin typeface="Arial Narrow"/>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E5D8"/>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958D85"/>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6E5D8"/>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958D85"/>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 Title and Content">
  <a:themeElements>
    <a:clrScheme name="">
      <a:dk1>
        <a:srgbClr val="958D85"/>
      </a:dk1>
      <a:lt1>
        <a:srgbClr val="FFFFFF"/>
      </a:lt1>
      <a:dk2>
        <a:srgbClr val="000000"/>
      </a:dk2>
      <a:lt2>
        <a:srgbClr val="000000"/>
      </a:lt2>
      <a:accent1>
        <a:srgbClr val="01B4E7"/>
      </a:accent1>
      <a:accent2>
        <a:srgbClr val="333399"/>
      </a:accent2>
      <a:accent3>
        <a:srgbClr val="FFFFFF"/>
      </a:accent3>
      <a:accent4>
        <a:srgbClr val="7E7871"/>
      </a:accent4>
      <a:accent5>
        <a:srgbClr val="AAD6F1"/>
      </a:accent5>
      <a:accent6>
        <a:srgbClr val="2D2D8A"/>
      </a:accent6>
      <a:hlink>
        <a:srgbClr val="009999"/>
      </a:hlink>
      <a:folHlink>
        <a:srgbClr val="99CC00"/>
      </a:folHlink>
    </a:clrScheme>
    <a:fontScheme name="Default - Title and Content">
      <a:majorFont>
        <a:latin typeface="Arial Narrow"/>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E5D8"/>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958D85"/>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6E5D8"/>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958D85"/>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Title and Content - No Graphics">
  <a:themeElements>
    <a:clrScheme name="">
      <a:dk1>
        <a:srgbClr val="958D85"/>
      </a:dk1>
      <a:lt1>
        <a:srgbClr val="FFFFFF"/>
      </a:lt1>
      <a:dk2>
        <a:srgbClr val="000000"/>
      </a:dk2>
      <a:lt2>
        <a:srgbClr val="000000"/>
      </a:lt2>
      <a:accent1>
        <a:srgbClr val="01B4E7"/>
      </a:accent1>
      <a:accent2>
        <a:srgbClr val="333399"/>
      </a:accent2>
      <a:accent3>
        <a:srgbClr val="FFFFFF"/>
      </a:accent3>
      <a:accent4>
        <a:srgbClr val="7E7871"/>
      </a:accent4>
      <a:accent5>
        <a:srgbClr val="AAD6F1"/>
      </a:accent5>
      <a:accent6>
        <a:srgbClr val="2D2D8A"/>
      </a:accent6>
      <a:hlink>
        <a:srgbClr val="009999"/>
      </a:hlink>
      <a:folHlink>
        <a:srgbClr val="99CC00"/>
      </a:folHlink>
    </a:clrScheme>
    <a:fontScheme name="Default - Title and Content - No Graphics">
      <a:majorFont>
        <a:latin typeface="Arial Narrow"/>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E5D8"/>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958D85"/>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6E5D8"/>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958D85"/>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Title Slide">
  <a:themeElements>
    <a:clrScheme name="">
      <a:dk1>
        <a:srgbClr val="958D85"/>
      </a:dk1>
      <a:lt1>
        <a:srgbClr val="FFFFFF"/>
      </a:lt1>
      <a:dk2>
        <a:srgbClr val="000000"/>
      </a:dk2>
      <a:lt2>
        <a:srgbClr val="808080"/>
      </a:lt2>
      <a:accent1>
        <a:srgbClr val="01B4E7"/>
      </a:accent1>
      <a:accent2>
        <a:srgbClr val="333399"/>
      </a:accent2>
      <a:accent3>
        <a:srgbClr val="FFFFFF"/>
      </a:accent3>
      <a:accent4>
        <a:srgbClr val="7E7871"/>
      </a:accent4>
      <a:accent5>
        <a:srgbClr val="AAD6F1"/>
      </a:accent5>
      <a:accent6>
        <a:srgbClr val="2D2D8A"/>
      </a:accent6>
      <a:hlink>
        <a:srgbClr val="009999"/>
      </a:hlink>
      <a:folHlink>
        <a:srgbClr val="99CC00"/>
      </a:folHlink>
    </a:clrScheme>
    <a:fontScheme name="Default - Title Slide">
      <a:majorFont>
        <a:latin typeface="Arial Narrow"/>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E5D8"/>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958D85"/>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6E5D8"/>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958D85"/>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2374</TotalTime>
  <Pages>0</Pages>
  <Words>1577</Words>
  <Characters>0</Characters>
  <Application>Microsoft Office PowerPoint</Application>
  <PresentationFormat>On-screen Show (4:3)</PresentationFormat>
  <Lines>0</Lines>
  <Paragraphs>286</Paragraphs>
  <Slides>24</Slides>
  <Notes>22</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Default - 1_Title Slide</vt:lpstr>
      <vt:lpstr>Default - Title and Content</vt:lpstr>
      <vt:lpstr>1_Default - Title and Content</vt:lpstr>
      <vt:lpstr>Default - Title and Content - No Graphics</vt:lpstr>
      <vt:lpstr>Default - Title Slide</vt:lpstr>
      <vt:lpstr>PowerPoint Presentation</vt:lpstr>
      <vt:lpstr>ROTARY 101-OBJECTIVES</vt:lpstr>
      <vt:lpstr>WHO or WHAT is ROTARY?-SURVEY RESULTS</vt:lpstr>
      <vt:lpstr>ROTARY 101-BUILDING BLOCKS OF OUR BRAND </vt:lpstr>
      <vt:lpstr>ROTARY 101-ESSENCE STATEMENT</vt:lpstr>
      <vt:lpstr>ROTARY 101-ESSENCE STATEMENT-J.E.T.</vt:lpstr>
      <vt:lpstr>ROTARY 101-  HISTORY of ROTARY</vt:lpstr>
      <vt:lpstr>ROTARY 101-ORGAIZATIONAL STRUCTURE</vt:lpstr>
      <vt:lpstr>   ROTARY 101-ORGANIZATIONAL STRUCTURE</vt:lpstr>
      <vt:lpstr>ROTARY INTERNATIONAL EXISTS &amp; PROVIDES…..</vt:lpstr>
      <vt:lpstr>ROTARY 101-BUILDING BLOCKS OF OUR BRAND </vt:lpstr>
      <vt:lpstr>ROTARY 101-OUR VALUES &amp; BELIEFS</vt:lpstr>
      <vt:lpstr>ROTARY101-4-WAY TEST</vt:lpstr>
      <vt:lpstr>ROTARY 101- THE OBJECT OF ROTARY-VALUES &amp; BELIEFS</vt:lpstr>
      <vt:lpstr>BUILDING BLOCKS OF OUR BRAND STRATEGY</vt:lpstr>
      <vt:lpstr>ROTARY 101-  5 AVENUES of SERVICE-HOW WE EXPRESS</vt:lpstr>
      <vt:lpstr>ROTARY’S 6 AREAS OF FOCUS</vt:lpstr>
      <vt:lpstr> </vt:lpstr>
      <vt:lpstr>   ROTARY 101- ANNUAL THEMES     </vt:lpstr>
      <vt:lpstr>ROTARY 101-   INFORM  |  INSPIRE  |  EMPOWER</vt:lpstr>
      <vt:lpstr>ROTARY 101-   INFORM  |  INSPIRE  |  EMPOWER</vt:lpstr>
      <vt:lpstr>ROTARY 101-   INFORM  |  INSPIRE  |  EMPOWER</vt:lpstr>
      <vt:lpstr>ROTARY 101-   INFORM  |  INSPIRE  |  EMPOWER</vt:lpstr>
      <vt:lpstr>ROTARY 101-  INFORM  |  INSPIRE  |  EMPOWER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Hydzik</dc:creator>
  <cp:lastModifiedBy>Owner</cp:lastModifiedBy>
  <cp:revision>84</cp:revision>
  <dcterms:modified xsi:type="dcterms:W3CDTF">2015-10-20T16:14:25Z</dcterms:modified>
</cp:coreProperties>
</file>