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0" r:id="rId2"/>
    <p:sldId id="394" r:id="rId3"/>
    <p:sldId id="395" r:id="rId4"/>
    <p:sldId id="256" r:id="rId5"/>
    <p:sldId id="257" r:id="rId6"/>
    <p:sldId id="258" r:id="rId7"/>
    <p:sldId id="259" r:id="rId8"/>
    <p:sldId id="343" r:id="rId9"/>
    <p:sldId id="385" r:id="rId10"/>
    <p:sldId id="359" r:id="rId11"/>
    <p:sldId id="393" r:id="rId12"/>
    <p:sldId id="386" r:id="rId13"/>
    <p:sldId id="387" r:id="rId14"/>
    <p:sldId id="388" r:id="rId15"/>
    <p:sldId id="389" r:id="rId16"/>
    <p:sldId id="390" r:id="rId17"/>
    <p:sldId id="391" r:id="rId18"/>
    <p:sldId id="392" r:id="rId19"/>
    <p:sldId id="396" r:id="rId20"/>
    <p:sldId id="397" r:id="rId21"/>
  </p:sldIdLst>
  <p:sldSz cx="18288000" cy="10287000"/>
  <p:notesSz cx="6858000" cy="9144000"/>
  <p:embeddedFontLst>
    <p:embeddedFont>
      <p:font typeface="Canva Sans Bold" panose="020B0604020202020204" charset="0"/>
      <p:regular r:id="rId23"/>
      <p:bold r:id="rId24"/>
    </p:embeddedFont>
    <p:embeddedFont>
      <p:font typeface="Frutiger LT"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65" d="100"/>
          <a:sy n="65" d="100"/>
        </p:scale>
        <p:origin x="107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3A711-B8F0-4C1F-8CFF-091EE01FAB77}"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9982F-9E67-4FCA-8A21-CE0C82EF39BB}" type="slidenum">
              <a:rPr lang="en-US" smtClean="0"/>
              <a:t>‹#›</a:t>
            </a:fld>
            <a:endParaRPr lang="en-US"/>
          </a:p>
        </p:txBody>
      </p:sp>
    </p:spTree>
    <p:extLst>
      <p:ext uri="{BB962C8B-B14F-4D97-AF65-F5344CB8AC3E}">
        <p14:creationId xmlns:p14="http://schemas.microsoft.com/office/powerpoint/2010/main" val="276828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2E003-C9E5-0839-6877-AD204E34C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A7E5B-7817-BD22-9675-9D590BDE6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128AA-2E1A-C805-F353-4349859D8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14E90-574B-B285-B569-30C55BC7297F}"/>
              </a:ext>
            </a:extLst>
          </p:cNvPr>
          <p:cNvSpPr>
            <a:spLocks noGrp="1"/>
          </p:cNvSpPr>
          <p:nvPr>
            <p:ph type="sldNum" sz="quarter" idx="5"/>
          </p:nvPr>
        </p:nvSpPr>
        <p:spPr/>
        <p:txBody>
          <a:bodyPr/>
          <a:lstStyle/>
          <a:p>
            <a:fld id="{6FF9982F-9E67-4FCA-8A21-CE0C82EF39BB}" type="slidenum">
              <a:rPr lang="en-US" smtClean="0"/>
              <a:t>3</a:t>
            </a:fld>
            <a:endParaRPr lang="en-US"/>
          </a:p>
        </p:txBody>
      </p:sp>
    </p:spTree>
    <p:extLst>
      <p:ext uri="{BB962C8B-B14F-4D97-AF65-F5344CB8AC3E}">
        <p14:creationId xmlns:p14="http://schemas.microsoft.com/office/powerpoint/2010/main" val="268557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F9982F-9E67-4FCA-8A21-CE0C82EF39BB}" type="slidenum">
              <a:rPr lang="en-US" smtClean="0"/>
              <a:t>16</a:t>
            </a:fld>
            <a:endParaRPr lang="en-US"/>
          </a:p>
        </p:txBody>
      </p:sp>
    </p:spTree>
    <p:extLst>
      <p:ext uri="{BB962C8B-B14F-4D97-AF65-F5344CB8AC3E}">
        <p14:creationId xmlns:p14="http://schemas.microsoft.com/office/powerpoint/2010/main" val="94286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5079D-CBEE-DD22-2FDA-FF0B4C4D1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44F5B-8002-EDAA-71D9-81F4A3085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1512F6-A8B6-0889-05E7-1EE269186D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B534C-BE5A-4EF6-AD82-99998C72A16F}"/>
              </a:ext>
            </a:extLst>
          </p:cNvPr>
          <p:cNvSpPr>
            <a:spLocks noGrp="1"/>
          </p:cNvSpPr>
          <p:nvPr>
            <p:ph type="sldNum" sz="quarter" idx="5"/>
          </p:nvPr>
        </p:nvSpPr>
        <p:spPr/>
        <p:txBody>
          <a:bodyPr/>
          <a:lstStyle/>
          <a:p>
            <a:fld id="{6FF9982F-9E67-4FCA-8A21-CE0C82EF39BB}" type="slidenum">
              <a:rPr lang="en-US" smtClean="0"/>
              <a:t>17</a:t>
            </a:fld>
            <a:endParaRPr lang="en-US"/>
          </a:p>
        </p:txBody>
      </p:sp>
    </p:spTree>
    <p:extLst>
      <p:ext uri="{BB962C8B-B14F-4D97-AF65-F5344CB8AC3E}">
        <p14:creationId xmlns:p14="http://schemas.microsoft.com/office/powerpoint/2010/main" val="853588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34705-C335-836F-7B3A-8C137E9D1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0B2B9-FCFA-BFED-DAD4-3D20A2BAE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A9417C-028B-E6D7-845A-6BD2BCAFF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EED81B-FEB8-8D13-A47F-70F1FDB46012}"/>
              </a:ext>
            </a:extLst>
          </p:cNvPr>
          <p:cNvSpPr>
            <a:spLocks noGrp="1"/>
          </p:cNvSpPr>
          <p:nvPr>
            <p:ph type="sldNum" sz="quarter" idx="5"/>
          </p:nvPr>
        </p:nvSpPr>
        <p:spPr/>
        <p:txBody>
          <a:bodyPr/>
          <a:lstStyle/>
          <a:p>
            <a:fld id="{6FF9982F-9E67-4FCA-8A21-CE0C82EF39BB}" type="slidenum">
              <a:rPr lang="en-US" smtClean="0"/>
              <a:t>20</a:t>
            </a:fld>
            <a:endParaRPr lang="en-US"/>
          </a:p>
        </p:txBody>
      </p:sp>
    </p:spTree>
    <p:extLst>
      <p:ext uri="{BB962C8B-B14F-4D97-AF65-F5344CB8AC3E}">
        <p14:creationId xmlns:p14="http://schemas.microsoft.com/office/powerpoint/2010/main" val="233329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458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9144000" cy="10287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9525000" y="3212307"/>
            <a:ext cx="8305800" cy="4712493"/>
          </a:xfrm>
        </p:spPr>
        <p:txBody>
          <a:bodyPr>
            <a:normAutofit/>
          </a:bodyPr>
          <a:lstStyle>
            <a:lvl1pPr marL="0" indent="0">
              <a:buNone/>
              <a:defRPr sz="3300"/>
            </a:lvl1pPr>
            <a:lvl2pPr marL="342900" indent="-254795">
              <a:lnSpc>
                <a:spcPct val="100000"/>
              </a:lnSpc>
              <a:spcBef>
                <a:spcPts val="1800"/>
              </a:spcBef>
              <a:spcAft>
                <a:spcPts val="1800"/>
              </a:spcAft>
              <a:defRPr sz="2700"/>
            </a:lvl2pPr>
            <a:lvl3pPr>
              <a:defRPr sz="2700"/>
            </a:lvl3pPr>
            <a:lvl4pPr>
              <a:defRPr sz="2400"/>
            </a:lvl4pPr>
            <a:lvl5pPr>
              <a:defRPr sz="24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838200" y="3212307"/>
            <a:ext cx="7467600" cy="1702593"/>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6600" b="1" cap="all" baseline="0">
                <a:solidFill>
                  <a:schemeClr val="bg1"/>
                </a:solidFill>
                <a:latin typeface="+mj-lt"/>
              </a:defRPr>
            </a:lvl1pPr>
            <a:lvl2pPr marL="0" indent="0">
              <a:buNone/>
              <a:defRPr sz="3000">
                <a:solidFill>
                  <a:schemeClr val="bg1"/>
                </a:solidFill>
              </a:defRPr>
            </a:lvl2pPr>
            <a:lvl3pPr>
              <a:defRPr sz="2700"/>
            </a:lvl3pPr>
            <a:lvl4pPr>
              <a:defRPr sz="2400"/>
            </a:lvl4pPr>
            <a:lvl5pPr>
              <a:defRPr sz="24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831851" y="5075448"/>
            <a:ext cx="7480301" cy="2963646"/>
          </a:xfrm>
        </p:spPr>
        <p:txBody>
          <a:bodyPr>
            <a:normAutofit/>
          </a:bodyPr>
          <a:lstStyle>
            <a:lvl1pPr marL="0" indent="0" algn="l">
              <a:buNone/>
              <a:defRPr sz="3300">
                <a:solidFill>
                  <a:schemeClr val="bg1"/>
                </a:soli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7475200" y="173355"/>
            <a:ext cx="635001" cy="547688"/>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10010001"/>
            <a:ext cx="13716000" cy="230832"/>
          </a:xfrm>
          <a:prstGeom prst="rect">
            <a:avLst/>
          </a:prstGeom>
          <a:noFill/>
        </p:spPr>
        <p:txBody>
          <a:bodyPr wrap="square" rtlCol="0">
            <a:spAutoFit/>
          </a:bodyPr>
          <a:lstStyle/>
          <a:p>
            <a:r>
              <a:rPr lang="en-US" sz="9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54229599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arcee.earlyact@gmail.co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my.rotary.org/en/knowledge-and-resources/resources-and-reference/youth-protectio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BC14B74E-2C3A-FAFA-F3EF-7FA8C924254D}"/>
              </a:ext>
            </a:extLst>
          </p:cNvPr>
          <p:cNvPicPr>
            <a:picLocks noChangeAspect="1"/>
          </p:cNvPicPr>
          <p:nvPr/>
        </p:nvPicPr>
        <p:blipFill rotWithShape="1">
          <a:blip r:embed="rId2"/>
          <a:srcRect t="15730"/>
          <a:stretch/>
        </p:blipFill>
        <p:spPr>
          <a:xfrm>
            <a:off x="32" y="0"/>
            <a:ext cx="18287969" cy="10286985"/>
          </a:xfrm>
          <a:prstGeom prst="rect">
            <a:avLst/>
          </a:prstGeom>
        </p:spPr>
      </p:pic>
      <p:sp>
        <p:nvSpPr>
          <p:cNvPr id="2" name="Title 1">
            <a:extLst>
              <a:ext uri="{FF2B5EF4-FFF2-40B4-BE49-F238E27FC236}">
                <a16:creationId xmlns:a16="http://schemas.microsoft.com/office/drawing/2014/main" id="{8699D475-92AE-D135-E149-74072D49C8F4}"/>
              </a:ext>
            </a:extLst>
          </p:cNvPr>
          <p:cNvSpPr>
            <a:spLocks noGrp="1"/>
          </p:cNvSpPr>
          <p:nvPr>
            <p:ph type="ctrTitle"/>
          </p:nvPr>
        </p:nvSpPr>
        <p:spPr>
          <a:xfrm>
            <a:off x="3843671" y="5258748"/>
            <a:ext cx="12105167" cy="1374351"/>
          </a:xfrm>
        </p:spPr>
        <p:txBody>
          <a:bodyPr anchor="ctr">
            <a:noAutofit/>
          </a:bodyPr>
          <a:lstStyle/>
          <a:p>
            <a:r>
              <a:rPr lang="en-US" sz="5400" b="1" dirty="0"/>
              <a:t>JUNE 2025 ALL HANDS MEETING</a:t>
            </a:r>
            <a:br>
              <a:rPr lang="en-US" sz="5400" b="1" dirty="0"/>
            </a:br>
            <a:r>
              <a:rPr lang="en-US" sz="5400" b="1" dirty="0"/>
              <a:t>DISTRICT 5840</a:t>
            </a:r>
          </a:p>
        </p:txBody>
      </p:sp>
      <p:pic>
        <p:nvPicPr>
          <p:cNvPr id="5" name="Picture 4">
            <a:extLst>
              <a:ext uri="{FF2B5EF4-FFF2-40B4-BE49-F238E27FC236}">
                <a16:creationId xmlns:a16="http://schemas.microsoft.com/office/drawing/2014/main" id="{D86CA6D7-E75F-1454-C2DE-86256697616F}"/>
              </a:ext>
            </a:extLst>
          </p:cNvPr>
          <p:cNvPicPr>
            <a:picLocks noChangeAspect="1"/>
          </p:cNvPicPr>
          <p:nvPr/>
        </p:nvPicPr>
        <p:blipFill>
          <a:blip r:embed="rId3"/>
          <a:stretch>
            <a:fillRect/>
          </a:stretch>
        </p:blipFill>
        <p:spPr>
          <a:xfrm>
            <a:off x="388620" y="508861"/>
            <a:ext cx="6583062" cy="3892553"/>
          </a:xfrm>
          <a:prstGeom prst="rect">
            <a:avLst/>
          </a:prstGeom>
        </p:spPr>
      </p:pic>
    </p:spTree>
    <p:extLst>
      <p:ext uri="{BB962C8B-B14F-4D97-AF65-F5344CB8AC3E}">
        <p14:creationId xmlns:p14="http://schemas.microsoft.com/office/powerpoint/2010/main" val="109359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B8ABA-2B93-5753-54AC-E3B555EE2B32}"/>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3159F46E-756D-7D80-0BD0-3AB441C44C39}"/>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A2E7BAB8-C671-4734-05BE-31BFD287F2B0}"/>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18667FBF-FD5E-1811-8924-AC9AAD9E8177}"/>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A5CF4087-CF43-335B-257D-F0BF020D62E5}"/>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6974E497-95F7-3286-50F2-BF9FD8608271}"/>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F2F7CD66-382B-4270-9441-2A1C5F15D033}"/>
              </a:ext>
            </a:extLst>
          </p:cNvPr>
          <p:cNvSpPr txBox="1"/>
          <p:nvPr/>
        </p:nvSpPr>
        <p:spPr>
          <a:xfrm>
            <a:off x="2094478" y="255639"/>
            <a:ext cx="14584856" cy="1061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Rotary Foundation Raffle Tickets RY25-26</a:t>
            </a:r>
            <a:endParaRPr sz="6000" dirty="0">
              <a:latin typeface="+mj-lt"/>
            </a:endParaRPr>
          </a:p>
        </p:txBody>
      </p:sp>
      <p:sp>
        <p:nvSpPr>
          <p:cNvPr id="414" name="Rectangle 6">
            <a:extLst>
              <a:ext uri="{FF2B5EF4-FFF2-40B4-BE49-F238E27FC236}">
                <a16:creationId xmlns:a16="http://schemas.microsoft.com/office/drawing/2014/main" id="{6B41FF03-514A-79A0-337E-B9E4C4376962}"/>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069BE7AA-895D-772E-A771-EC3A77B85ABB}"/>
              </a:ext>
            </a:extLst>
          </p:cNvPr>
          <p:cNvSpPr txBox="1"/>
          <p:nvPr/>
        </p:nvSpPr>
        <p:spPr>
          <a:xfrm>
            <a:off x="7649634" y="2549546"/>
            <a:ext cx="10417386" cy="6324808"/>
          </a:xfrm>
          <a:prstGeom prst="rect">
            <a:avLst/>
          </a:prstGeom>
          <a:noFill/>
        </p:spPr>
        <p:txBody>
          <a:bodyPr wrap="square">
            <a:spAutoFit/>
          </a:bodyPr>
          <a:lstStyle/>
          <a:p>
            <a:pPr marL="257175" indent="-257175" defTabSz="1828754" hangingPunct="0">
              <a:buFont typeface="Arial" panose="020B0604020202020204" pitchFamily="34" charset="0"/>
              <a:buChar char="•"/>
            </a:pPr>
            <a:r>
              <a:rPr lang="en-US" sz="2700" dirty="0">
                <a:latin typeface="Arial" panose="020B0604020202020204" pitchFamily="34" charset="0"/>
                <a:cs typeface="Arial" panose="020B0604020202020204" pitchFamily="34" charset="0"/>
                <a:sym typeface="Helvetica Neue"/>
              </a:rPr>
              <a:t>Ticket books will be distributed by club at the upcoming District Governor Installation on June 28, 2025. One ticket book per member.</a:t>
            </a:r>
          </a:p>
          <a:p>
            <a:pPr marL="257175" indent="-257175" defTabSz="1828754" hangingPunct="0">
              <a:buFont typeface="Arial" panose="020B0604020202020204" pitchFamily="34" charset="0"/>
              <a:buChar char="•"/>
            </a:pPr>
            <a:endParaRPr lang="en-US" sz="2700" dirty="0">
              <a:latin typeface="Arial" panose="020B0604020202020204" pitchFamily="34" charset="0"/>
              <a:cs typeface="Arial" panose="020B0604020202020204" pitchFamily="34" charset="0"/>
              <a:sym typeface="Helvetica Neue"/>
            </a:endParaRPr>
          </a:p>
          <a:p>
            <a:pPr marL="257175" indent="-257175" defTabSz="1828754" hangingPunct="0">
              <a:buFont typeface="Arial" panose="020B0604020202020204" pitchFamily="34" charset="0"/>
              <a:buChar char="•"/>
            </a:pPr>
            <a:r>
              <a:rPr lang="en-US" sz="2700" dirty="0">
                <a:latin typeface="Arial" panose="020B0604020202020204" pitchFamily="34" charset="0"/>
                <a:cs typeface="Arial" panose="020B0604020202020204" pitchFamily="34" charset="0"/>
                <a:sym typeface="Helvetica Neue"/>
              </a:rPr>
              <a:t>Winner receives a 7-night Western Caribbean Cruise on the MSC Seascape from Galveston, TX.</a:t>
            </a:r>
          </a:p>
          <a:p>
            <a:pPr marL="257175" indent="-257175" defTabSz="1828754" hangingPunct="0">
              <a:buFont typeface="Arial" panose="020B0604020202020204" pitchFamily="34" charset="0"/>
              <a:buChar char="•"/>
            </a:pPr>
            <a:endParaRPr lang="en-US" sz="2700" dirty="0">
              <a:latin typeface="Arial" panose="020B0604020202020204" pitchFamily="34" charset="0"/>
              <a:cs typeface="Arial" panose="020B0604020202020204" pitchFamily="34" charset="0"/>
              <a:sym typeface="Helvetica Neue"/>
            </a:endParaRPr>
          </a:p>
          <a:p>
            <a:pPr marL="257175" indent="-257175" defTabSz="1828754" hangingPunct="0">
              <a:buFont typeface="Arial" panose="020B0604020202020204" pitchFamily="34" charset="0"/>
              <a:buChar char="•"/>
            </a:pPr>
            <a:r>
              <a:rPr lang="en-US" sz="2700" dirty="0">
                <a:latin typeface="Arial" panose="020B0604020202020204" pitchFamily="34" charset="0"/>
                <a:cs typeface="Arial" panose="020B0604020202020204" pitchFamily="34" charset="0"/>
                <a:sym typeface="Helvetica Neue"/>
              </a:rPr>
              <a:t>Seller of winning ticket receives $500 in cash.</a:t>
            </a:r>
          </a:p>
          <a:p>
            <a:pPr marL="257175" indent="-257175" defTabSz="1828754" hangingPunct="0">
              <a:buFont typeface="Arial" panose="020B0604020202020204" pitchFamily="34" charset="0"/>
              <a:buChar char="•"/>
            </a:pPr>
            <a:endParaRPr lang="en-US" sz="2700" dirty="0">
              <a:latin typeface="Arial" panose="020B0604020202020204" pitchFamily="34" charset="0"/>
              <a:cs typeface="Arial" panose="020B0604020202020204" pitchFamily="34" charset="0"/>
            </a:endParaRPr>
          </a:p>
          <a:p>
            <a:pPr marL="257175" indent="-257175" defTabSz="1828754" hangingPunct="0">
              <a:buFont typeface="Arial" panose="020B0604020202020204" pitchFamily="34" charset="0"/>
              <a:buChar char="•"/>
            </a:pPr>
            <a:r>
              <a:rPr lang="en-US" sz="2700" dirty="0">
                <a:latin typeface="Arial" panose="020B0604020202020204" pitchFamily="34" charset="0"/>
                <a:cs typeface="Arial" panose="020B0604020202020204" pitchFamily="34" charset="0"/>
              </a:rPr>
              <a:t>Ticket stubs (unstapled) will be collected by Assistant Governors or mailed to the address provided on the ticket by January 24, 2026.</a:t>
            </a:r>
            <a:br>
              <a:rPr lang="en-US" sz="2700" dirty="0">
                <a:latin typeface="Arial" panose="020B0604020202020204" pitchFamily="34" charset="0"/>
                <a:cs typeface="Arial" panose="020B0604020202020204" pitchFamily="34" charset="0"/>
              </a:rPr>
            </a:br>
            <a:endParaRPr lang="en-US" sz="2700" dirty="0">
              <a:solidFill>
                <a:srgbClr val="222222"/>
              </a:solidFill>
              <a:latin typeface="Arial" panose="020B0604020202020204" pitchFamily="34" charset="0"/>
              <a:cs typeface="Arial" panose="020B0604020202020204" pitchFamily="34" charset="0"/>
            </a:endParaRPr>
          </a:p>
          <a:p>
            <a:pPr marL="257175" indent="-257175" defTabSz="1828754" hangingPunct="0">
              <a:buFont typeface="Arial" panose="020B0604020202020204" pitchFamily="34" charset="0"/>
              <a:buChar char="•"/>
            </a:pPr>
            <a:r>
              <a:rPr lang="en-US" sz="2700" dirty="0">
                <a:latin typeface="Arial" panose="020B0604020202020204" pitchFamily="34" charset="0"/>
                <a:cs typeface="Arial" panose="020B0604020202020204" pitchFamily="34" charset="0"/>
              </a:rPr>
              <a:t>Drawing will be on January 31, 2026 during Rotary Leadership Institute at Northwest Vista College in San Antonio, TX.</a:t>
            </a:r>
          </a:p>
        </p:txBody>
      </p:sp>
      <p:sp>
        <p:nvSpPr>
          <p:cNvPr id="6" name="TextBox 5">
            <a:extLst>
              <a:ext uri="{FF2B5EF4-FFF2-40B4-BE49-F238E27FC236}">
                <a16:creationId xmlns:a16="http://schemas.microsoft.com/office/drawing/2014/main" id="{8CD98F93-1207-3CB2-7EEE-5F2208F99D54}"/>
              </a:ext>
            </a:extLst>
          </p:cNvPr>
          <p:cNvSpPr txBox="1"/>
          <p:nvPr/>
        </p:nvSpPr>
        <p:spPr>
          <a:xfrm>
            <a:off x="1857411" y="5900540"/>
            <a:ext cx="4334934" cy="1754326"/>
          </a:xfrm>
          <a:prstGeom prst="rect">
            <a:avLst/>
          </a:prstGeom>
          <a:noFill/>
        </p:spPr>
        <p:txBody>
          <a:bodyPr wrap="square" rtlCol="0">
            <a:spAutoFit/>
          </a:bodyPr>
          <a:lstStyle/>
          <a:p>
            <a:r>
              <a:rPr lang="en-US" sz="2700" b="1" dirty="0">
                <a:solidFill>
                  <a:srgbClr val="FF0000"/>
                </a:solidFill>
              </a:rPr>
              <a:t>Note: </a:t>
            </a:r>
            <a:r>
              <a:rPr lang="en-US" sz="2700" dirty="0">
                <a:solidFill>
                  <a:srgbClr val="FF0000"/>
                </a:solidFill>
              </a:rPr>
              <a:t>Ticket sales are for net new donations, not planned giving or already donated funds.</a:t>
            </a:r>
          </a:p>
        </p:txBody>
      </p:sp>
      <p:pic>
        <p:nvPicPr>
          <p:cNvPr id="2" name="Google Shape;169;p5">
            <a:extLst>
              <a:ext uri="{FF2B5EF4-FFF2-40B4-BE49-F238E27FC236}">
                <a16:creationId xmlns:a16="http://schemas.microsoft.com/office/drawing/2014/main" id="{C65A429C-3802-D79E-C112-D62E83B6195B}"/>
              </a:ext>
            </a:extLst>
          </p:cNvPr>
          <p:cNvPicPr preferRelativeResize="0"/>
          <p:nvPr/>
        </p:nvPicPr>
        <p:blipFill>
          <a:blip r:embed="rId2">
            <a:alphaModFix/>
          </a:blip>
          <a:stretch>
            <a:fillRect/>
          </a:stretch>
        </p:blipFill>
        <p:spPr>
          <a:xfrm>
            <a:off x="14182313" y="9124125"/>
            <a:ext cx="4105689" cy="1162875"/>
          </a:xfrm>
          <a:prstGeom prst="rect">
            <a:avLst/>
          </a:prstGeom>
          <a:noFill/>
          <a:ln>
            <a:noFill/>
          </a:ln>
        </p:spPr>
      </p:pic>
      <p:pic>
        <p:nvPicPr>
          <p:cNvPr id="7" name="Picture 6" descr="A blue ticket with black text&#10;&#10;AI-generated content may be incorrect.">
            <a:extLst>
              <a:ext uri="{FF2B5EF4-FFF2-40B4-BE49-F238E27FC236}">
                <a16:creationId xmlns:a16="http://schemas.microsoft.com/office/drawing/2014/main" id="{70941F7F-B2E8-7305-BE71-A2BEA4F4C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 y="2689434"/>
            <a:ext cx="7143750" cy="2800350"/>
          </a:xfrm>
          <a:prstGeom prst="rect">
            <a:avLst/>
          </a:prstGeom>
        </p:spPr>
      </p:pic>
    </p:spTree>
    <p:extLst>
      <p:ext uri="{BB962C8B-B14F-4D97-AF65-F5344CB8AC3E}">
        <p14:creationId xmlns:p14="http://schemas.microsoft.com/office/powerpoint/2010/main" val="162935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5EA8-B9B0-D3EE-DBA7-751B460BCADB}"/>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7CD47EAB-B86D-0A2B-E603-F20E3E583F41}"/>
              </a:ext>
            </a:extLst>
          </p:cNvPr>
          <p:cNvSpPr>
            <a:spLocks noGrp="1"/>
          </p:cNvSpPr>
          <p:nvPr>
            <p:ph type="body" sz="quarter" idx="14"/>
          </p:nvPr>
        </p:nvSpPr>
        <p:spPr/>
        <p:txBody>
          <a:bodyPr/>
          <a:lstStyle/>
          <a:p>
            <a:pPr lvl="0"/>
            <a:r>
              <a:rPr lang="en-US" dirty="0"/>
              <a:t>Learning Facilitator</a:t>
            </a:r>
          </a:p>
        </p:txBody>
      </p:sp>
      <p:sp>
        <p:nvSpPr>
          <p:cNvPr id="8" name="Slide Number Placeholder 7">
            <a:extLst>
              <a:ext uri="{FF2B5EF4-FFF2-40B4-BE49-F238E27FC236}">
                <a16:creationId xmlns:a16="http://schemas.microsoft.com/office/drawing/2014/main" id="{F14A263F-1873-3EB0-E20E-33F0067D2ED1}"/>
              </a:ext>
            </a:extLst>
          </p:cNvPr>
          <p:cNvSpPr>
            <a:spLocks noGrp="1"/>
          </p:cNvSpPr>
          <p:nvPr>
            <p:ph type="sldNum" sz="quarter" idx="15"/>
          </p:nvPr>
        </p:nvSpPr>
        <p:spPr/>
        <p:txBody>
          <a:bodyPr/>
          <a:lstStyle/>
          <a:p>
            <a:fld id="{97A94E25-127B-4C48-AF96-44BA7B823777}" type="slidenum">
              <a:rPr lang="en-US" smtClean="0"/>
              <a:pPr/>
              <a:t>11</a:t>
            </a:fld>
            <a:endParaRPr lang="en-US" dirty="0"/>
          </a:p>
        </p:txBody>
      </p:sp>
      <p:pic>
        <p:nvPicPr>
          <p:cNvPr id="2" name="Picture 1">
            <a:extLst>
              <a:ext uri="{FF2B5EF4-FFF2-40B4-BE49-F238E27FC236}">
                <a16:creationId xmlns:a16="http://schemas.microsoft.com/office/drawing/2014/main" id="{2D42F3E5-15FB-A538-4B07-3C3ACE5F6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40" y="447198"/>
            <a:ext cx="2825657" cy="1074546"/>
          </a:xfrm>
          <a:prstGeom prst="rect">
            <a:avLst/>
          </a:prstGeom>
        </p:spPr>
      </p:pic>
      <p:sp>
        <p:nvSpPr>
          <p:cNvPr id="6" name="Text Placeholder 25">
            <a:extLst>
              <a:ext uri="{FF2B5EF4-FFF2-40B4-BE49-F238E27FC236}">
                <a16:creationId xmlns:a16="http://schemas.microsoft.com/office/drawing/2014/main" id="{7706F66D-62A0-4FB6-D298-89CE46508816}"/>
              </a:ext>
            </a:extLst>
          </p:cNvPr>
          <p:cNvSpPr txBox="1">
            <a:spLocks/>
          </p:cNvSpPr>
          <p:nvPr/>
        </p:nvSpPr>
        <p:spPr>
          <a:xfrm>
            <a:off x="9486900" y="337580"/>
            <a:ext cx="8305800" cy="8162954"/>
          </a:xfrm>
          <a:prstGeom prst="rect">
            <a:avLst/>
          </a:prstGeom>
        </p:spPr>
        <p:txBody>
          <a:bodyPr vert="horz" lIns="137160" tIns="68580" rIns="137160" bIns="6858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700" dirty="0">
              <a:solidFill>
                <a:schemeClr val="accent3"/>
              </a:solidFill>
            </a:endParaRPr>
          </a:p>
        </p:txBody>
      </p:sp>
      <p:pic>
        <p:nvPicPr>
          <p:cNvPr id="7" name="Google Shape;169;p5">
            <a:extLst>
              <a:ext uri="{FF2B5EF4-FFF2-40B4-BE49-F238E27FC236}">
                <a16:creationId xmlns:a16="http://schemas.microsoft.com/office/drawing/2014/main" id="{254D9CE0-8E86-870B-4386-42C467AC4F98}"/>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
        <p:nvSpPr>
          <p:cNvPr id="10" name="Subtitle 9">
            <a:extLst>
              <a:ext uri="{FF2B5EF4-FFF2-40B4-BE49-F238E27FC236}">
                <a16:creationId xmlns:a16="http://schemas.microsoft.com/office/drawing/2014/main" id="{F2843A2A-4AAB-BE2A-DBF4-B9EF02ED0D0C}"/>
              </a:ext>
            </a:extLst>
          </p:cNvPr>
          <p:cNvSpPr>
            <a:spLocks noGrp="1"/>
          </p:cNvSpPr>
          <p:nvPr>
            <p:ph type="subTitle" idx="1"/>
          </p:nvPr>
        </p:nvSpPr>
        <p:spPr/>
        <p:txBody>
          <a:bodyPr/>
          <a:lstStyle/>
          <a:p>
            <a:pPr>
              <a:spcBef>
                <a:spcPts val="0"/>
              </a:spcBef>
              <a:buClr>
                <a:schemeClr val="lt1"/>
              </a:buClr>
              <a:buSzPts val="2200"/>
            </a:pPr>
            <a:r>
              <a:rPr lang="en-US" dirty="0"/>
              <a:t>Chair, Arden Riley</a:t>
            </a:r>
          </a:p>
          <a:p>
            <a:pPr>
              <a:spcBef>
                <a:spcPts val="0"/>
              </a:spcBef>
              <a:buClr>
                <a:schemeClr val="lt1"/>
              </a:buClr>
              <a:buSzPts val="2200"/>
            </a:pPr>
            <a:r>
              <a:rPr lang="en-US" dirty="0"/>
              <a:t>arden.riley@gmail.com</a:t>
            </a:r>
          </a:p>
        </p:txBody>
      </p:sp>
      <p:sp>
        <p:nvSpPr>
          <p:cNvPr id="4" name="TextBox 3">
            <a:extLst>
              <a:ext uri="{FF2B5EF4-FFF2-40B4-BE49-F238E27FC236}">
                <a16:creationId xmlns:a16="http://schemas.microsoft.com/office/drawing/2014/main" id="{92E3174A-FD80-7C7D-3DCF-014922CF0A47}"/>
              </a:ext>
            </a:extLst>
          </p:cNvPr>
          <p:cNvSpPr txBox="1"/>
          <p:nvPr/>
        </p:nvSpPr>
        <p:spPr>
          <a:xfrm>
            <a:off x="9906000" y="1028700"/>
            <a:ext cx="8204201" cy="7848302"/>
          </a:xfrm>
          <a:prstGeom prst="rect">
            <a:avLst/>
          </a:prstGeom>
          <a:noFill/>
        </p:spPr>
        <p:txBody>
          <a:bodyPr wrap="square" rtlCol="0">
            <a:spAutoFit/>
          </a:bodyPr>
          <a:lstStyle/>
          <a:p>
            <a:r>
              <a:rPr lang="en-US" dirty="0"/>
              <a:t>Summary:</a:t>
            </a:r>
          </a:p>
          <a:p>
            <a:endParaRPr lang="en-US" dirty="0"/>
          </a:p>
          <a:p>
            <a:r>
              <a:rPr lang="en-US" dirty="0"/>
              <a:t>Grant Management Training on Zoom – May 15</a:t>
            </a:r>
            <a:r>
              <a:rPr lang="en-US" baseline="30000" dirty="0"/>
              <a:t>th</a:t>
            </a:r>
            <a:r>
              <a:rPr lang="en-US" dirty="0"/>
              <a:t> </a:t>
            </a:r>
          </a:p>
          <a:p>
            <a:r>
              <a:rPr lang="en-US" dirty="0"/>
              <a:t>	Review of the grant requests </a:t>
            </a:r>
          </a:p>
          <a:p>
            <a:endParaRPr lang="en-US" dirty="0"/>
          </a:p>
          <a:p>
            <a:r>
              <a:rPr lang="en-US" dirty="0"/>
              <a:t>Club Leadership Learning Seminar on Zoom – May 28th</a:t>
            </a:r>
          </a:p>
          <a:p>
            <a:r>
              <a:rPr lang="en-US" dirty="0"/>
              <a:t>	Registered 92 </a:t>
            </a:r>
          </a:p>
          <a:p>
            <a:r>
              <a:rPr lang="en-US" dirty="0"/>
              <a:t>	Attended </a:t>
            </a:r>
            <a:r>
              <a:rPr lang="en-US"/>
              <a:t>– 66</a:t>
            </a:r>
            <a:endParaRPr lang="en-US" dirty="0"/>
          </a:p>
          <a:p>
            <a:r>
              <a:rPr lang="en-US" dirty="0"/>
              <a:t>9 different breakouts sessions for each Club Committee Chairs</a:t>
            </a:r>
          </a:p>
          <a:p>
            <a:r>
              <a:rPr lang="en-US" dirty="0"/>
              <a:t>	President Elect</a:t>
            </a:r>
          </a:p>
          <a:p>
            <a:r>
              <a:rPr lang="en-US" dirty="0"/>
              <a:t>	President Nominee</a:t>
            </a:r>
          </a:p>
          <a:p>
            <a:r>
              <a:rPr lang="en-US" dirty="0"/>
              <a:t>	Foundation</a:t>
            </a:r>
          </a:p>
          <a:p>
            <a:r>
              <a:rPr lang="en-US" dirty="0"/>
              <a:t>	Membership</a:t>
            </a:r>
          </a:p>
          <a:p>
            <a:r>
              <a:rPr lang="en-US" dirty="0"/>
              <a:t>	Public Image </a:t>
            </a:r>
          </a:p>
          <a:p>
            <a:r>
              <a:rPr lang="en-US" dirty="0"/>
              <a:t>	Service</a:t>
            </a:r>
          </a:p>
          <a:p>
            <a:r>
              <a:rPr lang="en-US" dirty="0"/>
              <a:t>	Youth Services</a:t>
            </a:r>
          </a:p>
          <a:p>
            <a:r>
              <a:rPr lang="en-US" dirty="0"/>
              <a:t>	Secretary</a:t>
            </a:r>
          </a:p>
          <a:p>
            <a:r>
              <a:rPr lang="en-US" dirty="0"/>
              <a:t>	Treasurer</a:t>
            </a:r>
          </a:p>
          <a:p>
            <a:r>
              <a:rPr lang="en-US" dirty="0"/>
              <a:t>Presentations available are listed on the District 5840 Website under President Resources</a:t>
            </a:r>
          </a:p>
          <a:p>
            <a:endParaRPr lang="en-US" dirty="0"/>
          </a:p>
          <a:p>
            <a:r>
              <a:rPr lang="en-US" dirty="0"/>
              <a:t>Upcoming events:</a:t>
            </a:r>
          </a:p>
          <a:p>
            <a:endParaRPr lang="en-US" dirty="0"/>
          </a:p>
          <a:p>
            <a:r>
              <a:rPr lang="en-US" dirty="0"/>
              <a:t>	</a:t>
            </a:r>
            <a:r>
              <a:rPr lang="en-US" b="1" u="sng" dirty="0"/>
              <a:t>Rotary Learning Institute:</a:t>
            </a:r>
          </a:p>
          <a:p>
            <a:r>
              <a:rPr lang="en-US" dirty="0"/>
              <a:t>	September 20, 2025</a:t>
            </a:r>
          </a:p>
          <a:p>
            <a:r>
              <a:rPr lang="en-US" dirty="0"/>
              <a:t>	January 31, 2026</a:t>
            </a:r>
          </a:p>
          <a:p>
            <a:r>
              <a:rPr lang="en-US" dirty="0"/>
              <a:t>	April 11, 2026</a:t>
            </a:r>
          </a:p>
          <a:p>
            <a:endParaRPr lang="en-US" dirty="0"/>
          </a:p>
        </p:txBody>
      </p:sp>
    </p:spTree>
    <p:custDataLst>
      <p:tags r:id="rId1"/>
    </p:custDataLst>
    <p:extLst>
      <p:ext uri="{BB962C8B-B14F-4D97-AF65-F5344CB8AC3E}">
        <p14:creationId xmlns:p14="http://schemas.microsoft.com/office/powerpoint/2010/main" val="25751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2EEE6-D7A3-EE9C-B10E-37633B2A9DF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71B6E80-7EFD-16D2-B11B-B8D51E232744}"/>
              </a:ext>
            </a:extLst>
          </p:cNvPr>
          <p:cNvSpPr>
            <a:spLocks noGrp="1"/>
          </p:cNvSpPr>
          <p:nvPr>
            <p:ph type="body" sz="quarter" idx="14"/>
          </p:nvPr>
        </p:nvSpPr>
        <p:spPr/>
        <p:txBody>
          <a:bodyPr/>
          <a:lstStyle/>
          <a:p>
            <a:pPr lvl="0"/>
            <a:r>
              <a:rPr lang="en-US" dirty="0"/>
              <a:t>YOUTH SERVICES</a:t>
            </a:r>
          </a:p>
        </p:txBody>
      </p:sp>
      <p:sp>
        <p:nvSpPr>
          <p:cNvPr id="8" name="Slide Number Placeholder 7">
            <a:extLst>
              <a:ext uri="{FF2B5EF4-FFF2-40B4-BE49-F238E27FC236}">
                <a16:creationId xmlns:a16="http://schemas.microsoft.com/office/drawing/2014/main" id="{BCC364CF-1C83-09D8-6AE9-776DB4CC4A05}"/>
              </a:ext>
            </a:extLst>
          </p:cNvPr>
          <p:cNvSpPr>
            <a:spLocks noGrp="1"/>
          </p:cNvSpPr>
          <p:nvPr>
            <p:ph type="sldNum" sz="quarter" idx="15"/>
          </p:nvPr>
        </p:nvSpPr>
        <p:spPr/>
        <p:txBody>
          <a:bodyPr/>
          <a:lstStyle/>
          <a:p>
            <a:fld id="{97A94E25-127B-4C48-AF96-44BA7B823777}" type="slidenum">
              <a:rPr lang="en-US" smtClean="0"/>
              <a:pPr/>
              <a:t>12</a:t>
            </a:fld>
            <a:endParaRPr lang="en-US" dirty="0"/>
          </a:p>
        </p:txBody>
      </p:sp>
      <p:pic>
        <p:nvPicPr>
          <p:cNvPr id="2" name="Picture 1">
            <a:extLst>
              <a:ext uri="{FF2B5EF4-FFF2-40B4-BE49-F238E27FC236}">
                <a16:creationId xmlns:a16="http://schemas.microsoft.com/office/drawing/2014/main" id="{22C6420C-9F4D-54F0-9818-0282C08F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40" y="447198"/>
            <a:ext cx="2825657" cy="1074546"/>
          </a:xfrm>
          <a:prstGeom prst="rect">
            <a:avLst/>
          </a:prstGeom>
        </p:spPr>
      </p:pic>
      <p:sp>
        <p:nvSpPr>
          <p:cNvPr id="6" name="Text Placeholder 25">
            <a:extLst>
              <a:ext uri="{FF2B5EF4-FFF2-40B4-BE49-F238E27FC236}">
                <a16:creationId xmlns:a16="http://schemas.microsoft.com/office/drawing/2014/main" id="{C2DAE88A-E46E-4FBB-A983-977340922429}"/>
              </a:ext>
            </a:extLst>
          </p:cNvPr>
          <p:cNvSpPr txBox="1">
            <a:spLocks/>
          </p:cNvSpPr>
          <p:nvPr/>
        </p:nvSpPr>
        <p:spPr>
          <a:xfrm>
            <a:off x="9486900" y="337580"/>
            <a:ext cx="8305800" cy="8162954"/>
          </a:xfrm>
          <a:prstGeom prst="rect">
            <a:avLst/>
          </a:prstGeom>
        </p:spPr>
        <p:txBody>
          <a:bodyPr vert="horz" lIns="137160" tIns="68580" rIns="137160" bIns="6858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Team:</a:t>
            </a:r>
          </a:p>
          <a:p>
            <a:pPr lvl="1"/>
            <a:r>
              <a:rPr lang="en-US" sz="2800" dirty="0"/>
              <a:t>Early Act – Darcee </a:t>
            </a:r>
            <a:r>
              <a:rPr lang="en-US" sz="2800" dirty="0" err="1"/>
              <a:t>Grivel</a:t>
            </a:r>
            <a:endParaRPr lang="en-US" sz="2800" dirty="0"/>
          </a:p>
          <a:p>
            <a:pPr lvl="1"/>
            <a:r>
              <a:rPr lang="en-US" sz="2800" dirty="0"/>
              <a:t>Interact – Mike Canales</a:t>
            </a:r>
          </a:p>
          <a:p>
            <a:pPr lvl="1"/>
            <a:r>
              <a:rPr lang="en-US" sz="2800" dirty="0"/>
              <a:t>RYLA – Ron Greenberg</a:t>
            </a:r>
          </a:p>
          <a:p>
            <a:pPr lvl="1"/>
            <a:r>
              <a:rPr lang="en-US" sz="2800" dirty="0"/>
              <a:t>Rotary Youth Exchange – Stephen Finch</a:t>
            </a:r>
          </a:p>
          <a:p>
            <a:pPr lvl="1"/>
            <a:r>
              <a:rPr lang="en-US" sz="2800" dirty="0"/>
              <a:t>Youth Protection – Armen </a:t>
            </a:r>
            <a:r>
              <a:rPr lang="en-US" sz="2800" dirty="0" err="1"/>
              <a:t>Barbajanian</a:t>
            </a:r>
            <a:endParaRPr lang="en-US" sz="2800" dirty="0"/>
          </a:p>
          <a:p>
            <a:pPr lvl="1"/>
            <a:endParaRPr lang="en-US" sz="2700" dirty="0">
              <a:solidFill>
                <a:schemeClr val="accent3"/>
              </a:solidFill>
            </a:endParaRPr>
          </a:p>
          <a:p>
            <a:pPr lvl="1"/>
            <a:endParaRPr lang="en-US" sz="2700" dirty="0">
              <a:solidFill>
                <a:schemeClr val="accent3"/>
              </a:solidFill>
            </a:endParaRPr>
          </a:p>
        </p:txBody>
      </p:sp>
      <p:pic>
        <p:nvPicPr>
          <p:cNvPr id="7" name="Google Shape;169;p5">
            <a:extLst>
              <a:ext uri="{FF2B5EF4-FFF2-40B4-BE49-F238E27FC236}">
                <a16:creationId xmlns:a16="http://schemas.microsoft.com/office/drawing/2014/main" id="{F24C0ABC-CD0C-963A-12B8-1B2492D347C1}"/>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
        <p:nvSpPr>
          <p:cNvPr id="10" name="Subtitle 9">
            <a:extLst>
              <a:ext uri="{FF2B5EF4-FFF2-40B4-BE49-F238E27FC236}">
                <a16:creationId xmlns:a16="http://schemas.microsoft.com/office/drawing/2014/main" id="{EFF59FCE-EDC3-F87A-BDB4-234C3CA019F9}"/>
              </a:ext>
            </a:extLst>
          </p:cNvPr>
          <p:cNvSpPr>
            <a:spLocks noGrp="1"/>
          </p:cNvSpPr>
          <p:nvPr>
            <p:ph type="subTitle" idx="1"/>
          </p:nvPr>
        </p:nvSpPr>
        <p:spPr/>
        <p:txBody>
          <a:bodyPr/>
          <a:lstStyle/>
          <a:p>
            <a:pPr>
              <a:spcBef>
                <a:spcPts val="0"/>
              </a:spcBef>
              <a:buClr>
                <a:schemeClr val="lt1"/>
              </a:buClr>
              <a:buSzPts val="2200"/>
            </a:pPr>
            <a:r>
              <a:rPr lang="en-US" dirty="0"/>
              <a:t>Chair, Cha </a:t>
            </a:r>
            <a:r>
              <a:rPr lang="en-US" dirty="0" err="1"/>
              <a:t>Karulak</a:t>
            </a:r>
            <a:endParaRPr lang="en-US" dirty="0"/>
          </a:p>
          <a:p>
            <a:r>
              <a:rPr lang="en-US" dirty="0"/>
              <a:t>chakarulak@gmail.com</a:t>
            </a:r>
          </a:p>
        </p:txBody>
      </p:sp>
    </p:spTree>
    <p:custDataLst>
      <p:tags r:id="rId1"/>
    </p:custDataLst>
    <p:extLst>
      <p:ext uri="{BB962C8B-B14F-4D97-AF65-F5344CB8AC3E}">
        <p14:creationId xmlns:p14="http://schemas.microsoft.com/office/powerpoint/2010/main" val="30274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94141-0C94-D5B2-75DA-A908BA4838AE}"/>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6A9AE7B3-D69D-2448-7D63-0E1B903A9774}"/>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D643E190-B356-1A97-F1C9-A6DC362AB0CB}"/>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A89BC638-0C87-0FFC-58F3-ED747F081FCB}"/>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F3A63C68-2107-C617-8CF3-B29982BD758C}"/>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43DADB05-F24A-116A-55CB-4758EA7321A6}"/>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E881A65E-64BA-6122-9EA8-BCCADCAF582C}"/>
              </a:ext>
            </a:extLst>
          </p:cNvPr>
          <p:cNvSpPr txBox="1"/>
          <p:nvPr/>
        </p:nvSpPr>
        <p:spPr>
          <a:xfrm>
            <a:off x="2094478" y="255639"/>
            <a:ext cx="14584856" cy="1061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Early Act Updates</a:t>
            </a:r>
            <a:endParaRPr sz="6000" dirty="0">
              <a:latin typeface="+mj-lt"/>
            </a:endParaRPr>
          </a:p>
        </p:txBody>
      </p:sp>
      <p:sp>
        <p:nvSpPr>
          <p:cNvPr id="414" name="Rectangle 6">
            <a:extLst>
              <a:ext uri="{FF2B5EF4-FFF2-40B4-BE49-F238E27FC236}">
                <a16:creationId xmlns:a16="http://schemas.microsoft.com/office/drawing/2014/main" id="{68A71804-3783-823F-B6D1-B16CC9D8F731}"/>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9171F5C9-D6E7-E0BC-9E12-3ECF437E1383}"/>
              </a:ext>
            </a:extLst>
          </p:cNvPr>
          <p:cNvSpPr txBox="1"/>
          <p:nvPr/>
        </p:nvSpPr>
        <p:spPr>
          <a:xfrm>
            <a:off x="609600" y="2549546"/>
            <a:ext cx="17457420" cy="6540252"/>
          </a:xfrm>
          <a:prstGeom prst="rect">
            <a:avLst/>
          </a:prstGeom>
          <a:noFill/>
        </p:spPr>
        <p:txBody>
          <a:bodyPr wrap="square">
            <a:spAutoFit/>
          </a:bodyPr>
          <a:lstStyle/>
          <a:p>
            <a:pPr marL="457200" lvl="0" indent="-457200">
              <a:buFont typeface="Arial" panose="020B0604020202020204" pitchFamily="34" charset="0"/>
              <a:buChar char="•"/>
            </a:pPr>
            <a:r>
              <a:rPr lang="en-US" sz="2800" b="1" dirty="0"/>
              <a:t>What progress have you made towards accomplishing the goals set by your District Committee at the District Leadership Workshop?</a:t>
            </a:r>
            <a:endParaRPr lang="en-US" sz="2800" dirty="0"/>
          </a:p>
          <a:p>
            <a:r>
              <a:rPr lang="en-US" sz="2800" dirty="0"/>
              <a:t>My committee was on a roll at the beginning of the year. Due to the inclement weather our Early Act (EA) Celebration was canceled and could not be rescheduled </a:t>
            </a:r>
          </a:p>
          <a:p>
            <a:pPr marL="457200" lvl="0" indent="-457200">
              <a:buFont typeface="Arial" panose="020B0604020202020204" pitchFamily="34" charset="0"/>
              <a:buChar char="•"/>
            </a:pPr>
            <a:r>
              <a:rPr lang="en-US" sz="2800" b="1" dirty="0"/>
              <a:t>Are there any upcoming events being planned or hosted by your District Committee?</a:t>
            </a:r>
            <a:endParaRPr lang="en-US" sz="2800" dirty="0"/>
          </a:p>
          <a:p>
            <a:r>
              <a:rPr lang="en-US" sz="2800" dirty="0"/>
              <a:t>The chair of the committee is working on the 2026 venue for the annual EA Celebration</a:t>
            </a:r>
          </a:p>
          <a:p>
            <a:pPr marL="457200" indent="-457200">
              <a:buFont typeface="Arial" panose="020B0604020202020204" pitchFamily="34" charset="0"/>
              <a:buChar char="•"/>
            </a:pPr>
            <a:r>
              <a:rPr lang="en-US" sz="2800" b="1" dirty="0"/>
              <a:t>Is there anything your committee needs help with to meet your goals?</a:t>
            </a:r>
            <a:endParaRPr lang="en-US" sz="2800" dirty="0"/>
          </a:p>
          <a:p>
            <a:r>
              <a:rPr lang="en-US" sz="2800" dirty="0"/>
              <a:t>A commitment was made to form an Early Act District Committee for this coming year and the chair is reaching out to find dedicated Rotarians.  Goals will be updated for this coming Rotary year.  Anyone interested in serving on this newly formed committee can contact Darcee who is a member of the Dominion Club at:  </a:t>
            </a:r>
            <a:r>
              <a:rPr lang="en-US" sz="2800" u="sng" dirty="0">
                <a:hlinkClick r:id="rId2"/>
              </a:rPr>
              <a:t>darcee.earlyact@gmail.com</a:t>
            </a:r>
            <a:endParaRPr lang="en-US" sz="2800" dirty="0"/>
          </a:p>
          <a:p>
            <a:pPr marL="457200" lvl="0" indent="-457200">
              <a:buFont typeface="Arial" panose="020B0604020202020204" pitchFamily="34" charset="0"/>
              <a:buChar char="•"/>
            </a:pPr>
            <a:r>
              <a:rPr lang="en-US" sz="2800" b="1" dirty="0"/>
              <a:t>Are there any other important updates to share?</a:t>
            </a:r>
            <a:endParaRPr lang="en-US" sz="2800" dirty="0"/>
          </a:p>
          <a:p>
            <a:r>
              <a:rPr lang="en-US" sz="2800" dirty="0"/>
              <a:t>Locke Hill Elementary will not be renewing their EA Club.</a:t>
            </a:r>
          </a:p>
          <a:p>
            <a:r>
              <a:rPr lang="en-US" sz="2800" dirty="0"/>
              <a:t> </a:t>
            </a:r>
          </a:p>
          <a:p>
            <a:r>
              <a:rPr lang="en-US" sz="2800" dirty="0"/>
              <a:t>I did have a CJ Prater from the Granbury Rotary Club reach out to me about EA.  I will follow up with him!</a:t>
            </a:r>
          </a:p>
          <a:p>
            <a:pPr defTabSz="1828754" hangingPunct="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9FCFD616-681E-768F-AD5A-E9FFAB5EDD3A}"/>
              </a:ext>
            </a:extLst>
          </p:cNvPr>
          <p:cNvPicPr preferRelativeResize="0"/>
          <p:nvPr/>
        </p:nvPicPr>
        <p:blipFill>
          <a:blip r:embed="rId3">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14638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B0907-2C7A-8E91-BC8D-7D91ED636E8E}"/>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9CB09EBA-64F9-03E3-D837-840F70F72DCE}"/>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311E810B-5102-F840-D135-A36DB37CF8D7}"/>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96312C82-154C-EB40-1AA6-3448CC866B96}"/>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FEBA4411-CF97-1582-6B6B-2F6820A42F8D}"/>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FE53C882-2C20-9A44-C0E1-0B259664F8DB}"/>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4E52A893-3B10-23A0-A90D-D869513DE253}"/>
              </a:ext>
            </a:extLst>
          </p:cNvPr>
          <p:cNvSpPr txBox="1"/>
          <p:nvPr/>
        </p:nvSpPr>
        <p:spPr>
          <a:xfrm>
            <a:off x="2094478" y="255639"/>
            <a:ext cx="14584856" cy="1061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Interact Updates</a:t>
            </a:r>
            <a:endParaRPr sz="6000" dirty="0">
              <a:latin typeface="+mj-lt"/>
            </a:endParaRPr>
          </a:p>
        </p:txBody>
      </p:sp>
      <p:sp>
        <p:nvSpPr>
          <p:cNvPr id="414" name="Rectangle 6">
            <a:extLst>
              <a:ext uri="{FF2B5EF4-FFF2-40B4-BE49-F238E27FC236}">
                <a16:creationId xmlns:a16="http://schemas.microsoft.com/office/drawing/2014/main" id="{B3C854DA-28AF-7373-CAC9-AE18E29CB778}"/>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17D8C9F0-B030-C9A1-FAD1-BFDD78880E92}"/>
              </a:ext>
            </a:extLst>
          </p:cNvPr>
          <p:cNvSpPr txBox="1"/>
          <p:nvPr/>
        </p:nvSpPr>
        <p:spPr>
          <a:xfrm>
            <a:off x="609600" y="2549546"/>
            <a:ext cx="17457420" cy="6386364"/>
          </a:xfrm>
          <a:prstGeom prst="rect">
            <a:avLst/>
          </a:prstGeom>
          <a:noFill/>
        </p:spPr>
        <p:txBody>
          <a:bodyPr wrap="square">
            <a:spAutoFit/>
          </a:bodyPr>
          <a:lstStyle/>
          <a:p>
            <a:pPr marL="457200" lvl="0" indent="-457200">
              <a:buFont typeface="Arial" panose="020B0604020202020204" pitchFamily="34" charset="0"/>
              <a:buChar char="•"/>
            </a:pPr>
            <a:r>
              <a:rPr lang="en-US" sz="2800" b="1" dirty="0"/>
              <a:t>What progress have you made towards accomplishing the goals set by your District Committee at the District Leadership Workshop?</a:t>
            </a:r>
            <a:endParaRPr lang="en-US" sz="2800" dirty="0"/>
          </a:p>
          <a:p>
            <a:r>
              <a:rPr lang="en-US" sz="2800" dirty="0"/>
              <a:t>Nothing to report at this time</a:t>
            </a:r>
          </a:p>
          <a:p>
            <a:endParaRPr lang="en-US" sz="2800" dirty="0"/>
          </a:p>
          <a:p>
            <a:pPr marL="457200" lvl="0" indent="-457200">
              <a:buFont typeface="Arial" panose="020B0604020202020204" pitchFamily="34" charset="0"/>
              <a:buChar char="•"/>
            </a:pPr>
            <a:r>
              <a:rPr lang="en-US" sz="2800" b="1" dirty="0"/>
              <a:t>Are there any upcoming events being planned or hosted by your District Committee?</a:t>
            </a:r>
            <a:endParaRPr lang="en-US" sz="2800" dirty="0"/>
          </a:p>
          <a:p>
            <a:r>
              <a:rPr lang="en-US" sz="2800" dirty="0"/>
              <a:t>Nothing to report at this time</a:t>
            </a:r>
          </a:p>
          <a:p>
            <a:endParaRPr lang="en-US" sz="2800" dirty="0"/>
          </a:p>
          <a:p>
            <a:pPr marL="457200" indent="-457200">
              <a:buFont typeface="Arial" panose="020B0604020202020204" pitchFamily="34" charset="0"/>
              <a:buChar char="•"/>
            </a:pPr>
            <a:r>
              <a:rPr lang="en-US" sz="2800" b="1" dirty="0"/>
              <a:t>Is there anything your committee needs help with to meet your goals?</a:t>
            </a:r>
            <a:endParaRPr lang="en-US" sz="2800" dirty="0"/>
          </a:p>
          <a:p>
            <a:r>
              <a:rPr lang="en-US" sz="2800" dirty="0"/>
              <a:t>Not at this time</a:t>
            </a:r>
          </a:p>
          <a:p>
            <a:endParaRPr lang="en-US" sz="2800" dirty="0"/>
          </a:p>
          <a:p>
            <a:pPr marL="457200" lvl="0" indent="-457200">
              <a:buFont typeface="Arial" panose="020B0604020202020204" pitchFamily="34" charset="0"/>
              <a:buChar char="•"/>
            </a:pPr>
            <a:r>
              <a:rPr lang="en-US" sz="2800" b="1" dirty="0"/>
              <a:t>Are there any other important updates to share?</a:t>
            </a:r>
            <a:r>
              <a:rPr lang="en-US" sz="2800" dirty="0"/>
              <a:t> </a:t>
            </a:r>
          </a:p>
          <a:p>
            <a:r>
              <a:rPr lang="en-US" sz="2800" dirty="0"/>
              <a:t>The East Central High School Interact Club had a stellar year and was recognized by this committee chair and DG Kristen.  The club was awarded a gift of $100 to support their program.</a:t>
            </a:r>
          </a:p>
          <a:p>
            <a:r>
              <a:rPr lang="en-US" dirty="0"/>
              <a:t> </a:t>
            </a:r>
          </a:p>
          <a:p>
            <a:pPr lvl="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FFE90C1F-122D-7F19-947D-FCD4D908D0CF}"/>
              </a:ext>
            </a:extLst>
          </p:cNvPr>
          <p:cNvPicPr preferRelativeResize="0"/>
          <p:nvPr/>
        </p:nvPicPr>
        <p:blipFill>
          <a:blip r:embed="rId2">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76670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90CC8-F93E-8F38-4466-D3438B308F9E}"/>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1E8A4315-5899-0566-2ECA-6D20393273B3}"/>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C8418CF1-BD00-37F4-F21F-4637F8A82F47}"/>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65BFAA27-C209-CD14-DB1D-EBF8EF0DAFEF}"/>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1F6DBB85-5F68-DE2D-674F-12F16A161E8D}"/>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FD442A11-E47C-BD8F-75F1-5BDE140531DB}"/>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4A5BB64A-9811-556E-8860-10B5F6E4DD5D}"/>
              </a:ext>
            </a:extLst>
          </p:cNvPr>
          <p:cNvSpPr txBox="1"/>
          <p:nvPr/>
        </p:nvSpPr>
        <p:spPr>
          <a:xfrm>
            <a:off x="2094478" y="255639"/>
            <a:ext cx="14584856" cy="1061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RYLA Updates</a:t>
            </a:r>
            <a:endParaRPr sz="6000" dirty="0">
              <a:latin typeface="+mj-lt"/>
            </a:endParaRPr>
          </a:p>
        </p:txBody>
      </p:sp>
      <p:sp>
        <p:nvSpPr>
          <p:cNvPr id="414" name="Rectangle 6">
            <a:extLst>
              <a:ext uri="{FF2B5EF4-FFF2-40B4-BE49-F238E27FC236}">
                <a16:creationId xmlns:a16="http://schemas.microsoft.com/office/drawing/2014/main" id="{791172DA-324A-C5C9-606A-85EEC1671D87}"/>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F93BF9EF-9821-AEE1-CEA4-E46EEAD5AB9E}"/>
              </a:ext>
            </a:extLst>
          </p:cNvPr>
          <p:cNvSpPr txBox="1"/>
          <p:nvPr/>
        </p:nvSpPr>
        <p:spPr>
          <a:xfrm>
            <a:off x="609600" y="2549546"/>
            <a:ext cx="17457420" cy="6971139"/>
          </a:xfrm>
          <a:prstGeom prst="rect">
            <a:avLst/>
          </a:prstGeom>
          <a:noFill/>
        </p:spPr>
        <p:txBody>
          <a:bodyPr wrap="square">
            <a:spAutoFit/>
          </a:bodyPr>
          <a:lstStyle/>
          <a:p>
            <a:pPr marL="457200" lvl="0" indent="-457200">
              <a:buFont typeface="Arial" panose="020B0604020202020204" pitchFamily="34" charset="0"/>
              <a:buChar char="•"/>
            </a:pPr>
            <a:r>
              <a:rPr lang="en-US" sz="2800" b="1" dirty="0"/>
              <a:t>What progress have you made towards accomplishing the goals set by your District Committee at the District Leadership Workshop?</a:t>
            </a:r>
            <a:endParaRPr lang="en-US" sz="2800" dirty="0"/>
          </a:p>
          <a:p>
            <a:r>
              <a:rPr lang="en-US" sz="2800" dirty="0"/>
              <a:t>None at this time</a:t>
            </a:r>
          </a:p>
          <a:p>
            <a:r>
              <a:rPr lang="en-US" sz="2800" dirty="0"/>
              <a:t>     </a:t>
            </a:r>
          </a:p>
          <a:p>
            <a:pPr marL="457200" lvl="0" indent="-457200">
              <a:buFont typeface="Arial" panose="020B0604020202020204" pitchFamily="34" charset="0"/>
              <a:buChar char="•"/>
            </a:pPr>
            <a:r>
              <a:rPr lang="en-US" sz="2800" b="1" dirty="0"/>
              <a:t>Are there any upcoming events being planned or hosted by your District Committee?</a:t>
            </a:r>
            <a:endParaRPr lang="en-US" sz="2800" dirty="0"/>
          </a:p>
          <a:p>
            <a:r>
              <a:rPr lang="en-US" sz="2800" dirty="0"/>
              <a:t>A meeting will be set to select team leaders (TL’s). After the TL’s have been selected, the first meeting of the TL’s will be in September for January 2026.  This will be the first meeting for the TLs.</a:t>
            </a:r>
          </a:p>
          <a:p>
            <a:endParaRPr lang="en-US" sz="2800" dirty="0"/>
          </a:p>
          <a:p>
            <a:pPr marL="457200" indent="-457200">
              <a:buFont typeface="Arial" panose="020B0604020202020204" pitchFamily="34" charset="0"/>
              <a:buChar char="•"/>
            </a:pPr>
            <a:r>
              <a:rPr lang="en-US" sz="2800" b="1" dirty="0"/>
              <a:t>Is there anything your committee needs help with to meet your goals?</a:t>
            </a:r>
            <a:endParaRPr lang="en-US" sz="2800" dirty="0"/>
          </a:p>
          <a:p>
            <a:r>
              <a:rPr lang="en-US" sz="2800" dirty="0"/>
              <a:t> 	   Not at this time</a:t>
            </a:r>
          </a:p>
          <a:p>
            <a:endParaRPr lang="en-US" sz="2800" dirty="0"/>
          </a:p>
          <a:p>
            <a:pPr marL="457200" lvl="0" indent="-457200">
              <a:buFont typeface="Arial" panose="020B0604020202020204" pitchFamily="34" charset="0"/>
              <a:buChar char="•"/>
            </a:pPr>
            <a:r>
              <a:rPr lang="en-US" sz="2800" b="1" dirty="0"/>
              <a:t>Are there any other important updates to share? </a:t>
            </a:r>
            <a:endParaRPr lang="en-US" sz="2800" dirty="0"/>
          </a:p>
          <a:p>
            <a:r>
              <a:rPr lang="en-US" sz="2800" dirty="0"/>
              <a:t>A meeting was held on May 20 with DGE Craig Hardy, Ron Greenberg, Niles Plumber, and Cha </a:t>
            </a:r>
            <a:r>
              <a:rPr lang="en-US" sz="2800" dirty="0" err="1"/>
              <a:t>Karulak</a:t>
            </a:r>
            <a:r>
              <a:rPr lang="en-US" sz="2800" dirty="0"/>
              <a:t> to discuss this year’s and next year’s RYLA budget.  </a:t>
            </a:r>
          </a:p>
          <a:p>
            <a:r>
              <a:rPr lang="en-US" sz="2800" dirty="0"/>
              <a:t> </a:t>
            </a:r>
          </a:p>
          <a:p>
            <a:pPr lvl="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67A6EE7D-9095-CB41-86A0-0CF4047709BE}"/>
              </a:ext>
            </a:extLst>
          </p:cNvPr>
          <p:cNvPicPr preferRelativeResize="0"/>
          <p:nvPr/>
        </p:nvPicPr>
        <p:blipFill>
          <a:blip r:embed="rId2">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171938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9BDB7-2461-5BEC-7A14-B36BBDEC439F}"/>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432BDCF0-8CD4-3594-3C0C-64928A5BACAF}"/>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96734FE5-C0F7-186E-3E1E-ACF27C451E97}"/>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C4D3F01D-D5E4-A4D2-4573-67A72AF5146A}"/>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9FA59B45-7D2C-1950-25A6-9B5C387BA04D}"/>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7AD69491-EB33-1254-15F5-3E09B486A7F8}"/>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AB8A6509-FEC5-7C30-0929-86CCC9713FA4}"/>
              </a:ext>
            </a:extLst>
          </p:cNvPr>
          <p:cNvSpPr txBox="1"/>
          <p:nvPr/>
        </p:nvSpPr>
        <p:spPr>
          <a:xfrm>
            <a:off x="2094478" y="255639"/>
            <a:ext cx="14584856" cy="1061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Rotary Youth Exchange Updates</a:t>
            </a:r>
            <a:endParaRPr sz="6000" dirty="0">
              <a:latin typeface="+mj-lt"/>
            </a:endParaRPr>
          </a:p>
        </p:txBody>
      </p:sp>
      <p:sp>
        <p:nvSpPr>
          <p:cNvPr id="414" name="Rectangle 6">
            <a:extLst>
              <a:ext uri="{FF2B5EF4-FFF2-40B4-BE49-F238E27FC236}">
                <a16:creationId xmlns:a16="http://schemas.microsoft.com/office/drawing/2014/main" id="{17AAD003-EB98-6A6D-B615-351364CCE500}"/>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A15BCE7D-6F8D-FE18-E026-F14A2748D641}"/>
              </a:ext>
            </a:extLst>
          </p:cNvPr>
          <p:cNvSpPr txBox="1"/>
          <p:nvPr/>
        </p:nvSpPr>
        <p:spPr>
          <a:xfrm>
            <a:off x="609600" y="2549546"/>
            <a:ext cx="17457420" cy="6047809"/>
          </a:xfrm>
          <a:prstGeom prst="rect">
            <a:avLst/>
          </a:prstGeom>
          <a:noFill/>
        </p:spPr>
        <p:txBody>
          <a:bodyPr wrap="square">
            <a:spAutoFit/>
          </a:bodyPr>
          <a:lstStyle/>
          <a:p>
            <a:pPr marL="342900" lvl="0" indent="-342900">
              <a:buFont typeface="Arial" panose="020B0604020202020204" pitchFamily="34" charset="0"/>
              <a:buChar char="•"/>
            </a:pPr>
            <a:r>
              <a:rPr lang="en-US" sz="2400" b="1" dirty="0"/>
              <a:t>What progress have you made towards accomplishing the goals set by your District Committee at the District Leadership Workshop?</a:t>
            </a:r>
            <a:endParaRPr lang="en-US" sz="2400" dirty="0"/>
          </a:p>
          <a:p>
            <a:r>
              <a:rPr lang="en-US" sz="2400" dirty="0"/>
              <a:t>We presently are working on the goal for getting our 6 total outbound students (4 long term and two short term) positioned for their travel.  The committee is also working on securing Visas for all incoming students given the recent changes by the U.S. State Department. </a:t>
            </a:r>
            <a:r>
              <a:rPr lang="en-US" sz="2400" b="1" dirty="0"/>
              <a:t> </a:t>
            </a:r>
            <a:endParaRPr lang="en-US" sz="2400" dirty="0"/>
          </a:p>
          <a:p>
            <a:r>
              <a:rPr lang="en-US" sz="2400" b="1" dirty="0"/>
              <a:t> </a:t>
            </a:r>
            <a:endParaRPr lang="en-US" sz="2400" dirty="0"/>
          </a:p>
          <a:p>
            <a:pPr marL="342900" lvl="0" indent="-342900">
              <a:buFont typeface="Arial" panose="020B0604020202020204" pitchFamily="34" charset="0"/>
              <a:buChar char="•"/>
            </a:pPr>
            <a:r>
              <a:rPr lang="en-US" sz="2400" b="1" dirty="0"/>
              <a:t>Are there any upcoming events being planned or hosted by your District Committee?</a:t>
            </a:r>
            <a:r>
              <a:rPr lang="en-US" sz="2400" dirty="0"/>
              <a:t> </a:t>
            </a:r>
          </a:p>
          <a:p>
            <a:r>
              <a:rPr lang="en-US" sz="2400" dirty="0"/>
              <a:t>There are no upcoming events until our first orientation in September.  Currently, our inbound students are completing their East or West coast trips and some will begin to return home to their native countries.</a:t>
            </a:r>
          </a:p>
          <a:p>
            <a:endParaRPr lang="en-US" sz="2400" dirty="0"/>
          </a:p>
          <a:p>
            <a:pPr marL="342900" indent="-342900">
              <a:buFont typeface="Arial" panose="020B0604020202020204" pitchFamily="34" charset="0"/>
              <a:buChar char="•"/>
            </a:pPr>
            <a:r>
              <a:rPr lang="en-US" sz="2400" b="1" dirty="0"/>
              <a:t>Is there anything your committee needs help with to meet your goals?</a:t>
            </a:r>
            <a:endParaRPr lang="en-US" sz="2400" dirty="0"/>
          </a:p>
          <a:p>
            <a:r>
              <a:rPr lang="en-US" sz="2400" dirty="0"/>
              <a:t>Presently none needed.  Two of our inbound students are hoping to get their appointments for their Visa due to the present halt in this process.  Not sure if there is any need for assistance at this time with this issue.</a:t>
            </a:r>
          </a:p>
          <a:p>
            <a:endParaRPr lang="en-US" sz="2400" dirty="0"/>
          </a:p>
          <a:p>
            <a:pPr marL="342900" indent="-342900">
              <a:buFont typeface="Arial" panose="020B0604020202020204" pitchFamily="34" charset="0"/>
              <a:buChar char="•"/>
            </a:pPr>
            <a:r>
              <a:rPr lang="en-US" sz="2400" b="1" dirty="0"/>
              <a:t>Are there any other important updates to share?</a:t>
            </a:r>
            <a:endParaRPr lang="en-US" sz="2400" dirty="0"/>
          </a:p>
          <a:p>
            <a:r>
              <a:rPr lang="en-US" sz="2400" dirty="0"/>
              <a:t>New outbound students will be leaving in August and short term students will be leaving in June and July.  Also new inbound students will arrive during the month of June.</a:t>
            </a:r>
          </a:p>
          <a:p>
            <a:pPr lvl="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155DBAF0-9509-242A-249C-986B37942A60}"/>
              </a:ext>
            </a:extLst>
          </p:cNvPr>
          <p:cNvPicPr preferRelativeResize="0"/>
          <p:nvPr/>
        </p:nvPicPr>
        <p:blipFill>
          <a:blip r:embed="rId3">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175001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7AEB1-F860-CE2D-3CE1-1745BD937CC8}"/>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57CDA0B6-2791-2F73-CE4D-9B84AB0753E9}"/>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0C6A5CEE-8382-9711-1E8D-CC7E184D453F}"/>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5EC0CC98-0742-742F-1986-55491BD3E8B7}"/>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F7664C61-43B7-5826-7E56-C5D3E0784DC9}"/>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20639C06-551C-6CCD-2CA7-7C94CCD3C3D2}"/>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19506C89-6F06-F468-60B5-A063EF66CF3F}"/>
              </a:ext>
            </a:extLst>
          </p:cNvPr>
          <p:cNvSpPr txBox="1"/>
          <p:nvPr/>
        </p:nvSpPr>
        <p:spPr>
          <a:xfrm>
            <a:off x="2094478" y="255639"/>
            <a:ext cx="14584856" cy="1061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Youth Protection Updates</a:t>
            </a:r>
            <a:endParaRPr sz="6000" dirty="0">
              <a:latin typeface="+mj-lt"/>
            </a:endParaRPr>
          </a:p>
        </p:txBody>
      </p:sp>
      <p:sp>
        <p:nvSpPr>
          <p:cNvPr id="414" name="Rectangle 6">
            <a:extLst>
              <a:ext uri="{FF2B5EF4-FFF2-40B4-BE49-F238E27FC236}">
                <a16:creationId xmlns:a16="http://schemas.microsoft.com/office/drawing/2014/main" id="{546C5F01-FB2F-BCF3-719A-4EA753F0B83F}"/>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268140A7-9CE0-79CE-E1C4-EFB2098D2769}"/>
              </a:ext>
            </a:extLst>
          </p:cNvPr>
          <p:cNvSpPr txBox="1"/>
          <p:nvPr/>
        </p:nvSpPr>
        <p:spPr>
          <a:xfrm>
            <a:off x="609600" y="2549546"/>
            <a:ext cx="17457420" cy="7648248"/>
          </a:xfrm>
          <a:prstGeom prst="rect">
            <a:avLst/>
          </a:prstGeom>
          <a:noFill/>
        </p:spPr>
        <p:txBody>
          <a:bodyPr wrap="square">
            <a:spAutoFit/>
          </a:bodyPr>
          <a:lstStyle/>
          <a:p>
            <a:pPr marL="457200" lvl="0" indent="-457200">
              <a:buFont typeface="Arial" panose="020B0604020202020204" pitchFamily="34" charset="0"/>
              <a:buChar char="•"/>
            </a:pPr>
            <a:r>
              <a:rPr lang="en-US" sz="2800" b="1" dirty="0"/>
              <a:t>What progress have you made towards accomplishing the goals set by your District Committee at the District Leadership Workshop?</a:t>
            </a:r>
            <a:endParaRPr lang="en-US" sz="2800" dirty="0"/>
          </a:p>
          <a:p>
            <a:r>
              <a:rPr lang="en-US" sz="2800" dirty="0"/>
              <a:t>None at this time</a:t>
            </a:r>
          </a:p>
          <a:p>
            <a:r>
              <a:rPr lang="en-US" sz="2800" dirty="0"/>
              <a:t> 	</a:t>
            </a:r>
          </a:p>
          <a:p>
            <a:pPr marL="457200" lvl="0" indent="-457200">
              <a:buFont typeface="Arial" panose="020B0604020202020204" pitchFamily="34" charset="0"/>
              <a:buChar char="•"/>
            </a:pPr>
            <a:r>
              <a:rPr lang="en-US" sz="2800" b="1" dirty="0"/>
              <a:t>Are there any upcoming events being planned or hosted by your District Committee?</a:t>
            </a:r>
            <a:endParaRPr lang="en-US" sz="2800" dirty="0"/>
          </a:p>
          <a:p>
            <a:r>
              <a:rPr lang="en-US" sz="2800" dirty="0"/>
              <a:t>None at this time</a:t>
            </a:r>
          </a:p>
          <a:p>
            <a:r>
              <a:rPr lang="en-US" sz="2800" dirty="0"/>
              <a:t> </a:t>
            </a:r>
          </a:p>
          <a:p>
            <a:pPr marL="457200" indent="-457200">
              <a:buFont typeface="Arial" panose="020B0604020202020204" pitchFamily="34" charset="0"/>
              <a:buChar char="•"/>
            </a:pPr>
            <a:r>
              <a:rPr lang="en-US" sz="2800" b="1" dirty="0"/>
              <a:t>Is there anything your committee needs help with to meet your goals?</a:t>
            </a:r>
            <a:endParaRPr lang="en-US" sz="2800" dirty="0"/>
          </a:p>
          <a:p>
            <a:r>
              <a:rPr lang="en-US" sz="2800" dirty="0"/>
              <a:t>None at this time</a:t>
            </a:r>
          </a:p>
          <a:p>
            <a:endParaRPr lang="en-US" sz="2800" dirty="0"/>
          </a:p>
          <a:p>
            <a:pPr marL="457200" indent="-457200">
              <a:buFont typeface="Arial" panose="020B0604020202020204" pitchFamily="34" charset="0"/>
              <a:buChar char="•"/>
            </a:pPr>
            <a:r>
              <a:rPr lang="en-US" sz="2800" b="1" dirty="0"/>
              <a:t>Are there any other important updates to share?</a:t>
            </a:r>
            <a:endParaRPr lang="en-US" sz="2800" dirty="0"/>
          </a:p>
          <a:p>
            <a:r>
              <a:rPr lang="en-US" sz="2800" dirty="0"/>
              <a:t>Ongoing-There will be an effort made to determine if all youth service committees would need an emergency plan similar to the one created for the YRE program.  </a:t>
            </a:r>
          </a:p>
          <a:p>
            <a:endParaRPr lang="en-US" sz="2800" dirty="0"/>
          </a:p>
          <a:p>
            <a:r>
              <a:rPr lang="en-US" sz="2400" dirty="0"/>
              <a:t>Link for Rotary International Youth Protection</a:t>
            </a:r>
          </a:p>
          <a:p>
            <a:pPr lvl="0"/>
            <a:r>
              <a:rPr lang="en-US" sz="2400" u="sng" dirty="0">
                <a:hlinkClick r:id="rId3"/>
              </a:rPr>
              <a:t>https://my.rotary.org/en/knowledge-and-resources/resources-and-reference/youth-protection</a:t>
            </a:r>
            <a:endParaRPr lang="en-US" sz="2400" u="sng" dirty="0"/>
          </a:p>
          <a:p>
            <a:pPr lvl="0"/>
            <a:endParaRPr lang="en-US" sz="2400" dirty="0"/>
          </a:p>
          <a:p>
            <a:pPr lvl="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E51DDD4F-213E-7553-FC3B-2B5E1FF4590C}"/>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1217379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F949-A310-62C5-F980-939CFF974CF5}"/>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1FA40182-353D-97D2-DD3E-95E68D1B5C9F}"/>
              </a:ext>
            </a:extLst>
          </p:cNvPr>
          <p:cNvSpPr>
            <a:spLocks noGrp="1"/>
          </p:cNvSpPr>
          <p:nvPr>
            <p:ph type="body" sz="quarter" idx="14"/>
          </p:nvPr>
        </p:nvSpPr>
        <p:spPr/>
        <p:txBody>
          <a:bodyPr/>
          <a:lstStyle/>
          <a:p>
            <a:pPr lvl="0"/>
            <a:r>
              <a:rPr lang="en-US" dirty="0"/>
              <a:t>MEMBERSHIP</a:t>
            </a:r>
          </a:p>
        </p:txBody>
      </p:sp>
      <p:sp>
        <p:nvSpPr>
          <p:cNvPr id="8" name="Slide Number Placeholder 7">
            <a:extLst>
              <a:ext uri="{FF2B5EF4-FFF2-40B4-BE49-F238E27FC236}">
                <a16:creationId xmlns:a16="http://schemas.microsoft.com/office/drawing/2014/main" id="{34390E82-5C7C-AC93-1C90-F28226F9151C}"/>
              </a:ext>
            </a:extLst>
          </p:cNvPr>
          <p:cNvSpPr>
            <a:spLocks noGrp="1"/>
          </p:cNvSpPr>
          <p:nvPr>
            <p:ph type="sldNum" sz="quarter" idx="15"/>
          </p:nvPr>
        </p:nvSpPr>
        <p:spPr/>
        <p:txBody>
          <a:bodyPr/>
          <a:lstStyle/>
          <a:p>
            <a:fld id="{97A94E25-127B-4C48-AF96-44BA7B823777}" type="slidenum">
              <a:rPr lang="en-US" smtClean="0"/>
              <a:pPr/>
              <a:t>18</a:t>
            </a:fld>
            <a:endParaRPr lang="en-US" dirty="0"/>
          </a:p>
        </p:txBody>
      </p:sp>
      <p:pic>
        <p:nvPicPr>
          <p:cNvPr id="2" name="Picture 1">
            <a:extLst>
              <a:ext uri="{FF2B5EF4-FFF2-40B4-BE49-F238E27FC236}">
                <a16:creationId xmlns:a16="http://schemas.microsoft.com/office/drawing/2014/main" id="{D722EE01-A228-D208-F31F-898E12E38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40" y="447198"/>
            <a:ext cx="2825657" cy="1074546"/>
          </a:xfrm>
          <a:prstGeom prst="rect">
            <a:avLst/>
          </a:prstGeom>
        </p:spPr>
      </p:pic>
      <p:sp>
        <p:nvSpPr>
          <p:cNvPr id="6" name="Text Placeholder 25">
            <a:extLst>
              <a:ext uri="{FF2B5EF4-FFF2-40B4-BE49-F238E27FC236}">
                <a16:creationId xmlns:a16="http://schemas.microsoft.com/office/drawing/2014/main" id="{831C177F-8E26-EC4F-B5E8-BCC7E27E794B}"/>
              </a:ext>
            </a:extLst>
          </p:cNvPr>
          <p:cNvSpPr txBox="1">
            <a:spLocks/>
          </p:cNvSpPr>
          <p:nvPr/>
        </p:nvSpPr>
        <p:spPr>
          <a:xfrm>
            <a:off x="9486900" y="337580"/>
            <a:ext cx="8305800" cy="8162954"/>
          </a:xfrm>
          <a:prstGeom prst="rect">
            <a:avLst/>
          </a:prstGeom>
        </p:spPr>
        <p:txBody>
          <a:bodyPr vert="horz" lIns="137160" tIns="68580" rIns="137160" bIns="6858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700" dirty="0"/>
              <a:t>As of May 31, 2025 we have 53 clubs with 2,202 members</a:t>
            </a:r>
          </a:p>
          <a:p>
            <a:pPr lvl="1"/>
            <a:r>
              <a:rPr lang="en-US" sz="2700" dirty="0"/>
              <a:t>This is a decrease of 5 net members so far</a:t>
            </a:r>
          </a:p>
          <a:p>
            <a:pPr lvl="1"/>
            <a:r>
              <a:rPr lang="en-US" sz="2700" dirty="0"/>
              <a:t>Working with Pam to create a membership toolkit that can be easily accessible from the </a:t>
            </a:r>
            <a:r>
              <a:rPr lang="en-US" sz="2700"/>
              <a:t>District website</a:t>
            </a:r>
            <a:endParaRPr lang="en-US" sz="2700" dirty="0"/>
          </a:p>
        </p:txBody>
      </p:sp>
      <p:pic>
        <p:nvPicPr>
          <p:cNvPr id="7" name="Google Shape;169;p5">
            <a:extLst>
              <a:ext uri="{FF2B5EF4-FFF2-40B4-BE49-F238E27FC236}">
                <a16:creationId xmlns:a16="http://schemas.microsoft.com/office/drawing/2014/main" id="{0E243AA5-D963-6EB6-7582-B678C8CDC547}"/>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
        <p:nvSpPr>
          <p:cNvPr id="10" name="Subtitle 9">
            <a:extLst>
              <a:ext uri="{FF2B5EF4-FFF2-40B4-BE49-F238E27FC236}">
                <a16:creationId xmlns:a16="http://schemas.microsoft.com/office/drawing/2014/main" id="{F8B0A528-E774-F4AA-89F8-A45668681311}"/>
              </a:ext>
            </a:extLst>
          </p:cNvPr>
          <p:cNvSpPr>
            <a:spLocks noGrp="1"/>
          </p:cNvSpPr>
          <p:nvPr>
            <p:ph type="subTitle" idx="1"/>
          </p:nvPr>
        </p:nvSpPr>
        <p:spPr/>
        <p:txBody>
          <a:bodyPr/>
          <a:lstStyle/>
          <a:p>
            <a:pPr>
              <a:spcBef>
                <a:spcPts val="0"/>
              </a:spcBef>
              <a:buClr>
                <a:schemeClr val="lt1"/>
              </a:buClr>
              <a:buSzPts val="2200"/>
            </a:pPr>
            <a:r>
              <a:rPr lang="en-US" dirty="0"/>
              <a:t>Chair, Holly Croom</a:t>
            </a:r>
          </a:p>
          <a:p>
            <a:pPr>
              <a:spcBef>
                <a:spcPts val="0"/>
              </a:spcBef>
              <a:buClr>
                <a:schemeClr val="lt1"/>
              </a:buClr>
              <a:buSzPts val="2200"/>
            </a:pPr>
            <a:r>
              <a:rPr lang="en-US" dirty="0"/>
              <a:t>croomrealtygroup@gmail.com</a:t>
            </a:r>
          </a:p>
        </p:txBody>
      </p:sp>
    </p:spTree>
    <p:custDataLst>
      <p:tags r:id="rId1"/>
    </p:custDataLst>
    <p:extLst>
      <p:ext uri="{BB962C8B-B14F-4D97-AF65-F5344CB8AC3E}">
        <p14:creationId xmlns:p14="http://schemas.microsoft.com/office/powerpoint/2010/main" val="111119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C445-D049-795C-A234-0EEE38A2A66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686C1F09-F841-0D66-2B38-80D40A55CFB0}"/>
              </a:ext>
            </a:extLst>
          </p:cNvPr>
          <p:cNvSpPr>
            <a:spLocks noGrp="1"/>
          </p:cNvSpPr>
          <p:nvPr>
            <p:ph type="body" sz="quarter" idx="14"/>
          </p:nvPr>
        </p:nvSpPr>
        <p:spPr/>
        <p:txBody>
          <a:bodyPr/>
          <a:lstStyle/>
          <a:p>
            <a:pPr lvl="0"/>
            <a:r>
              <a:rPr lang="en-US" dirty="0"/>
              <a:t>International Service Committee</a:t>
            </a:r>
          </a:p>
        </p:txBody>
      </p:sp>
      <p:sp>
        <p:nvSpPr>
          <p:cNvPr id="8" name="Slide Number Placeholder 7">
            <a:extLst>
              <a:ext uri="{FF2B5EF4-FFF2-40B4-BE49-F238E27FC236}">
                <a16:creationId xmlns:a16="http://schemas.microsoft.com/office/drawing/2014/main" id="{3D8CD116-A5FB-43A0-E109-36FD9F2D48D8}"/>
              </a:ext>
            </a:extLst>
          </p:cNvPr>
          <p:cNvSpPr>
            <a:spLocks noGrp="1"/>
          </p:cNvSpPr>
          <p:nvPr>
            <p:ph type="sldNum" sz="quarter" idx="15"/>
          </p:nvPr>
        </p:nvSpPr>
        <p:spPr/>
        <p:txBody>
          <a:bodyPr/>
          <a:lstStyle/>
          <a:p>
            <a:fld id="{97A94E25-127B-4C48-AF96-44BA7B823777}" type="slidenum">
              <a:rPr lang="en-US" smtClean="0"/>
              <a:pPr/>
              <a:t>19</a:t>
            </a:fld>
            <a:endParaRPr lang="en-US" dirty="0"/>
          </a:p>
        </p:txBody>
      </p:sp>
      <p:pic>
        <p:nvPicPr>
          <p:cNvPr id="2" name="Picture 1">
            <a:extLst>
              <a:ext uri="{FF2B5EF4-FFF2-40B4-BE49-F238E27FC236}">
                <a16:creationId xmlns:a16="http://schemas.microsoft.com/office/drawing/2014/main" id="{E0F8E284-D1AD-130C-F19F-79DBFE584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40" y="447198"/>
            <a:ext cx="2825657" cy="1074546"/>
          </a:xfrm>
          <a:prstGeom prst="rect">
            <a:avLst/>
          </a:prstGeom>
        </p:spPr>
      </p:pic>
      <p:pic>
        <p:nvPicPr>
          <p:cNvPr id="7" name="Google Shape;169;p5">
            <a:extLst>
              <a:ext uri="{FF2B5EF4-FFF2-40B4-BE49-F238E27FC236}">
                <a16:creationId xmlns:a16="http://schemas.microsoft.com/office/drawing/2014/main" id="{24C6C75A-DD95-C472-145A-C5A931FAE4A0}"/>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
        <p:nvSpPr>
          <p:cNvPr id="10" name="Subtitle 9">
            <a:extLst>
              <a:ext uri="{FF2B5EF4-FFF2-40B4-BE49-F238E27FC236}">
                <a16:creationId xmlns:a16="http://schemas.microsoft.com/office/drawing/2014/main" id="{097FF114-489F-2F83-2784-C3F88373F144}"/>
              </a:ext>
            </a:extLst>
          </p:cNvPr>
          <p:cNvSpPr>
            <a:spLocks noGrp="1"/>
          </p:cNvSpPr>
          <p:nvPr>
            <p:ph type="subTitle" idx="1"/>
          </p:nvPr>
        </p:nvSpPr>
        <p:spPr/>
        <p:txBody>
          <a:bodyPr/>
          <a:lstStyle/>
          <a:p>
            <a:pPr>
              <a:spcBef>
                <a:spcPts val="0"/>
              </a:spcBef>
              <a:buClr>
                <a:schemeClr val="lt1"/>
              </a:buClr>
              <a:buSzPts val="2200"/>
            </a:pPr>
            <a:r>
              <a:rPr lang="en-US" dirty="0"/>
              <a:t>Chair, Gloria Wilson</a:t>
            </a:r>
          </a:p>
          <a:p>
            <a:pPr>
              <a:spcBef>
                <a:spcPts val="0"/>
              </a:spcBef>
              <a:buClr>
                <a:schemeClr val="lt1"/>
              </a:buClr>
              <a:buSzPts val="2200"/>
            </a:pPr>
            <a:r>
              <a:rPr lang="en-US" dirty="0"/>
              <a:t>gloriageorgina@stx.rr.com</a:t>
            </a:r>
          </a:p>
        </p:txBody>
      </p:sp>
      <p:pic>
        <p:nvPicPr>
          <p:cNvPr id="3" name="Picture 2">
            <a:extLst>
              <a:ext uri="{FF2B5EF4-FFF2-40B4-BE49-F238E27FC236}">
                <a16:creationId xmlns:a16="http://schemas.microsoft.com/office/drawing/2014/main" id="{63C089BD-1F91-FFF7-B8E4-8390CC5DE292}"/>
              </a:ext>
            </a:extLst>
          </p:cNvPr>
          <p:cNvPicPr>
            <a:picLocks noChangeAspect="1"/>
          </p:cNvPicPr>
          <p:nvPr/>
        </p:nvPicPr>
        <p:blipFill>
          <a:blip r:embed="rId5"/>
          <a:stretch>
            <a:fillRect/>
          </a:stretch>
        </p:blipFill>
        <p:spPr>
          <a:xfrm>
            <a:off x="9239639" y="447198"/>
            <a:ext cx="8553061" cy="4191000"/>
          </a:xfrm>
          <a:prstGeom prst="rect">
            <a:avLst/>
          </a:prstGeom>
        </p:spPr>
      </p:pic>
      <p:pic>
        <p:nvPicPr>
          <p:cNvPr id="4" name="Picture 3">
            <a:extLst>
              <a:ext uri="{FF2B5EF4-FFF2-40B4-BE49-F238E27FC236}">
                <a16:creationId xmlns:a16="http://schemas.microsoft.com/office/drawing/2014/main" id="{4829B2AE-60FE-9F31-9320-1F7A4A8A3C08}"/>
              </a:ext>
            </a:extLst>
          </p:cNvPr>
          <p:cNvPicPr>
            <a:picLocks noChangeAspect="1"/>
          </p:cNvPicPr>
          <p:nvPr/>
        </p:nvPicPr>
        <p:blipFill>
          <a:blip r:embed="rId6"/>
          <a:stretch>
            <a:fillRect/>
          </a:stretch>
        </p:blipFill>
        <p:spPr>
          <a:xfrm>
            <a:off x="9372600" y="4815366"/>
            <a:ext cx="6096000" cy="4570746"/>
          </a:xfrm>
          <a:prstGeom prst="rect">
            <a:avLst/>
          </a:prstGeom>
        </p:spPr>
      </p:pic>
    </p:spTree>
    <p:custDataLst>
      <p:tags r:id="rId1"/>
    </p:custDataLst>
    <p:extLst>
      <p:ext uri="{BB962C8B-B14F-4D97-AF65-F5344CB8AC3E}">
        <p14:creationId xmlns:p14="http://schemas.microsoft.com/office/powerpoint/2010/main" val="46388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DEDB-4339-B6F5-4DF1-161EBFDE4DBB}"/>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BFB073F1-EADF-984E-2A5D-0F6DD3D99766}"/>
              </a:ext>
            </a:extLst>
          </p:cNvPr>
          <p:cNvSpPr>
            <a:spLocks noGrp="1"/>
          </p:cNvSpPr>
          <p:nvPr>
            <p:ph type="body" sz="quarter" idx="14"/>
          </p:nvPr>
        </p:nvSpPr>
        <p:spPr/>
        <p:txBody>
          <a:bodyPr/>
          <a:lstStyle/>
          <a:p>
            <a:pPr lvl="0"/>
            <a:r>
              <a:rPr lang="en-US" dirty="0"/>
              <a:t>Executive ag</a:t>
            </a:r>
          </a:p>
        </p:txBody>
      </p:sp>
      <p:sp>
        <p:nvSpPr>
          <p:cNvPr id="8" name="Slide Number Placeholder 7">
            <a:extLst>
              <a:ext uri="{FF2B5EF4-FFF2-40B4-BE49-F238E27FC236}">
                <a16:creationId xmlns:a16="http://schemas.microsoft.com/office/drawing/2014/main" id="{B24B401C-0B21-3EE4-1AE9-81B9BB2830E7}"/>
              </a:ext>
            </a:extLst>
          </p:cNvPr>
          <p:cNvSpPr>
            <a:spLocks noGrp="1"/>
          </p:cNvSpPr>
          <p:nvPr>
            <p:ph type="sldNum" sz="quarter" idx="15"/>
          </p:nvPr>
        </p:nvSpPr>
        <p:spPr/>
        <p:txBody>
          <a:bodyPr/>
          <a:lstStyle/>
          <a:p>
            <a:fld id="{97A94E25-127B-4C48-AF96-44BA7B823777}" type="slidenum">
              <a:rPr lang="en-US" smtClean="0"/>
              <a:pPr/>
              <a:t>2</a:t>
            </a:fld>
            <a:endParaRPr lang="en-US" dirty="0"/>
          </a:p>
        </p:txBody>
      </p:sp>
      <p:pic>
        <p:nvPicPr>
          <p:cNvPr id="2" name="Picture 1">
            <a:extLst>
              <a:ext uri="{FF2B5EF4-FFF2-40B4-BE49-F238E27FC236}">
                <a16:creationId xmlns:a16="http://schemas.microsoft.com/office/drawing/2014/main" id="{1D5B2826-E7FB-04F8-54B3-8A0267A62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40" y="447198"/>
            <a:ext cx="2825657" cy="1074546"/>
          </a:xfrm>
          <a:prstGeom prst="rect">
            <a:avLst/>
          </a:prstGeom>
        </p:spPr>
      </p:pic>
      <p:sp>
        <p:nvSpPr>
          <p:cNvPr id="6" name="Text Placeholder 25">
            <a:extLst>
              <a:ext uri="{FF2B5EF4-FFF2-40B4-BE49-F238E27FC236}">
                <a16:creationId xmlns:a16="http://schemas.microsoft.com/office/drawing/2014/main" id="{3748F8F0-A458-B060-B1DC-4618F7A24E34}"/>
              </a:ext>
            </a:extLst>
          </p:cNvPr>
          <p:cNvSpPr txBox="1">
            <a:spLocks/>
          </p:cNvSpPr>
          <p:nvPr/>
        </p:nvSpPr>
        <p:spPr>
          <a:xfrm>
            <a:off x="9486900" y="337580"/>
            <a:ext cx="8305800" cy="8692120"/>
          </a:xfrm>
          <a:prstGeom prst="rect">
            <a:avLst/>
          </a:prstGeom>
        </p:spPr>
        <p:txBody>
          <a:bodyPr vert="horz" lIns="137160" tIns="68580" rIns="137160" bIns="6858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AGs:</a:t>
            </a:r>
          </a:p>
          <a:p>
            <a:pPr marL="457200" indent="-457200">
              <a:buFont typeface="Arial" panose="020B0604020202020204" pitchFamily="34" charset="0"/>
              <a:buChar char="•"/>
            </a:pPr>
            <a:r>
              <a:rPr lang="en-US" sz="2800" dirty="0"/>
              <a:t>Chris </a:t>
            </a:r>
            <a:r>
              <a:rPr lang="en-US" sz="2800" dirty="0" err="1"/>
              <a:t>Kailipaka</a:t>
            </a:r>
            <a:r>
              <a:rPr lang="en-US" sz="2800" dirty="0"/>
              <a:t> – Frio County, Jourdanton, Medina County, Pleasanton, Poteet</a:t>
            </a:r>
          </a:p>
          <a:p>
            <a:pPr marL="457200" indent="-457200">
              <a:buFont typeface="Arial" panose="020B0604020202020204" pitchFamily="34" charset="0"/>
              <a:buChar char="•"/>
            </a:pPr>
            <a:r>
              <a:rPr lang="en-US" sz="2800" dirty="0" err="1"/>
              <a:t>Eddue</a:t>
            </a:r>
            <a:r>
              <a:rPr lang="en-US" sz="2800" dirty="0"/>
              <a:t> Amezcua / Gloria Wilson – Del Rio, Eagle Pass, Uvalde</a:t>
            </a:r>
          </a:p>
          <a:p>
            <a:pPr marL="457200" indent="-457200">
              <a:buFont typeface="Arial" panose="020B0604020202020204" pitchFamily="34" charset="0"/>
              <a:buChar char="•"/>
            </a:pPr>
            <a:r>
              <a:rPr lang="en-US" sz="2800" dirty="0"/>
              <a:t>Joyce </a:t>
            </a:r>
            <a:r>
              <a:rPr lang="en-US" sz="2800" dirty="0" err="1"/>
              <a:t>Yannuzi</a:t>
            </a:r>
            <a:r>
              <a:rPr lang="en-US" sz="2800" dirty="0"/>
              <a:t> – Blanco County, Canyon Lake, New Braunfels, New Braunfels Downtown, Wimberley</a:t>
            </a:r>
          </a:p>
          <a:p>
            <a:pPr marL="457200" indent="-457200">
              <a:buFont typeface="Arial" panose="020B0604020202020204" pitchFamily="34" charset="0"/>
              <a:buChar char="•"/>
            </a:pPr>
            <a:r>
              <a:rPr lang="en-US" sz="2800" dirty="0"/>
              <a:t>Karen Allen-Mirabeau – Randolph </a:t>
            </a:r>
            <a:r>
              <a:rPr lang="en-US" sz="2800" dirty="0" err="1"/>
              <a:t>Metrocom</a:t>
            </a:r>
            <a:r>
              <a:rPr lang="en-US" sz="2800" dirty="0"/>
              <a:t>, San Antonio Airport, San Marcos</a:t>
            </a:r>
          </a:p>
          <a:p>
            <a:pPr marL="457200" indent="-457200">
              <a:buFont typeface="Arial" panose="020B0604020202020204" pitchFamily="34" charset="0"/>
              <a:buChar char="•"/>
            </a:pPr>
            <a:r>
              <a:rPr lang="en-US" sz="2800" dirty="0"/>
              <a:t>Kyle Emmons – Alamo Heights, E-Club of D5840, San Antonio, Alamo Ranch, SA North Central</a:t>
            </a:r>
          </a:p>
          <a:p>
            <a:pPr marL="457200" indent="-457200">
              <a:buFont typeface="Arial" panose="020B0604020202020204" pitchFamily="34" charset="0"/>
              <a:buChar char="•"/>
            </a:pPr>
            <a:r>
              <a:rPr lang="en-US" sz="2800" dirty="0"/>
              <a:t>Lisa Herring – Ballinger, San Angelo, San Angelo Sunrise</a:t>
            </a:r>
          </a:p>
          <a:p>
            <a:pPr marL="457200" indent="-457200">
              <a:buFont typeface="Arial" panose="020B0604020202020204" pitchFamily="34" charset="0"/>
              <a:buChar char="•"/>
            </a:pPr>
            <a:r>
              <a:rPr lang="en-US" sz="2800" dirty="0"/>
              <a:t>Madeline Madden – Beeville, Cuero, Karnes City, Kenedy</a:t>
            </a:r>
          </a:p>
          <a:p>
            <a:pPr marL="457200" indent="-457200">
              <a:buFont typeface="Arial" panose="020B0604020202020204" pitchFamily="34" charset="0"/>
              <a:buChar char="•"/>
            </a:pPr>
            <a:r>
              <a:rPr lang="en-US" sz="2800" dirty="0"/>
              <a:t>Martin Hoenig – San Antonio Sunrise, San Antonio Oak Hills, Stone Oak</a:t>
            </a:r>
          </a:p>
          <a:p>
            <a:pPr marL="457200" indent="-457200">
              <a:buFont typeface="Arial" panose="020B0604020202020204" pitchFamily="34" charset="0"/>
              <a:buChar char="•"/>
            </a:pPr>
            <a:r>
              <a:rPr lang="en-US" sz="2800" dirty="0"/>
              <a:t>Melissa Sadler-Nitu – Gonzales, Seguin, Seguin Sunrise</a:t>
            </a:r>
          </a:p>
          <a:p>
            <a:pPr marL="457200" indent="-457200">
              <a:buFont typeface="Arial" panose="020B0604020202020204" pitchFamily="34" charset="0"/>
              <a:buChar char="•"/>
            </a:pPr>
            <a:r>
              <a:rPr lang="en-US" sz="2800" dirty="0"/>
              <a:t>Becky Goering – Mission Trail, SA Northeast, Pearl, SA West, SA South</a:t>
            </a:r>
          </a:p>
          <a:p>
            <a:pPr marL="457200" indent="-457200">
              <a:buFont typeface="Arial" panose="020B0604020202020204" pitchFamily="34" charset="0"/>
              <a:buChar char="•"/>
            </a:pPr>
            <a:r>
              <a:rPr lang="en-US" sz="2800" dirty="0"/>
              <a:t>Dick Baggett – Brady, Junction, San Saba</a:t>
            </a:r>
          </a:p>
          <a:p>
            <a:pPr marL="457200" indent="-457200">
              <a:buFont typeface="Arial" panose="020B0604020202020204" pitchFamily="34" charset="0"/>
              <a:buChar char="•"/>
            </a:pPr>
            <a:r>
              <a:rPr lang="en-US" sz="2800" dirty="0"/>
              <a:t>Ron Hubbard – Boerne, Boerne Sunrise, Fair Oaks Ranch, Dominion</a:t>
            </a:r>
          </a:p>
          <a:p>
            <a:pPr marL="457200" indent="-457200">
              <a:buFont typeface="Arial" panose="020B0604020202020204" pitchFamily="34" charset="0"/>
              <a:buChar char="•"/>
            </a:pPr>
            <a:r>
              <a:rPr lang="en-US" sz="2800" dirty="0"/>
              <a:t>Sarah Eckert – Dripping Springs, Fredericksburg, Fredericksburg Morning, Fredericksburg Nimitz</a:t>
            </a:r>
          </a:p>
          <a:p>
            <a:pPr marL="457200" indent="-457200">
              <a:buFont typeface="Arial" panose="020B0604020202020204" pitchFamily="34" charset="0"/>
              <a:buChar char="•"/>
            </a:pPr>
            <a:r>
              <a:rPr lang="en-US" sz="2800" dirty="0"/>
              <a:t>Ronni Pue – Kerrville, Kerrville Morning, SA Northwest</a:t>
            </a:r>
          </a:p>
          <a:p>
            <a:pPr marL="457200" indent="-457200">
              <a:buFont typeface="Arial" panose="020B0604020202020204" pitchFamily="34" charset="0"/>
              <a:buChar char="•"/>
            </a:pPr>
            <a:endParaRPr lang="en-US" sz="2800" dirty="0"/>
          </a:p>
          <a:p>
            <a:pPr lvl="1"/>
            <a:endParaRPr lang="en-US" sz="2700" dirty="0">
              <a:solidFill>
                <a:schemeClr val="accent3"/>
              </a:solidFill>
            </a:endParaRPr>
          </a:p>
          <a:p>
            <a:pPr lvl="1"/>
            <a:endParaRPr lang="en-US" sz="2700" dirty="0">
              <a:solidFill>
                <a:schemeClr val="accent3"/>
              </a:solidFill>
            </a:endParaRPr>
          </a:p>
        </p:txBody>
      </p:sp>
      <p:pic>
        <p:nvPicPr>
          <p:cNvPr id="7" name="Google Shape;169;p5">
            <a:extLst>
              <a:ext uri="{FF2B5EF4-FFF2-40B4-BE49-F238E27FC236}">
                <a16:creationId xmlns:a16="http://schemas.microsoft.com/office/drawing/2014/main" id="{5AB98F22-7B16-AB7A-AA6D-D829D4254047}"/>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
        <p:nvSpPr>
          <p:cNvPr id="10" name="Subtitle 9">
            <a:extLst>
              <a:ext uri="{FF2B5EF4-FFF2-40B4-BE49-F238E27FC236}">
                <a16:creationId xmlns:a16="http://schemas.microsoft.com/office/drawing/2014/main" id="{8F403DBC-F5EA-A6CA-618B-20262F6D6445}"/>
              </a:ext>
            </a:extLst>
          </p:cNvPr>
          <p:cNvSpPr>
            <a:spLocks noGrp="1"/>
          </p:cNvSpPr>
          <p:nvPr>
            <p:ph type="subTitle" idx="1"/>
          </p:nvPr>
        </p:nvSpPr>
        <p:spPr/>
        <p:txBody>
          <a:bodyPr/>
          <a:lstStyle/>
          <a:p>
            <a:pPr>
              <a:spcBef>
                <a:spcPts val="0"/>
              </a:spcBef>
              <a:buClr>
                <a:schemeClr val="lt1"/>
              </a:buClr>
              <a:buSzPts val="2200"/>
            </a:pPr>
            <a:r>
              <a:rPr lang="en-US" dirty="0"/>
              <a:t>Dan Clark</a:t>
            </a:r>
          </a:p>
          <a:p>
            <a:pPr>
              <a:spcBef>
                <a:spcPts val="0"/>
              </a:spcBef>
              <a:buClr>
                <a:schemeClr val="lt1"/>
              </a:buClr>
              <a:buSzPts val="2200"/>
            </a:pPr>
            <a:r>
              <a:rPr lang="en-US" dirty="0"/>
              <a:t>DanClark@ibc.com</a:t>
            </a:r>
          </a:p>
          <a:p>
            <a:pPr>
              <a:spcBef>
                <a:spcPts val="0"/>
              </a:spcBef>
              <a:buClr>
                <a:schemeClr val="lt1"/>
              </a:buClr>
              <a:buSzPts val="2200"/>
            </a:pPr>
            <a:r>
              <a:rPr lang="en-US" dirty="0"/>
              <a:t>beaconboy23@gmail.com</a:t>
            </a:r>
          </a:p>
        </p:txBody>
      </p:sp>
    </p:spTree>
    <p:custDataLst>
      <p:tags r:id="rId1"/>
    </p:custDataLst>
    <p:extLst>
      <p:ext uri="{BB962C8B-B14F-4D97-AF65-F5344CB8AC3E}">
        <p14:creationId xmlns:p14="http://schemas.microsoft.com/office/powerpoint/2010/main" val="17416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31C0-B864-095B-2324-95672B652F42}"/>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2D41956C-79BA-792E-0E91-F119646D1010}"/>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E301431E-5552-603C-4BE3-D19D94C02A75}"/>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42E393B6-5F2C-CDD7-5B0E-B79516B0C8A0}"/>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9DA41A24-968E-F1D5-FC69-AA66B6306BA1}"/>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2A0D7B3B-1FEF-8BE1-739B-5A603EBDC2A7}"/>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36670CD9-172D-A1EE-F4DC-59C29C2AA525}"/>
              </a:ext>
            </a:extLst>
          </p:cNvPr>
          <p:cNvSpPr txBox="1"/>
          <p:nvPr/>
        </p:nvSpPr>
        <p:spPr>
          <a:xfrm>
            <a:off x="2094478" y="255639"/>
            <a:ext cx="14584856" cy="1061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International Service Updates</a:t>
            </a:r>
            <a:endParaRPr sz="6000" dirty="0">
              <a:latin typeface="+mj-lt"/>
            </a:endParaRPr>
          </a:p>
        </p:txBody>
      </p:sp>
      <p:sp>
        <p:nvSpPr>
          <p:cNvPr id="414" name="Rectangle 6">
            <a:extLst>
              <a:ext uri="{FF2B5EF4-FFF2-40B4-BE49-F238E27FC236}">
                <a16:creationId xmlns:a16="http://schemas.microsoft.com/office/drawing/2014/main" id="{CBF88C6D-B801-4F6D-9A70-D5EAF06A8EA5}"/>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810AE835-8908-B324-FFCB-3F15DE9A8CF4}"/>
              </a:ext>
            </a:extLst>
          </p:cNvPr>
          <p:cNvSpPr txBox="1"/>
          <p:nvPr/>
        </p:nvSpPr>
        <p:spPr>
          <a:xfrm>
            <a:off x="609600" y="2549546"/>
            <a:ext cx="17457420" cy="5678478"/>
          </a:xfrm>
          <a:prstGeom prst="rect">
            <a:avLst/>
          </a:prstGeom>
          <a:noFill/>
        </p:spPr>
        <p:txBody>
          <a:bodyPr wrap="square">
            <a:spAutoFit/>
          </a:bodyPr>
          <a:lstStyle/>
          <a:p>
            <a:pPr marL="342900" lvl="0" indent="-342900">
              <a:buFont typeface="Arial" panose="020B0604020202020204" pitchFamily="34" charset="0"/>
              <a:buChar char="•"/>
            </a:pPr>
            <a:r>
              <a:rPr lang="en-US" sz="2800" dirty="0"/>
              <a:t>Bi-National Conference was a success and allowed clubs to see the needs in communities close to us</a:t>
            </a:r>
          </a:p>
          <a:p>
            <a:pPr lvl="0"/>
            <a:endParaRPr lang="en-US" sz="2800" dirty="0"/>
          </a:p>
          <a:p>
            <a:pPr marL="342900" lvl="0" indent="-342900">
              <a:buFont typeface="Arial" panose="020B0604020202020204" pitchFamily="34" charset="0"/>
              <a:buChar char="•"/>
            </a:pPr>
            <a:r>
              <a:rPr lang="en-US" sz="2800" dirty="0"/>
              <a:t>We don’t have to travel far to make an international impact</a:t>
            </a:r>
          </a:p>
          <a:p>
            <a:pPr lvl="0"/>
            <a:endParaRPr lang="en-US" sz="2800" dirty="0"/>
          </a:p>
          <a:p>
            <a:pPr marL="342900" lvl="0" indent="-342900">
              <a:buFont typeface="Arial" panose="020B0604020202020204" pitchFamily="34" charset="0"/>
              <a:buChar char="•"/>
            </a:pPr>
            <a:r>
              <a:rPr lang="en-US" sz="2800" dirty="0"/>
              <a:t>Partnership continues with the San Marcos Rotary Club and the CD Acuna Rotary Club </a:t>
            </a:r>
          </a:p>
          <a:p>
            <a:pPr lvl="0"/>
            <a:endParaRPr lang="en-US" sz="2800" dirty="0"/>
          </a:p>
          <a:p>
            <a:pPr marL="342900" lvl="0" indent="-342900">
              <a:buFont typeface="Arial" panose="020B0604020202020204" pitchFamily="34" charset="0"/>
              <a:buChar char="•"/>
            </a:pPr>
            <a:r>
              <a:rPr lang="en-US" sz="2800" dirty="0"/>
              <a:t>Trip to Morgan’s Wonderland was another success this year!</a:t>
            </a:r>
          </a:p>
          <a:p>
            <a:pPr lvl="0"/>
            <a:endParaRPr lang="en-US" sz="2800" dirty="0"/>
          </a:p>
          <a:p>
            <a:pPr marL="342900" lvl="0" indent="-342900">
              <a:buFont typeface="Arial" panose="020B0604020202020204" pitchFamily="34" charset="0"/>
              <a:buChar char="•"/>
            </a:pPr>
            <a:r>
              <a:rPr lang="en-US" sz="2800" dirty="0"/>
              <a:t>Future initiatives include ways to provide products to girls in schools locally and abroad and spreading the work about Human Trafficking Awareness</a:t>
            </a:r>
          </a:p>
          <a:p>
            <a:pPr marL="342900" lvl="0" indent="-342900">
              <a:buFont typeface="Arial" panose="020B0604020202020204" pitchFamily="34" charset="0"/>
              <a:buChar char="•"/>
            </a:pPr>
            <a:endParaRPr lang="en-US" sz="2800" dirty="0"/>
          </a:p>
          <a:p>
            <a:pPr marL="342900" lvl="0" indent="-342900">
              <a:buFont typeface="Arial" panose="020B0604020202020204" pitchFamily="34" charset="0"/>
              <a:buChar char="•"/>
            </a:pPr>
            <a:r>
              <a:rPr lang="en-US" sz="2800" dirty="0"/>
              <a:t>Gloria will start cross training George </a:t>
            </a:r>
            <a:r>
              <a:rPr lang="en-US" sz="2800" dirty="0" err="1"/>
              <a:t>Kychakoff</a:t>
            </a:r>
            <a:r>
              <a:rPr lang="en-US" sz="2800" dirty="0"/>
              <a:t> from the Fair Oaks Rotary Club who will replace her RY 2026-2027</a:t>
            </a:r>
          </a:p>
          <a:p>
            <a:pPr lvl="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76D68835-6E9F-0950-1D3C-7EF0DD0CE15C}"/>
              </a:ext>
            </a:extLst>
          </p:cNvPr>
          <p:cNvPicPr preferRelativeResize="0"/>
          <p:nvPr/>
        </p:nvPicPr>
        <p:blipFill>
          <a:blip r:embed="rId3">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133145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A0EF-AB70-464B-546C-AB3A0AD4666B}"/>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395EBA0E-1C2C-1576-5CD1-1719961CC84E}"/>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2F244CCC-CB80-E2A8-6429-17623A8F8C83}"/>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4CF7B722-1884-8DA6-AA50-DB4C22EE64C7}"/>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5519988D-3FFC-3CBA-5B3F-26B40B73A195}"/>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6D721ECD-D415-BC22-2B54-ED2C159CBD7D}"/>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893F7C5F-D48E-E0AD-FAB5-DB4C8E3158A6}"/>
              </a:ext>
            </a:extLst>
          </p:cNvPr>
          <p:cNvSpPr txBox="1"/>
          <p:nvPr/>
        </p:nvSpPr>
        <p:spPr>
          <a:xfrm>
            <a:off x="2094478" y="255639"/>
            <a:ext cx="14584856" cy="1061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Assistant Governor Updates</a:t>
            </a:r>
            <a:endParaRPr sz="6000" dirty="0">
              <a:latin typeface="+mj-lt"/>
            </a:endParaRPr>
          </a:p>
        </p:txBody>
      </p:sp>
      <p:sp>
        <p:nvSpPr>
          <p:cNvPr id="414" name="Rectangle 6">
            <a:extLst>
              <a:ext uri="{FF2B5EF4-FFF2-40B4-BE49-F238E27FC236}">
                <a16:creationId xmlns:a16="http://schemas.microsoft.com/office/drawing/2014/main" id="{EF24677C-B1F7-9B14-7017-D22D55D52943}"/>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5" name="TextBox 4">
            <a:extLst>
              <a:ext uri="{FF2B5EF4-FFF2-40B4-BE49-F238E27FC236}">
                <a16:creationId xmlns:a16="http://schemas.microsoft.com/office/drawing/2014/main" id="{0B0BB96F-3BE2-1B63-6216-E760EF82BC81}"/>
              </a:ext>
            </a:extLst>
          </p:cNvPr>
          <p:cNvSpPr txBox="1"/>
          <p:nvPr/>
        </p:nvSpPr>
        <p:spPr>
          <a:xfrm>
            <a:off x="609600" y="2549546"/>
            <a:ext cx="17457420" cy="4816703"/>
          </a:xfrm>
          <a:prstGeom prst="rect">
            <a:avLst/>
          </a:prstGeom>
          <a:noFill/>
        </p:spPr>
        <p:txBody>
          <a:bodyPr wrap="square">
            <a:spAutoFit/>
          </a:bodyPr>
          <a:lstStyle/>
          <a:p>
            <a:pPr marL="342900" lvl="0" indent="-342900">
              <a:buFont typeface="Arial" panose="020B0604020202020204" pitchFamily="34" charset="0"/>
              <a:buChar char="•"/>
            </a:pPr>
            <a:r>
              <a:rPr lang="en-US" sz="3200" dirty="0"/>
              <a:t>Gloria Wilson has replaced Eddie Amezcua as AG for Del Rio, Eagle Pass, and Uvalde</a:t>
            </a:r>
          </a:p>
          <a:p>
            <a:pPr lvl="0"/>
            <a:endParaRPr lang="en-US" sz="3200" dirty="0"/>
          </a:p>
          <a:p>
            <a:pPr marL="342900" lvl="0" indent="-342900">
              <a:buFont typeface="Arial" panose="020B0604020202020204" pitchFamily="34" charset="0"/>
              <a:buChar char="•"/>
            </a:pPr>
            <a:r>
              <a:rPr lang="en-US" sz="3200" dirty="0"/>
              <a:t>Kristi Shepherd from the Kerrville Rotary Club will replace Ronnie Pue as AG for the Kerrville, Kerrville Morning, Northwest Rotary Club</a:t>
            </a:r>
          </a:p>
          <a:p>
            <a:pPr lvl="0"/>
            <a:endParaRPr lang="en-US" sz="3200" dirty="0"/>
          </a:p>
          <a:p>
            <a:pPr marL="342900" lvl="0" indent="-342900">
              <a:buFont typeface="Arial" panose="020B0604020202020204" pitchFamily="34" charset="0"/>
              <a:buChar char="•"/>
            </a:pPr>
            <a:r>
              <a:rPr lang="en-US" sz="3200" dirty="0"/>
              <a:t>Clubs have been contacted by their AG and reminded to update goals by June 14</a:t>
            </a:r>
            <a:r>
              <a:rPr lang="en-US" sz="3200" baseline="30000" dirty="0"/>
              <a:t>th</a:t>
            </a:r>
          </a:p>
          <a:p>
            <a:pPr lvl="0"/>
            <a:endParaRPr lang="en-US" sz="3200" dirty="0"/>
          </a:p>
          <a:p>
            <a:pPr marL="342900" lvl="0" indent="-342900">
              <a:buFont typeface="Arial" panose="020B0604020202020204" pitchFamily="34" charset="0"/>
              <a:buChar char="•"/>
            </a:pPr>
            <a:r>
              <a:rPr lang="en-US" sz="3200" dirty="0"/>
              <a:t>AGs have also been reminded to finalize their Club Ratings by June 14</a:t>
            </a:r>
            <a:r>
              <a:rPr lang="en-US" sz="3200" baseline="30000" dirty="0"/>
              <a:t>th</a:t>
            </a:r>
            <a:endParaRPr lang="en-US" sz="3200" dirty="0"/>
          </a:p>
          <a:p>
            <a:pPr marL="342900" lvl="0" indent="-342900">
              <a:buFont typeface="Arial" panose="020B0604020202020204" pitchFamily="34" charset="0"/>
              <a:buChar char="•"/>
            </a:pPr>
            <a:endParaRPr lang="en-US" sz="2400" dirty="0"/>
          </a:p>
          <a:p>
            <a:pPr lvl="0"/>
            <a:endParaRPr lang="en-US" sz="2700" dirty="0">
              <a:latin typeface="Arial" panose="020B0604020202020204" pitchFamily="34" charset="0"/>
              <a:cs typeface="Arial" panose="020B0604020202020204" pitchFamily="34" charset="0"/>
            </a:endParaRPr>
          </a:p>
        </p:txBody>
      </p:sp>
      <p:pic>
        <p:nvPicPr>
          <p:cNvPr id="2" name="Google Shape;169;p5">
            <a:extLst>
              <a:ext uri="{FF2B5EF4-FFF2-40B4-BE49-F238E27FC236}">
                <a16:creationId xmlns:a16="http://schemas.microsoft.com/office/drawing/2014/main" id="{CD327C95-4985-2115-C2F1-9B81BA790437}"/>
              </a:ext>
            </a:extLst>
          </p:cNvPr>
          <p:cNvPicPr preferRelativeResize="0"/>
          <p:nvPr/>
        </p:nvPicPr>
        <p:blipFill>
          <a:blip r:embed="rId3">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62262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7C8"/>
        </a:solidFill>
        <a:effectLst/>
      </p:bgPr>
    </p:bg>
    <p:spTree>
      <p:nvGrpSpPr>
        <p:cNvPr id="1" name=""/>
        <p:cNvGrpSpPr/>
        <p:nvPr/>
      </p:nvGrpSpPr>
      <p:grpSpPr>
        <a:xfrm>
          <a:off x="0" y="0"/>
          <a:ext cx="0" cy="0"/>
          <a:chOff x="0" y="0"/>
          <a:chExt cx="0" cy="0"/>
        </a:xfrm>
      </p:grpSpPr>
      <p:grpSp>
        <p:nvGrpSpPr>
          <p:cNvPr id="2" name="Group 2"/>
          <p:cNvGrpSpPr/>
          <p:nvPr/>
        </p:nvGrpSpPr>
        <p:grpSpPr>
          <a:xfrm>
            <a:off x="1318237" y="509742"/>
            <a:ext cx="7241636" cy="9267516"/>
            <a:chOff x="0" y="0"/>
            <a:chExt cx="1907262" cy="2440827"/>
          </a:xfrm>
        </p:grpSpPr>
        <p:sp>
          <p:nvSpPr>
            <p:cNvPr id="3" name="Freeform 3"/>
            <p:cNvSpPr/>
            <p:nvPr/>
          </p:nvSpPr>
          <p:spPr>
            <a:xfrm>
              <a:off x="0" y="0"/>
              <a:ext cx="1907262" cy="2440827"/>
            </a:xfrm>
            <a:custGeom>
              <a:avLst/>
              <a:gdLst/>
              <a:ahLst/>
              <a:cxnLst/>
              <a:rect l="l" t="t" r="r" b="b"/>
              <a:pathLst>
                <a:path w="1907262" h="2440827">
                  <a:moveTo>
                    <a:pt x="0" y="0"/>
                  </a:moveTo>
                  <a:lnTo>
                    <a:pt x="1907262" y="0"/>
                  </a:lnTo>
                  <a:lnTo>
                    <a:pt x="1907262" y="2440827"/>
                  </a:lnTo>
                  <a:lnTo>
                    <a:pt x="0" y="2440827"/>
                  </a:lnTo>
                  <a:close/>
                </a:path>
              </a:pathLst>
            </a:custGeom>
            <a:solidFill>
              <a:srgbClr val="00A2E0"/>
            </a:solidFill>
          </p:spPr>
          <p:txBody>
            <a:bodyPr/>
            <a:lstStyle/>
            <a:p>
              <a:endParaRPr lang="en-US"/>
            </a:p>
          </p:txBody>
        </p:sp>
        <p:sp>
          <p:nvSpPr>
            <p:cNvPr id="4" name="TextBox 4"/>
            <p:cNvSpPr txBox="1"/>
            <p:nvPr/>
          </p:nvSpPr>
          <p:spPr>
            <a:xfrm>
              <a:off x="0" y="-38100"/>
              <a:ext cx="1907262" cy="247892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64357" y="743425"/>
            <a:ext cx="6749396" cy="8800150"/>
          </a:xfrm>
          <a:custGeom>
            <a:avLst/>
            <a:gdLst/>
            <a:ahLst/>
            <a:cxnLst/>
            <a:rect l="l" t="t" r="r" b="b"/>
            <a:pathLst>
              <a:path w="6749396" h="8800150">
                <a:moveTo>
                  <a:pt x="0" y="0"/>
                </a:moveTo>
                <a:lnTo>
                  <a:pt x="6749396" y="0"/>
                </a:lnTo>
                <a:lnTo>
                  <a:pt x="6749396" y="8800150"/>
                </a:lnTo>
                <a:lnTo>
                  <a:pt x="0" y="8800150"/>
                </a:lnTo>
                <a:lnTo>
                  <a:pt x="0" y="0"/>
                </a:lnTo>
                <a:close/>
              </a:path>
            </a:pathLst>
          </a:custGeom>
          <a:blipFill>
            <a:blip r:embed="rId2"/>
            <a:stretch>
              <a:fillRect l="-360" r="-360"/>
            </a:stretch>
          </a:blipFill>
        </p:spPr>
        <p:txBody>
          <a:bodyPr/>
          <a:lstStyle/>
          <a:p>
            <a:endParaRPr lang="en-US"/>
          </a:p>
        </p:txBody>
      </p:sp>
      <p:sp>
        <p:nvSpPr>
          <p:cNvPr id="6" name="TextBox 6"/>
          <p:cNvSpPr txBox="1"/>
          <p:nvPr/>
        </p:nvSpPr>
        <p:spPr>
          <a:xfrm rot="-5400000">
            <a:off x="-3777723" y="4542217"/>
            <a:ext cx="8989354" cy="1202567"/>
          </a:xfrm>
          <a:prstGeom prst="rect">
            <a:avLst/>
          </a:prstGeom>
        </p:spPr>
        <p:txBody>
          <a:bodyPr lIns="0" tIns="0" rIns="0" bIns="0" rtlCol="0" anchor="t">
            <a:spAutoFit/>
          </a:bodyPr>
          <a:lstStyle/>
          <a:p>
            <a:pPr algn="ctr">
              <a:lnSpc>
                <a:spcPts val="9313"/>
              </a:lnSpc>
            </a:pPr>
            <a:r>
              <a:rPr lang="en-US" sz="6652">
                <a:solidFill>
                  <a:srgbClr val="FFFFFF"/>
                </a:solidFill>
                <a:latin typeface="Frutiger LT"/>
                <a:ea typeface="Frutiger LT"/>
                <a:cs typeface="Frutiger LT"/>
                <a:sym typeface="Frutiger LT"/>
              </a:rPr>
              <a:t>CONGRATULATIONS</a:t>
            </a:r>
          </a:p>
        </p:txBody>
      </p:sp>
      <p:sp>
        <p:nvSpPr>
          <p:cNvPr id="7" name="TextBox 7"/>
          <p:cNvSpPr txBox="1"/>
          <p:nvPr/>
        </p:nvSpPr>
        <p:spPr>
          <a:xfrm>
            <a:off x="9420883" y="1255308"/>
            <a:ext cx="7445469" cy="8002992"/>
          </a:xfrm>
          <a:prstGeom prst="rect">
            <a:avLst/>
          </a:prstGeom>
        </p:spPr>
        <p:txBody>
          <a:bodyPr lIns="0" tIns="0" rIns="0" bIns="0" rtlCol="0" anchor="t">
            <a:spAutoFit/>
          </a:bodyPr>
          <a:lstStyle/>
          <a:p>
            <a:pPr algn="l">
              <a:lnSpc>
                <a:spcPts val="4281"/>
              </a:lnSpc>
            </a:pPr>
            <a:r>
              <a:rPr lang="en-US" sz="3058" b="1">
                <a:solidFill>
                  <a:srgbClr val="FFFFFF"/>
                </a:solidFill>
                <a:latin typeface="Canva Sans Bold"/>
                <a:ea typeface="Canva Sans Bold"/>
                <a:cs typeface="Canva Sans Bold"/>
                <a:sym typeface="Canva Sans Bold"/>
              </a:rPr>
              <a:t>RC OF BLANCO COUNTY</a:t>
            </a:r>
          </a:p>
          <a:p>
            <a:pPr algn="l">
              <a:lnSpc>
                <a:spcPts val="4281"/>
              </a:lnSpc>
            </a:pPr>
            <a:r>
              <a:rPr lang="en-US" sz="3058" b="1">
                <a:solidFill>
                  <a:srgbClr val="FFFFFF"/>
                </a:solidFill>
                <a:latin typeface="Canva Sans Bold"/>
                <a:ea typeface="Canva Sans Bold"/>
                <a:cs typeface="Canva Sans Bold"/>
                <a:sym typeface="Canva Sans Bold"/>
              </a:rPr>
              <a:t>RC OF BOERNE SUNRISE</a:t>
            </a:r>
          </a:p>
          <a:p>
            <a:pPr algn="l">
              <a:lnSpc>
                <a:spcPts val="4281"/>
              </a:lnSpc>
            </a:pPr>
            <a:r>
              <a:rPr lang="en-US" sz="3058" b="1">
                <a:solidFill>
                  <a:srgbClr val="FFFFFF"/>
                </a:solidFill>
                <a:latin typeface="Canva Sans Bold"/>
                <a:ea typeface="Canva Sans Bold"/>
                <a:cs typeface="Canva Sans Bold"/>
                <a:sym typeface="Canva Sans Bold"/>
              </a:rPr>
              <a:t>RC OF DEL RIO</a:t>
            </a:r>
          </a:p>
          <a:p>
            <a:pPr algn="l">
              <a:lnSpc>
                <a:spcPts val="4281"/>
              </a:lnSpc>
            </a:pPr>
            <a:r>
              <a:rPr lang="en-US" sz="3058" b="1">
                <a:solidFill>
                  <a:srgbClr val="FFFFFF"/>
                </a:solidFill>
                <a:latin typeface="Canva Sans Bold"/>
                <a:ea typeface="Canva Sans Bold"/>
                <a:cs typeface="Canva Sans Bold"/>
                <a:sym typeface="Canva Sans Bold"/>
              </a:rPr>
              <a:t>RC OF FAIR OAKS RANCH</a:t>
            </a:r>
          </a:p>
          <a:p>
            <a:pPr algn="l">
              <a:lnSpc>
                <a:spcPts val="4281"/>
              </a:lnSpc>
            </a:pPr>
            <a:r>
              <a:rPr lang="en-US" sz="3058" b="1">
                <a:solidFill>
                  <a:srgbClr val="FFFFFF"/>
                </a:solidFill>
                <a:latin typeface="Canva Sans Bold"/>
                <a:ea typeface="Canva Sans Bold"/>
                <a:cs typeface="Canva Sans Bold"/>
                <a:sym typeface="Canva Sans Bold"/>
              </a:rPr>
              <a:t>RC OF FREDERICKSBURG MORNING</a:t>
            </a:r>
          </a:p>
          <a:p>
            <a:pPr algn="l">
              <a:lnSpc>
                <a:spcPts val="4281"/>
              </a:lnSpc>
            </a:pPr>
            <a:r>
              <a:rPr lang="en-US" sz="3058" b="1">
                <a:solidFill>
                  <a:srgbClr val="FFFFFF"/>
                </a:solidFill>
                <a:latin typeface="Canva Sans Bold"/>
                <a:ea typeface="Canva Sans Bold"/>
                <a:cs typeface="Canva Sans Bold"/>
                <a:sym typeface="Canva Sans Bold"/>
              </a:rPr>
              <a:t>RC OF FREDERICKSBURG-NIMITZ</a:t>
            </a:r>
          </a:p>
          <a:p>
            <a:pPr algn="l">
              <a:lnSpc>
                <a:spcPts val="4281"/>
              </a:lnSpc>
            </a:pPr>
            <a:r>
              <a:rPr lang="en-US" sz="3058" b="1">
                <a:solidFill>
                  <a:srgbClr val="FFFFFF"/>
                </a:solidFill>
                <a:latin typeface="Canva Sans Bold"/>
                <a:ea typeface="Canva Sans Bold"/>
                <a:cs typeface="Canva Sans Bold"/>
                <a:sym typeface="Canva Sans Bold"/>
              </a:rPr>
              <a:t>RC OF JOURDANTON</a:t>
            </a:r>
          </a:p>
          <a:p>
            <a:pPr algn="l">
              <a:lnSpc>
                <a:spcPts val="4281"/>
              </a:lnSpc>
            </a:pPr>
            <a:r>
              <a:rPr lang="en-US" sz="3058" b="1">
                <a:solidFill>
                  <a:srgbClr val="FFFFFF"/>
                </a:solidFill>
                <a:latin typeface="Canva Sans Bold"/>
                <a:ea typeface="Canva Sans Bold"/>
                <a:cs typeface="Canva Sans Bold"/>
                <a:sym typeface="Canva Sans Bold"/>
              </a:rPr>
              <a:t>RC OF KERRVILLE</a:t>
            </a:r>
          </a:p>
          <a:p>
            <a:pPr algn="l">
              <a:lnSpc>
                <a:spcPts val="4281"/>
              </a:lnSpc>
            </a:pPr>
            <a:r>
              <a:rPr lang="en-US" sz="3058" b="1">
                <a:solidFill>
                  <a:srgbClr val="FFFFFF"/>
                </a:solidFill>
                <a:latin typeface="Canva Sans Bold"/>
                <a:ea typeface="Canva Sans Bold"/>
                <a:cs typeface="Canva Sans Bold"/>
                <a:sym typeface="Canva Sans Bold"/>
              </a:rPr>
              <a:t>RC OF NEW BRAUNFELS</a:t>
            </a:r>
          </a:p>
          <a:p>
            <a:pPr algn="l">
              <a:lnSpc>
                <a:spcPts val="4281"/>
              </a:lnSpc>
            </a:pPr>
            <a:r>
              <a:rPr lang="en-US" sz="3058" b="1">
                <a:solidFill>
                  <a:srgbClr val="FFFFFF"/>
                </a:solidFill>
                <a:latin typeface="Canva Sans Bold"/>
                <a:ea typeface="Canva Sans Bold"/>
                <a:cs typeface="Canva Sans Bold"/>
                <a:sym typeface="Canva Sans Bold"/>
              </a:rPr>
              <a:t>RC OF OAK HILLS</a:t>
            </a:r>
          </a:p>
          <a:p>
            <a:pPr algn="l">
              <a:lnSpc>
                <a:spcPts val="4281"/>
              </a:lnSpc>
            </a:pPr>
            <a:r>
              <a:rPr lang="en-US" sz="3058" b="1">
                <a:solidFill>
                  <a:srgbClr val="FFFFFF"/>
                </a:solidFill>
                <a:latin typeface="Canva Sans Bold"/>
                <a:ea typeface="Canva Sans Bold"/>
                <a:cs typeface="Canva Sans Bold"/>
                <a:sym typeface="Canva Sans Bold"/>
              </a:rPr>
              <a:t>RC OF SAN ANTONIO PEARL</a:t>
            </a:r>
          </a:p>
          <a:p>
            <a:pPr algn="l">
              <a:lnSpc>
                <a:spcPts val="4281"/>
              </a:lnSpc>
            </a:pPr>
            <a:r>
              <a:rPr lang="en-US" sz="3058" b="1">
                <a:solidFill>
                  <a:srgbClr val="FFFFFF"/>
                </a:solidFill>
                <a:latin typeface="Canva Sans Bold"/>
                <a:ea typeface="Canva Sans Bold"/>
                <a:cs typeface="Canva Sans Bold"/>
                <a:sym typeface="Canva Sans Bold"/>
              </a:rPr>
              <a:t>RC OF PLEASANTON</a:t>
            </a:r>
          </a:p>
          <a:p>
            <a:pPr algn="l">
              <a:lnSpc>
                <a:spcPts val="4281"/>
              </a:lnSpc>
            </a:pPr>
            <a:r>
              <a:rPr lang="en-US" sz="3058" b="1">
                <a:solidFill>
                  <a:srgbClr val="FFFFFF"/>
                </a:solidFill>
                <a:latin typeface="Canva Sans Bold"/>
                <a:ea typeface="Canva Sans Bold"/>
                <a:cs typeface="Canva Sans Bold"/>
                <a:sym typeface="Canva Sans Bold"/>
              </a:rPr>
              <a:t>RC OF SAN ANTONIO AIRPORT</a:t>
            </a:r>
          </a:p>
          <a:p>
            <a:pPr algn="l">
              <a:lnSpc>
                <a:spcPts val="4281"/>
              </a:lnSpc>
            </a:pPr>
            <a:r>
              <a:rPr lang="en-US" sz="3058" b="1">
                <a:solidFill>
                  <a:srgbClr val="FFFFFF"/>
                </a:solidFill>
                <a:latin typeface="Canva Sans Bold"/>
                <a:ea typeface="Canva Sans Bold"/>
                <a:cs typeface="Canva Sans Bold"/>
                <a:sym typeface="Canva Sans Bold"/>
              </a:rPr>
              <a:t>RC OF SAN ANTONIO SOUTH</a:t>
            </a:r>
          </a:p>
          <a:p>
            <a:pPr algn="l">
              <a:lnSpc>
                <a:spcPts val="4281"/>
              </a:lnSpc>
            </a:pPr>
            <a:r>
              <a:rPr lang="en-US" sz="3058" b="1">
                <a:solidFill>
                  <a:srgbClr val="FFFFFF"/>
                </a:solidFill>
                <a:latin typeface="Canva Sans Bold"/>
                <a:ea typeface="Canva Sans Bold"/>
                <a:cs typeface="Canva Sans Bold"/>
                <a:sym typeface="Canva Sans Bold"/>
              </a:rPr>
              <a:t>RC OF SAN MARCOS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7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221694" y="54510"/>
            <a:ext cx="11690275" cy="10339512"/>
          </a:xfrm>
          <a:prstGeom prst="rect">
            <a:avLst/>
          </a:prstGeom>
        </p:spPr>
      </p:pic>
      <p:sp>
        <p:nvSpPr>
          <p:cNvPr id="3" name="Freeform 3"/>
          <p:cNvSpPr/>
          <p:nvPr/>
        </p:nvSpPr>
        <p:spPr>
          <a:xfrm>
            <a:off x="12604530" y="3942553"/>
            <a:ext cx="5174065" cy="1539284"/>
          </a:xfrm>
          <a:custGeom>
            <a:avLst/>
            <a:gdLst/>
            <a:ahLst/>
            <a:cxnLst/>
            <a:rect l="l" t="t" r="r" b="b"/>
            <a:pathLst>
              <a:path w="5174065" h="1539284">
                <a:moveTo>
                  <a:pt x="0" y="0"/>
                </a:moveTo>
                <a:lnTo>
                  <a:pt x="5174065" y="0"/>
                </a:lnTo>
                <a:lnTo>
                  <a:pt x="5174065" y="1539284"/>
                </a:lnTo>
                <a:lnTo>
                  <a:pt x="0" y="1539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rot="-5400000">
            <a:off x="-3999876" y="4555228"/>
            <a:ext cx="9876178" cy="1176546"/>
          </a:xfrm>
          <a:prstGeom prst="rect">
            <a:avLst/>
          </a:prstGeom>
        </p:spPr>
        <p:txBody>
          <a:bodyPr lIns="0" tIns="0" rIns="0" bIns="0" rtlCol="0" anchor="t">
            <a:spAutoFit/>
          </a:bodyPr>
          <a:lstStyle/>
          <a:p>
            <a:pPr algn="ctr">
              <a:lnSpc>
                <a:spcPts val="9173"/>
              </a:lnSpc>
            </a:pPr>
            <a:r>
              <a:rPr lang="en-US" sz="6552">
                <a:solidFill>
                  <a:srgbClr val="FFFFFF"/>
                </a:solidFill>
                <a:latin typeface="Frutiger LT"/>
                <a:ea typeface="Frutiger LT"/>
                <a:cs typeface="Frutiger LT"/>
                <a:sym typeface="Frutiger LT"/>
              </a:rPr>
              <a:t>2024-25 PROMOTIONS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7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78415" y="-230548"/>
            <a:ext cx="15906846" cy="10814419"/>
          </a:xfrm>
          <a:prstGeom prst="rect">
            <a:avLst/>
          </a:prstGeom>
        </p:spPr>
      </p:pic>
      <p:sp>
        <p:nvSpPr>
          <p:cNvPr id="3" name="TextBox 3"/>
          <p:cNvSpPr txBox="1"/>
          <p:nvPr/>
        </p:nvSpPr>
        <p:spPr>
          <a:xfrm>
            <a:off x="2516147" y="268568"/>
            <a:ext cx="13255705" cy="760132"/>
          </a:xfrm>
          <a:prstGeom prst="rect">
            <a:avLst/>
          </a:prstGeom>
        </p:spPr>
        <p:txBody>
          <a:bodyPr lIns="0" tIns="0" rIns="0" bIns="0" rtlCol="0" anchor="t">
            <a:spAutoFit/>
          </a:bodyPr>
          <a:lstStyle/>
          <a:p>
            <a:pPr algn="ctr">
              <a:lnSpc>
                <a:spcPts val="5880"/>
              </a:lnSpc>
            </a:pPr>
            <a:r>
              <a:rPr lang="en-US" sz="4200">
                <a:solidFill>
                  <a:srgbClr val="FFFFFF"/>
                </a:solidFill>
                <a:latin typeface="Frutiger LT"/>
                <a:ea typeface="Frutiger LT"/>
                <a:cs typeface="Frutiger LT"/>
                <a:sym typeface="Frutiger LT"/>
              </a:rPr>
              <a:t>SUBMITTED MOST STORIES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7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810113" y="-193176"/>
            <a:ext cx="10065754" cy="10673351"/>
          </a:xfrm>
          <a:prstGeom prst="rect">
            <a:avLst/>
          </a:prstGeom>
        </p:spPr>
      </p:pic>
      <p:sp>
        <p:nvSpPr>
          <p:cNvPr id="3" name="Freeform 3"/>
          <p:cNvSpPr/>
          <p:nvPr/>
        </p:nvSpPr>
        <p:spPr>
          <a:xfrm>
            <a:off x="12055033" y="4885088"/>
            <a:ext cx="4666268" cy="4114800"/>
          </a:xfrm>
          <a:custGeom>
            <a:avLst/>
            <a:gdLst/>
            <a:ahLst/>
            <a:cxnLst/>
            <a:rect l="l" t="t" r="r" b="b"/>
            <a:pathLst>
              <a:path w="4666268" h="4114800">
                <a:moveTo>
                  <a:pt x="0" y="0"/>
                </a:moveTo>
                <a:lnTo>
                  <a:pt x="4666269" y="0"/>
                </a:lnTo>
                <a:lnTo>
                  <a:pt x="466626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1653729" y="1506882"/>
            <a:ext cx="6025924" cy="1722258"/>
          </a:xfrm>
          <a:prstGeom prst="rect">
            <a:avLst/>
          </a:prstGeom>
        </p:spPr>
        <p:txBody>
          <a:bodyPr lIns="0" tIns="0" rIns="0" bIns="0" rtlCol="0" anchor="t">
            <a:spAutoFit/>
          </a:bodyPr>
          <a:lstStyle/>
          <a:p>
            <a:pPr algn="ctr">
              <a:lnSpc>
                <a:spcPts val="6568"/>
              </a:lnSpc>
            </a:pPr>
            <a:r>
              <a:rPr lang="en-US" sz="5711">
                <a:solidFill>
                  <a:srgbClr val="FFFFFF"/>
                </a:solidFill>
                <a:latin typeface="Frutiger LT"/>
                <a:ea typeface="Frutiger LT"/>
                <a:cs typeface="Frutiger LT"/>
                <a:sym typeface="Frutiger LT"/>
              </a:rPr>
              <a:t>ENGAGE MORE  </a:t>
            </a:r>
          </a:p>
          <a:p>
            <a:pPr algn="ctr">
              <a:lnSpc>
                <a:spcPts val="6568"/>
              </a:lnSpc>
            </a:pPr>
            <a:r>
              <a:rPr lang="en-US" sz="5711">
                <a:solidFill>
                  <a:srgbClr val="FFFFFF"/>
                </a:solidFill>
                <a:latin typeface="Frutiger LT"/>
                <a:ea typeface="Frutiger LT"/>
                <a:cs typeface="Frutiger LT"/>
                <a:sym typeface="Frutiger LT"/>
              </a:rPr>
              <a:t>GROW MORE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foundation</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8</a:t>
            </a:fld>
            <a:endParaRPr lang="en-US" dirty="0"/>
          </a:p>
        </p:txBody>
      </p:sp>
      <p:pic>
        <p:nvPicPr>
          <p:cNvPr id="2" name="Picture 1">
            <a:extLst>
              <a:ext uri="{FF2B5EF4-FFF2-40B4-BE49-F238E27FC236}">
                <a16:creationId xmlns:a16="http://schemas.microsoft.com/office/drawing/2014/main" id="{EADA11A1-6BA4-F010-33D8-EA43B1632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40" y="447198"/>
            <a:ext cx="2825657" cy="1074546"/>
          </a:xfrm>
          <a:prstGeom prst="rect">
            <a:avLst/>
          </a:prstGeom>
        </p:spPr>
      </p:pic>
      <p:sp>
        <p:nvSpPr>
          <p:cNvPr id="6" name="Text Placeholder 25">
            <a:extLst>
              <a:ext uri="{FF2B5EF4-FFF2-40B4-BE49-F238E27FC236}">
                <a16:creationId xmlns:a16="http://schemas.microsoft.com/office/drawing/2014/main" id="{39C90D93-F647-6AA2-2B9C-7DFFE65D052F}"/>
              </a:ext>
            </a:extLst>
          </p:cNvPr>
          <p:cNvSpPr txBox="1">
            <a:spLocks/>
          </p:cNvSpPr>
          <p:nvPr/>
        </p:nvSpPr>
        <p:spPr>
          <a:xfrm>
            <a:off x="9486900" y="337580"/>
            <a:ext cx="8305800" cy="8162954"/>
          </a:xfrm>
          <a:prstGeom prst="rect">
            <a:avLst/>
          </a:prstGeom>
        </p:spPr>
        <p:txBody>
          <a:bodyPr vert="horz" lIns="137160" tIns="68580" rIns="137160" bIns="6858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SUMMARY:</a:t>
            </a:r>
          </a:p>
          <a:p>
            <a:pPr lvl="1"/>
            <a:r>
              <a:rPr lang="en-US" sz="2400" dirty="0"/>
              <a:t>Annual Fund Giving Goal: </a:t>
            </a:r>
            <a:r>
              <a:rPr lang="en-US" sz="2400" dirty="0">
                <a:solidFill>
                  <a:srgbClr val="00B0F0"/>
                </a:solidFill>
              </a:rPr>
              <a:t>$187,440</a:t>
            </a:r>
          </a:p>
          <a:p>
            <a:pPr lvl="1"/>
            <a:r>
              <a:rPr lang="en-US" sz="2400" dirty="0"/>
              <a:t>Annual Fund Giving to Date: </a:t>
            </a:r>
            <a:r>
              <a:rPr lang="en-US" sz="2400" dirty="0">
                <a:solidFill>
                  <a:srgbClr val="00B0F0"/>
                </a:solidFill>
              </a:rPr>
              <a:t>$299,573</a:t>
            </a:r>
          </a:p>
          <a:p>
            <a:pPr lvl="1"/>
            <a:r>
              <a:rPr lang="en-US" sz="2400" dirty="0"/>
              <a:t>Polio Fund Giving Goal: </a:t>
            </a:r>
            <a:r>
              <a:rPr lang="en-US" sz="2400" dirty="0">
                <a:solidFill>
                  <a:srgbClr val="FF0000"/>
                </a:solidFill>
              </a:rPr>
              <a:t>$54,185</a:t>
            </a:r>
          </a:p>
          <a:p>
            <a:pPr lvl="1"/>
            <a:r>
              <a:rPr lang="en-US" sz="2400" dirty="0"/>
              <a:t>Polio Fund Giving to Date: </a:t>
            </a:r>
            <a:r>
              <a:rPr lang="en-US" sz="2400" dirty="0">
                <a:solidFill>
                  <a:srgbClr val="FF0000"/>
                </a:solidFill>
              </a:rPr>
              <a:t>$67,966</a:t>
            </a:r>
          </a:p>
          <a:p>
            <a:pPr lvl="1"/>
            <a:r>
              <a:rPr lang="en-US" sz="2400" dirty="0"/>
              <a:t>Number of Paul Harris Fellows Awarded: </a:t>
            </a:r>
            <a:r>
              <a:rPr lang="en-US" sz="2400" dirty="0">
                <a:solidFill>
                  <a:schemeClr val="accent3"/>
                </a:solidFill>
              </a:rPr>
              <a:t>210</a:t>
            </a:r>
          </a:p>
          <a:p>
            <a:pPr lvl="1"/>
            <a:r>
              <a:rPr lang="en-US" sz="2400" dirty="0"/>
              <a:t>Number of New Major Donors: </a:t>
            </a:r>
            <a:r>
              <a:rPr lang="en-US" sz="2400" dirty="0">
                <a:solidFill>
                  <a:schemeClr val="accent3"/>
                </a:solidFill>
              </a:rPr>
              <a:t>10</a:t>
            </a:r>
          </a:p>
          <a:p>
            <a:pPr lvl="1"/>
            <a:r>
              <a:rPr lang="en-US" sz="2400" dirty="0"/>
              <a:t>Number of Paul Harris Society Members: </a:t>
            </a:r>
            <a:r>
              <a:rPr lang="en-US" sz="2400" dirty="0">
                <a:solidFill>
                  <a:schemeClr val="accent3"/>
                </a:solidFill>
              </a:rPr>
              <a:t>90</a:t>
            </a:r>
          </a:p>
          <a:p>
            <a:pPr lvl="1"/>
            <a:r>
              <a:rPr lang="en-US" sz="2400" dirty="0"/>
              <a:t>Number of New Benefactors: </a:t>
            </a:r>
            <a:r>
              <a:rPr lang="en-US" sz="2400" dirty="0">
                <a:solidFill>
                  <a:schemeClr val="accent3"/>
                </a:solidFill>
              </a:rPr>
              <a:t>5</a:t>
            </a:r>
          </a:p>
          <a:p>
            <a:pPr lvl="1"/>
            <a:r>
              <a:rPr lang="en-US" sz="2400" dirty="0"/>
              <a:t>Number of New Bequest Society Members: </a:t>
            </a:r>
            <a:r>
              <a:rPr lang="en-US" sz="2400" dirty="0">
                <a:solidFill>
                  <a:schemeClr val="accent3"/>
                </a:solidFill>
              </a:rPr>
              <a:t>4</a:t>
            </a:r>
          </a:p>
          <a:p>
            <a:pPr lvl="1"/>
            <a:r>
              <a:rPr lang="en-US" sz="2400" dirty="0"/>
              <a:t>Number of Rotary Direct Participants: </a:t>
            </a:r>
            <a:r>
              <a:rPr lang="en-US" sz="2400" dirty="0">
                <a:solidFill>
                  <a:schemeClr val="accent3"/>
                </a:solidFill>
              </a:rPr>
              <a:t>93</a:t>
            </a:r>
          </a:p>
          <a:p>
            <a:pPr lvl="1"/>
            <a:endParaRPr lang="en-US" sz="2700" dirty="0">
              <a:solidFill>
                <a:schemeClr val="accent3"/>
              </a:solidFill>
            </a:endParaRPr>
          </a:p>
          <a:p>
            <a:pPr lvl="1"/>
            <a:endParaRPr lang="en-US" sz="2700" dirty="0">
              <a:solidFill>
                <a:schemeClr val="accent3"/>
              </a:solidFill>
            </a:endParaRPr>
          </a:p>
          <a:p>
            <a:pPr lvl="1"/>
            <a:endParaRPr lang="en-US" sz="2700" dirty="0">
              <a:solidFill>
                <a:schemeClr val="accent3"/>
              </a:solidFill>
            </a:endParaRPr>
          </a:p>
        </p:txBody>
      </p:sp>
      <p:sp>
        <p:nvSpPr>
          <p:cNvPr id="5" name="TextBox 4">
            <a:extLst>
              <a:ext uri="{FF2B5EF4-FFF2-40B4-BE49-F238E27FC236}">
                <a16:creationId xmlns:a16="http://schemas.microsoft.com/office/drawing/2014/main" id="{A4EBA9FB-BE13-F800-674D-E3A28929A31A}"/>
              </a:ext>
            </a:extLst>
          </p:cNvPr>
          <p:cNvSpPr txBox="1"/>
          <p:nvPr/>
        </p:nvSpPr>
        <p:spPr>
          <a:xfrm>
            <a:off x="9787582" y="8387759"/>
            <a:ext cx="6983707" cy="507831"/>
          </a:xfrm>
          <a:prstGeom prst="rect">
            <a:avLst/>
          </a:prstGeom>
          <a:noFill/>
        </p:spPr>
        <p:txBody>
          <a:bodyPr wrap="none" rtlCol="0">
            <a:spAutoFit/>
          </a:bodyPr>
          <a:lstStyle/>
          <a:p>
            <a:r>
              <a:rPr lang="en-US" sz="2700" dirty="0">
                <a:solidFill>
                  <a:srgbClr val="00B4E6"/>
                </a:solidFill>
              </a:rPr>
              <a:t>CONGRATULATIONS! We surpassed our Goals!!!!</a:t>
            </a:r>
          </a:p>
        </p:txBody>
      </p:sp>
      <p:pic>
        <p:nvPicPr>
          <p:cNvPr id="7" name="Google Shape;169;p5">
            <a:extLst>
              <a:ext uri="{FF2B5EF4-FFF2-40B4-BE49-F238E27FC236}">
                <a16:creationId xmlns:a16="http://schemas.microsoft.com/office/drawing/2014/main" id="{CFBC1257-BA02-79BB-ACB7-79D8D0ACD5DC}"/>
              </a:ext>
            </a:extLst>
          </p:cNvPr>
          <p:cNvPicPr preferRelativeResize="0"/>
          <p:nvPr/>
        </p:nvPicPr>
        <p:blipFill>
          <a:blip r:embed="rId4">
            <a:alphaModFix/>
          </a:blip>
          <a:stretch>
            <a:fillRect/>
          </a:stretch>
        </p:blipFill>
        <p:spPr>
          <a:xfrm>
            <a:off x="14182313" y="9124125"/>
            <a:ext cx="4105689" cy="1162875"/>
          </a:xfrm>
          <a:prstGeom prst="rect">
            <a:avLst/>
          </a:prstGeom>
          <a:noFill/>
          <a:ln>
            <a:noFill/>
          </a:ln>
        </p:spPr>
      </p:pic>
      <p:sp>
        <p:nvSpPr>
          <p:cNvPr id="10" name="Subtitle 9">
            <a:extLst>
              <a:ext uri="{FF2B5EF4-FFF2-40B4-BE49-F238E27FC236}">
                <a16:creationId xmlns:a16="http://schemas.microsoft.com/office/drawing/2014/main" id="{34F01178-14CA-6BF1-0732-0F452C1A215E}"/>
              </a:ext>
            </a:extLst>
          </p:cNvPr>
          <p:cNvSpPr>
            <a:spLocks noGrp="1"/>
          </p:cNvSpPr>
          <p:nvPr>
            <p:ph type="subTitle" idx="1"/>
          </p:nvPr>
        </p:nvSpPr>
        <p:spPr/>
        <p:txBody>
          <a:bodyPr/>
          <a:lstStyle/>
          <a:p>
            <a:pPr>
              <a:spcBef>
                <a:spcPts val="0"/>
              </a:spcBef>
              <a:buClr>
                <a:schemeClr val="lt1"/>
              </a:buClr>
              <a:buSzPts val="2200"/>
            </a:pPr>
            <a:r>
              <a:rPr lang="en-US" dirty="0"/>
              <a:t>Chair, IPDG Monica Gutierrez</a:t>
            </a:r>
          </a:p>
          <a:p>
            <a:pPr>
              <a:spcBef>
                <a:spcPts val="0"/>
              </a:spcBef>
              <a:buClr>
                <a:schemeClr val="lt1"/>
              </a:buClr>
              <a:buSzPts val="2200"/>
            </a:pPr>
            <a:r>
              <a:rPr lang="en-US" dirty="0"/>
              <a:t>monica97aggie@gmail.com</a:t>
            </a:r>
          </a:p>
          <a:p>
            <a:endParaRPr lang="en-US" dirty="0"/>
          </a:p>
        </p:txBody>
      </p:sp>
    </p:spTree>
    <p:custDataLst>
      <p:tags r:id="rId1"/>
    </p:custDataLst>
    <p:extLst>
      <p:ext uri="{BB962C8B-B14F-4D97-AF65-F5344CB8AC3E}">
        <p14:creationId xmlns:p14="http://schemas.microsoft.com/office/powerpoint/2010/main" val="90417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07D75-C99B-79C0-C2D7-ADE34DCB04A4}"/>
            </a:ext>
          </a:extLst>
        </p:cNvPr>
        <p:cNvGrpSpPr/>
        <p:nvPr/>
      </p:nvGrpSpPr>
      <p:grpSpPr>
        <a:xfrm>
          <a:off x="0" y="0"/>
          <a:ext cx="0" cy="0"/>
          <a:chOff x="0" y="0"/>
          <a:chExt cx="0" cy="0"/>
        </a:xfrm>
      </p:grpSpPr>
      <p:grpSp>
        <p:nvGrpSpPr>
          <p:cNvPr id="412" name="Text Placeholder 39">
            <a:extLst>
              <a:ext uri="{FF2B5EF4-FFF2-40B4-BE49-F238E27FC236}">
                <a16:creationId xmlns:a16="http://schemas.microsoft.com/office/drawing/2014/main" id="{C98D0546-4FDA-014F-75AC-4B5568000936}"/>
              </a:ext>
            </a:extLst>
          </p:cNvPr>
          <p:cNvGrpSpPr/>
          <p:nvPr/>
        </p:nvGrpSpPr>
        <p:grpSpPr>
          <a:xfrm>
            <a:off x="-3" y="-1"/>
            <a:ext cx="18288002" cy="2067062"/>
            <a:chOff x="0" y="0"/>
            <a:chExt cx="12192000" cy="1378039"/>
          </a:xfrm>
        </p:grpSpPr>
        <p:sp>
          <p:nvSpPr>
            <p:cNvPr id="408" name="Rectangle">
              <a:extLst>
                <a:ext uri="{FF2B5EF4-FFF2-40B4-BE49-F238E27FC236}">
                  <a16:creationId xmlns:a16="http://schemas.microsoft.com/office/drawing/2014/main" id="{E78F8607-D01E-39F5-26BE-5A2F2D65EFAA}"/>
                </a:ext>
              </a:extLst>
            </p:cNvPr>
            <p:cNvSpPr/>
            <p:nvPr/>
          </p:nvSpPr>
          <p:spPr>
            <a:xfrm>
              <a:off x="-1" y="-1"/>
              <a:ext cx="12192001"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grpSp>
          <p:nvGrpSpPr>
            <p:cNvPr id="411" name="subhead">
              <a:extLst>
                <a:ext uri="{FF2B5EF4-FFF2-40B4-BE49-F238E27FC236}">
                  <a16:creationId xmlns:a16="http://schemas.microsoft.com/office/drawing/2014/main" id="{C7056B2A-89FD-0244-DD3D-9B0ED4ED0A6D}"/>
                </a:ext>
              </a:extLst>
            </p:cNvPr>
            <p:cNvGrpSpPr/>
            <p:nvPr/>
          </p:nvGrpSpPr>
          <p:grpSpPr>
            <a:xfrm>
              <a:off x="45717" y="-1"/>
              <a:ext cx="12100563" cy="1378041"/>
              <a:chOff x="0" y="0"/>
              <a:chExt cx="12100562" cy="1378039"/>
            </a:xfrm>
          </p:grpSpPr>
          <p:sp>
            <p:nvSpPr>
              <p:cNvPr id="409" name="Rectangle">
                <a:extLst>
                  <a:ext uri="{FF2B5EF4-FFF2-40B4-BE49-F238E27FC236}">
                    <a16:creationId xmlns:a16="http://schemas.microsoft.com/office/drawing/2014/main" id="{61C96218-C666-E101-051D-CC5B8D633D2C}"/>
                  </a:ext>
                </a:extLst>
              </p:cNvPr>
              <p:cNvSpPr/>
              <p:nvPr/>
            </p:nvSpPr>
            <p:spPr>
              <a:xfrm>
                <a:off x="-1" y="-1"/>
                <a:ext cx="12100564" cy="1378041"/>
              </a:xfrm>
              <a:prstGeom prst="rect">
                <a:avLst/>
              </a:prstGeom>
              <a:solidFill>
                <a:srgbClr val="015CAC"/>
              </a:solidFill>
              <a:ln w="12700" cap="flat">
                <a:noFill/>
                <a:miter lim="400000"/>
              </a:ln>
              <a:effectLst/>
            </p:spPr>
            <p:txBody>
              <a:bodyPr wrap="square" lIns="68577" tIns="68577" rIns="68577" bIns="68577" numCol="1" anchor="b">
                <a:noAutofit/>
              </a:bodyPr>
              <a:lstStyle/>
              <a:p>
                <a:pPr algn="r">
                  <a:lnSpc>
                    <a:spcPct val="90000"/>
                  </a:lnSpc>
                  <a:spcBef>
                    <a:spcPts val="1500"/>
                  </a:spcBef>
                  <a:defRPr sz="2800">
                    <a:solidFill>
                      <a:srgbClr val="000000">
                        <a:alpha val="0"/>
                      </a:srgbClr>
                    </a:solidFill>
                    <a:latin typeface="Arial"/>
                    <a:ea typeface="Arial"/>
                    <a:cs typeface="Arial"/>
                    <a:sym typeface="Arial"/>
                  </a:defRPr>
                </a:pPr>
                <a:endParaRPr sz="4200"/>
              </a:p>
            </p:txBody>
          </p:sp>
          <p:sp>
            <p:nvSpPr>
              <p:cNvPr id="410" name="subhead">
                <a:extLst>
                  <a:ext uri="{FF2B5EF4-FFF2-40B4-BE49-F238E27FC236}">
                    <a16:creationId xmlns:a16="http://schemas.microsoft.com/office/drawing/2014/main" id="{1D94BCCB-BA24-A5AF-6B5C-B51EE20027CB}"/>
                  </a:ext>
                </a:extLst>
              </p:cNvPr>
              <p:cNvSpPr txBox="1"/>
              <p:nvPr/>
            </p:nvSpPr>
            <p:spPr>
              <a:xfrm>
                <a:off x="-1" y="-1"/>
                <a:ext cx="12100564" cy="1378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numCol="1" anchor="b">
                <a:normAutofit/>
              </a:bodyPr>
              <a:lstStyle>
                <a:lvl1pPr algn="r">
                  <a:lnSpc>
                    <a:spcPct val="90000"/>
                  </a:lnSpc>
                  <a:spcBef>
                    <a:spcPts val="1000"/>
                  </a:spcBef>
                  <a:defRPr sz="2800">
                    <a:solidFill>
                      <a:srgbClr val="000000">
                        <a:alpha val="0"/>
                      </a:srgbClr>
                    </a:solidFill>
                    <a:latin typeface="Arial"/>
                    <a:ea typeface="Arial"/>
                    <a:cs typeface="Arial"/>
                    <a:sym typeface="Arial"/>
                  </a:defRPr>
                </a:lvl1pPr>
              </a:lstStyle>
              <a:p>
                <a:r>
                  <a:rPr sz="4200"/>
                  <a:t>subhead</a:t>
                </a:r>
              </a:p>
            </p:txBody>
          </p:sp>
        </p:grpSp>
      </p:grpSp>
      <p:sp>
        <p:nvSpPr>
          <p:cNvPr id="413" name="TextBox 1">
            <a:extLst>
              <a:ext uri="{FF2B5EF4-FFF2-40B4-BE49-F238E27FC236}">
                <a16:creationId xmlns:a16="http://schemas.microsoft.com/office/drawing/2014/main" id="{BDD2BF9D-49D4-E014-FF90-D51BD4120F26}"/>
              </a:ext>
            </a:extLst>
          </p:cNvPr>
          <p:cNvSpPr txBox="1"/>
          <p:nvPr/>
        </p:nvSpPr>
        <p:spPr>
          <a:xfrm>
            <a:off x="2210801" y="299663"/>
            <a:ext cx="14800020" cy="10618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77" tIns="68577" rIns="68577" bIns="68577">
            <a:spAutoFit/>
          </a:bodyPr>
          <a:lstStyle>
            <a:lvl1pPr algn="ctr">
              <a:defRPr sz="4000">
                <a:solidFill>
                  <a:srgbClr val="FFFFFF"/>
                </a:solidFill>
                <a:latin typeface="Open Sans Extrabold"/>
                <a:ea typeface="Open Sans Extrabold"/>
                <a:cs typeface="Open Sans Extrabold"/>
                <a:sym typeface="Open Sans Extrabold"/>
              </a:defRPr>
            </a:lvl1pPr>
          </a:lstStyle>
          <a:p>
            <a:pPr>
              <a:defRPr>
                <a:latin typeface="Arial Narrow"/>
                <a:ea typeface="Arial Narrow"/>
                <a:cs typeface="Arial Narrow"/>
                <a:sym typeface="Arial Narrow"/>
              </a:defRPr>
            </a:pPr>
            <a:r>
              <a:rPr lang="en-US" sz="6000" dirty="0">
                <a:latin typeface="+mj-lt"/>
              </a:rPr>
              <a:t>Rotary Foundation Grant Training RY25-26</a:t>
            </a:r>
            <a:endParaRPr sz="6000" dirty="0">
              <a:latin typeface="+mj-lt"/>
            </a:endParaRPr>
          </a:p>
        </p:txBody>
      </p:sp>
      <p:sp>
        <p:nvSpPr>
          <p:cNvPr id="414" name="Rectangle 6">
            <a:extLst>
              <a:ext uri="{FF2B5EF4-FFF2-40B4-BE49-F238E27FC236}">
                <a16:creationId xmlns:a16="http://schemas.microsoft.com/office/drawing/2014/main" id="{E4454459-0B7D-F111-2AD7-198A1D8BD9BA}"/>
              </a:ext>
            </a:extLst>
          </p:cNvPr>
          <p:cNvSpPr/>
          <p:nvPr/>
        </p:nvSpPr>
        <p:spPr>
          <a:xfrm>
            <a:off x="-3" y="1573103"/>
            <a:ext cx="18288002" cy="705576"/>
          </a:xfrm>
          <a:prstGeom prst="rect">
            <a:avLst/>
          </a:prstGeom>
          <a:solidFill>
            <a:srgbClr val="02B3E7"/>
          </a:solidFill>
          <a:ln w="12700">
            <a:miter lim="400000"/>
          </a:ln>
        </p:spPr>
        <p:txBody>
          <a:bodyPr lIns="68577" tIns="68577" rIns="68577" bIns="68577" anchor="ctr"/>
          <a:lstStyle/>
          <a:p>
            <a:pPr algn="ctr">
              <a:defRPr>
                <a:solidFill>
                  <a:srgbClr val="FFFFFF"/>
                </a:solidFill>
                <a:latin typeface="Arial"/>
                <a:ea typeface="Arial"/>
                <a:cs typeface="Arial"/>
                <a:sym typeface="Arial"/>
              </a:defRPr>
            </a:pPr>
            <a:endParaRPr sz="2700"/>
          </a:p>
        </p:txBody>
      </p:sp>
      <p:sp>
        <p:nvSpPr>
          <p:cNvPr id="8" name="TextBox 7">
            <a:extLst>
              <a:ext uri="{FF2B5EF4-FFF2-40B4-BE49-F238E27FC236}">
                <a16:creationId xmlns:a16="http://schemas.microsoft.com/office/drawing/2014/main" id="{92357062-A835-A65C-4EB0-44E89F6FB502}"/>
              </a:ext>
            </a:extLst>
          </p:cNvPr>
          <p:cNvSpPr txBox="1"/>
          <p:nvPr/>
        </p:nvSpPr>
        <p:spPr>
          <a:xfrm>
            <a:off x="12586262" y="2442761"/>
            <a:ext cx="4726284" cy="4985980"/>
          </a:xfrm>
          <a:prstGeom prst="rect">
            <a:avLst/>
          </a:prstGeom>
          <a:noFill/>
        </p:spPr>
        <p:txBody>
          <a:bodyPr wrap="square">
            <a:spAutoFit/>
          </a:bodyPr>
          <a:lstStyle/>
          <a:p>
            <a:r>
              <a:rPr lang="en-US" sz="2400" b="1" dirty="0">
                <a:latin typeface="Aptos" panose="020B0004020202020204" pitchFamily="34" charset="0"/>
              </a:rPr>
              <a:t>District Grants </a:t>
            </a:r>
            <a:r>
              <a:rPr lang="en-US" sz="2400" dirty="0">
                <a:latin typeface="Aptos" panose="020B0004020202020204" pitchFamily="34" charset="0"/>
              </a:rPr>
              <a:t>are funded by District Designated Funds (DDF) received from Rotary International based on a calculated percentage of the Annual Fund amount given three years prior, including Endowment Fund earnings.</a:t>
            </a:r>
          </a:p>
          <a:p>
            <a:endParaRPr lang="en-US" sz="2400" dirty="0">
              <a:latin typeface="Aptos" panose="020B0004020202020204" pitchFamily="34" charset="0"/>
            </a:endParaRPr>
          </a:p>
          <a:p>
            <a:r>
              <a:rPr lang="en-US" sz="2400" dirty="0">
                <a:latin typeface="Aptos" panose="020B0004020202020204" pitchFamily="34" charset="0"/>
              </a:rPr>
              <a:t>These DDF dollars can be used to fund a variety of club projects.</a:t>
            </a:r>
          </a:p>
          <a:p>
            <a:endParaRPr lang="en-US" sz="2400" dirty="0">
              <a:latin typeface="Aptos" panose="020B0004020202020204" pitchFamily="34" charset="0"/>
            </a:endParaRPr>
          </a:p>
          <a:p>
            <a:endParaRPr lang="en-US" sz="2700" dirty="0">
              <a:latin typeface="Aptos" panose="020B0004020202020204" pitchFamily="34" charset="0"/>
            </a:endParaRPr>
          </a:p>
          <a:p>
            <a:endParaRPr lang="en-US" sz="2700" dirty="0">
              <a:solidFill>
                <a:srgbClr val="212121"/>
              </a:solidFill>
              <a:latin typeface="Aptos" panose="020B0004020202020204" pitchFamily="34" charset="0"/>
            </a:endParaRPr>
          </a:p>
        </p:txBody>
      </p:sp>
      <p:pic>
        <p:nvPicPr>
          <p:cNvPr id="3" name="Picture 2">
            <a:extLst>
              <a:ext uri="{FF2B5EF4-FFF2-40B4-BE49-F238E27FC236}">
                <a16:creationId xmlns:a16="http://schemas.microsoft.com/office/drawing/2014/main" id="{CC923597-5BF6-963C-120E-5A7C4C6C1850}"/>
              </a:ext>
            </a:extLst>
          </p:cNvPr>
          <p:cNvPicPr>
            <a:picLocks noChangeAspect="1"/>
          </p:cNvPicPr>
          <p:nvPr/>
        </p:nvPicPr>
        <p:blipFill>
          <a:blip r:embed="rId2"/>
          <a:stretch>
            <a:fillRect/>
          </a:stretch>
        </p:blipFill>
        <p:spPr>
          <a:xfrm>
            <a:off x="5342467" y="1361486"/>
            <a:ext cx="6814130" cy="8917701"/>
          </a:xfrm>
          <a:prstGeom prst="rect">
            <a:avLst/>
          </a:prstGeom>
        </p:spPr>
      </p:pic>
      <p:pic>
        <p:nvPicPr>
          <p:cNvPr id="2" name="Google Shape;169;p5">
            <a:extLst>
              <a:ext uri="{FF2B5EF4-FFF2-40B4-BE49-F238E27FC236}">
                <a16:creationId xmlns:a16="http://schemas.microsoft.com/office/drawing/2014/main" id="{183EF7E2-CAA5-5779-3FAC-99D7CB1A172C}"/>
              </a:ext>
            </a:extLst>
          </p:cNvPr>
          <p:cNvPicPr preferRelativeResize="0"/>
          <p:nvPr/>
        </p:nvPicPr>
        <p:blipFill>
          <a:blip r:embed="rId3">
            <a:alphaModFix/>
          </a:blip>
          <a:stretch>
            <a:fillRect/>
          </a:stretch>
        </p:blipFill>
        <p:spPr>
          <a:xfrm>
            <a:off x="14182313" y="9124125"/>
            <a:ext cx="4105689" cy="1162875"/>
          </a:xfrm>
          <a:prstGeom prst="rect">
            <a:avLst/>
          </a:prstGeom>
          <a:noFill/>
          <a:ln>
            <a:noFill/>
          </a:ln>
        </p:spPr>
      </p:pic>
    </p:spTree>
    <p:extLst>
      <p:ext uri="{BB962C8B-B14F-4D97-AF65-F5344CB8AC3E}">
        <p14:creationId xmlns:p14="http://schemas.microsoft.com/office/powerpoint/2010/main" val="2110757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1696</TotalTime>
  <Words>1758</Words>
  <Application>Microsoft Office PowerPoint</Application>
  <PresentationFormat>Custom</PresentationFormat>
  <Paragraphs>222</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Frutiger LT</vt:lpstr>
      <vt:lpstr>Aptos</vt:lpstr>
      <vt:lpstr>Canva Sans Bold</vt:lpstr>
      <vt:lpstr>Arial</vt:lpstr>
      <vt:lpstr>Calibri</vt:lpstr>
      <vt:lpstr>Office Theme</vt:lpstr>
      <vt:lpstr>JUNE 2025 ALL HANDS MEETING DISTRICT 5840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ROCKSTARS CONGRATULATIONS</dc:title>
  <cp:lastModifiedBy>Kristen Salazar</cp:lastModifiedBy>
  <cp:revision>14</cp:revision>
  <dcterms:created xsi:type="dcterms:W3CDTF">2006-08-16T00:00:00Z</dcterms:created>
  <dcterms:modified xsi:type="dcterms:W3CDTF">2025-06-11T18:57:07Z</dcterms:modified>
  <dc:identifier>DAGF5twFgCQ</dc:identifier>
</cp:coreProperties>
</file>