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0" r:id="rId2"/>
    <p:sldId id="258" r:id="rId3"/>
    <p:sldId id="357" r:id="rId4"/>
    <p:sldId id="361" r:id="rId5"/>
    <p:sldId id="343" r:id="rId6"/>
    <p:sldId id="360" r:id="rId7"/>
    <p:sldId id="359" r:id="rId8"/>
    <p:sldId id="362" r:id="rId9"/>
    <p:sldId id="365" r:id="rId10"/>
    <p:sldId id="366" r:id="rId11"/>
    <p:sldId id="367" r:id="rId12"/>
    <p:sldId id="368" r:id="rId13"/>
    <p:sldId id="369" r:id="rId14"/>
    <p:sldId id="345" r:id="rId15"/>
    <p:sldId id="346" r:id="rId16"/>
    <p:sldId id="353" r:id="rId17"/>
    <p:sldId id="349" r:id="rId18"/>
    <p:sldId id="364" r:id="rId19"/>
    <p:sldId id="347" r:id="rId20"/>
    <p:sldId id="363" r:id="rId21"/>
    <p:sldId id="355" r:id="rId22"/>
    <p:sldId id="279"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63"/>
    <a:srgbClr val="FFDF62"/>
    <a:srgbClr val="FFDF00"/>
    <a:srgbClr val="15458F"/>
    <a:srgbClr val="48595D"/>
    <a:srgbClr val="FFFFFF"/>
    <a:srgbClr val="D9185C"/>
    <a:srgbClr val="06B4E6"/>
    <a:srgbClr val="DA1A5A"/>
    <a:srgbClr val="00B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7866" autoAdjust="0"/>
  </p:normalViewPr>
  <p:slideViewPr>
    <p:cSldViewPr snapToGrid="0" showGuides="1">
      <p:cViewPr varScale="1">
        <p:scale>
          <a:sx n="128" d="100"/>
          <a:sy n="128" d="100"/>
        </p:scale>
        <p:origin x="336" y="176"/>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D5840 All-Hands</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588900"/>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February 5, 2024</a:t>
            </a:r>
          </a:p>
        </p:txBody>
      </p:sp>
    </p:spTree>
    <p:custDataLst>
      <p:tags r:id="rId1"/>
    </p:custDataLst>
    <p:extLst>
      <p:ext uri="{BB962C8B-B14F-4D97-AF65-F5344CB8AC3E}">
        <p14:creationId xmlns:p14="http://schemas.microsoft.com/office/powerpoint/2010/main" val="314260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Text Placeholder 39"/>
          <p:cNvGrpSpPr/>
          <p:nvPr/>
        </p:nvGrpSpPr>
        <p:grpSpPr>
          <a:xfrm>
            <a:off x="-2" y="0"/>
            <a:ext cx="12192001" cy="1378041"/>
            <a:chOff x="0" y="0"/>
            <a:chExt cx="12192000" cy="1378039"/>
          </a:xfrm>
        </p:grpSpPr>
        <p:sp>
          <p:nvSpPr>
            <p:cNvPr id="408" name="Rectangle"/>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p:cNvGrpSpPr/>
            <p:nvPr/>
          </p:nvGrpSpPr>
          <p:grpSpPr>
            <a:xfrm>
              <a:off x="45717" y="-1"/>
              <a:ext cx="12100563" cy="1378041"/>
              <a:chOff x="0" y="0"/>
              <a:chExt cx="12100562" cy="1378039"/>
            </a:xfrm>
          </p:grpSpPr>
          <p:sp>
            <p:nvSpPr>
              <p:cNvPr id="409" name="Rectangle"/>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p:cNvSpPr txBox="1"/>
              <p:nvPr/>
            </p:nvSpPr>
            <p:spPr>
              <a:xfrm>
                <a:off x="-1" y="-1"/>
                <a:ext cx="12100564" cy="137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p:cNvSpPr txBox="1"/>
          <p:nvPr/>
        </p:nvSpPr>
        <p:spPr>
          <a:xfrm>
            <a:off x="2150152" y="170426"/>
            <a:ext cx="789168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latin typeface="Arial Narrow" panose="020B0606020202030204" pitchFamily="34" charset="0"/>
              </a:rPr>
              <a:t>New Public Image Resources </a:t>
            </a:r>
            <a:endParaRPr dirty="0">
              <a:latin typeface="Arial Narrow" panose="020B0606020202030204" pitchFamily="34" charset="0"/>
              <a:sym typeface="Open Sans Extrabold"/>
            </a:endParaRPr>
          </a:p>
        </p:txBody>
      </p:sp>
      <p:sp>
        <p:nvSpPr>
          <p:cNvPr id="414" name="Rectangle 6"/>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3" name="TextBox 2">
            <a:extLst>
              <a:ext uri="{FF2B5EF4-FFF2-40B4-BE49-F238E27FC236}">
                <a16:creationId xmlns:a16="http://schemas.microsoft.com/office/drawing/2014/main" id="{D38A7BE8-2E2D-B1D0-D73E-1817DFFBE00A}"/>
              </a:ext>
            </a:extLst>
          </p:cNvPr>
          <p:cNvSpPr txBox="1"/>
          <p:nvPr/>
        </p:nvSpPr>
        <p:spPr>
          <a:xfrm>
            <a:off x="298579" y="5280697"/>
            <a:ext cx="5073536" cy="1631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1600" b="0" i="0" dirty="0">
                <a:solidFill>
                  <a:srgbClr val="222222"/>
                </a:solidFill>
                <a:effectLst/>
                <a:latin typeface="+mj-lt"/>
              </a:rPr>
              <a:t>Member Spotlight, Membership Rack Card, Rotary Birthday, Guest Speaker – requires a Canva account. Send us request for templates and include your Canva account email.</a:t>
            </a:r>
            <a:br>
              <a:rPr lang="en-US" b="0" i="0" dirty="0">
                <a:solidFill>
                  <a:srgbClr val="222222"/>
                </a:solidFill>
                <a:effectLst/>
                <a:latin typeface="Arial" panose="020B0604020202020204" pitchFamily="34" charset="0"/>
                <a:cs typeface="Arial" panose="020B0604020202020204" pitchFamily="34" charset="0"/>
              </a:rPr>
            </a:br>
            <a:br>
              <a:rPr lang="en-US" b="0" i="0" dirty="0">
                <a:solidFill>
                  <a:srgbClr val="222222"/>
                </a:solidFill>
                <a:effectLst/>
                <a:latin typeface="Open Sans" panose="020B0606030504020204" pitchFamily="34" charset="0"/>
              </a:rPr>
            </a:b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pic>
        <p:nvPicPr>
          <p:cNvPr id="2" name="Picture 1">
            <a:extLst>
              <a:ext uri="{FF2B5EF4-FFF2-40B4-BE49-F238E27FC236}">
                <a16:creationId xmlns:a16="http://schemas.microsoft.com/office/drawing/2014/main" id="{3EF55A8F-D543-5043-0302-947EFDB681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pic>
        <p:nvPicPr>
          <p:cNvPr id="5" name="Picture 4" descr="A hand holding a megaphone&#10;&#10;Description automatically generated">
            <a:extLst>
              <a:ext uri="{FF2B5EF4-FFF2-40B4-BE49-F238E27FC236}">
                <a16:creationId xmlns:a16="http://schemas.microsoft.com/office/drawing/2014/main" id="{F729BFEA-C4CD-0213-9DE5-E1DE0F33C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93" y="1589154"/>
            <a:ext cx="4320074" cy="3621508"/>
          </a:xfrm>
          <a:prstGeom prst="rect">
            <a:avLst/>
          </a:prstGeom>
        </p:spPr>
      </p:pic>
      <p:pic>
        <p:nvPicPr>
          <p:cNvPr id="7" name="Picture 6" descr="A close up of a message&#10;&#10;Description automatically generated">
            <a:extLst>
              <a:ext uri="{FF2B5EF4-FFF2-40B4-BE49-F238E27FC236}">
                <a16:creationId xmlns:a16="http://schemas.microsoft.com/office/drawing/2014/main" id="{4B45D650-814E-E71F-87B1-4F4CD0A5A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062" y="1589154"/>
            <a:ext cx="4186847" cy="3509825"/>
          </a:xfrm>
          <a:prstGeom prst="rect">
            <a:avLst/>
          </a:prstGeom>
        </p:spPr>
      </p:pic>
      <p:sp>
        <p:nvSpPr>
          <p:cNvPr id="8" name="TextBox 7">
            <a:extLst>
              <a:ext uri="{FF2B5EF4-FFF2-40B4-BE49-F238E27FC236}">
                <a16:creationId xmlns:a16="http://schemas.microsoft.com/office/drawing/2014/main" id="{1DB3F57F-0ABD-88E7-69FE-325834114330}"/>
              </a:ext>
            </a:extLst>
          </p:cNvPr>
          <p:cNvSpPr txBox="1"/>
          <p:nvPr/>
        </p:nvSpPr>
        <p:spPr>
          <a:xfrm>
            <a:off x="6819887" y="5226788"/>
            <a:ext cx="5073536"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1600" b="0" i="0" dirty="0">
                <a:solidFill>
                  <a:srgbClr val="222222"/>
                </a:solidFill>
                <a:effectLst/>
                <a:latin typeface="+mj-lt"/>
              </a:rPr>
              <a:t>Rotary Theme Monthly Graphics – find folder on the </a:t>
            </a:r>
          </a:p>
          <a:p>
            <a:pPr algn="l"/>
            <a:r>
              <a:rPr lang="en-US" sz="1600" dirty="0">
                <a:solidFill>
                  <a:srgbClr val="222222"/>
                </a:solidFill>
                <a:latin typeface="+mj-lt"/>
              </a:rPr>
              <a:t>Public Image Resources Page</a:t>
            </a:r>
            <a:br>
              <a:rPr lang="en-US" b="0" i="0" dirty="0">
                <a:solidFill>
                  <a:srgbClr val="222222"/>
                </a:solidFill>
                <a:effectLst/>
                <a:latin typeface="Open Sans" panose="020B0606030504020204" pitchFamily="34" charset="0"/>
              </a:rPr>
            </a:b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146545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Text Placeholder 39"/>
          <p:cNvGrpSpPr/>
          <p:nvPr/>
        </p:nvGrpSpPr>
        <p:grpSpPr>
          <a:xfrm>
            <a:off x="-2" y="-1"/>
            <a:ext cx="12192001" cy="1378041"/>
            <a:chOff x="0" y="0"/>
            <a:chExt cx="12192000" cy="1378039"/>
          </a:xfrm>
        </p:grpSpPr>
        <p:sp>
          <p:nvSpPr>
            <p:cNvPr id="408" name="Rectangle"/>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p:cNvGrpSpPr/>
            <p:nvPr/>
          </p:nvGrpSpPr>
          <p:grpSpPr>
            <a:xfrm>
              <a:off x="45717" y="-1"/>
              <a:ext cx="12100563" cy="1378041"/>
              <a:chOff x="0" y="0"/>
              <a:chExt cx="12100562" cy="1378039"/>
            </a:xfrm>
          </p:grpSpPr>
          <p:sp>
            <p:nvSpPr>
              <p:cNvPr id="409" name="Rectangle"/>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p:cNvSpPr txBox="1"/>
              <p:nvPr/>
            </p:nvSpPr>
            <p:spPr>
              <a:xfrm>
                <a:off x="-1" y="-1"/>
                <a:ext cx="12100564" cy="137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p:cNvSpPr txBox="1"/>
          <p:nvPr/>
        </p:nvSpPr>
        <p:spPr>
          <a:xfrm>
            <a:off x="1712407" y="170426"/>
            <a:ext cx="9202027"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t>Upcoming Social Media Campaign</a:t>
            </a:r>
            <a:endParaRPr dirty="0">
              <a:latin typeface="Open Sans Extrabold"/>
              <a:ea typeface="Open Sans Extrabold"/>
              <a:cs typeface="Open Sans Extrabold"/>
              <a:sym typeface="Open Sans Extrabold"/>
            </a:endParaRPr>
          </a:p>
        </p:txBody>
      </p:sp>
      <p:sp>
        <p:nvSpPr>
          <p:cNvPr id="414" name="Rectangle 6"/>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 name="Picture 9">
            <a:extLst>
              <a:ext uri="{FF2B5EF4-FFF2-40B4-BE49-F238E27FC236}">
                <a16:creationId xmlns:a16="http://schemas.microsoft.com/office/drawing/2014/main" id="{C2297B8A-9DAF-4B44-874D-824D83F7C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3" name="TextBox 2">
            <a:extLst>
              <a:ext uri="{FF2B5EF4-FFF2-40B4-BE49-F238E27FC236}">
                <a16:creationId xmlns:a16="http://schemas.microsoft.com/office/drawing/2014/main" id="{D38A7BE8-2E2D-B1D0-D73E-1817DFFBE00A}"/>
              </a:ext>
            </a:extLst>
          </p:cNvPr>
          <p:cNvSpPr txBox="1"/>
          <p:nvPr/>
        </p:nvSpPr>
        <p:spPr>
          <a:xfrm>
            <a:off x="6540759" y="1714500"/>
            <a:ext cx="5433821"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1219169" hangingPunct="0"/>
            <a:r>
              <a:rPr lang="en-US" sz="1600" b="0" i="0" dirty="0">
                <a:solidFill>
                  <a:srgbClr val="222222"/>
                </a:solidFill>
                <a:effectLst/>
                <a:latin typeface="Open Sans" panose="020B0606030504020204" pitchFamily="34" charset="0"/>
              </a:rPr>
              <a:t>We invite all Rotarian women to participate in our special campaign by sharing a photo of themselves proudly wearing their Rotary shirts. Let's showcase the power and unity of women within the Rotary family!</a:t>
            </a:r>
          </a:p>
          <a:p>
            <a:pPr defTabSz="1219169" hangingPunct="0"/>
            <a:endParaRPr lang="en-US" sz="1600" dirty="0">
              <a:solidFill>
                <a:srgbClr val="222222"/>
              </a:solidFill>
              <a:latin typeface="Open Sans" panose="020B0606030504020204" pitchFamily="34" charset="0"/>
              <a:cs typeface="Arial" panose="020B0604020202020204" pitchFamily="34" charset="0"/>
              <a:sym typeface="Helvetica Neue"/>
            </a:endParaRPr>
          </a:p>
          <a:p>
            <a:pPr algn="l"/>
            <a:r>
              <a:rPr lang="en-US" sz="1600" b="1" i="0" dirty="0">
                <a:solidFill>
                  <a:srgbClr val="222222"/>
                </a:solidFill>
                <a:effectLst/>
                <a:latin typeface="Open Sans" panose="020B0606030504020204" pitchFamily="34" charset="0"/>
              </a:rPr>
              <a:t>How to Participate:</a:t>
            </a:r>
            <a:endParaRPr lang="en-US" sz="1600" b="0" i="0" dirty="0">
              <a:solidFill>
                <a:srgbClr val="222222"/>
              </a:solidFill>
              <a:effectLst/>
              <a:latin typeface="Open Sans" panose="020B0606030504020204" pitchFamily="34" charset="0"/>
            </a:endParaRPr>
          </a:p>
          <a:p>
            <a:pPr algn="l">
              <a:buFont typeface="+mj-lt"/>
              <a:buAutoNum type="arabicPeriod"/>
            </a:pPr>
            <a:r>
              <a:rPr lang="en-US" sz="1600" b="0" i="0" dirty="0">
                <a:solidFill>
                  <a:srgbClr val="222222"/>
                </a:solidFill>
                <a:effectLst/>
                <a:latin typeface="Open Sans" panose="020B0606030504020204" pitchFamily="34" charset="0"/>
              </a:rPr>
              <a:t>Put on your favorite Rotary shirt.</a:t>
            </a:r>
          </a:p>
          <a:p>
            <a:pPr algn="l">
              <a:buFont typeface="+mj-lt"/>
              <a:buAutoNum type="arabicPeriod"/>
            </a:pPr>
            <a:endParaRPr lang="en-US" sz="1600" b="0" i="0" dirty="0">
              <a:solidFill>
                <a:srgbClr val="222222"/>
              </a:solidFill>
              <a:effectLst/>
              <a:latin typeface="Open Sans" panose="020B0606030504020204" pitchFamily="34" charset="0"/>
            </a:endParaRPr>
          </a:p>
          <a:p>
            <a:pPr algn="l">
              <a:buFont typeface="+mj-lt"/>
              <a:buAutoNum type="arabicPeriod"/>
            </a:pPr>
            <a:r>
              <a:rPr lang="en-US" sz="1600" b="0" i="0" dirty="0">
                <a:solidFill>
                  <a:srgbClr val="222222"/>
                </a:solidFill>
                <a:effectLst/>
                <a:latin typeface="Open Sans" panose="020B0606030504020204" pitchFamily="34" charset="0"/>
              </a:rPr>
              <a:t>Strike a pose that reflects your strength and passion.</a:t>
            </a:r>
          </a:p>
          <a:p>
            <a:pPr algn="l">
              <a:buFont typeface="+mj-lt"/>
              <a:buAutoNum type="arabicPeriod"/>
            </a:pPr>
            <a:endParaRPr lang="en-US" sz="1600" b="0" i="0" dirty="0">
              <a:solidFill>
                <a:srgbClr val="222222"/>
              </a:solidFill>
              <a:effectLst/>
              <a:latin typeface="Open Sans" panose="020B0606030504020204" pitchFamily="34" charset="0"/>
            </a:endParaRPr>
          </a:p>
          <a:p>
            <a:pPr algn="l">
              <a:buFont typeface="+mj-lt"/>
              <a:buAutoNum type="arabicPeriod"/>
            </a:pPr>
            <a:r>
              <a:rPr lang="en-US" sz="1600" b="0" i="0" dirty="0">
                <a:solidFill>
                  <a:srgbClr val="222222"/>
                </a:solidFill>
                <a:effectLst/>
                <a:latin typeface="Open Sans" panose="020B0606030504020204" pitchFamily="34" charset="0"/>
              </a:rPr>
              <a:t>Snap a photo and share it on your social media with the hashtags </a:t>
            </a:r>
            <a:r>
              <a:rPr lang="en-US" sz="1600" b="1" i="0" dirty="0">
                <a:solidFill>
                  <a:srgbClr val="222222"/>
                </a:solidFill>
                <a:effectLst/>
                <a:latin typeface="Open Sans" panose="020B0606030504020204" pitchFamily="34" charset="0"/>
              </a:rPr>
              <a:t>#D5840ServiceStrong #RotaryWomenRock #WomenInRotary</a:t>
            </a:r>
          </a:p>
          <a:p>
            <a:pPr algn="l">
              <a:buFont typeface="+mj-lt"/>
              <a:buAutoNum type="arabicPeriod"/>
            </a:pPr>
            <a:endParaRPr lang="en-US" sz="1600" b="0" i="0" dirty="0">
              <a:solidFill>
                <a:srgbClr val="222222"/>
              </a:solidFill>
              <a:effectLst/>
              <a:latin typeface="Open Sans" panose="020B0606030504020204" pitchFamily="34" charset="0"/>
            </a:endParaRPr>
          </a:p>
          <a:p>
            <a:pPr algn="l">
              <a:buFont typeface="+mj-lt"/>
              <a:buAutoNum type="arabicPeriod"/>
            </a:pPr>
            <a:r>
              <a:rPr lang="en-US" sz="1600" b="0" i="0" dirty="0">
                <a:solidFill>
                  <a:srgbClr val="222222"/>
                </a:solidFill>
                <a:effectLst/>
                <a:latin typeface="Open Sans" panose="020B0606030504020204" pitchFamily="34" charset="0"/>
              </a:rPr>
              <a:t>Share it with the District (pblankenzee@rotary5840.org) so we too can promote District 5840 Women in Rotary! </a:t>
            </a:r>
          </a:p>
          <a:p>
            <a:pPr defTabSz="1219169" hangingPunct="0"/>
            <a:endParaRPr lang="en-US" sz="1600" dirty="0">
              <a:latin typeface="Arial" panose="020B0604020202020204" pitchFamily="34" charset="0"/>
              <a:cs typeface="Arial" panose="020B0604020202020204" pitchFamily="34" charset="0"/>
              <a:sym typeface="Helvetica Neue"/>
            </a:endParaRPr>
          </a:p>
          <a:p>
            <a:pPr marL="171450" indent="-171450" defTabSz="1219169" hangingPunct="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defTabSz="1219169" hangingPunct="0"/>
            <a:br>
              <a:rPr lang="en-US" b="0" i="0" dirty="0">
                <a:solidFill>
                  <a:srgbClr val="222222"/>
                </a:solidFill>
                <a:effectLst/>
                <a:latin typeface="Open Sans" panose="020B0606030504020204" pitchFamily="34" charset="0"/>
              </a:rPr>
            </a:b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6" name="Picture 5" descr="A group of people posing for a photo&#10;&#10;Description automatically generated">
            <a:extLst>
              <a:ext uri="{FF2B5EF4-FFF2-40B4-BE49-F238E27FC236}">
                <a16:creationId xmlns:a16="http://schemas.microsoft.com/office/drawing/2014/main" id="{F894C8BA-0D92-B952-14F0-08EAEA5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20" y="1714500"/>
            <a:ext cx="6096000" cy="3429000"/>
          </a:xfrm>
          <a:prstGeom prst="rect">
            <a:avLst/>
          </a:prstGeom>
        </p:spPr>
      </p:pic>
    </p:spTree>
    <p:extLst>
      <p:ext uri="{BB962C8B-B14F-4D97-AF65-F5344CB8AC3E}">
        <p14:creationId xmlns:p14="http://schemas.microsoft.com/office/powerpoint/2010/main" val="36808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1B37-8EDF-0FE7-B68B-475A0E3C4652}"/>
            </a:ext>
          </a:extLst>
        </p:cNvPr>
        <p:cNvGrpSpPr/>
        <p:nvPr/>
      </p:nvGrpSpPr>
      <p:grpSpPr>
        <a:xfrm>
          <a:off x="0" y="0"/>
          <a:ext cx="0" cy="0"/>
          <a:chOff x="0" y="0"/>
          <a:chExt cx="0" cy="0"/>
        </a:xfrm>
      </p:grpSpPr>
      <p:grpSp>
        <p:nvGrpSpPr>
          <p:cNvPr id="412" name="Text Placeholder 39">
            <a:extLst>
              <a:ext uri="{FF2B5EF4-FFF2-40B4-BE49-F238E27FC236}">
                <a16:creationId xmlns:a16="http://schemas.microsoft.com/office/drawing/2014/main" id="{0F4BFA23-7551-A9FA-A64A-A839B793320E}"/>
              </a:ext>
            </a:extLst>
          </p:cNvPr>
          <p:cNvGrpSpPr/>
          <p:nvPr/>
        </p:nvGrpSpPr>
        <p:grpSpPr>
          <a:xfrm>
            <a:off x="-2" y="-1"/>
            <a:ext cx="12192001" cy="1378041"/>
            <a:chOff x="0" y="0"/>
            <a:chExt cx="12192000" cy="1378039"/>
          </a:xfrm>
        </p:grpSpPr>
        <p:sp>
          <p:nvSpPr>
            <p:cNvPr id="408" name="Rectangle">
              <a:extLst>
                <a:ext uri="{FF2B5EF4-FFF2-40B4-BE49-F238E27FC236}">
                  <a16:creationId xmlns:a16="http://schemas.microsoft.com/office/drawing/2014/main" id="{FF3F4329-E579-A22E-AD27-752757E19FED}"/>
                </a:ext>
              </a:extLst>
            </p:cNvPr>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a:extLst>
                <a:ext uri="{FF2B5EF4-FFF2-40B4-BE49-F238E27FC236}">
                  <a16:creationId xmlns:a16="http://schemas.microsoft.com/office/drawing/2014/main" id="{23208F0B-E399-7D3D-0841-9E3B472F4F41}"/>
                </a:ext>
              </a:extLst>
            </p:cNvPr>
            <p:cNvGrpSpPr/>
            <p:nvPr/>
          </p:nvGrpSpPr>
          <p:grpSpPr>
            <a:xfrm>
              <a:off x="45717" y="-1"/>
              <a:ext cx="12100563" cy="1378041"/>
              <a:chOff x="0" y="0"/>
              <a:chExt cx="12100562" cy="1378039"/>
            </a:xfrm>
          </p:grpSpPr>
          <p:sp>
            <p:nvSpPr>
              <p:cNvPr id="409" name="Rectangle">
                <a:extLst>
                  <a:ext uri="{FF2B5EF4-FFF2-40B4-BE49-F238E27FC236}">
                    <a16:creationId xmlns:a16="http://schemas.microsoft.com/office/drawing/2014/main" id="{E2C657F7-143E-1FDC-4327-CD38C0841141}"/>
                  </a:ext>
                </a:extLst>
              </p:cNvPr>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a:extLst>
                  <a:ext uri="{FF2B5EF4-FFF2-40B4-BE49-F238E27FC236}">
                    <a16:creationId xmlns:a16="http://schemas.microsoft.com/office/drawing/2014/main" id="{4AFB3955-203F-9955-1889-1524424E5E06}"/>
                  </a:ext>
                </a:extLst>
              </p:cNvPr>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a:extLst>
              <a:ext uri="{FF2B5EF4-FFF2-40B4-BE49-F238E27FC236}">
                <a16:creationId xmlns:a16="http://schemas.microsoft.com/office/drawing/2014/main" id="{2A3FADD9-500F-5754-3705-6AFAFAAC5817}"/>
              </a:ext>
            </a:extLst>
          </p:cNvPr>
          <p:cNvSpPr txBox="1"/>
          <p:nvPr/>
        </p:nvSpPr>
        <p:spPr>
          <a:xfrm>
            <a:off x="1712407" y="170426"/>
            <a:ext cx="9202027"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t>Rotary Rockstar Challenge</a:t>
            </a:r>
            <a:endParaRPr dirty="0">
              <a:latin typeface="Open Sans Extrabold"/>
              <a:ea typeface="Open Sans Extrabold"/>
              <a:cs typeface="Open Sans Extrabold"/>
              <a:sym typeface="Open Sans Extrabold"/>
            </a:endParaRPr>
          </a:p>
        </p:txBody>
      </p:sp>
      <p:sp>
        <p:nvSpPr>
          <p:cNvPr id="414" name="Rectangle 6">
            <a:extLst>
              <a:ext uri="{FF2B5EF4-FFF2-40B4-BE49-F238E27FC236}">
                <a16:creationId xmlns:a16="http://schemas.microsoft.com/office/drawing/2014/main" id="{C5B49F8E-662A-2403-75D2-34744F1D1CAB}"/>
              </a:ext>
            </a:extLst>
          </p:cNvPr>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 name="Picture 9">
            <a:extLst>
              <a:ext uri="{FF2B5EF4-FFF2-40B4-BE49-F238E27FC236}">
                <a16:creationId xmlns:a16="http://schemas.microsoft.com/office/drawing/2014/main" id="{1280DCD9-E5FE-D721-EA89-8843E98F21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3" name="TextBox 2">
            <a:extLst>
              <a:ext uri="{FF2B5EF4-FFF2-40B4-BE49-F238E27FC236}">
                <a16:creationId xmlns:a16="http://schemas.microsoft.com/office/drawing/2014/main" id="{683AAA87-313B-F77F-7027-24AED70E4DB9}"/>
              </a:ext>
            </a:extLst>
          </p:cNvPr>
          <p:cNvSpPr txBox="1"/>
          <p:nvPr/>
        </p:nvSpPr>
        <p:spPr>
          <a:xfrm>
            <a:off x="5210480" y="2333689"/>
            <a:ext cx="6336943"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sym typeface="Helvetica Neue"/>
              </a:rPr>
              <a:t>Rotary Rockstar Challenge was developed </a:t>
            </a:r>
            <a:r>
              <a:rPr lang="en-US" sz="1800" dirty="0">
                <a:latin typeface="Arial" panose="020B0604020202020204" pitchFamily="34" charset="0"/>
                <a:cs typeface="Arial" panose="020B0604020202020204" pitchFamily="34" charset="0"/>
              </a:rPr>
              <a:t>to help Clubs increase their public image skill set.</a:t>
            </a:r>
          </a:p>
          <a:p>
            <a:pPr defTabSz="1219169" hangingPunct="0"/>
            <a:endParaRPr lang="en-US" sz="1800" dirty="0">
              <a:latin typeface="Arial" panose="020B0604020202020204" pitchFamily="34" charset="0"/>
              <a:cs typeface="Arial" panose="020B0604020202020204" pitchFamily="34" charset="0"/>
              <a:sym typeface="Helvetica Neue"/>
            </a:endParaRPr>
          </a:p>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rPr>
              <a:t>Each level game introduces you to </a:t>
            </a:r>
            <a:r>
              <a:rPr lang="en-US" sz="1800" b="1" dirty="0">
                <a:latin typeface="Arial" panose="020B0604020202020204" pitchFamily="34" charset="0"/>
                <a:cs typeface="Arial" panose="020B0604020202020204" pitchFamily="34" charset="0"/>
              </a:rPr>
              <a:t>tools and resources</a:t>
            </a:r>
            <a:r>
              <a:rPr lang="en-US" sz="1800" dirty="0">
                <a:latin typeface="Arial" panose="020B0604020202020204" pitchFamily="34" charset="0"/>
                <a:cs typeface="Arial" panose="020B0604020202020204" pitchFamily="34" charset="0"/>
              </a:rPr>
              <a:t> to promote your Club to your members, around the District, your community and Rotary International.</a:t>
            </a:r>
          </a:p>
          <a:p>
            <a:pPr marL="171450" indent="-171450" defTabSz="1219169" hangingPunct="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rPr>
              <a:t>The more you promote your Club, the better the odds are at increasing your membership. It is a </a:t>
            </a:r>
            <a:r>
              <a:rPr lang="en-US" sz="1800" b="1" dirty="0">
                <a:latin typeface="Arial" panose="020B0604020202020204" pitchFamily="34" charset="0"/>
                <a:cs typeface="Arial" panose="020B0604020202020204" pitchFamily="34" charset="0"/>
              </a:rPr>
              <a:t>win-win</a:t>
            </a:r>
            <a:r>
              <a:rPr lang="en-US" sz="1800" dirty="0">
                <a:latin typeface="Arial" panose="020B0604020202020204" pitchFamily="34" charset="0"/>
                <a:cs typeface="Arial" panose="020B0604020202020204" pitchFamily="34" charset="0"/>
              </a:rPr>
              <a:t> all around!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b="0" i="0" dirty="0">
                <a:solidFill>
                  <a:srgbClr val="222222"/>
                </a:solidFill>
                <a:effectLst/>
                <a:latin typeface="Arial" panose="020B0604020202020204" pitchFamily="34" charset="0"/>
                <a:cs typeface="Arial" panose="020B0604020202020204" pitchFamily="34" charset="0"/>
              </a:rPr>
              <a:t>Check the Public Image Tab, Rotary Rockstar Scoreboard to see your status</a:t>
            </a:r>
            <a:br>
              <a:rPr lang="en-US" b="0" i="0" dirty="0">
                <a:solidFill>
                  <a:srgbClr val="222222"/>
                </a:solidFill>
                <a:effectLst/>
                <a:latin typeface="Arial" panose="020B0604020202020204" pitchFamily="34" charset="0"/>
                <a:cs typeface="Arial" panose="020B0604020202020204" pitchFamily="34" charset="0"/>
              </a:rPr>
            </a:br>
            <a:endParaRPr lang="en-US" b="0" i="0" dirty="0">
              <a:solidFill>
                <a:srgbClr val="222222"/>
              </a:solidFill>
              <a:effectLst/>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dirty="0">
                <a:solidFill>
                  <a:srgbClr val="222222"/>
                </a:solidFill>
                <a:latin typeface="Arial" panose="020B0604020202020204" pitchFamily="34" charset="0"/>
                <a:cs typeface="Arial" panose="020B0604020202020204" pitchFamily="34" charset="0"/>
              </a:rPr>
              <a:t>Deadline May 1, 2024</a:t>
            </a:r>
            <a:endParaRPr lang="en-US" b="0" i="0" dirty="0">
              <a:solidFill>
                <a:srgbClr val="222222"/>
              </a:solidFill>
              <a:effectLst/>
              <a:latin typeface="Arial" panose="020B0604020202020204" pitchFamily="34" charset="0"/>
              <a:cs typeface="Arial" panose="020B0604020202020204" pitchFamily="34" charset="0"/>
            </a:endParaRPr>
          </a:p>
          <a:p>
            <a:pPr defTabSz="1219169" hangingPunct="0"/>
            <a:br>
              <a:rPr lang="en-US" b="0" i="0" dirty="0">
                <a:solidFill>
                  <a:srgbClr val="222222"/>
                </a:solidFill>
                <a:effectLst/>
                <a:latin typeface="Open Sans" panose="020B0606030504020204" pitchFamily="34" charset="0"/>
              </a:rPr>
            </a:b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4AB73B4D-6CA8-3D1B-41C7-12F8510F66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577" y="1689546"/>
            <a:ext cx="3837482" cy="4967614"/>
          </a:xfrm>
          <a:prstGeom prst="rect">
            <a:avLst/>
          </a:prstGeom>
        </p:spPr>
      </p:pic>
      <p:sp>
        <p:nvSpPr>
          <p:cNvPr id="2" name="TextBox 1">
            <a:extLst>
              <a:ext uri="{FF2B5EF4-FFF2-40B4-BE49-F238E27FC236}">
                <a16:creationId xmlns:a16="http://schemas.microsoft.com/office/drawing/2014/main" id="{C575F2EE-FD8C-8372-8488-8E55455F7B7B}"/>
              </a:ext>
            </a:extLst>
          </p:cNvPr>
          <p:cNvSpPr txBox="1"/>
          <p:nvPr/>
        </p:nvSpPr>
        <p:spPr>
          <a:xfrm>
            <a:off x="5210480" y="1826076"/>
            <a:ext cx="5538760" cy="461665"/>
          </a:xfrm>
          <a:prstGeom prst="rect">
            <a:avLst/>
          </a:prstGeom>
          <a:noFill/>
        </p:spPr>
        <p:txBody>
          <a:bodyPr wrap="none" rtlCol="0">
            <a:spAutoFit/>
          </a:bodyPr>
          <a:lstStyle/>
          <a:p>
            <a:r>
              <a:rPr lang="en-US" sz="2400" b="1" dirty="0"/>
              <a:t>OPPORTUNITY TO WIN CASH PRIZE</a:t>
            </a:r>
          </a:p>
        </p:txBody>
      </p:sp>
    </p:spTree>
    <p:extLst>
      <p:ext uri="{BB962C8B-B14F-4D97-AF65-F5344CB8AC3E}">
        <p14:creationId xmlns:p14="http://schemas.microsoft.com/office/powerpoint/2010/main" val="382872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Text Placeholder 39"/>
          <p:cNvGrpSpPr/>
          <p:nvPr/>
        </p:nvGrpSpPr>
        <p:grpSpPr>
          <a:xfrm>
            <a:off x="-2" y="-1"/>
            <a:ext cx="12192001" cy="1378041"/>
            <a:chOff x="0" y="0"/>
            <a:chExt cx="12192000" cy="1378039"/>
          </a:xfrm>
        </p:grpSpPr>
        <p:sp>
          <p:nvSpPr>
            <p:cNvPr id="408" name="Rectangle"/>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p:cNvGrpSpPr/>
            <p:nvPr/>
          </p:nvGrpSpPr>
          <p:grpSpPr>
            <a:xfrm>
              <a:off x="45717" y="-1"/>
              <a:ext cx="12100563" cy="1378041"/>
              <a:chOff x="0" y="0"/>
              <a:chExt cx="12100562" cy="1378039"/>
            </a:xfrm>
          </p:grpSpPr>
          <p:sp>
            <p:nvSpPr>
              <p:cNvPr id="409" name="Rectangle"/>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p:cNvSpPr txBox="1"/>
          <p:nvPr/>
        </p:nvSpPr>
        <p:spPr>
          <a:xfrm>
            <a:off x="1712407" y="170426"/>
            <a:ext cx="9202027"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t>Promote Your Members</a:t>
            </a:r>
            <a:endParaRPr dirty="0">
              <a:latin typeface="Open Sans Extrabold"/>
              <a:ea typeface="Open Sans Extrabold"/>
              <a:cs typeface="Open Sans Extrabold"/>
              <a:sym typeface="Open Sans Extrabold"/>
            </a:endParaRPr>
          </a:p>
        </p:txBody>
      </p:sp>
      <p:sp>
        <p:nvSpPr>
          <p:cNvPr id="414" name="Rectangle 6"/>
          <p:cNvSpPr/>
          <p:nvPr/>
        </p:nvSpPr>
        <p:spPr>
          <a:xfrm>
            <a:off x="-4" y="954620"/>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 name="Picture 9">
            <a:extLst>
              <a:ext uri="{FF2B5EF4-FFF2-40B4-BE49-F238E27FC236}">
                <a16:creationId xmlns:a16="http://schemas.microsoft.com/office/drawing/2014/main" id="{C2297B8A-9DAF-4B44-874D-824D83F7C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3" name="TextBox 2">
            <a:extLst>
              <a:ext uri="{FF2B5EF4-FFF2-40B4-BE49-F238E27FC236}">
                <a16:creationId xmlns:a16="http://schemas.microsoft.com/office/drawing/2014/main" id="{D38A7BE8-2E2D-B1D0-D73E-1817DFFBE00A}"/>
              </a:ext>
            </a:extLst>
          </p:cNvPr>
          <p:cNvSpPr txBox="1"/>
          <p:nvPr/>
        </p:nvSpPr>
        <p:spPr>
          <a:xfrm>
            <a:off x="3612133" y="1689546"/>
            <a:ext cx="6945481"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0" i="0" dirty="0">
                <a:solidFill>
                  <a:srgbClr val="222222"/>
                </a:solidFill>
                <a:effectLst/>
                <a:latin typeface="Arial" panose="020B0604020202020204" pitchFamily="34" charset="0"/>
                <a:cs typeface="Arial" panose="020B0604020202020204" pitchFamily="34" charset="0"/>
              </a:rPr>
              <a:t>We want to </a:t>
            </a:r>
            <a:r>
              <a:rPr lang="en-US" b="1" i="0" dirty="0">
                <a:solidFill>
                  <a:srgbClr val="222222"/>
                </a:solidFill>
                <a:effectLst/>
                <a:latin typeface="Arial" panose="020B0604020202020204" pitchFamily="34" charset="0"/>
                <a:cs typeface="Arial" panose="020B0604020202020204" pitchFamily="34" charset="0"/>
              </a:rPr>
              <a:t>CELEBRATE &amp; WELCOME</a:t>
            </a:r>
            <a:r>
              <a:rPr lang="en-US" b="0" i="0" dirty="0">
                <a:solidFill>
                  <a:srgbClr val="222222"/>
                </a:solidFill>
                <a:effectLst/>
                <a:latin typeface="Arial" panose="020B0604020202020204" pitchFamily="34" charset="0"/>
                <a:cs typeface="Arial" panose="020B0604020202020204" pitchFamily="34" charset="0"/>
              </a:rPr>
              <a:t> your </a:t>
            </a:r>
            <a:r>
              <a:rPr lang="en-US" b="1" i="0" dirty="0">
                <a:solidFill>
                  <a:srgbClr val="222222"/>
                </a:solidFill>
                <a:effectLst/>
                <a:latin typeface="Arial" panose="020B0604020202020204" pitchFamily="34" charset="0"/>
                <a:cs typeface="Arial" panose="020B0604020202020204" pitchFamily="34" charset="0"/>
              </a:rPr>
              <a:t>new Rotary Member</a:t>
            </a:r>
            <a:r>
              <a:rPr lang="en-US" b="0" i="0" dirty="0">
                <a:solidFill>
                  <a:srgbClr val="222222"/>
                </a:solidFill>
                <a:effectLst/>
                <a:latin typeface="Arial" panose="020B0604020202020204" pitchFamily="34" charset="0"/>
                <a:cs typeface="Arial" panose="020B0604020202020204" pitchFamily="34" charset="0"/>
              </a:rPr>
              <a:t>! We will provide you with a graphic that can be shared on your Social Media Pages and we will also share the graphic on the District Facebook page!</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222222"/>
              </a:solidFill>
              <a:latin typeface="Arial" panose="020B0604020202020204" pitchFamily="34" charset="0"/>
              <a:cs typeface="Arial" panose="020B0604020202020204" pitchFamily="34" charset="0"/>
            </a:endParaRPr>
          </a:p>
          <a:p>
            <a:pPr hangingPunct="0"/>
            <a:r>
              <a:rPr lang="en-US" b="0" i="0" dirty="0">
                <a:solidFill>
                  <a:srgbClr val="222222"/>
                </a:solidFill>
                <a:effectLst/>
                <a:latin typeface="Arial" panose="020B0604020202020204" pitchFamily="34" charset="0"/>
                <a:cs typeface="Arial" panose="020B0604020202020204" pitchFamily="34" charset="0"/>
              </a:rPr>
              <a:t>We want to help you </a:t>
            </a:r>
            <a:r>
              <a:rPr lang="en-US" b="1" i="0" dirty="0">
                <a:solidFill>
                  <a:srgbClr val="222222"/>
                </a:solidFill>
                <a:effectLst/>
                <a:latin typeface="Arial" panose="020B0604020202020204" pitchFamily="34" charset="0"/>
                <a:cs typeface="Arial" panose="020B0604020202020204" pitchFamily="34" charset="0"/>
              </a:rPr>
              <a:t>PROMOTE &amp; CELEBRATE YOUR MEMBERS</a:t>
            </a:r>
            <a:r>
              <a:rPr lang="en-US" b="0" i="0" dirty="0">
                <a:solidFill>
                  <a:srgbClr val="222222"/>
                </a:solidFill>
                <a:effectLst/>
                <a:latin typeface="Arial" panose="020B0604020202020204" pitchFamily="34" charset="0"/>
                <a:cs typeface="Arial" panose="020B0604020202020204" pitchFamily="34" charset="0"/>
              </a:rPr>
              <a:t>! We will provide you with a graphic that can be shared on your Social Media, newsletter and website. </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222222"/>
              </a:solidFill>
              <a:latin typeface="Arial" panose="020B0604020202020204" pitchFamily="34" charset="0"/>
              <a:cs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dirty="0">
                <a:solidFill>
                  <a:srgbClr val="222222"/>
                </a:solidFill>
                <a:latin typeface="Arial" panose="020B0604020202020204" pitchFamily="34" charset="0"/>
                <a:cs typeface="Arial" panose="020B0604020202020204" pitchFamily="34" charset="0"/>
              </a:rPr>
              <a:t>Visit the District website, rotary5840.org and scroll down the page to the section “PROMOTE YOUR MEMBERS”. Click on the button to submit photo and name.</a:t>
            </a:r>
            <a:br>
              <a:rPr lang="en-US" b="0" i="0" dirty="0">
                <a:solidFill>
                  <a:srgbClr val="222222"/>
                </a:solidFill>
                <a:effectLst/>
                <a:latin typeface="Open Sans" panose="020B0606030504020204" pitchFamily="34" charset="0"/>
              </a:rPr>
            </a:b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4B2B9970-3763-48B2-ED02-58AECCDCBB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6110" y="1689546"/>
            <a:ext cx="2592593" cy="2173365"/>
          </a:xfrm>
          <a:prstGeom prst="rect">
            <a:avLst/>
          </a:prstGeom>
        </p:spPr>
      </p:pic>
      <p:pic>
        <p:nvPicPr>
          <p:cNvPr id="2" name="Picture 1">
            <a:extLst>
              <a:ext uri="{FF2B5EF4-FFF2-40B4-BE49-F238E27FC236}">
                <a16:creationId xmlns:a16="http://schemas.microsoft.com/office/drawing/2014/main" id="{94B4711B-8A48-8297-4AB4-345A5B6C63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09" y="4219433"/>
            <a:ext cx="2592593" cy="2173365"/>
          </a:xfrm>
          <a:prstGeom prst="rect">
            <a:avLst/>
          </a:prstGeom>
        </p:spPr>
      </p:pic>
    </p:spTree>
    <p:extLst>
      <p:ext uri="{BB962C8B-B14F-4D97-AF65-F5344CB8AC3E}">
        <p14:creationId xmlns:p14="http://schemas.microsoft.com/office/powerpoint/2010/main" val="1794985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16101" y="656314"/>
            <a:ext cx="5630234" cy="5371261"/>
          </a:xfrm>
        </p:spPr>
        <p:txBody>
          <a:bodyPr>
            <a:normAutofit fontScale="70000" lnSpcReduction="20000"/>
          </a:bodyPr>
          <a:lstStyle/>
          <a:p>
            <a:r>
              <a:rPr lang="en-US" sz="2600" dirty="0"/>
              <a:t>Summary:</a:t>
            </a:r>
          </a:p>
          <a:p>
            <a:endParaRPr lang="en-US" sz="2600" dirty="0"/>
          </a:p>
          <a:p>
            <a:r>
              <a:rPr lang="en-US" sz="2600" dirty="0"/>
              <a:t>International Service Projects</a:t>
            </a:r>
          </a:p>
          <a:p>
            <a:pPr lvl="1"/>
            <a:r>
              <a:rPr lang="en-US" sz="2300" dirty="0"/>
              <a:t>RC of San Marcos supporting a school in Uganda</a:t>
            </a:r>
          </a:p>
          <a:p>
            <a:pPr lvl="1"/>
            <a:r>
              <a:rPr lang="en-US" sz="2300" dirty="0"/>
              <a:t>RC of Del Rio supporting an orphanage in Acuna</a:t>
            </a:r>
          </a:p>
          <a:p>
            <a:pPr lvl="1"/>
            <a:r>
              <a:rPr lang="en-US" sz="2300" dirty="0"/>
              <a:t>RC of Eagle Pass supporting a women’s shelter in Piedras Negras</a:t>
            </a:r>
          </a:p>
          <a:p>
            <a:pPr lvl="1"/>
            <a:r>
              <a:rPr lang="en-US" sz="2300" dirty="0"/>
              <a:t>RC of Boerne Sunrise supporting a school in Acuna</a:t>
            </a:r>
          </a:p>
          <a:p>
            <a:pPr marL="0" lvl="1" indent="0">
              <a:lnSpc>
                <a:spcPct val="90000"/>
              </a:lnSpc>
              <a:spcBef>
                <a:spcPts val="1000"/>
              </a:spcBef>
              <a:buNone/>
            </a:pPr>
            <a:endParaRPr lang="en-US" sz="2600" dirty="0"/>
          </a:p>
          <a:p>
            <a:pPr marL="0" lvl="1" indent="0">
              <a:lnSpc>
                <a:spcPct val="90000"/>
              </a:lnSpc>
              <a:spcBef>
                <a:spcPts val="1000"/>
              </a:spcBef>
              <a:buNone/>
            </a:pPr>
            <a:r>
              <a:rPr lang="en-US" sz="2600" dirty="0"/>
              <a:t>District Service Project</a:t>
            </a:r>
          </a:p>
          <a:p>
            <a:pPr algn="ctr"/>
            <a:r>
              <a:rPr lang="en-US" sz="2600" dirty="0"/>
              <a:t>SAVE THE DATE:</a:t>
            </a:r>
          </a:p>
          <a:p>
            <a:pPr algn="ctr"/>
            <a:r>
              <a:rPr lang="en-US" sz="2600" dirty="0"/>
              <a:t>Rotary Day SA – hosted by RC of San Antonio</a:t>
            </a:r>
          </a:p>
          <a:p>
            <a:pPr algn="ctr"/>
            <a:r>
              <a:rPr lang="en-US" sz="2600" dirty="0"/>
              <a:t>Saturday, March 23, 2024</a:t>
            </a:r>
          </a:p>
          <a:p>
            <a:pPr algn="ctr"/>
            <a:r>
              <a:rPr lang="en-US" sz="2600" dirty="0"/>
              <a:t>McAllister Park</a:t>
            </a:r>
            <a:endParaRPr lang="en-US" sz="2000"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service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Chair, Gloria Wilson</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14</a:t>
            </a:fld>
            <a:endParaRPr lang="en-US" dirty="0"/>
          </a:p>
        </p:txBody>
      </p:sp>
      <p:pic>
        <p:nvPicPr>
          <p:cNvPr id="2" name="Picture 1">
            <a:extLst>
              <a:ext uri="{FF2B5EF4-FFF2-40B4-BE49-F238E27FC236}">
                <a16:creationId xmlns:a16="http://schemas.microsoft.com/office/drawing/2014/main" id="{DF1A6C8B-9215-A74B-11DB-731FFF1FD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3" name="Picture 2">
            <a:extLst>
              <a:ext uri="{FF2B5EF4-FFF2-40B4-BE49-F238E27FC236}">
                <a16:creationId xmlns:a16="http://schemas.microsoft.com/office/drawing/2014/main" id="{ABA92540-DB82-0753-F6C9-AAE28BB082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Tree>
    <p:custDataLst>
      <p:tags r:id="rId1"/>
    </p:custDataLst>
    <p:extLst>
      <p:ext uri="{BB962C8B-B14F-4D97-AF65-F5344CB8AC3E}">
        <p14:creationId xmlns:p14="http://schemas.microsoft.com/office/powerpoint/2010/main" val="41679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799" y="2141538"/>
            <a:ext cx="5116443" cy="1135062"/>
          </a:xfrm>
        </p:spPr>
        <p:txBody>
          <a:bodyPr/>
          <a:lstStyle/>
          <a:p>
            <a:pPr lvl="0"/>
            <a:r>
              <a:rPr lang="en-US" dirty="0"/>
              <a:t>Youth services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Chair, Dr. Charles J. </a:t>
            </a:r>
            <a:r>
              <a:rPr lang="en-US" dirty="0" err="1"/>
              <a:t>Karulak</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15</a:t>
            </a:fld>
            <a:endParaRPr lang="en-US" dirty="0"/>
          </a:p>
        </p:txBody>
      </p:sp>
      <p:pic>
        <p:nvPicPr>
          <p:cNvPr id="2" name="Picture 1">
            <a:extLst>
              <a:ext uri="{FF2B5EF4-FFF2-40B4-BE49-F238E27FC236}">
                <a16:creationId xmlns:a16="http://schemas.microsoft.com/office/drawing/2014/main" id="{08FDD0B6-2B0F-1E75-F294-950793282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6" name="Picture 5">
            <a:extLst>
              <a:ext uri="{FF2B5EF4-FFF2-40B4-BE49-F238E27FC236}">
                <a16:creationId xmlns:a16="http://schemas.microsoft.com/office/drawing/2014/main" id="{44BDD345-ADA2-7A17-BEA9-CF1A668A5D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7" name="Text Placeholder 25">
            <a:extLst>
              <a:ext uri="{FF2B5EF4-FFF2-40B4-BE49-F238E27FC236}">
                <a16:creationId xmlns:a16="http://schemas.microsoft.com/office/drawing/2014/main" id="{B120F3EE-0C4C-ED58-3A65-7EBBA9E6C4C2}"/>
              </a:ext>
            </a:extLst>
          </p:cNvPr>
          <p:cNvSpPr txBox="1">
            <a:spLocks/>
          </p:cNvSpPr>
          <p:nvPr/>
        </p:nvSpPr>
        <p:spPr>
          <a:xfrm>
            <a:off x="6324600" y="480695"/>
            <a:ext cx="5308601" cy="585053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169863" algn="l" defTabSz="914400"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Summary</a:t>
            </a:r>
            <a:r>
              <a:rPr lang="en-US" sz="2000" dirty="0"/>
              <a:t>:  </a:t>
            </a:r>
          </a:p>
          <a:p>
            <a:r>
              <a:rPr lang="en-US" sz="1600" dirty="0"/>
              <a:t>Youth Services is comprised of Early Act, Interact, Rotary Youth Leadership Awards (RYLA), and Rotary Youth Exchange.  </a:t>
            </a:r>
          </a:p>
          <a:p>
            <a:pPr marL="58737" lvl="1" indent="0">
              <a:buFont typeface="Arial" panose="020B0604020202020204" pitchFamily="34" charset="0"/>
              <a:buNone/>
            </a:pPr>
            <a:r>
              <a:rPr lang="en-US" sz="1600" b="1" dirty="0"/>
              <a:t>Early Act</a:t>
            </a:r>
            <a:r>
              <a:rPr lang="en-US" sz="1600" dirty="0"/>
              <a:t>:  Early Act has surpassed its district goal for new clubs by adding 4 for a total of 7.  A  brochure was produced on “How to Start an Early Act Club”.  A Zoom meeting was held on January 15, 2024 to discuss the annual “Early Act Celebration” on Saturday, February 24, 2024.  The district project for Early Act will be collecting dog training treats for “Paws for Purple Hearts”.  The Early Act chair plans to create a video on how to start an Early Act Club.</a:t>
            </a:r>
          </a:p>
          <a:p>
            <a:pPr marL="58737" lvl="1" indent="0">
              <a:buFont typeface="Arial" panose="020B0604020202020204" pitchFamily="34" charset="0"/>
              <a:buNone/>
            </a:pPr>
            <a:r>
              <a:rPr lang="en-US" sz="1600" b="1" dirty="0"/>
              <a:t>Interact</a:t>
            </a:r>
            <a:r>
              <a:rPr lang="en-US" sz="1600" dirty="0"/>
              <a:t>:  There</a:t>
            </a:r>
            <a:r>
              <a:rPr lang="en-US" sz="1600" dirty="0">
                <a:solidFill>
                  <a:srgbClr val="FF0000"/>
                </a:solidFill>
              </a:rPr>
              <a:t> </a:t>
            </a:r>
            <a:r>
              <a:rPr lang="en-US" sz="1600" dirty="0"/>
              <a:t>are currently 43 Interact Clubs in our district .  There were a few Rotary clubs that invited Interactors to speak about RYLA and/or Interact to their clubs. All Interact clubs in the San Antonio Metropolitan Area have been invited to participate in Rotary Day SA on March 23, 2024 at McAllister Park. The District Governor is planning a district-wide project with the origami cranes on April 6, 2024 at the Winston School of San Antonio.</a:t>
            </a:r>
          </a:p>
          <a:p>
            <a:pPr marL="58737" lvl="1"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196847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799" y="2141538"/>
            <a:ext cx="5116443" cy="1135062"/>
          </a:xfrm>
        </p:spPr>
        <p:txBody>
          <a:bodyPr/>
          <a:lstStyle/>
          <a:p>
            <a:pPr lvl="0"/>
            <a:r>
              <a:rPr lang="en-US" dirty="0"/>
              <a:t>Youth services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Chair, Dr. Charles J. </a:t>
            </a:r>
            <a:r>
              <a:rPr lang="en-US" dirty="0" err="1"/>
              <a:t>Karulak</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16</a:t>
            </a:fld>
            <a:endParaRPr lang="en-US" dirty="0"/>
          </a:p>
        </p:txBody>
      </p:sp>
      <p:pic>
        <p:nvPicPr>
          <p:cNvPr id="2" name="Picture 1">
            <a:extLst>
              <a:ext uri="{FF2B5EF4-FFF2-40B4-BE49-F238E27FC236}">
                <a16:creationId xmlns:a16="http://schemas.microsoft.com/office/drawing/2014/main" id="{08FDD0B6-2B0F-1E75-F294-950793282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6" name="Picture 5">
            <a:extLst>
              <a:ext uri="{FF2B5EF4-FFF2-40B4-BE49-F238E27FC236}">
                <a16:creationId xmlns:a16="http://schemas.microsoft.com/office/drawing/2014/main" id="{44BDD345-ADA2-7A17-BEA9-CF1A668A5D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7" name="Text Placeholder 25">
            <a:extLst>
              <a:ext uri="{FF2B5EF4-FFF2-40B4-BE49-F238E27FC236}">
                <a16:creationId xmlns:a16="http://schemas.microsoft.com/office/drawing/2014/main" id="{F69B1D0D-2823-96C5-BCD3-71D306BCBB5B}"/>
              </a:ext>
            </a:extLst>
          </p:cNvPr>
          <p:cNvSpPr>
            <a:spLocks noGrp="1"/>
          </p:cNvSpPr>
          <p:nvPr>
            <p:ph type="body" sz="quarter" idx="12"/>
          </p:nvPr>
        </p:nvSpPr>
        <p:spPr>
          <a:xfrm>
            <a:off x="6364356" y="305292"/>
            <a:ext cx="5572539" cy="5850531"/>
          </a:xfrm>
        </p:spPr>
        <p:txBody>
          <a:bodyPr>
            <a:noAutofit/>
          </a:bodyPr>
          <a:lstStyle/>
          <a:p>
            <a:pPr marL="58737" lvl="1" indent="0">
              <a:buNone/>
            </a:pPr>
            <a:r>
              <a:rPr lang="en-US" sz="1300" b="1" dirty="0"/>
              <a:t>Rotary Youth Leadership Award (RYLA)</a:t>
            </a:r>
            <a:r>
              <a:rPr lang="en-US" sz="1300" dirty="0"/>
              <a:t>:  RYLA was held on January 12-15, 2024 at the John </a:t>
            </a:r>
            <a:r>
              <a:rPr lang="en-US" sz="1300" dirty="0" err="1"/>
              <a:t>Newcombe</a:t>
            </a:r>
            <a:r>
              <a:rPr lang="en-US" sz="1300" dirty="0"/>
              <a:t> Tennis Ranch.  The program was shortened  by more than a day due to inclement weather.  There will be a wrap-up meeting in Fredericksburg in mid-March to begin planning for the 2025 program.  Randy Coats, a professional leadership trainer, was added to the committee.  He has some great new ideas on increasing the impact for this program.  The 2025 Team Leaders will be selected within the next couple of months.  The RYLA committee continues to seek new members.    </a:t>
            </a:r>
          </a:p>
          <a:p>
            <a:r>
              <a:rPr lang="en-US" sz="1300" b="1" dirty="0"/>
              <a:t>Rotary Youth Exchange (RYE)</a:t>
            </a:r>
            <a:r>
              <a:rPr lang="en-US" sz="1300" dirty="0"/>
              <a:t>: Rotary Youth exchange fell short of its goal by budgeting for 8 long term students, but at this time only 3 are scheduled for the exchange. This represents a one student increase over last year.  There will be six short term students doing summer exchange in 2024.  Prior to the  pandemic, 10-12 students would participate in long term exchange.  It is difficult to say whether an increase of one student is a positive trend or whether it is an aberration.  In the committee’s participation in South Central Rotary Youth Exchange, our district is doing better than most member districts, many of which have no students (as of last year).  This “shortage” of students has had an impact on finances as 10 students is the optimum number logistically and financially.</a:t>
            </a:r>
          </a:p>
          <a:p>
            <a:r>
              <a:rPr lang="en-US" sz="1300" dirty="0"/>
              <a:t>The Youth Exchange Committee hoped to expand by adding a few new members.  Several members have dropped out officially and  “unofficially”.  There remains a good core group of committed and involved individuals, but I see the day when even those may be stepping aside.  There is a need to recruit one or two members with some marketing and social media skills. If the committee was able to add a person with these skill sets, it would have a positive benefit for all aspects of RYE.</a:t>
            </a:r>
          </a:p>
          <a:p>
            <a:r>
              <a:rPr lang="en-US" sz="1300" dirty="0"/>
              <a:t> </a:t>
            </a:r>
          </a:p>
        </p:txBody>
      </p:sp>
    </p:spTree>
    <p:custDataLst>
      <p:tags r:id="rId1"/>
    </p:custDataLst>
    <p:extLst>
      <p:ext uri="{BB962C8B-B14F-4D97-AF65-F5344CB8AC3E}">
        <p14:creationId xmlns:p14="http://schemas.microsoft.com/office/powerpoint/2010/main" val="64072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799" y="2141538"/>
            <a:ext cx="5116443" cy="1135062"/>
          </a:xfrm>
        </p:spPr>
        <p:txBody>
          <a:bodyPr/>
          <a:lstStyle/>
          <a:p>
            <a:pPr lvl="0"/>
            <a:r>
              <a:rPr lang="en-US" dirty="0"/>
              <a:t>Learning &amp; Facilitation</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Chair, Arden Riley</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17</a:t>
            </a:fld>
            <a:endParaRPr lang="en-US" dirty="0"/>
          </a:p>
        </p:txBody>
      </p:sp>
      <p:pic>
        <p:nvPicPr>
          <p:cNvPr id="2" name="Picture 1">
            <a:extLst>
              <a:ext uri="{FF2B5EF4-FFF2-40B4-BE49-F238E27FC236}">
                <a16:creationId xmlns:a16="http://schemas.microsoft.com/office/drawing/2014/main" id="{08FDD0B6-2B0F-1E75-F294-950793282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3" name="Picture 2">
            <a:extLst>
              <a:ext uri="{FF2B5EF4-FFF2-40B4-BE49-F238E27FC236}">
                <a16:creationId xmlns:a16="http://schemas.microsoft.com/office/drawing/2014/main" id="{F0425AC8-A695-617C-1BFF-6E8E341F77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6" name="Text Placeholder 25">
            <a:extLst>
              <a:ext uri="{FF2B5EF4-FFF2-40B4-BE49-F238E27FC236}">
                <a16:creationId xmlns:a16="http://schemas.microsoft.com/office/drawing/2014/main" id="{3D6FC3E4-5DB5-1342-AFDA-80D22CC9644B}"/>
              </a:ext>
            </a:extLst>
          </p:cNvPr>
          <p:cNvSpPr>
            <a:spLocks noGrp="1"/>
          </p:cNvSpPr>
          <p:nvPr>
            <p:ph type="body" sz="quarter" idx="12"/>
          </p:nvPr>
        </p:nvSpPr>
        <p:spPr>
          <a:xfrm>
            <a:off x="6324600" y="1203340"/>
            <a:ext cx="5537200" cy="5048374"/>
          </a:xfrm>
        </p:spPr>
        <p:txBody>
          <a:bodyPr>
            <a:normAutofit/>
          </a:bodyPr>
          <a:lstStyle/>
          <a:p>
            <a:r>
              <a:rPr lang="en-US" dirty="0"/>
              <a:t>Summary:</a:t>
            </a:r>
          </a:p>
          <a:p>
            <a:endParaRPr lang="en-US" dirty="0"/>
          </a:p>
          <a:p>
            <a:pPr lvl="1" defTabSz="457200"/>
            <a:r>
              <a:rPr lang="en-US" dirty="0"/>
              <a:t>Review Training Tab on District 5840 website for updates. RLI manuals, Information about Learning Center.  </a:t>
            </a:r>
          </a:p>
          <a:p>
            <a:pPr lvl="1" defTabSz="457200"/>
            <a:r>
              <a:rPr lang="en-US" dirty="0"/>
              <a:t>Lone Star PETS – Feb 29th thru Mar 3rd</a:t>
            </a:r>
          </a:p>
          <a:p>
            <a:pPr lvl="1" defTabSz="457200"/>
            <a:r>
              <a:rPr lang="en-US" dirty="0"/>
              <a:t>Save the date! ** Club Leadership Workshops **</a:t>
            </a:r>
          </a:p>
          <a:p>
            <a:pPr lvl="1" defTabSz="457200"/>
            <a:r>
              <a:rPr lang="en-US" dirty="0"/>
              <a:t>Lone Star RLI – April 20, 2024</a:t>
            </a:r>
          </a:p>
          <a:p>
            <a:pPr marL="58737" lvl="1" indent="0" defTabSz="457200">
              <a:buNone/>
            </a:pPr>
            <a:endParaRPr lang="en-US" dirty="0"/>
          </a:p>
          <a:p>
            <a:pPr marL="58737" lvl="1" indent="0" defTabSz="457200">
              <a:buNone/>
            </a:pPr>
            <a:endParaRPr lang="en-US" dirty="0"/>
          </a:p>
        </p:txBody>
      </p:sp>
    </p:spTree>
    <p:custDataLst>
      <p:tags r:id="rId1"/>
    </p:custDataLst>
    <p:extLst>
      <p:ext uri="{BB962C8B-B14F-4D97-AF65-F5344CB8AC3E}">
        <p14:creationId xmlns:p14="http://schemas.microsoft.com/office/powerpoint/2010/main" val="324866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D8D50398-13B0-6D4F-900E-23CAD9343C1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pic>
        <p:nvPicPr>
          <p:cNvPr id="3" name="Picture 2">
            <a:extLst>
              <a:ext uri="{FF2B5EF4-FFF2-40B4-BE49-F238E27FC236}">
                <a16:creationId xmlns:a16="http://schemas.microsoft.com/office/drawing/2014/main" id="{84D844EF-F83F-1A8C-3129-0D687A295FCA}"/>
              </a:ext>
            </a:extLst>
          </p:cNvPr>
          <p:cNvPicPr>
            <a:picLocks noChangeAspect="1"/>
          </p:cNvPicPr>
          <p:nvPr/>
        </p:nvPicPr>
        <p:blipFill>
          <a:blip r:embed="rId3"/>
          <a:stretch>
            <a:fillRect/>
          </a:stretch>
        </p:blipFill>
        <p:spPr>
          <a:xfrm>
            <a:off x="3815898" y="456942"/>
            <a:ext cx="4560203" cy="5944115"/>
          </a:xfrm>
          <a:prstGeom prst="rect">
            <a:avLst/>
          </a:prstGeom>
        </p:spPr>
      </p:pic>
    </p:spTree>
    <p:custDataLst>
      <p:tags r:id="rId1"/>
    </p:custDataLst>
    <p:extLst>
      <p:ext uri="{BB962C8B-B14F-4D97-AF65-F5344CB8AC3E}">
        <p14:creationId xmlns:p14="http://schemas.microsoft.com/office/powerpoint/2010/main" val="378777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19</a:t>
            </a:fld>
            <a:endParaRPr lang="en-US" dirty="0"/>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pic>
        <p:nvPicPr>
          <p:cNvPr id="6" name="Picture 5">
            <a:extLst>
              <a:ext uri="{FF2B5EF4-FFF2-40B4-BE49-F238E27FC236}">
                <a16:creationId xmlns:a16="http://schemas.microsoft.com/office/drawing/2014/main" id="{ED88B95A-32A9-5766-2DA8-24EE1576AE31}"/>
              </a:ext>
            </a:extLst>
          </p:cNvPr>
          <p:cNvPicPr>
            <a:picLocks noChangeAspect="1"/>
          </p:cNvPicPr>
          <p:nvPr/>
        </p:nvPicPr>
        <p:blipFill>
          <a:blip r:embed="rId3"/>
          <a:stretch>
            <a:fillRect/>
          </a:stretch>
        </p:blipFill>
        <p:spPr>
          <a:xfrm>
            <a:off x="560119" y="321625"/>
            <a:ext cx="4496549" cy="6124754"/>
          </a:xfrm>
          <a:prstGeom prst="rect">
            <a:avLst/>
          </a:prstGeom>
        </p:spPr>
      </p:pic>
      <p:sp>
        <p:nvSpPr>
          <p:cNvPr id="3" name="TextBox 2">
            <a:extLst>
              <a:ext uri="{FF2B5EF4-FFF2-40B4-BE49-F238E27FC236}">
                <a16:creationId xmlns:a16="http://schemas.microsoft.com/office/drawing/2014/main" id="{C28C0B9C-55A1-4B62-59D0-79B54FF45035}"/>
              </a:ext>
            </a:extLst>
          </p:cNvPr>
          <p:cNvSpPr txBox="1"/>
          <p:nvPr/>
        </p:nvSpPr>
        <p:spPr>
          <a:xfrm>
            <a:off x="5480002" y="321625"/>
            <a:ext cx="6170131" cy="6124754"/>
          </a:xfrm>
          <a:prstGeom prst="rect">
            <a:avLst/>
          </a:prstGeom>
          <a:solidFill>
            <a:schemeClr val="bg1"/>
          </a:solidFill>
        </p:spPr>
        <p:txBody>
          <a:bodyPr wrap="square" rtlCol="0">
            <a:spAutoFit/>
          </a:bodyPr>
          <a:lstStyle/>
          <a:p>
            <a:r>
              <a:rPr lang="en-US" sz="1400" b="1" dirty="0"/>
              <a:t>50 cabins already booked</a:t>
            </a:r>
          </a:p>
          <a:p>
            <a:r>
              <a:rPr lang="en-US" sz="1400" b="1" dirty="0"/>
              <a:t>Final payment due Feb 17, 2024</a:t>
            </a:r>
          </a:p>
          <a:p>
            <a:r>
              <a:rPr lang="en-US" sz="1400" b="1" dirty="0"/>
              <a:t>RI President’s Rep is Christine Etienne from D6290</a:t>
            </a:r>
          </a:p>
          <a:p>
            <a:endParaRPr lang="en-US" sz="1400" b="1" dirty="0"/>
          </a:p>
          <a:p>
            <a:r>
              <a:rPr lang="en-US" sz="1400" b="1" dirty="0"/>
              <a:t>Itinerary (DRAFT):</a:t>
            </a:r>
          </a:p>
          <a:p>
            <a:endParaRPr lang="en-US" sz="1400" b="1" dirty="0"/>
          </a:p>
          <a:p>
            <a:r>
              <a:rPr lang="en-US" sz="1400" dirty="0"/>
              <a:t>Wednesday, May 1</a:t>
            </a:r>
          </a:p>
          <a:p>
            <a:pPr marL="742950" lvl="1" indent="-285750">
              <a:buFont typeface="Arial" panose="020B0604020202020204" pitchFamily="34" charset="0"/>
              <a:buChar char="•"/>
            </a:pPr>
            <a:r>
              <a:rPr lang="en-US" sz="1400" dirty="0"/>
              <a:t>Bus from San Antonio to Galveston (TBD)</a:t>
            </a:r>
          </a:p>
          <a:p>
            <a:pPr marL="742950" lvl="1" indent="-285750">
              <a:buFont typeface="Arial" panose="020B0604020202020204" pitchFamily="34" charset="0"/>
              <a:buChar char="•"/>
            </a:pPr>
            <a:r>
              <a:rPr lang="en-US" sz="1400" dirty="0"/>
              <a:t>1-night hotel accommodation (TBD) </a:t>
            </a:r>
          </a:p>
          <a:p>
            <a:pPr marL="742950" lvl="1" indent="-285750">
              <a:buFont typeface="Arial" panose="020B0604020202020204" pitchFamily="34" charset="0"/>
              <a:buChar char="•"/>
            </a:pPr>
            <a:r>
              <a:rPr lang="en-US" sz="1400" dirty="0"/>
              <a:t>Social with D5890 &amp; D5910 (TBD)</a:t>
            </a:r>
          </a:p>
          <a:p>
            <a:r>
              <a:rPr lang="en-US" sz="1400" dirty="0"/>
              <a:t>Thursday, May 2</a:t>
            </a:r>
          </a:p>
          <a:p>
            <a:pPr marL="742950" lvl="1" indent="-285750">
              <a:buFont typeface="Arial" panose="020B0604020202020204" pitchFamily="34" charset="0"/>
              <a:buChar char="•"/>
            </a:pPr>
            <a:r>
              <a:rPr lang="en-US" sz="1400" dirty="0"/>
              <a:t>Embark Carnival Cruise Ship</a:t>
            </a:r>
          </a:p>
          <a:p>
            <a:pPr marL="742950" lvl="1" indent="-285750">
              <a:buFont typeface="Arial" panose="020B0604020202020204" pitchFamily="34" charset="0"/>
              <a:buChar char="•"/>
            </a:pPr>
            <a:r>
              <a:rPr lang="en-US" sz="1400" dirty="0"/>
              <a:t>Evening at Sea</a:t>
            </a:r>
          </a:p>
          <a:p>
            <a:r>
              <a:rPr lang="en-US" sz="1400" dirty="0"/>
              <a:t>Friday, May 3</a:t>
            </a:r>
          </a:p>
          <a:p>
            <a:pPr marL="742950" lvl="1" indent="-285750">
              <a:buFont typeface="Arial" panose="020B0604020202020204" pitchFamily="34" charset="0"/>
              <a:buChar char="•"/>
            </a:pPr>
            <a:r>
              <a:rPr lang="en-US" sz="1400" dirty="0"/>
              <a:t>Fun day at Sea</a:t>
            </a:r>
          </a:p>
          <a:p>
            <a:pPr marL="742950" lvl="1" indent="-285750">
              <a:buFont typeface="Arial" panose="020B0604020202020204" pitchFamily="34" charset="0"/>
              <a:buChar char="•"/>
            </a:pPr>
            <a:r>
              <a:rPr lang="en-US" sz="1400" dirty="0"/>
              <a:t>Pre-dinner reception</a:t>
            </a:r>
          </a:p>
          <a:p>
            <a:r>
              <a:rPr lang="en-US" sz="1400" dirty="0"/>
              <a:t>Saturday, May 4</a:t>
            </a:r>
          </a:p>
          <a:p>
            <a:pPr marL="742950" lvl="1" indent="-285750">
              <a:buFont typeface="Arial" panose="020B0604020202020204" pitchFamily="34" charset="0"/>
              <a:buChar char="•"/>
            </a:pPr>
            <a:r>
              <a:rPr lang="en-US" sz="1400" dirty="0"/>
              <a:t>Disembark Carnival Cruise Ship</a:t>
            </a:r>
          </a:p>
          <a:p>
            <a:pPr marL="742950" lvl="1" indent="-285750">
              <a:buFont typeface="Arial" panose="020B0604020202020204" pitchFamily="34" charset="0"/>
              <a:buChar char="•"/>
            </a:pPr>
            <a:r>
              <a:rPr lang="en-US" sz="1400" dirty="0"/>
              <a:t>Joint Service project with RC of Cozumel </a:t>
            </a:r>
          </a:p>
          <a:p>
            <a:pPr marL="1200150" lvl="2" indent="-285750">
              <a:buFont typeface="Courier New" panose="02070309020205020404" pitchFamily="49" charset="0"/>
              <a:buChar char="o"/>
            </a:pPr>
            <a:r>
              <a:rPr lang="en-US" sz="1400" dirty="0"/>
              <a:t>Gardening at their 1</a:t>
            </a:r>
            <a:r>
              <a:rPr lang="en-US" sz="1400" baseline="30000" dirty="0"/>
              <a:t>st</a:t>
            </a:r>
            <a:r>
              <a:rPr lang="en-US" sz="1400" dirty="0"/>
              <a:t> “Green School”</a:t>
            </a:r>
          </a:p>
          <a:p>
            <a:pPr marL="1200150" lvl="2" indent="-285750">
              <a:buFont typeface="Courier New" panose="02070309020205020404" pitchFamily="49" charset="0"/>
              <a:buChar char="o"/>
            </a:pPr>
            <a:r>
              <a:rPr lang="en-US" sz="1400" dirty="0"/>
              <a:t>Provide new or gently used non-string musical instruments</a:t>
            </a:r>
          </a:p>
          <a:p>
            <a:pPr marL="742950" lvl="1" indent="-285750">
              <a:buFont typeface="Arial" panose="020B0604020202020204" pitchFamily="34" charset="0"/>
              <a:buChar char="•"/>
            </a:pPr>
            <a:r>
              <a:rPr lang="en-US" sz="1400" dirty="0"/>
              <a:t>Embark Carnival Cruise Ship</a:t>
            </a:r>
          </a:p>
          <a:p>
            <a:r>
              <a:rPr lang="en-US" sz="1400" dirty="0"/>
              <a:t>Sunday, May 5</a:t>
            </a:r>
          </a:p>
          <a:p>
            <a:pPr marL="742950" lvl="1" indent="-285750">
              <a:buFont typeface="Arial" panose="020B0604020202020204" pitchFamily="34" charset="0"/>
              <a:buChar char="•"/>
            </a:pPr>
            <a:r>
              <a:rPr lang="en-US" sz="1400" dirty="0"/>
              <a:t>D5840 “Cinco de Rotary” Celebration</a:t>
            </a:r>
          </a:p>
          <a:p>
            <a:pPr marL="742950" lvl="1" indent="-285750">
              <a:buFont typeface="Arial" panose="020B0604020202020204" pitchFamily="34" charset="0"/>
              <a:buChar char="•"/>
            </a:pPr>
            <a:r>
              <a:rPr lang="en-US" sz="1400" dirty="0"/>
              <a:t>Fun day at Sea</a:t>
            </a:r>
          </a:p>
          <a:p>
            <a:r>
              <a:rPr lang="en-US" sz="1400" dirty="0"/>
              <a:t>Monday, May 6</a:t>
            </a:r>
          </a:p>
          <a:p>
            <a:pPr marL="742950" lvl="1" indent="-285750">
              <a:buFont typeface="Arial" panose="020B0604020202020204" pitchFamily="34" charset="0"/>
              <a:buChar char="•"/>
            </a:pPr>
            <a:r>
              <a:rPr lang="en-US" sz="1400" dirty="0"/>
              <a:t>Disembark Carnival Cruise Ship</a:t>
            </a:r>
          </a:p>
          <a:p>
            <a:pPr marL="742950" lvl="1" indent="-285750">
              <a:buFont typeface="Arial" panose="020B0604020202020204" pitchFamily="34" charset="0"/>
              <a:buChar char="•"/>
            </a:pPr>
            <a:r>
              <a:rPr lang="en-US" sz="1400" dirty="0"/>
              <a:t>Bus from Galveston to San Antonio (TBD)</a:t>
            </a:r>
            <a:endParaRPr lang="en-US" dirty="0"/>
          </a:p>
        </p:txBody>
      </p:sp>
    </p:spTree>
    <p:custDataLst>
      <p:tags r:id="rId1"/>
    </p:custDataLst>
    <p:extLst>
      <p:ext uri="{BB962C8B-B14F-4D97-AF65-F5344CB8AC3E}">
        <p14:creationId xmlns:p14="http://schemas.microsoft.com/office/powerpoint/2010/main" val="13822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200418"/>
            <a:ext cx="5562600" cy="6041356"/>
          </a:xfrm>
        </p:spPr>
        <p:txBody>
          <a:bodyPr>
            <a:normAutofit fontScale="85000" lnSpcReduction="10000"/>
          </a:bodyPr>
          <a:lstStyle/>
          <a:p>
            <a:r>
              <a:rPr lang="en-US" dirty="0"/>
              <a:t>Summary:</a:t>
            </a:r>
          </a:p>
          <a:p>
            <a:pPr lvl="1"/>
            <a:r>
              <a:rPr lang="en-US" dirty="0"/>
              <a:t>Membership Goal: Net increase of 25 members</a:t>
            </a:r>
          </a:p>
          <a:p>
            <a:pPr lvl="1"/>
            <a:r>
              <a:rPr lang="en-US" dirty="0"/>
              <a:t>Membership to Date: +24 per Rotary Club Central</a:t>
            </a:r>
          </a:p>
          <a:p>
            <a:pPr lvl="1"/>
            <a:r>
              <a:rPr lang="en-US" dirty="0"/>
              <a:t>Recognition Event for Rotarians 20+ Years of Membership – March 25, 2024 (Email and Postcard will be sent to Honorees)</a:t>
            </a:r>
          </a:p>
          <a:p>
            <a:pPr lvl="1"/>
            <a:r>
              <a:rPr lang="en-US" dirty="0"/>
              <a:t>Membership Olympics is Active NOW! Gift certificates from Russell Hampton</a:t>
            </a:r>
          </a:p>
          <a:p>
            <a:pPr lvl="1"/>
            <a:r>
              <a:rPr lang="en-US" dirty="0"/>
              <a:t>Start 3 new Clubs in District – Rotary, Rotaract or Service Companion</a:t>
            </a:r>
          </a:p>
          <a:p>
            <a:pPr lvl="1"/>
            <a:r>
              <a:rPr lang="en-US" dirty="0"/>
              <a:t>Retention Goal of 95% - Communication is Key!</a:t>
            </a:r>
          </a:p>
          <a:p>
            <a:pPr lvl="1"/>
            <a:r>
              <a:rPr lang="en-US" dirty="0"/>
              <a:t>Clubs combine Service Projects with Membership Recruitment activities</a:t>
            </a:r>
          </a:p>
          <a:p>
            <a:pPr lvl="1"/>
            <a:r>
              <a:rPr lang="en-US" dirty="0"/>
              <a:t>Feb 27</a:t>
            </a:r>
            <a:r>
              <a:rPr lang="en-US" baseline="30000" dirty="0"/>
              <a:t>th</a:t>
            </a:r>
            <a:r>
              <a:rPr lang="en-US" dirty="0"/>
              <a:t>: Zoom meeting for D5840 Club Membership Chairs, Presidents, AGs Zoom to discuss </a:t>
            </a:r>
            <a:r>
              <a:rPr lang="en-US" b="0" i="0" u="none" strike="noStrike" dirty="0">
                <a:solidFill>
                  <a:srgbClr val="000000"/>
                </a:solidFill>
                <a:effectLst/>
                <a:latin typeface="Arial" panose="020B0604020202020204" pitchFamily="34" charset="0"/>
              </a:rPr>
              <a:t>Membership Recruitment, Retention, Alumni, Rotaract, New Clubs, Leads Mgt &amp; Membership Olympics</a:t>
            </a: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Membership</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Co-Chair, PDG Kristy Vandenberg</a:t>
            </a:r>
          </a:p>
          <a:p>
            <a:r>
              <a:rPr lang="en-US" dirty="0"/>
              <a:t>Co-Chair, Holly Croom</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pic>
        <p:nvPicPr>
          <p:cNvPr id="3" name="Picture 2">
            <a:extLst>
              <a:ext uri="{FF2B5EF4-FFF2-40B4-BE49-F238E27FC236}">
                <a16:creationId xmlns:a16="http://schemas.microsoft.com/office/drawing/2014/main" id="{F9BC84B4-E8FF-0493-CBE8-616BD0F47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2" name="Picture 1">
            <a:extLst>
              <a:ext uri="{FF2B5EF4-FFF2-40B4-BE49-F238E27FC236}">
                <a16:creationId xmlns:a16="http://schemas.microsoft.com/office/drawing/2014/main" id="{052D6CCA-E9F2-4A35-2934-C1852F6723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Tree>
    <p:custDataLst>
      <p:tags r:id="rId1"/>
    </p:custDataLst>
    <p:extLst>
      <p:ext uri="{BB962C8B-B14F-4D97-AF65-F5344CB8AC3E}">
        <p14:creationId xmlns:p14="http://schemas.microsoft.com/office/powerpoint/2010/main" val="203362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C784-C9BA-FC92-A014-D3C235C3C987}"/>
            </a:ext>
          </a:extLst>
        </p:cNvPr>
        <p:cNvGrpSpPr/>
        <p:nvPr/>
      </p:nvGrpSpPr>
      <p:grpSpPr>
        <a:xfrm>
          <a:off x="0" y="0"/>
          <a:ext cx="0" cy="0"/>
          <a:chOff x="0" y="0"/>
          <a:chExt cx="0" cy="0"/>
        </a:xfrm>
      </p:grpSpPr>
      <p:grpSp>
        <p:nvGrpSpPr>
          <p:cNvPr id="412" name="Text Placeholder 39">
            <a:extLst>
              <a:ext uri="{FF2B5EF4-FFF2-40B4-BE49-F238E27FC236}">
                <a16:creationId xmlns:a16="http://schemas.microsoft.com/office/drawing/2014/main" id="{32B09C9C-E895-8051-9DCF-0185AFE261C5}"/>
              </a:ext>
            </a:extLst>
          </p:cNvPr>
          <p:cNvGrpSpPr/>
          <p:nvPr/>
        </p:nvGrpSpPr>
        <p:grpSpPr>
          <a:xfrm>
            <a:off x="-2" y="-1"/>
            <a:ext cx="12192001" cy="1378041"/>
            <a:chOff x="0" y="0"/>
            <a:chExt cx="12192000" cy="1378039"/>
          </a:xfrm>
        </p:grpSpPr>
        <p:sp>
          <p:nvSpPr>
            <p:cNvPr id="408" name="Rectangle">
              <a:extLst>
                <a:ext uri="{FF2B5EF4-FFF2-40B4-BE49-F238E27FC236}">
                  <a16:creationId xmlns:a16="http://schemas.microsoft.com/office/drawing/2014/main" id="{40E0798C-D7CC-BD4B-5AD8-CB0CB6F9AE68}"/>
                </a:ext>
              </a:extLst>
            </p:cNvPr>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a:extLst>
                <a:ext uri="{FF2B5EF4-FFF2-40B4-BE49-F238E27FC236}">
                  <a16:creationId xmlns:a16="http://schemas.microsoft.com/office/drawing/2014/main" id="{B6A7F00E-D94E-0E7F-04DE-08CC80B4DDB6}"/>
                </a:ext>
              </a:extLst>
            </p:cNvPr>
            <p:cNvGrpSpPr/>
            <p:nvPr/>
          </p:nvGrpSpPr>
          <p:grpSpPr>
            <a:xfrm>
              <a:off x="45717" y="-1"/>
              <a:ext cx="12100563" cy="1378041"/>
              <a:chOff x="0" y="0"/>
              <a:chExt cx="12100562" cy="1378039"/>
            </a:xfrm>
          </p:grpSpPr>
          <p:sp>
            <p:nvSpPr>
              <p:cNvPr id="409" name="Rectangle">
                <a:extLst>
                  <a:ext uri="{FF2B5EF4-FFF2-40B4-BE49-F238E27FC236}">
                    <a16:creationId xmlns:a16="http://schemas.microsoft.com/office/drawing/2014/main" id="{BA7995AA-54E4-90D6-B808-FEA94E9332FD}"/>
                  </a:ext>
                </a:extLst>
              </p:cNvPr>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a:extLst>
                  <a:ext uri="{FF2B5EF4-FFF2-40B4-BE49-F238E27FC236}">
                    <a16:creationId xmlns:a16="http://schemas.microsoft.com/office/drawing/2014/main" id="{9EEE67DB-378E-031A-14E8-A48ACD10266E}"/>
                  </a:ext>
                </a:extLst>
              </p:cNvPr>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a:extLst>
              <a:ext uri="{FF2B5EF4-FFF2-40B4-BE49-F238E27FC236}">
                <a16:creationId xmlns:a16="http://schemas.microsoft.com/office/drawing/2014/main" id="{D3D92767-B97E-77D6-07D7-DB8D98B84673}"/>
              </a:ext>
            </a:extLst>
          </p:cNvPr>
          <p:cNvSpPr txBox="1"/>
          <p:nvPr/>
        </p:nvSpPr>
        <p:spPr>
          <a:xfrm>
            <a:off x="1818851" y="170426"/>
            <a:ext cx="855429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latin typeface="Arial Narrow" panose="020B0606020202030204" pitchFamily="34" charset="0"/>
              </a:rPr>
              <a:t>Mental Health Awareness Month – May 2024</a:t>
            </a:r>
            <a:endParaRPr dirty="0">
              <a:latin typeface="Arial Narrow" panose="020B0606020202030204" pitchFamily="34" charset="0"/>
              <a:sym typeface="Open Sans Extrabold"/>
            </a:endParaRPr>
          </a:p>
        </p:txBody>
      </p:sp>
      <p:sp>
        <p:nvSpPr>
          <p:cNvPr id="414" name="Rectangle 6">
            <a:extLst>
              <a:ext uri="{FF2B5EF4-FFF2-40B4-BE49-F238E27FC236}">
                <a16:creationId xmlns:a16="http://schemas.microsoft.com/office/drawing/2014/main" id="{7723F659-BFC9-FCAF-0C38-C2740028814A}"/>
              </a:ext>
            </a:extLst>
          </p:cNvPr>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dirty="0"/>
          </a:p>
        </p:txBody>
      </p:sp>
      <p:pic>
        <p:nvPicPr>
          <p:cNvPr id="2" name="Picture 1">
            <a:extLst>
              <a:ext uri="{FF2B5EF4-FFF2-40B4-BE49-F238E27FC236}">
                <a16:creationId xmlns:a16="http://schemas.microsoft.com/office/drawing/2014/main" id="{BD3424CD-998B-1B7D-6C7D-1FFECE2E10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grpSp>
        <p:nvGrpSpPr>
          <p:cNvPr id="11" name="Group 10">
            <a:extLst>
              <a:ext uri="{FF2B5EF4-FFF2-40B4-BE49-F238E27FC236}">
                <a16:creationId xmlns:a16="http://schemas.microsoft.com/office/drawing/2014/main" id="{68A40FD6-3444-06D4-419C-37C8D1877E09}"/>
              </a:ext>
            </a:extLst>
          </p:cNvPr>
          <p:cNvGrpSpPr/>
          <p:nvPr/>
        </p:nvGrpSpPr>
        <p:grpSpPr>
          <a:xfrm>
            <a:off x="655983" y="2028710"/>
            <a:ext cx="3810723" cy="3221791"/>
            <a:chOff x="266304" y="2281982"/>
            <a:chExt cx="3601299" cy="2982730"/>
          </a:xfrm>
        </p:grpSpPr>
        <p:pic>
          <p:nvPicPr>
            <p:cNvPr id="8" name="Picture 7">
              <a:extLst>
                <a:ext uri="{FF2B5EF4-FFF2-40B4-BE49-F238E27FC236}">
                  <a16:creationId xmlns:a16="http://schemas.microsoft.com/office/drawing/2014/main" id="{BD9D65EB-03B3-2E8F-0B14-BBF5F53A4E55}"/>
                </a:ext>
              </a:extLst>
            </p:cNvPr>
            <p:cNvPicPr>
              <a:picLocks noChangeAspect="1"/>
            </p:cNvPicPr>
            <p:nvPr/>
          </p:nvPicPr>
          <p:blipFill>
            <a:blip r:embed="rId3"/>
            <a:stretch>
              <a:fillRect/>
            </a:stretch>
          </p:blipFill>
          <p:spPr>
            <a:xfrm>
              <a:off x="415391" y="2281982"/>
              <a:ext cx="3067342" cy="2431566"/>
            </a:xfrm>
            <a:prstGeom prst="rect">
              <a:avLst/>
            </a:prstGeom>
          </p:spPr>
        </p:pic>
        <p:pic>
          <p:nvPicPr>
            <p:cNvPr id="9" name="Picture 8">
              <a:extLst>
                <a:ext uri="{FF2B5EF4-FFF2-40B4-BE49-F238E27FC236}">
                  <a16:creationId xmlns:a16="http://schemas.microsoft.com/office/drawing/2014/main" id="{19DDDD08-BD35-A7F3-C33A-17EE064D7FE1}"/>
                </a:ext>
              </a:extLst>
            </p:cNvPr>
            <p:cNvPicPr>
              <a:picLocks noChangeAspect="1"/>
            </p:cNvPicPr>
            <p:nvPr/>
          </p:nvPicPr>
          <p:blipFill>
            <a:blip r:embed="rId4"/>
            <a:stretch>
              <a:fillRect/>
            </a:stretch>
          </p:blipFill>
          <p:spPr>
            <a:xfrm>
              <a:off x="266304" y="4713548"/>
              <a:ext cx="3601299" cy="551164"/>
            </a:xfrm>
            <a:prstGeom prst="rect">
              <a:avLst/>
            </a:prstGeom>
          </p:spPr>
        </p:pic>
      </p:grpSp>
      <p:sp>
        <p:nvSpPr>
          <p:cNvPr id="10" name="TextBox 9">
            <a:extLst>
              <a:ext uri="{FF2B5EF4-FFF2-40B4-BE49-F238E27FC236}">
                <a16:creationId xmlns:a16="http://schemas.microsoft.com/office/drawing/2014/main" id="{C78659AC-A7F5-2531-F82D-CDCF5E54C59D}"/>
              </a:ext>
            </a:extLst>
          </p:cNvPr>
          <p:cNvSpPr txBox="1"/>
          <p:nvPr/>
        </p:nvSpPr>
        <p:spPr>
          <a:xfrm>
            <a:off x="4684097" y="2567856"/>
            <a:ext cx="7204684" cy="1569660"/>
          </a:xfrm>
          <a:prstGeom prst="rect">
            <a:avLst/>
          </a:prstGeom>
          <a:noFill/>
        </p:spPr>
        <p:txBody>
          <a:bodyPr wrap="square" rtlCol="0">
            <a:spAutoFit/>
          </a:bodyPr>
          <a:lstStyle/>
          <a:p>
            <a:pPr algn="ctr"/>
            <a:r>
              <a:rPr lang="en-US" sz="2400" dirty="0"/>
              <a:t>D5840 Cranes for Hope Installation Ceremony</a:t>
            </a:r>
          </a:p>
          <a:p>
            <a:pPr algn="ctr"/>
            <a:endParaRPr lang="en-US" sz="2400" dirty="0"/>
          </a:p>
          <a:p>
            <a:pPr algn="ctr"/>
            <a:r>
              <a:rPr lang="en-US" sz="2400" dirty="0"/>
              <a:t>ASIST (Applied Suicide Intervention Skills Training)</a:t>
            </a:r>
          </a:p>
          <a:p>
            <a:pPr algn="ctr"/>
            <a:r>
              <a:rPr lang="en-US" sz="2400" dirty="0"/>
              <a:t>2-Full Days of training that is FREE for Rotarians</a:t>
            </a:r>
          </a:p>
        </p:txBody>
      </p:sp>
    </p:spTree>
    <p:extLst>
      <p:ext uri="{BB962C8B-B14F-4D97-AF65-F5344CB8AC3E}">
        <p14:creationId xmlns:p14="http://schemas.microsoft.com/office/powerpoint/2010/main" val="387900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D8D50398-13B0-6D4F-900E-23CAD9343C1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pic>
        <p:nvPicPr>
          <p:cNvPr id="2" name="Picture 1">
            <a:extLst>
              <a:ext uri="{FF2B5EF4-FFF2-40B4-BE49-F238E27FC236}">
                <a16:creationId xmlns:a16="http://schemas.microsoft.com/office/drawing/2014/main" id="{E30B9CDC-3A4A-D195-A88A-4DE959377E50}"/>
              </a:ext>
            </a:extLst>
          </p:cNvPr>
          <p:cNvPicPr>
            <a:picLocks noChangeAspect="1"/>
          </p:cNvPicPr>
          <p:nvPr/>
        </p:nvPicPr>
        <p:blipFill>
          <a:blip r:embed="rId3"/>
          <a:stretch>
            <a:fillRect/>
          </a:stretch>
        </p:blipFill>
        <p:spPr>
          <a:xfrm>
            <a:off x="231033" y="993912"/>
            <a:ext cx="4400504" cy="5219607"/>
          </a:xfrm>
          <a:prstGeom prst="rect">
            <a:avLst/>
          </a:prstGeom>
        </p:spPr>
      </p:pic>
      <p:pic>
        <p:nvPicPr>
          <p:cNvPr id="5" name="Picture 4">
            <a:extLst>
              <a:ext uri="{FF2B5EF4-FFF2-40B4-BE49-F238E27FC236}">
                <a16:creationId xmlns:a16="http://schemas.microsoft.com/office/drawing/2014/main" id="{C55FCE42-CCA9-2AB8-1CDB-615F7BC20C80}"/>
              </a:ext>
            </a:extLst>
          </p:cNvPr>
          <p:cNvPicPr>
            <a:picLocks noChangeAspect="1"/>
          </p:cNvPicPr>
          <p:nvPr/>
        </p:nvPicPr>
        <p:blipFill>
          <a:blip r:embed="rId4"/>
          <a:stretch>
            <a:fillRect/>
          </a:stretch>
        </p:blipFill>
        <p:spPr>
          <a:xfrm>
            <a:off x="4934730" y="1439036"/>
            <a:ext cx="6954077" cy="4555786"/>
          </a:xfrm>
          <a:prstGeom prst="rect">
            <a:avLst/>
          </a:prstGeom>
        </p:spPr>
      </p:pic>
    </p:spTree>
    <p:custDataLst>
      <p:tags r:id="rId1"/>
    </p:custDataLst>
    <p:extLst>
      <p:ext uri="{BB962C8B-B14F-4D97-AF65-F5344CB8AC3E}">
        <p14:creationId xmlns:p14="http://schemas.microsoft.com/office/powerpoint/2010/main" val="39656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3"/>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THANK YOU</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6017-DB04-86CE-0A66-DCC15419FC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176CB7-AD3F-B50B-4B06-4EBA5F3387AA}"/>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9" name="Text Placeholder 39">
            <a:extLst>
              <a:ext uri="{FF2B5EF4-FFF2-40B4-BE49-F238E27FC236}">
                <a16:creationId xmlns:a16="http://schemas.microsoft.com/office/drawing/2014/main" id="{973D94F7-7C31-3256-4A93-E95F72683F29}"/>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pic>
        <p:nvPicPr>
          <p:cNvPr id="3" name="Picture 2">
            <a:extLst>
              <a:ext uri="{FF2B5EF4-FFF2-40B4-BE49-F238E27FC236}">
                <a16:creationId xmlns:a16="http://schemas.microsoft.com/office/drawing/2014/main" id="{B4C05914-2186-9A93-BCE1-6FDA06E49EB2}"/>
              </a:ext>
            </a:extLst>
          </p:cNvPr>
          <p:cNvPicPr>
            <a:picLocks noChangeAspect="1"/>
          </p:cNvPicPr>
          <p:nvPr/>
        </p:nvPicPr>
        <p:blipFill>
          <a:blip r:embed="rId3"/>
          <a:stretch>
            <a:fillRect/>
          </a:stretch>
        </p:blipFill>
        <p:spPr>
          <a:xfrm>
            <a:off x="3399562" y="115570"/>
            <a:ext cx="5707200" cy="6465255"/>
          </a:xfrm>
          <a:prstGeom prst="rect">
            <a:avLst/>
          </a:prstGeom>
        </p:spPr>
      </p:pic>
    </p:spTree>
    <p:custDataLst>
      <p:tags r:id="rId1"/>
    </p:custDataLst>
    <p:extLst>
      <p:ext uri="{BB962C8B-B14F-4D97-AF65-F5344CB8AC3E}">
        <p14:creationId xmlns:p14="http://schemas.microsoft.com/office/powerpoint/2010/main" val="29622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533A5-84C3-1CE7-6686-5261E01F6C46}"/>
            </a:ext>
          </a:extLst>
        </p:cNvPr>
        <p:cNvGrpSpPr/>
        <p:nvPr/>
      </p:nvGrpSpPr>
      <p:grpSpPr>
        <a:xfrm>
          <a:off x="0" y="0"/>
          <a:ext cx="0" cy="0"/>
          <a:chOff x="0" y="0"/>
          <a:chExt cx="0" cy="0"/>
        </a:xfrm>
      </p:grpSpPr>
      <p:grpSp>
        <p:nvGrpSpPr>
          <p:cNvPr id="412" name="Text Placeholder 39">
            <a:extLst>
              <a:ext uri="{FF2B5EF4-FFF2-40B4-BE49-F238E27FC236}">
                <a16:creationId xmlns:a16="http://schemas.microsoft.com/office/drawing/2014/main" id="{34184F3B-A7C1-EBE4-D554-31185869BD62}"/>
              </a:ext>
            </a:extLst>
          </p:cNvPr>
          <p:cNvGrpSpPr/>
          <p:nvPr/>
        </p:nvGrpSpPr>
        <p:grpSpPr>
          <a:xfrm>
            <a:off x="-2" y="-1"/>
            <a:ext cx="12192001" cy="1378041"/>
            <a:chOff x="0" y="0"/>
            <a:chExt cx="12192000" cy="1378039"/>
          </a:xfrm>
        </p:grpSpPr>
        <p:sp>
          <p:nvSpPr>
            <p:cNvPr id="408" name="Rectangle">
              <a:extLst>
                <a:ext uri="{FF2B5EF4-FFF2-40B4-BE49-F238E27FC236}">
                  <a16:creationId xmlns:a16="http://schemas.microsoft.com/office/drawing/2014/main" id="{503E15F2-3C37-968C-5D1A-7CF00133E628}"/>
                </a:ext>
              </a:extLst>
            </p:cNvPr>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a:extLst>
                <a:ext uri="{FF2B5EF4-FFF2-40B4-BE49-F238E27FC236}">
                  <a16:creationId xmlns:a16="http://schemas.microsoft.com/office/drawing/2014/main" id="{705FC667-87D4-EBFF-29BF-EA019B30BC02}"/>
                </a:ext>
              </a:extLst>
            </p:cNvPr>
            <p:cNvGrpSpPr/>
            <p:nvPr/>
          </p:nvGrpSpPr>
          <p:grpSpPr>
            <a:xfrm>
              <a:off x="45717" y="-1"/>
              <a:ext cx="12100563" cy="1378041"/>
              <a:chOff x="0" y="0"/>
              <a:chExt cx="12100562" cy="1378039"/>
            </a:xfrm>
          </p:grpSpPr>
          <p:sp>
            <p:nvSpPr>
              <p:cNvPr id="409" name="Rectangle">
                <a:extLst>
                  <a:ext uri="{FF2B5EF4-FFF2-40B4-BE49-F238E27FC236}">
                    <a16:creationId xmlns:a16="http://schemas.microsoft.com/office/drawing/2014/main" id="{E176A7E5-2FFE-E83D-DCCE-4F32025E1BD4}"/>
                  </a:ext>
                </a:extLst>
              </p:cNvPr>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a:extLst>
                  <a:ext uri="{FF2B5EF4-FFF2-40B4-BE49-F238E27FC236}">
                    <a16:creationId xmlns:a16="http://schemas.microsoft.com/office/drawing/2014/main" id="{B4991528-40D8-D95D-B88F-85DC6460C1F4}"/>
                  </a:ext>
                </a:extLst>
              </p:cNvPr>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a:extLst>
              <a:ext uri="{FF2B5EF4-FFF2-40B4-BE49-F238E27FC236}">
                <a16:creationId xmlns:a16="http://schemas.microsoft.com/office/drawing/2014/main" id="{B720238B-767F-5B5D-1A25-19E1EFEE8C15}"/>
              </a:ext>
            </a:extLst>
          </p:cNvPr>
          <p:cNvSpPr txBox="1"/>
          <p:nvPr/>
        </p:nvSpPr>
        <p:spPr>
          <a:xfrm>
            <a:off x="467140" y="177150"/>
            <a:ext cx="11111948"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latin typeface="+mj-lt"/>
                <a:ea typeface="Open Sans Extrabold"/>
                <a:cs typeface="Open Sans Extrabold"/>
                <a:sym typeface="Open Sans Extrabold"/>
              </a:rPr>
              <a:t>Membership Recruiting/Volunteer Opportunities </a:t>
            </a:r>
            <a:endParaRPr dirty="0">
              <a:latin typeface="+mj-lt"/>
              <a:ea typeface="Open Sans Extrabold"/>
              <a:cs typeface="Open Sans Extrabold"/>
              <a:sym typeface="Open Sans Extrabold"/>
            </a:endParaRPr>
          </a:p>
        </p:txBody>
      </p:sp>
      <p:sp>
        <p:nvSpPr>
          <p:cNvPr id="414" name="Rectangle 6">
            <a:extLst>
              <a:ext uri="{FF2B5EF4-FFF2-40B4-BE49-F238E27FC236}">
                <a16:creationId xmlns:a16="http://schemas.microsoft.com/office/drawing/2014/main" id="{BD02E074-3615-4B8B-E073-EB53F985D99F}"/>
              </a:ext>
            </a:extLst>
          </p:cNvPr>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r>
              <a:rPr lang="en-US" dirty="0"/>
              <a:t>FIESTA in San Antonio!</a:t>
            </a:r>
            <a:endParaRPr dirty="0"/>
          </a:p>
        </p:txBody>
      </p:sp>
      <p:pic>
        <p:nvPicPr>
          <p:cNvPr id="10" name="Picture 9">
            <a:extLst>
              <a:ext uri="{FF2B5EF4-FFF2-40B4-BE49-F238E27FC236}">
                <a16:creationId xmlns:a16="http://schemas.microsoft.com/office/drawing/2014/main" id="{56500102-3F9D-4674-961E-991F42D06D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pic>
        <p:nvPicPr>
          <p:cNvPr id="2" name="Picture 1">
            <a:extLst>
              <a:ext uri="{FF2B5EF4-FFF2-40B4-BE49-F238E27FC236}">
                <a16:creationId xmlns:a16="http://schemas.microsoft.com/office/drawing/2014/main" id="{1C4B34EA-946B-BE0E-5B8A-C2B437CED6B3}"/>
              </a:ext>
            </a:extLst>
          </p:cNvPr>
          <p:cNvPicPr>
            <a:picLocks noChangeAspect="1"/>
          </p:cNvPicPr>
          <p:nvPr/>
        </p:nvPicPr>
        <p:blipFill>
          <a:blip r:embed="rId3"/>
          <a:stretch>
            <a:fillRect/>
          </a:stretch>
        </p:blipFill>
        <p:spPr>
          <a:xfrm>
            <a:off x="1640679" y="2121959"/>
            <a:ext cx="4056474" cy="3966020"/>
          </a:xfrm>
          <a:prstGeom prst="rect">
            <a:avLst/>
          </a:prstGeom>
        </p:spPr>
      </p:pic>
      <p:pic>
        <p:nvPicPr>
          <p:cNvPr id="3" name="Picture 2">
            <a:extLst>
              <a:ext uri="{FF2B5EF4-FFF2-40B4-BE49-F238E27FC236}">
                <a16:creationId xmlns:a16="http://schemas.microsoft.com/office/drawing/2014/main" id="{A729E58E-A1C1-E287-01E0-728709D20A84}"/>
              </a:ext>
            </a:extLst>
          </p:cNvPr>
          <p:cNvPicPr>
            <a:picLocks noChangeAspect="1"/>
          </p:cNvPicPr>
          <p:nvPr/>
        </p:nvPicPr>
        <p:blipFill>
          <a:blip r:embed="rId4"/>
          <a:stretch>
            <a:fillRect/>
          </a:stretch>
        </p:blipFill>
        <p:spPr>
          <a:xfrm>
            <a:off x="6178827" y="2121959"/>
            <a:ext cx="3621155" cy="4066256"/>
          </a:xfrm>
          <a:prstGeom prst="rect">
            <a:avLst/>
          </a:prstGeom>
        </p:spPr>
      </p:pic>
      <p:sp>
        <p:nvSpPr>
          <p:cNvPr id="4" name="TextBox 3">
            <a:extLst>
              <a:ext uri="{FF2B5EF4-FFF2-40B4-BE49-F238E27FC236}">
                <a16:creationId xmlns:a16="http://schemas.microsoft.com/office/drawing/2014/main" id="{DF5D29F1-057C-06C9-47F7-2D85B7CB8DED}"/>
              </a:ext>
            </a:extLst>
          </p:cNvPr>
          <p:cNvSpPr txBox="1"/>
          <p:nvPr/>
        </p:nvSpPr>
        <p:spPr>
          <a:xfrm>
            <a:off x="2495069" y="1749103"/>
            <a:ext cx="2505879" cy="369332"/>
          </a:xfrm>
          <a:prstGeom prst="rect">
            <a:avLst/>
          </a:prstGeom>
          <a:noFill/>
        </p:spPr>
        <p:txBody>
          <a:bodyPr wrap="none" rtlCol="0">
            <a:spAutoFit/>
          </a:bodyPr>
          <a:lstStyle/>
          <a:p>
            <a:r>
              <a:rPr lang="en-US" dirty="0"/>
              <a:t>Friday - April 19, 2024</a:t>
            </a:r>
          </a:p>
        </p:txBody>
      </p:sp>
      <p:sp>
        <p:nvSpPr>
          <p:cNvPr id="5" name="TextBox 4">
            <a:extLst>
              <a:ext uri="{FF2B5EF4-FFF2-40B4-BE49-F238E27FC236}">
                <a16:creationId xmlns:a16="http://schemas.microsoft.com/office/drawing/2014/main" id="{1A46739C-6FFC-64EC-0786-E01B8C748733}"/>
              </a:ext>
            </a:extLst>
          </p:cNvPr>
          <p:cNvSpPr txBox="1"/>
          <p:nvPr/>
        </p:nvSpPr>
        <p:spPr>
          <a:xfrm>
            <a:off x="6551543" y="1749103"/>
            <a:ext cx="2723887" cy="369332"/>
          </a:xfrm>
          <a:prstGeom prst="rect">
            <a:avLst/>
          </a:prstGeom>
          <a:noFill/>
        </p:spPr>
        <p:txBody>
          <a:bodyPr wrap="none" rtlCol="0">
            <a:spAutoFit/>
          </a:bodyPr>
          <a:lstStyle/>
          <a:p>
            <a:r>
              <a:rPr lang="en-US" dirty="0"/>
              <a:t>Saturday - April 27, 2024</a:t>
            </a:r>
          </a:p>
        </p:txBody>
      </p:sp>
    </p:spTree>
    <p:extLst>
      <p:ext uri="{BB962C8B-B14F-4D97-AF65-F5344CB8AC3E}">
        <p14:creationId xmlns:p14="http://schemas.microsoft.com/office/powerpoint/2010/main" val="121241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foundation</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ARFC, PDG Jerry Hardy</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5</a:t>
            </a:fld>
            <a:endParaRPr lang="en-US" dirty="0"/>
          </a:p>
        </p:txBody>
      </p:sp>
      <p:pic>
        <p:nvPicPr>
          <p:cNvPr id="2" name="Picture 1">
            <a:extLst>
              <a:ext uri="{FF2B5EF4-FFF2-40B4-BE49-F238E27FC236}">
                <a16:creationId xmlns:a16="http://schemas.microsoft.com/office/drawing/2014/main" id="{EADA11A1-6BA4-F010-33D8-EA43B1632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3" name="Picture 2">
            <a:extLst>
              <a:ext uri="{FF2B5EF4-FFF2-40B4-BE49-F238E27FC236}">
                <a16:creationId xmlns:a16="http://schemas.microsoft.com/office/drawing/2014/main" id="{7480B65A-2A23-DB67-28BE-9861ADDEE0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6" name="Text Placeholder 25">
            <a:extLst>
              <a:ext uri="{FF2B5EF4-FFF2-40B4-BE49-F238E27FC236}">
                <a16:creationId xmlns:a16="http://schemas.microsoft.com/office/drawing/2014/main" id="{39C90D93-F647-6AA2-2B9C-7DFFE65D052F}"/>
              </a:ext>
            </a:extLst>
          </p:cNvPr>
          <p:cNvSpPr txBox="1">
            <a:spLocks/>
          </p:cNvSpPr>
          <p:nvPr/>
        </p:nvSpPr>
        <p:spPr>
          <a:xfrm>
            <a:off x="6296723" y="874397"/>
            <a:ext cx="5537200" cy="47608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169863" algn="l" defTabSz="914400"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Summary:</a:t>
            </a:r>
          </a:p>
          <a:p>
            <a:pPr lvl="1"/>
            <a:r>
              <a:rPr lang="en-US" dirty="0"/>
              <a:t>Annual Fund Giving Goal: </a:t>
            </a:r>
            <a:r>
              <a:rPr lang="en-US" dirty="0">
                <a:solidFill>
                  <a:srgbClr val="00B0F0"/>
                </a:solidFill>
              </a:rPr>
              <a:t>$206,926</a:t>
            </a:r>
          </a:p>
          <a:p>
            <a:pPr lvl="1"/>
            <a:r>
              <a:rPr lang="en-US" dirty="0"/>
              <a:t>Annual Fund Giving to Date: </a:t>
            </a:r>
            <a:r>
              <a:rPr lang="en-US" dirty="0">
                <a:solidFill>
                  <a:srgbClr val="00B0F0"/>
                </a:solidFill>
              </a:rPr>
              <a:t>$116,899</a:t>
            </a:r>
          </a:p>
          <a:p>
            <a:pPr lvl="1"/>
            <a:r>
              <a:rPr lang="en-US" dirty="0"/>
              <a:t>Polio Fund Giving Goal: </a:t>
            </a:r>
            <a:r>
              <a:rPr lang="en-US" dirty="0">
                <a:solidFill>
                  <a:srgbClr val="FF0000"/>
                </a:solidFill>
              </a:rPr>
              <a:t>$58,431</a:t>
            </a:r>
          </a:p>
          <a:p>
            <a:pPr lvl="1"/>
            <a:r>
              <a:rPr lang="en-US" dirty="0"/>
              <a:t>Polio Fund Giving to Date: </a:t>
            </a:r>
            <a:r>
              <a:rPr lang="en-US" dirty="0">
                <a:solidFill>
                  <a:srgbClr val="FF0000"/>
                </a:solidFill>
              </a:rPr>
              <a:t>$47,341</a:t>
            </a:r>
          </a:p>
          <a:p>
            <a:pPr lvl="1"/>
            <a:r>
              <a:rPr lang="en-US" dirty="0"/>
              <a:t>Number of New Paul Harris Fellows Awarded: </a:t>
            </a:r>
            <a:r>
              <a:rPr lang="en-US" dirty="0">
                <a:solidFill>
                  <a:schemeClr val="accent3"/>
                </a:solidFill>
              </a:rPr>
              <a:t>97</a:t>
            </a:r>
          </a:p>
          <a:p>
            <a:pPr lvl="1"/>
            <a:r>
              <a:rPr lang="en-US" dirty="0"/>
              <a:t>Number of New Paul Harris Society Members: </a:t>
            </a:r>
            <a:r>
              <a:rPr lang="en-US" dirty="0">
                <a:solidFill>
                  <a:schemeClr val="accent3"/>
                </a:solidFill>
              </a:rPr>
              <a:t>0</a:t>
            </a:r>
          </a:p>
          <a:p>
            <a:pPr lvl="1"/>
            <a:r>
              <a:rPr lang="en-US" dirty="0"/>
              <a:t>Number of New Major Donors: </a:t>
            </a:r>
            <a:r>
              <a:rPr lang="en-US" dirty="0">
                <a:solidFill>
                  <a:srgbClr val="92D050"/>
                </a:solidFill>
              </a:rPr>
              <a:t>4</a:t>
            </a:r>
          </a:p>
        </p:txBody>
      </p:sp>
    </p:spTree>
    <p:custDataLst>
      <p:tags r:id="rId1"/>
    </p:custDataLst>
    <p:extLst>
      <p:ext uri="{BB962C8B-B14F-4D97-AF65-F5344CB8AC3E}">
        <p14:creationId xmlns:p14="http://schemas.microsoft.com/office/powerpoint/2010/main" val="280846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BBA9-7B30-1185-FBD1-9BE523F02788}"/>
            </a:ext>
          </a:extLst>
        </p:cNvPr>
        <p:cNvGrpSpPr/>
        <p:nvPr/>
      </p:nvGrpSpPr>
      <p:grpSpPr>
        <a:xfrm>
          <a:off x="0" y="0"/>
          <a:ext cx="0" cy="0"/>
          <a:chOff x="0" y="0"/>
          <a:chExt cx="0" cy="0"/>
        </a:xfrm>
      </p:grpSpPr>
      <p:grpSp>
        <p:nvGrpSpPr>
          <p:cNvPr id="412" name="Text Placeholder 39">
            <a:extLst>
              <a:ext uri="{FF2B5EF4-FFF2-40B4-BE49-F238E27FC236}">
                <a16:creationId xmlns:a16="http://schemas.microsoft.com/office/drawing/2014/main" id="{4B7C6E07-5553-FF4B-0EF4-D8A02BAFCD63}"/>
              </a:ext>
            </a:extLst>
          </p:cNvPr>
          <p:cNvGrpSpPr/>
          <p:nvPr/>
        </p:nvGrpSpPr>
        <p:grpSpPr>
          <a:xfrm>
            <a:off x="-2" y="-1"/>
            <a:ext cx="12192001" cy="1378041"/>
            <a:chOff x="0" y="0"/>
            <a:chExt cx="12192000" cy="1378039"/>
          </a:xfrm>
        </p:grpSpPr>
        <p:sp>
          <p:nvSpPr>
            <p:cNvPr id="408" name="Rectangle">
              <a:extLst>
                <a:ext uri="{FF2B5EF4-FFF2-40B4-BE49-F238E27FC236}">
                  <a16:creationId xmlns:a16="http://schemas.microsoft.com/office/drawing/2014/main" id="{F8EAB2B4-55AE-5C06-9E74-C91F0E47564E}"/>
                </a:ext>
              </a:extLst>
            </p:cNvPr>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a:extLst>
                <a:ext uri="{FF2B5EF4-FFF2-40B4-BE49-F238E27FC236}">
                  <a16:creationId xmlns:a16="http://schemas.microsoft.com/office/drawing/2014/main" id="{6E850508-93C0-4C12-30E5-F0E22556C1AF}"/>
                </a:ext>
              </a:extLst>
            </p:cNvPr>
            <p:cNvGrpSpPr/>
            <p:nvPr/>
          </p:nvGrpSpPr>
          <p:grpSpPr>
            <a:xfrm>
              <a:off x="45717" y="-1"/>
              <a:ext cx="12100563" cy="1378041"/>
              <a:chOff x="0" y="0"/>
              <a:chExt cx="12100562" cy="1378039"/>
            </a:xfrm>
          </p:grpSpPr>
          <p:sp>
            <p:nvSpPr>
              <p:cNvPr id="409" name="Rectangle">
                <a:extLst>
                  <a:ext uri="{FF2B5EF4-FFF2-40B4-BE49-F238E27FC236}">
                    <a16:creationId xmlns:a16="http://schemas.microsoft.com/office/drawing/2014/main" id="{182B5FCD-1317-33B1-7416-980ADB4D4D55}"/>
                  </a:ext>
                </a:extLst>
              </p:cNvPr>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a:extLst>
                  <a:ext uri="{FF2B5EF4-FFF2-40B4-BE49-F238E27FC236}">
                    <a16:creationId xmlns:a16="http://schemas.microsoft.com/office/drawing/2014/main" id="{47B3E6DE-0A50-B631-5200-A33DF08CCEFC}"/>
                  </a:ext>
                </a:extLst>
              </p:cNvPr>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a:extLst>
              <a:ext uri="{FF2B5EF4-FFF2-40B4-BE49-F238E27FC236}">
                <a16:creationId xmlns:a16="http://schemas.microsoft.com/office/drawing/2014/main" id="{C32147A1-EC21-1612-C776-BED9628E467F}"/>
              </a:ext>
            </a:extLst>
          </p:cNvPr>
          <p:cNvSpPr txBox="1"/>
          <p:nvPr/>
        </p:nvSpPr>
        <p:spPr>
          <a:xfrm>
            <a:off x="1712407" y="170426"/>
            <a:ext cx="9202027"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latin typeface="+mj-lt"/>
                <a:ea typeface="Open Sans Extrabold"/>
                <a:cs typeface="Open Sans Extrabold"/>
                <a:sym typeface="Open Sans Extrabold"/>
              </a:rPr>
              <a:t>Rotary Foundation Challenge Results</a:t>
            </a:r>
            <a:endParaRPr dirty="0">
              <a:latin typeface="+mj-lt"/>
              <a:ea typeface="Open Sans Extrabold"/>
              <a:cs typeface="Open Sans Extrabold"/>
              <a:sym typeface="Open Sans Extrabold"/>
            </a:endParaRPr>
          </a:p>
        </p:txBody>
      </p:sp>
      <p:sp>
        <p:nvSpPr>
          <p:cNvPr id="414" name="Rectangle 6">
            <a:extLst>
              <a:ext uri="{FF2B5EF4-FFF2-40B4-BE49-F238E27FC236}">
                <a16:creationId xmlns:a16="http://schemas.microsoft.com/office/drawing/2014/main" id="{0520E6A9-D25B-B111-1BE5-923F15FF6F04}"/>
              </a:ext>
            </a:extLst>
          </p:cNvPr>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 name="Picture 9">
            <a:extLst>
              <a:ext uri="{FF2B5EF4-FFF2-40B4-BE49-F238E27FC236}">
                <a16:creationId xmlns:a16="http://schemas.microsoft.com/office/drawing/2014/main" id="{5DE051A7-4076-0743-2837-E0CB783969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pic>
        <p:nvPicPr>
          <p:cNvPr id="4" name="Picture 3">
            <a:extLst>
              <a:ext uri="{FF2B5EF4-FFF2-40B4-BE49-F238E27FC236}">
                <a16:creationId xmlns:a16="http://schemas.microsoft.com/office/drawing/2014/main" id="{A27BC245-9DCC-F69E-DDDD-A26C13659F3B}"/>
              </a:ext>
            </a:extLst>
          </p:cNvPr>
          <p:cNvPicPr>
            <a:picLocks noChangeAspect="1"/>
          </p:cNvPicPr>
          <p:nvPr/>
        </p:nvPicPr>
        <p:blipFill>
          <a:blip r:embed="rId3"/>
          <a:stretch>
            <a:fillRect/>
          </a:stretch>
        </p:blipFill>
        <p:spPr>
          <a:xfrm>
            <a:off x="247045" y="1758302"/>
            <a:ext cx="5848952" cy="3341395"/>
          </a:xfrm>
          <a:prstGeom prst="rect">
            <a:avLst/>
          </a:prstGeom>
        </p:spPr>
      </p:pic>
      <p:pic>
        <p:nvPicPr>
          <p:cNvPr id="5" name="Picture 4">
            <a:extLst>
              <a:ext uri="{FF2B5EF4-FFF2-40B4-BE49-F238E27FC236}">
                <a16:creationId xmlns:a16="http://schemas.microsoft.com/office/drawing/2014/main" id="{8959F9E8-40F8-B590-3E35-A4DEDE59C8FB}"/>
              </a:ext>
            </a:extLst>
          </p:cNvPr>
          <p:cNvPicPr>
            <a:picLocks noChangeAspect="1"/>
          </p:cNvPicPr>
          <p:nvPr/>
        </p:nvPicPr>
        <p:blipFill>
          <a:blip r:embed="rId4"/>
          <a:stretch>
            <a:fillRect/>
          </a:stretch>
        </p:blipFill>
        <p:spPr>
          <a:xfrm>
            <a:off x="6140847" y="1758302"/>
            <a:ext cx="5848951" cy="3039042"/>
          </a:xfrm>
          <a:prstGeom prst="rect">
            <a:avLst/>
          </a:prstGeom>
        </p:spPr>
      </p:pic>
    </p:spTree>
    <p:extLst>
      <p:ext uri="{BB962C8B-B14F-4D97-AF65-F5344CB8AC3E}">
        <p14:creationId xmlns:p14="http://schemas.microsoft.com/office/powerpoint/2010/main" val="185099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8ABA-2B93-5753-54AC-E3B555EE2B32}"/>
            </a:ext>
          </a:extLst>
        </p:cNvPr>
        <p:cNvGrpSpPr/>
        <p:nvPr/>
      </p:nvGrpSpPr>
      <p:grpSpPr>
        <a:xfrm>
          <a:off x="0" y="0"/>
          <a:ext cx="0" cy="0"/>
          <a:chOff x="0" y="0"/>
          <a:chExt cx="0" cy="0"/>
        </a:xfrm>
      </p:grpSpPr>
      <p:grpSp>
        <p:nvGrpSpPr>
          <p:cNvPr id="412" name="Text Placeholder 39">
            <a:extLst>
              <a:ext uri="{FF2B5EF4-FFF2-40B4-BE49-F238E27FC236}">
                <a16:creationId xmlns:a16="http://schemas.microsoft.com/office/drawing/2014/main" id="{3159F46E-756D-7D80-0BD0-3AB441C44C39}"/>
              </a:ext>
            </a:extLst>
          </p:cNvPr>
          <p:cNvGrpSpPr/>
          <p:nvPr/>
        </p:nvGrpSpPr>
        <p:grpSpPr>
          <a:xfrm>
            <a:off x="-2" y="-1"/>
            <a:ext cx="12192001" cy="1378041"/>
            <a:chOff x="0" y="0"/>
            <a:chExt cx="12192000" cy="1378039"/>
          </a:xfrm>
        </p:grpSpPr>
        <p:sp>
          <p:nvSpPr>
            <p:cNvPr id="408" name="Rectangle">
              <a:extLst>
                <a:ext uri="{FF2B5EF4-FFF2-40B4-BE49-F238E27FC236}">
                  <a16:creationId xmlns:a16="http://schemas.microsoft.com/office/drawing/2014/main" id="{A2E7BAB8-C671-4734-05BE-31BFD287F2B0}"/>
                </a:ext>
              </a:extLst>
            </p:cNvPr>
            <p:cNvSpPr/>
            <p:nvPr/>
          </p:nvSpPr>
          <p:spPr>
            <a:xfrm>
              <a:off x="-1" y="-1"/>
              <a:ext cx="12192001"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grpSp>
          <p:nvGrpSpPr>
            <p:cNvPr id="411" name="subhead">
              <a:extLst>
                <a:ext uri="{FF2B5EF4-FFF2-40B4-BE49-F238E27FC236}">
                  <a16:creationId xmlns:a16="http://schemas.microsoft.com/office/drawing/2014/main" id="{18667FBF-FD5E-1811-8924-AC9AAD9E8177}"/>
                </a:ext>
              </a:extLst>
            </p:cNvPr>
            <p:cNvGrpSpPr/>
            <p:nvPr/>
          </p:nvGrpSpPr>
          <p:grpSpPr>
            <a:xfrm>
              <a:off x="45717" y="-1"/>
              <a:ext cx="12100563" cy="1378041"/>
              <a:chOff x="0" y="0"/>
              <a:chExt cx="12100562" cy="1378039"/>
            </a:xfrm>
          </p:grpSpPr>
          <p:sp>
            <p:nvSpPr>
              <p:cNvPr id="409" name="Rectangle">
                <a:extLst>
                  <a:ext uri="{FF2B5EF4-FFF2-40B4-BE49-F238E27FC236}">
                    <a16:creationId xmlns:a16="http://schemas.microsoft.com/office/drawing/2014/main" id="{A5CF4087-CF43-335B-257D-F0BF020D62E5}"/>
                  </a:ext>
                </a:extLst>
              </p:cNvPr>
              <p:cNvSpPr/>
              <p:nvPr/>
            </p:nvSpPr>
            <p:spPr>
              <a:xfrm>
                <a:off x="-1" y="-1"/>
                <a:ext cx="12100564" cy="1378041"/>
              </a:xfrm>
              <a:prstGeom prst="rect">
                <a:avLst/>
              </a:prstGeom>
              <a:solidFill>
                <a:srgbClr val="015CAC"/>
              </a:solidFill>
              <a:ln w="12700" cap="flat">
                <a:noFill/>
                <a:miter lim="400000"/>
              </a:ln>
              <a:effectLst/>
            </p:spPr>
            <p:txBody>
              <a:bodyPr wrap="square" lIns="45718" tIns="45718" rIns="45718" bIns="45718" numCol="1" anchor="b">
                <a:noAutofit/>
              </a:bodyPr>
              <a:lstStyle/>
              <a:p>
                <a:pPr algn="r">
                  <a:lnSpc>
                    <a:spcPct val="90000"/>
                  </a:lnSpc>
                  <a:spcBef>
                    <a:spcPts val="1000"/>
                  </a:spcBef>
                  <a:defRPr sz="2800">
                    <a:solidFill>
                      <a:srgbClr val="000000">
                        <a:alpha val="0"/>
                      </a:srgbClr>
                    </a:solidFill>
                    <a:latin typeface="Arial"/>
                    <a:ea typeface="Arial"/>
                    <a:cs typeface="Arial"/>
                    <a:sym typeface="Arial"/>
                  </a:defRPr>
                </a:pPr>
                <a:endParaRPr/>
              </a:p>
            </p:txBody>
          </p:sp>
          <p:sp>
            <p:nvSpPr>
              <p:cNvPr id="410" name="subhead">
                <a:extLst>
                  <a:ext uri="{FF2B5EF4-FFF2-40B4-BE49-F238E27FC236}">
                    <a16:creationId xmlns:a16="http://schemas.microsoft.com/office/drawing/2014/main" id="{6974E497-95F7-3286-50F2-BF9FD8608271}"/>
                  </a:ext>
                </a:extLst>
              </p:cNvPr>
              <p:cNvSpPr txBox="1"/>
              <p:nvPr/>
            </p:nvSpPr>
            <p:spPr>
              <a:xfrm>
                <a:off x="-1" y="-1"/>
                <a:ext cx="12100564" cy="1378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b">
                <a:normAutofit/>
              </a:bodyPr>
              <a:lstStyle>
                <a:lvl1pPr algn="r">
                  <a:lnSpc>
                    <a:spcPct val="90000"/>
                  </a:lnSpc>
                  <a:spcBef>
                    <a:spcPts val="1000"/>
                  </a:spcBef>
                  <a:defRPr sz="2800">
                    <a:solidFill>
                      <a:srgbClr val="000000">
                        <a:alpha val="0"/>
                      </a:srgbClr>
                    </a:solidFill>
                    <a:latin typeface="Arial"/>
                    <a:ea typeface="Arial"/>
                    <a:cs typeface="Arial"/>
                    <a:sym typeface="Arial"/>
                  </a:defRPr>
                </a:lvl1pPr>
              </a:lstStyle>
              <a:p>
                <a:r>
                  <a:t>subhead</a:t>
                </a:r>
              </a:p>
            </p:txBody>
          </p:sp>
        </p:grpSp>
      </p:grpSp>
      <p:sp>
        <p:nvSpPr>
          <p:cNvPr id="413" name="TextBox 1">
            <a:extLst>
              <a:ext uri="{FF2B5EF4-FFF2-40B4-BE49-F238E27FC236}">
                <a16:creationId xmlns:a16="http://schemas.microsoft.com/office/drawing/2014/main" id="{F2F7CD66-382B-4270-9441-2A1C5F15D033}"/>
              </a:ext>
            </a:extLst>
          </p:cNvPr>
          <p:cNvSpPr txBox="1"/>
          <p:nvPr/>
        </p:nvSpPr>
        <p:spPr>
          <a:xfrm>
            <a:off x="1712407" y="170426"/>
            <a:ext cx="9202027"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4000">
                <a:solidFill>
                  <a:srgbClr val="FFFFFF"/>
                </a:solidFill>
                <a:latin typeface="Open Sans Extrabold"/>
                <a:ea typeface="Open Sans Extrabold"/>
                <a:cs typeface="Open Sans Extrabold"/>
                <a:sym typeface="Open Sans Extrabold"/>
              </a:defRPr>
            </a:lvl1pPr>
          </a:lstStyle>
          <a:p>
            <a:pPr>
              <a:defRPr>
                <a:latin typeface="Arial Narrow"/>
                <a:ea typeface="Arial Narrow"/>
                <a:cs typeface="Arial Narrow"/>
                <a:sym typeface="Arial Narrow"/>
              </a:defRPr>
            </a:pPr>
            <a:r>
              <a:rPr lang="en-US" dirty="0">
                <a:latin typeface="+mj-lt"/>
                <a:ea typeface="Open Sans Extrabold"/>
                <a:cs typeface="Open Sans Extrabold"/>
                <a:sym typeface="Open Sans Extrabold"/>
              </a:rPr>
              <a:t>Rotary Foundation Raffle Ti</a:t>
            </a:r>
            <a:r>
              <a:rPr lang="en-US" dirty="0">
                <a:latin typeface="+mj-lt"/>
              </a:rPr>
              <a:t>ckets</a:t>
            </a:r>
            <a:endParaRPr dirty="0">
              <a:latin typeface="+mj-lt"/>
              <a:ea typeface="Open Sans Extrabold"/>
              <a:cs typeface="Open Sans Extrabold"/>
              <a:sym typeface="Open Sans Extrabold"/>
            </a:endParaRPr>
          </a:p>
        </p:txBody>
      </p:sp>
      <p:sp>
        <p:nvSpPr>
          <p:cNvPr id="414" name="Rectangle 6">
            <a:extLst>
              <a:ext uri="{FF2B5EF4-FFF2-40B4-BE49-F238E27FC236}">
                <a16:creationId xmlns:a16="http://schemas.microsoft.com/office/drawing/2014/main" id="{6B41FF03-514A-79A0-337E-B9E4C4376962}"/>
              </a:ext>
            </a:extLst>
          </p:cNvPr>
          <p:cNvSpPr/>
          <p:nvPr/>
        </p:nvSpPr>
        <p:spPr>
          <a:xfrm>
            <a:off x="-2" y="1048735"/>
            <a:ext cx="12192001" cy="470384"/>
          </a:xfrm>
          <a:prstGeom prst="rect">
            <a:avLst/>
          </a:prstGeom>
          <a:solidFill>
            <a:srgbClr val="02B3E7"/>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 name="Picture 9">
            <a:extLst>
              <a:ext uri="{FF2B5EF4-FFF2-40B4-BE49-F238E27FC236}">
                <a16:creationId xmlns:a16="http://schemas.microsoft.com/office/drawing/2014/main" id="{508AF6C9-D854-AC80-ADD4-7F6CA2F844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
        <p:nvSpPr>
          <p:cNvPr id="3" name="TextBox 2">
            <a:extLst>
              <a:ext uri="{FF2B5EF4-FFF2-40B4-BE49-F238E27FC236}">
                <a16:creationId xmlns:a16="http://schemas.microsoft.com/office/drawing/2014/main" id="{76DCF45F-6781-7287-9A7E-DF4866269AA3}"/>
              </a:ext>
            </a:extLst>
          </p:cNvPr>
          <p:cNvSpPr txBox="1"/>
          <p:nvPr/>
        </p:nvSpPr>
        <p:spPr>
          <a:xfrm>
            <a:off x="5210480" y="1838951"/>
            <a:ext cx="6766172"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sym typeface="Helvetica Neue"/>
              </a:rPr>
              <a:t>Ticket booklets will be distributed to Club Presidents-Elect at P.E.T.S </a:t>
            </a:r>
            <a:r>
              <a:rPr lang="en-US" dirty="0">
                <a:latin typeface="Arial" panose="020B0604020202020204" pitchFamily="34" charset="0"/>
                <a:cs typeface="Arial" panose="020B0604020202020204" pitchFamily="34" charset="0"/>
                <a:sym typeface="Helvetica Neue"/>
              </a:rPr>
              <a:t>at the end of February.</a:t>
            </a:r>
            <a:endParaRPr lang="en-US" sz="1800" dirty="0">
              <a:latin typeface="Arial" panose="020B0604020202020204" pitchFamily="34" charset="0"/>
              <a:cs typeface="Arial" panose="020B0604020202020204" pitchFamily="34" charset="0"/>
            </a:endParaRPr>
          </a:p>
          <a:p>
            <a:pPr defTabSz="1219169" hangingPunct="0"/>
            <a:endParaRPr lang="en-US" sz="1800" dirty="0">
              <a:latin typeface="Arial" panose="020B0604020202020204" pitchFamily="34" charset="0"/>
              <a:cs typeface="Arial" panose="020B0604020202020204" pitchFamily="34" charset="0"/>
              <a:sym typeface="Helvetica Neue"/>
            </a:endParaRPr>
          </a:p>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rPr>
              <a:t>7 drawings of $1000 Gift Card; Ticket seller wins on the 3</a:t>
            </a:r>
            <a:r>
              <a:rPr lang="en-US" sz="1800" baseline="30000" dirty="0">
                <a:latin typeface="Arial" panose="020B0604020202020204" pitchFamily="34" charset="0"/>
                <a:cs typeface="Arial" panose="020B0604020202020204" pitchFamily="34" charset="0"/>
              </a:rPr>
              <a:t>rd</a:t>
            </a:r>
            <a:r>
              <a:rPr lang="en-US" sz="1800" dirty="0">
                <a:latin typeface="Arial" panose="020B0604020202020204" pitchFamily="34" charset="0"/>
                <a:cs typeface="Arial" panose="020B0604020202020204" pitchFamily="34" charset="0"/>
              </a:rPr>
              <a:t> drawing.</a:t>
            </a:r>
          </a:p>
          <a:p>
            <a:pPr marL="171450" indent="-171450" defTabSz="1219169" hangingPunct="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sz="1800" dirty="0">
                <a:latin typeface="Arial" panose="020B0604020202020204" pitchFamily="34" charset="0"/>
                <a:cs typeface="Arial" panose="020B0604020202020204" pitchFamily="34" charset="0"/>
              </a:rPr>
              <a:t>Ticket stubs will be collected by Assistant Governors or mailed to the address provided on the ticket by May 17, 2024.</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b="0" i="0" dirty="0">
                <a:solidFill>
                  <a:srgbClr val="222222"/>
                </a:solidFill>
                <a:effectLst/>
                <a:latin typeface="Arial" panose="020B0604020202020204" pitchFamily="34" charset="0"/>
                <a:cs typeface="Arial" panose="020B0604020202020204" pitchFamily="34" charset="0"/>
              </a:rPr>
              <a:t>Ticket stubs must be turned in unstapled.</a:t>
            </a:r>
          </a:p>
          <a:p>
            <a:pPr marL="171450" indent="-171450" defTabSz="1219169" hangingPunct="0">
              <a:buFont typeface="Arial" panose="020B0604020202020204" pitchFamily="34" charset="0"/>
              <a:buChar char="•"/>
            </a:pPr>
            <a:endParaRPr lang="en-US" b="0" i="0" dirty="0">
              <a:solidFill>
                <a:srgbClr val="222222"/>
              </a:solidFill>
              <a:effectLst/>
              <a:latin typeface="Arial" panose="020B0604020202020204" pitchFamily="34" charset="0"/>
              <a:cs typeface="Arial" panose="020B0604020202020204" pitchFamily="34" charset="0"/>
            </a:endParaRPr>
          </a:p>
          <a:p>
            <a:pPr marL="171450" indent="-171450" defTabSz="1219169" hangingPunct="0">
              <a:buFont typeface="Arial" panose="020B0604020202020204" pitchFamily="34" charset="0"/>
              <a:buChar char="•"/>
            </a:pPr>
            <a:r>
              <a:rPr lang="en-US" b="0" i="0" dirty="0">
                <a:solidFill>
                  <a:srgbClr val="222222"/>
                </a:solidFill>
                <a:effectLst/>
                <a:latin typeface="Arial" panose="020B0604020202020204" pitchFamily="34" charset="0"/>
                <a:cs typeface="Arial" panose="020B0604020202020204" pitchFamily="34" charset="0"/>
              </a:rPr>
              <a:t>Drawing will take place on Saturday, June 1, 2024 at the El </a:t>
            </a:r>
            <a:r>
              <a:rPr lang="en-US" b="0" i="0" dirty="0" err="1">
                <a:solidFill>
                  <a:srgbClr val="222222"/>
                </a:solidFill>
                <a:effectLst/>
                <a:latin typeface="Arial" panose="020B0604020202020204" pitchFamily="34" charset="0"/>
                <a:cs typeface="Arial" panose="020B0604020202020204" pitchFamily="34" charset="0"/>
              </a:rPr>
              <a:t>Progres</a:t>
            </a:r>
            <a:r>
              <a:rPr lang="en-US" dirty="0" err="1">
                <a:solidFill>
                  <a:srgbClr val="222222"/>
                </a:solidFill>
                <a:latin typeface="Arial" panose="020B0604020202020204" pitchFamily="34" charset="0"/>
                <a:cs typeface="Arial" panose="020B0604020202020204" pitchFamily="34" charset="0"/>
              </a:rPr>
              <a:t>o</a:t>
            </a:r>
            <a:r>
              <a:rPr lang="en-US" dirty="0">
                <a:solidFill>
                  <a:srgbClr val="222222"/>
                </a:solidFill>
                <a:latin typeface="Arial" panose="020B0604020202020204" pitchFamily="34" charset="0"/>
                <a:cs typeface="Arial" panose="020B0604020202020204" pitchFamily="34" charset="0"/>
              </a:rPr>
              <a:t> Memorial Library in Uvalde, TX at noon.</a:t>
            </a:r>
            <a:br>
              <a:rPr lang="en-US" b="0" i="0" dirty="0">
                <a:solidFill>
                  <a:srgbClr val="222222"/>
                </a:solidFill>
                <a:effectLst/>
                <a:latin typeface="Arial" panose="020B0604020202020204" pitchFamily="34" charset="0"/>
                <a:cs typeface="Arial" panose="020B0604020202020204" pitchFamily="34" charset="0"/>
              </a:rPr>
            </a:br>
            <a:endParaRPr lang="en-US" b="0" i="0" dirty="0">
              <a:solidFill>
                <a:srgbClr val="222222"/>
              </a:solidFill>
              <a:effectLst/>
              <a:latin typeface="Arial" panose="020B0604020202020204" pitchFamily="34" charset="0"/>
              <a:cs typeface="Arial" panose="020B0604020202020204" pitchFamily="34" charset="0"/>
            </a:endParaRPr>
          </a:p>
          <a:p>
            <a:pPr defTabSz="1219169" hangingPunct="0"/>
            <a:br>
              <a:rPr lang="en-US" b="0" i="0" dirty="0">
                <a:solidFill>
                  <a:srgbClr val="222222"/>
                </a:solidFill>
                <a:effectLst/>
                <a:latin typeface="Open Sans" panose="020B0606030504020204" pitchFamily="34" charset="0"/>
              </a:rPr>
            </a:b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2" name="Picture 1">
            <a:extLst>
              <a:ext uri="{FF2B5EF4-FFF2-40B4-BE49-F238E27FC236}">
                <a16:creationId xmlns:a16="http://schemas.microsoft.com/office/drawing/2014/main" id="{E45CBF2C-D7E3-47A8-0056-2921754A493E}"/>
              </a:ext>
            </a:extLst>
          </p:cNvPr>
          <p:cNvPicPr>
            <a:picLocks noChangeAspect="1"/>
          </p:cNvPicPr>
          <p:nvPr/>
        </p:nvPicPr>
        <p:blipFill rotWithShape="1">
          <a:blip r:embed="rId3"/>
          <a:srcRect r="967" b="2557"/>
          <a:stretch/>
        </p:blipFill>
        <p:spPr>
          <a:xfrm>
            <a:off x="398050" y="1838951"/>
            <a:ext cx="4449095" cy="1656023"/>
          </a:xfrm>
          <a:prstGeom prst="rect">
            <a:avLst/>
          </a:prstGeom>
        </p:spPr>
      </p:pic>
    </p:spTree>
    <p:extLst>
      <p:ext uri="{BB962C8B-B14F-4D97-AF65-F5344CB8AC3E}">
        <p14:creationId xmlns:p14="http://schemas.microsoft.com/office/powerpoint/2010/main" val="390027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95A7-5095-EA01-11BF-200B7E79CD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1885D7-3D20-F361-2783-9FCDAD4F83C8}"/>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
        <p:nvSpPr>
          <p:cNvPr id="9" name="Text Placeholder 39">
            <a:extLst>
              <a:ext uri="{FF2B5EF4-FFF2-40B4-BE49-F238E27FC236}">
                <a16:creationId xmlns:a16="http://schemas.microsoft.com/office/drawing/2014/main" id="{47EDF62E-2CC5-9DCC-22E5-7EAE7959A4CC}"/>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pic>
        <p:nvPicPr>
          <p:cNvPr id="4" name="Picture 3">
            <a:extLst>
              <a:ext uri="{FF2B5EF4-FFF2-40B4-BE49-F238E27FC236}">
                <a16:creationId xmlns:a16="http://schemas.microsoft.com/office/drawing/2014/main" id="{6175F767-00FB-3D39-8FDF-C1515D58ED2F}"/>
              </a:ext>
            </a:extLst>
          </p:cNvPr>
          <p:cNvPicPr>
            <a:picLocks noChangeAspect="1"/>
          </p:cNvPicPr>
          <p:nvPr/>
        </p:nvPicPr>
        <p:blipFill>
          <a:blip r:embed="rId3"/>
          <a:stretch>
            <a:fillRect/>
          </a:stretch>
        </p:blipFill>
        <p:spPr>
          <a:xfrm>
            <a:off x="6080150" y="318052"/>
            <a:ext cx="4942924" cy="6382003"/>
          </a:xfrm>
          <a:prstGeom prst="rect">
            <a:avLst/>
          </a:prstGeom>
        </p:spPr>
      </p:pic>
      <p:pic>
        <p:nvPicPr>
          <p:cNvPr id="3" name="Picture 2">
            <a:extLst>
              <a:ext uri="{FF2B5EF4-FFF2-40B4-BE49-F238E27FC236}">
                <a16:creationId xmlns:a16="http://schemas.microsoft.com/office/drawing/2014/main" id="{29D76D74-6840-BABA-6D7E-B7D401EF83B2}"/>
              </a:ext>
            </a:extLst>
          </p:cNvPr>
          <p:cNvPicPr>
            <a:picLocks noChangeAspect="1"/>
          </p:cNvPicPr>
          <p:nvPr/>
        </p:nvPicPr>
        <p:blipFill>
          <a:blip r:embed="rId4"/>
          <a:stretch>
            <a:fillRect/>
          </a:stretch>
        </p:blipFill>
        <p:spPr>
          <a:xfrm>
            <a:off x="1463894" y="2371392"/>
            <a:ext cx="2680723" cy="1695163"/>
          </a:xfrm>
          <a:prstGeom prst="rect">
            <a:avLst/>
          </a:prstGeom>
        </p:spPr>
      </p:pic>
      <p:pic>
        <p:nvPicPr>
          <p:cNvPr id="5" name="Picture 4">
            <a:extLst>
              <a:ext uri="{FF2B5EF4-FFF2-40B4-BE49-F238E27FC236}">
                <a16:creationId xmlns:a16="http://schemas.microsoft.com/office/drawing/2014/main" id="{D46435D9-5BBD-76C8-F83B-778FD244DB2A}"/>
              </a:ext>
            </a:extLst>
          </p:cNvPr>
          <p:cNvPicPr>
            <a:picLocks noChangeAspect="1"/>
          </p:cNvPicPr>
          <p:nvPr/>
        </p:nvPicPr>
        <p:blipFill>
          <a:blip r:embed="rId5"/>
          <a:stretch>
            <a:fillRect/>
          </a:stretch>
        </p:blipFill>
        <p:spPr>
          <a:xfrm>
            <a:off x="1084634" y="531670"/>
            <a:ext cx="3454400" cy="1458295"/>
          </a:xfrm>
          <a:prstGeom prst="rect">
            <a:avLst/>
          </a:prstGeom>
        </p:spPr>
      </p:pic>
      <p:sp>
        <p:nvSpPr>
          <p:cNvPr id="6" name="TextBox 5">
            <a:extLst>
              <a:ext uri="{FF2B5EF4-FFF2-40B4-BE49-F238E27FC236}">
                <a16:creationId xmlns:a16="http://schemas.microsoft.com/office/drawing/2014/main" id="{945DB362-8483-DD0F-0889-AE7EB703D1AA}"/>
              </a:ext>
            </a:extLst>
          </p:cNvPr>
          <p:cNvSpPr txBox="1"/>
          <p:nvPr/>
        </p:nvSpPr>
        <p:spPr>
          <a:xfrm>
            <a:off x="191415" y="4552122"/>
            <a:ext cx="5447325" cy="184665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D5B4E"/>
                </a:solidFill>
                <a:effectLst/>
                <a:latin typeface="Dotum" panose="020B0600000101010101" pitchFamily="34" charset="-127"/>
                <a:cs typeface="Al Nile" pitchFamily="2" charset="-78"/>
              </a:rPr>
              <a:t>GG: Seeds of Hope</a:t>
            </a:r>
            <a:endParaRPr kumimoji="0" lang="en-US" altLang="en-US" sz="1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D5B4E"/>
                </a:solidFill>
                <a:effectLst/>
                <a:latin typeface="Dotum" panose="020B0600000101010101" pitchFamily="34" charset="-127"/>
                <a:ea typeface="Times New Roman" panose="02020603050405020304" pitchFamily="18" charset="0"/>
                <a:cs typeface="Al Nile" pitchFamily="2" charset="-78"/>
              </a:rPr>
              <a:t>International Peace Leadership Academy</a:t>
            </a:r>
            <a:endParaRPr kumimoji="0" lang="en-US" altLang="en-US" sz="1400"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partnership between International Rotary Clubs</a:t>
            </a: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the Understanding Conflict Trust (Northern Ireland).</a:t>
            </a:r>
            <a:endParaRPr kumimoji="0" lang="en-US" altLang="en-US" b="0" i="0" u="none" strike="noStrike" cap="none" normalizeH="0" baseline="0" dirty="0">
              <a:ln>
                <a:noFill/>
              </a:ln>
              <a:solidFill>
                <a:schemeClr val="tx1"/>
              </a:solidFill>
              <a:effectLst/>
              <a:ea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39056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296723" y="632736"/>
            <a:ext cx="5537200" cy="5038808"/>
          </a:xfrm>
        </p:spPr>
        <p:txBody>
          <a:bodyPr>
            <a:noAutofit/>
          </a:bodyPr>
          <a:lstStyle/>
          <a:p>
            <a:r>
              <a:rPr lang="en-US" sz="1600" dirty="0"/>
              <a:t>Summary:</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Working on goal for 90% and higher brand compliance for all Clubs on websites and social media</a:t>
            </a:r>
          </a:p>
          <a:p>
            <a:pPr marL="342900" indent="-342900">
              <a:buFont typeface="Arial" panose="020B0604020202020204" pitchFamily="34" charset="0"/>
              <a:buChar char="•"/>
            </a:pPr>
            <a:r>
              <a:rPr lang="en-US" sz="1600" dirty="0"/>
              <a:t>Completed second Public Image Audit in November for websites and social media</a:t>
            </a:r>
          </a:p>
          <a:p>
            <a:pPr marL="342900" indent="-342900">
              <a:buFont typeface="Arial" panose="020B0604020202020204" pitchFamily="34" charset="0"/>
              <a:buChar char="•"/>
            </a:pPr>
            <a:r>
              <a:rPr lang="en-US" sz="1600" kern="100" dirty="0">
                <a:effectLst/>
                <a:ea typeface="Calibri" panose="020F0502020204030204" pitchFamily="34" charset="0"/>
                <a:cs typeface="Times New Roman" panose="02020603050405020304" pitchFamily="18" charset="0"/>
              </a:rPr>
              <a:t>34 websites – 97% are Rotary Brand Compliant; 82% use a Club Masterbrand</a:t>
            </a:r>
          </a:p>
          <a:p>
            <a:pPr marL="342900" indent="-342900">
              <a:buFont typeface="Arial" panose="020B0604020202020204" pitchFamily="34" charset="0"/>
              <a:buChar char="•"/>
            </a:pPr>
            <a:r>
              <a:rPr lang="en-US" sz="1600" kern="100" dirty="0">
                <a:effectLst/>
                <a:ea typeface="Calibri" panose="020F0502020204030204" pitchFamily="34" charset="0"/>
                <a:cs typeface="Times New Roman" panose="02020603050405020304" pitchFamily="18" charset="0"/>
              </a:rPr>
              <a:t>51 Facebook Pages – 57% logo brand compliant for profile picture; 86% compliant for timeline photo</a:t>
            </a:r>
          </a:p>
          <a:p>
            <a:pPr marL="342900" indent="-342900">
              <a:buFont typeface="Arial" panose="020B0604020202020204" pitchFamily="34" charset="0"/>
              <a:buChar char="•"/>
            </a:pPr>
            <a:r>
              <a:rPr lang="en-US" sz="1600" dirty="0"/>
              <a:t>Held a training on Social Media Best Practices – the video is available on the Public Image Resources page</a:t>
            </a:r>
          </a:p>
          <a:p>
            <a:pPr marL="342900" indent="-342900">
              <a:buFont typeface="Arial" panose="020B0604020202020204" pitchFamily="34" charset="0"/>
              <a:buChar char="•"/>
            </a:pPr>
            <a:r>
              <a:rPr lang="en-US" sz="1600" dirty="0"/>
              <a:t>New Public Image Resources Introduced in December to help Clubs with content creation for social media, website and newsletter</a:t>
            </a:r>
          </a:p>
          <a:p>
            <a:pPr marL="342900" indent="-342900">
              <a:buFont typeface="Arial" panose="020B0604020202020204" pitchFamily="34" charset="0"/>
              <a:buChar char="•"/>
            </a:pPr>
            <a:r>
              <a:rPr lang="en-US" sz="1600" dirty="0"/>
              <a:t>Upcoming social media promotion to “Celebrate International Women’s Day with Rotary </a:t>
            </a:r>
          </a:p>
          <a:p>
            <a:pPr marL="342900" indent="-342900">
              <a:buFont typeface="Arial" panose="020B0604020202020204" pitchFamily="34" charset="0"/>
              <a:buChar char="•"/>
            </a:pPr>
            <a:endParaRPr lang="en-US" sz="1600"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Public image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Chair, Sandy Cordell</a:t>
            </a:r>
          </a:p>
          <a:p>
            <a:r>
              <a:rPr lang="en-US" dirty="0"/>
              <a:t>Website/Social Media, Pam Blankenzee</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9</a:t>
            </a:fld>
            <a:endParaRPr lang="en-US" dirty="0"/>
          </a:p>
        </p:txBody>
      </p:sp>
      <p:pic>
        <p:nvPicPr>
          <p:cNvPr id="2" name="Picture 1">
            <a:extLst>
              <a:ext uri="{FF2B5EF4-FFF2-40B4-BE49-F238E27FC236}">
                <a16:creationId xmlns:a16="http://schemas.microsoft.com/office/drawing/2014/main" id="{27C78819-A52C-34D4-35AE-CE529DC7B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26" y="298132"/>
            <a:ext cx="1883771" cy="716364"/>
          </a:xfrm>
          <a:prstGeom prst="rect">
            <a:avLst/>
          </a:prstGeom>
        </p:spPr>
      </p:pic>
      <p:pic>
        <p:nvPicPr>
          <p:cNvPr id="3" name="Picture 2">
            <a:extLst>
              <a:ext uri="{FF2B5EF4-FFF2-40B4-BE49-F238E27FC236}">
                <a16:creationId xmlns:a16="http://schemas.microsoft.com/office/drawing/2014/main" id="{AF16C25E-8F59-6AF9-5195-96103DDD6F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5323" y="6027575"/>
            <a:ext cx="2984583" cy="730446"/>
          </a:xfrm>
          <a:prstGeom prst="rect">
            <a:avLst/>
          </a:prstGeom>
        </p:spPr>
      </p:pic>
    </p:spTree>
    <p:custDataLst>
      <p:tags r:id="rId1"/>
    </p:custDataLst>
    <p:extLst>
      <p:ext uri="{BB962C8B-B14F-4D97-AF65-F5344CB8AC3E}">
        <p14:creationId xmlns:p14="http://schemas.microsoft.com/office/powerpoint/2010/main" val="158715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4715</TotalTime>
  <Words>1739</Words>
  <Application>Microsoft Macintosh PowerPoint</Application>
  <PresentationFormat>Widescreen</PresentationFormat>
  <Paragraphs>184</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Dotum</vt:lpstr>
      <vt:lpstr>Arial</vt:lpstr>
      <vt:lpstr>Arial Narrow</vt:lpstr>
      <vt:lpstr>Calibri</vt:lpstr>
      <vt:lpstr>Courier New</vt:lpstr>
      <vt:lpstr>Open Sans</vt:lpstr>
      <vt:lpstr>Open Sans Extrabold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Monica Gutierrez</cp:lastModifiedBy>
  <cp:revision>187</cp:revision>
  <cp:lastPrinted>2019-12-04T20:41:25Z</cp:lastPrinted>
  <dcterms:created xsi:type="dcterms:W3CDTF">2019-11-18T03:22:22Z</dcterms:created>
  <dcterms:modified xsi:type="dcterms:W3CDTF">2024-02-06T14:40:56Z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