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684" r:id="rId6"/>
  </p:sldMasterIdLst>
  <p:notesMasterIdLst>
    <p:notesMasterId r:id="rId32"/>
  </p:notesMasterIdLst>
  <p:sldIdLst>
    <p:sldId id="304" r:id="rId7"/>
    <p:sldId id="307" r:id="rId8"/>
    <p:sldId id="306" r:id="rId9"/>
    <p:sldId id="288" r:id="rId10"/>
    <p:sldId id="318" r:id="rId11"/>
    <p:sldId id="259" r:id="rId12"/>
    <p:sldId id="260" r:id="rId13"/>
    <p:sldId id="305" r:id="rId14"/>
    <p:sldId id="298" r:id="rId15"/>
    <p:sldId id="309" r:id="rId16"/>
    <p:sldId id="323" r:id="rId17"/>
    <p:sldId id="320" r:id="rId18"/>
    <p:sldId id="322" r:id="rId19"/>
    <p:sldId id="295" r:id="rId20"/>
    <p:sldId id="273" r:id="rId21"/>
    <p:sldId id="325" r:id="rId22"/>
    <p:sldId id="326" r:id="rId23"/>
    <p:sldId id="302" r:id="rId24"/>
    <p:sldId id="300" r:id="rId25"/>
    <p:sldId id="324" r:id="rId26"/>
    <p:sldId id="275" r:id="rId27"/>
    <p:sldId id="308" r:id="rId28"/>
    <p:sldId id="327" r:id="rId29"/>
    <p:sldId id="311" r:id="rId30"/>
    <p:sldId id="284"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49" autoAdjust="0"/>
    <p:restoredTop sz="83140" autoAdjust="0"/>
  </p:normalViewPr>
  <p:slideViewPr>
    <p:cSldViewPr snapToGrid="0">
      <p:cViewPr varScale="1">
        <p:scale>
          <a:sx n="95" d="100"/>
          <a:sy n="95" d="100"/>
        </p:scale>
        <p:origin x="762" y="78"/>
      </p:cViewPr>
      <p:guideLst/>
    </p:cSldViewPr>
  </p:slideViewPr>
  <p:notesTextViewPr>
    <p:cViewPr>
      <p:scale>
        <a:sx n="1" d="1"/>
        <a:sy n="1" d="1"/>
      </p:scale>
      <p:origin x="0" y="0"/>
    </p:cViewPr>
  </p:notesTextViewPr>
  <p:sorterViewPr>
    <p:cViewPr>
      <p:scale>
        <a:sx n="100" d="100"/>
        <a:sy n="100" d="100"/>
      </p:scale>
      <p:origin x="0" y="-78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02595567-6E73-4412-AAF5-69665AB45399}" type="datetimeFigureOut">
              <a:rPr lang="en-US" smtClean="0"/>
              <a:t>11/16/2020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848B89E0-6DEC-4666-931D-686005D6EF74}" type="slidenum">
              <a:rPr lang="en-US" smtClean="0"/>
              <a:t>‹#›</a:t>
            </a:fld>
            <a:endParaRPr lang="en-US"/>
          </a:p>
        </p:txBody>
      </p:sp>
    </p:spTree>
    <p:extLst>
      <p:ext uri="{BB962C8B-B14F-4D97-AF65-F5344CB8AC3E}">
        <p14:creationId xmlns:p14="http://schemas.microsoft.com/office/powerpoint/2010/main" val="1501478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040" indent="-226040">
              <a:buFont typeface="+mj-lt"/>
              <a:buAutoNum type="arabicPeriod"/>
            </a:pPr>
            <a:r>
              <a:rPr lang="en-US" sz="1400" b="1" dirty="0"/>
              <a:t>Ideal of Service</a:t>
            </a:r>
          </a:p>
          <a:p>
            <a:pPr marL="226040" indent="-226040">
              <a:buFont typeface="+mj-lt"/>
              <a:buAutoNum type="arabicPeriod"/>
            </a:pPr>
            <a:r>
              <a:rPr lang="en-US" sz="1400" b="1" dirty="0"/>
              <a:t>High ethical Standards</a:t>
            </a:r>
          </a:p>
          <a:p>
            <a:pPr marL="226040" indent="-226040">
              <a:buFont typeface="+mj-lt"/>
              <a:buAutoNum type="arabicPeriod"/>
            </a:pPr>
            <a:r>
              <a:rPr lang="en-US" sz="1400" b="1" dirty="0"/>
              <a:t>Application of the ideal of service to all endeavors</a:t>
            </a:r>
          </a:p>
          <a:p>
            <a:pPr marL="226040" indent="-226040">
              <a:buFont typeface="+mj-lt"/>
              <a:buAutoNum type="arabicPeriod"/>
            </a:pPr>
            <a:r>
              <a:rPr lang="en-US" sz="1400" b="1" dirty="0"/>
              <a:t>Development of acquaintances as an opportunity for service</a:t>
            </a:r>
          </a:p>
          <a:p>
            <a:pPr marL="226040" indent="-226040">
              <a:buFont typeface="+mj-lt"/>
              <a:buAutoNum type="arabicPeriod"/>
            </a:pPr>
            <a:r>
              <a:rPr lang="en-US" sz="1400" b="1" dirty="0"/>
              <a:t>Worthiness and dignity of all occupations</a:t>
            </a:r>
          </a:p>
          <a:p>
            <a:pPr marL="226040" indent="-226040">
              <a:buFont typeface="+mj-lt"/>
              <a:buAutoNum type="arabicPeriod"/>
            </a:pPr>
            <a:r>
              <a:rPr lang="en-US" sz="1400" b="1" dirty="0"/>
              <a:t>The advancement of understanding and advancement of good will, and international peace</a:t>
            </a:r>
          </a:p>
          <a:p>
            <a:pPr marL="226040" indent="-22604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1</a:t>
            </a:fld>
            <a:endParaRPr lang="en-US"/>
          </a:p>
        </p:txBody>
      </p:sp>
    </p:spTree>
    <p:extLst>
      <p:ext uri="{BB962C8B-B14F-4D97-AF65-F5344CB8AC3E}">
        <p14:creationId xmlns:p14="http://schemas.microsoft.com/office/powerpoint/2010/main" val="2347672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338">
              <a:defRPr/>
            </a:pPr>
            <a:r>
              <a:rPr lang="en-US" altLang="en-US" dirty="0">
                <a:latin typeface="Arial" panose="020B0604020202020204" pitchFamily="34" charset="0"/>
                <a:ea typeface="ＭＳ Ｐゴシック" panose="020B0600070205080204" pitchFamily="34" charset="-128"/>
                <a:cs typeface="ヒラギノ角ゴ Pro W3" pitchFamily="2" charset="-128"/>
              </a:rPr>
              <a:t>As of June 30</a:t>
            </a:r>
            <a:r>
              <a:rPr lang="en-US" altLang="en-US">
                <a:latin typeface="Arial" panose="020B0604020202020204" pitchFamily="34" charset="0"/>
                <a:ea typeface="ＭＳ Ｐゴシック" panose="020B0600070205080204" pitchFamily="34" charset="-128"/>
                <a:cs typeface="ヒラギノ角ゴ Pro W3" pitchFamily="2" charset="-128"/>
              </a:rPr>
              <a:t>,</a:t>
            </a:r>
            <a:r>
              <a:rPr lang="en-US" altLang="en-US" baseline="0">
                <a:latin typeface="Arial" panose="020B0604020202020204" pitchFamily="34" charset="0"/>
                <a:ea typeface="ＭＳ Ｐゴシック" panose="020B0600070205080204" pitchFamily="34" charset="-128"/>
                <a:cs typeface="ヒラギノ角ゴ Pro W3" pitchFamily="2" charset="-128"/>
              </a:rPr>
              <a:t> </a:t>
            </a:r>
            <a:r>
              <a:rPr lang="en-US" altLang="en-US">
                <a:latin typeface="Arial" panose="020B0604020202020204" pitchFamily="34" charset="0"/>
                <a:ea typeface="ＭＳ Ｐゴシック" panose="020B0600070205080204" pitchFamily="34" charset="-128"/>
                <a:cs typeface="ヒラギノ角ゴ Pro W3" pitchFamily="2" charset="-128"/>
              </a:rPr>
              <a:t>2020. </a:t>
            </a:r>
            <a:r>
              <a:rPr lang="en-US" altLang="en-US" dirty="0">
                <a:latin typeface="Arial" panose="020B0604020202020204" pitchFamily="34" charset="0"/>
                <a:ea typeface="ＭＳ Ｐゴシック" panose="020B0600070205080204" pitchFamily="34" charset="-128"/>
                <a:cs typeface="ヒラギノ角ゴ Pro W3" pitchFamily="2" charset="-128"/>
              </a:rPr>
              <a:t>(update graph regularly)</a:t>
            </a:r>
            <a:endParaRPr lang="en-US" altLang="en-US" baseline="0" dirty="0">
              <a:latin typeface="Arial" panose="020B0604020202020204" pitchFamily="34" charset="0"/>
              <a:ea typeface="ＭＳ Ｐゴシック" panose="020B0600070205080204" pitchFamily="34" charset="-128"/>
              <a:cs typeface="ヒラギノ角ゴ Pro W3" pitchFamily="2" charset="-128"/>
            </a:endParaRPr>
          </a:p>
          <a:p>
            <a:pPr defTabSz="921338">
              <a:defRPr/>
            </a:pPr>
            <a:endParaRPr lang="en-US" altLang="en-US" baseline="0" dirty="0">
              <a:latin typeface="Arial" panose="020B0604020202020204" pitchFamily="34" charset="0"/>
              <a:ea typeface="ＭＳ Ｐゴシック" panose="020B0600070205080204" pitchFamily="34" charset="-128"/>
              <a:cs typeface="ヒラギノ角ゴ Pro W3" pitchFamily="2" charset="-128"/>
            </a:endParaRPr>
          </a:p>
          <a:p>
            <a:endParaRPr lang="en-US" dirty="0"/>
          </a:p>
        </p:txBody>
      </p:sp>
      <p:sp>
        <p:nvSpPr>
          <p:cNvPr id="4" name="Slide Number Placeholder 3"/>
          <p:cNvSpPr>
            <a:spLocks noGrp="1"/>
          </p:cNvSpPr>
          <p:nvPr>
            <p:ph type="sldNum" sz="quarter" idx="10"/>
          </p:nvPr>
        </p:nvSpPr>
        <p:spPr/>
        <p:txBody>
          <a:bodyPr/>
          <a:lstStyle/>
          <a:p>
            <a:fld id="{E9910319-2A7B-4490-81A0-1866EDF8F284}" type="slidenum">
              <a:rPr lang="en-US" smtClean="0"/>
              <a:t>10</a:t>
            </a:fld>
            <a:endParaRPr lang="en-US"/>
          </a:p>
        </p:txBody>
      </p:sp>
    </p:spTree>
    <p:extLst>
      <p:ext uri="{BB962C8B-B14F-4D97-AF65-F5344CB8AC3E}">
        <p14:creationId xmlns:p14="http://schemas.microsoft.com/office/powerpoint/2010/main" val="3146101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5">
              <a:defRPr/>
            </a:pPr>
            <a:r>
              <a:rPr lang="en-US" dirty="0"/>
              <a:t>Outright</a:t>
            </a:r>
            <a:r>
              <a:rPr lang="en-US" baseline="0" dirty="0"/>
              <a:t> gifts or planned (estate) gifts of $25,000 or more entitle the donor to a named endowed fund. You can see by this example what the earnings on a gift of this size would produce.</a:t>
            </a:r>
            <a:endParaRPr lang="en-US" dirty="0"/>
          </a:p>
        </p:txBody>
      </p:sp>
      <p:sp>
        <p:nvSpPr>
          <p:cNvPr id="4" name="Slide Number Placeholder 3"/>
          <p:cNvSpPr>
            <a:spLocks noGrp="1"/>
          </p:cNvSpPr>
          <p:nvPr>
            <p:ph type="sldNum" sz="quarter" idx="10"/>
          </p:nvPr>
        </p:nvSpPr>
        <p:spPr/>
        <p:txBody>
          <a:bodyPr/>
          <a:lstStyle/>
          <a:p>
            <a:fld id="{848B89E0-6DEC-4666-931D-686005D6EF74}" type="slidenum">
              <a:rPr lang="en-US" smtClean="0"/>
              <a:t>11</a:t>
            </a:fld>
            <a:endParaRPr lang="en-US"/>
          </a:p>
        </p:txBody>
      </p:sp>
    </p:spTree>
    <p:extLst>
      <p:ext uri="{BB962C8B-B14F-4D97-AF65-F5344CB8AC3E}">
        <p14:creationId xmlns:p14="http://schemas.microsoft.com/office/powerpoint/2010/main" val="3590304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5">
              <a:defRPr/>
            </a:pPr>
            <a:r>
              <a:rPr lang="en-US" dirty="0"/>
              <a:t>This is an example using a real named endowed fund created in 1996. The fund was established with a gift of $25,000. Despite some ups and downs in the market during this time frame, the fund has grown to $30,026 and has also generated nearly $30,000 in spendable earnings that have been used to support the humanitarian work of the Foundation.  </a:t>
            </a:r>
          </a:p>
        </p:txBody>
      </p:sp>
      <p:sp>
        <p:nvSpPr>
          <p:cNvPr id="4" name="Slide Number Placeholder 3"/>
          <p:cNvSpPr>
            <a:spLocks noGrp="1"/>
          </p:cNvSpPr>
          <p:nvPr>
            <p:ph type="sldNum" sz="quarter" idx="10"/>
          </p:nvPr>
        </p:nvSpPr>
        <p:spPr/>
        <p:txBody>
          <a:bodyPr/>
          <a:lstStyle/>
          <a:p>
            <a:fld id="{848B89E0-6DEC-4666-931D-686005D6EF74}" type="slidenum">
              <a:rPr lang="en-US" smtClean="0"/>
              <a:t>12</a:t>
            </a:fld>
            <a:endParaRPr lang="en-US"/>
          </a:p>
        </p:txBody>
      </p:sp>
    </p:spTree>
    <p:extLst>
      <p:ext uri="{BB962C8B-B14F-4D97-AF65-F5344CB8AC3E}">
        <p14:creationId xmlns:p14="http://schemas.microsoft.com/office/powerpoint/2010/main" val="434373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eaLnBrk="0" fontAlgn="base" hangingPunct="0">
              <a:spcBef>
                <a:spcPct val="30000"/>
              </a:spcBef>
              <a:spcAft>
                <a:spcPct val="0"/>
              </a:spcAft>
              <a:defRPr/>
            </a:pPr>
            <a:r>
              <a:rPr lang="en-US" dirty="0">
                <a:latin typeface="Arial" pitchFamily="-107" charset="0"/>
                <a:ea typeface="ヒラギノ角ゴ Pro W3" pitchFamily="-107" charset="-128"/>
                <a:cs typeface="ヒラギノ角ゴ Pro W3" pitchFamily="-107" charset="-128"/>
              </a:rPr>
              <a:t>In the 2007-08 Rotary Year there were $7.5 million of spendable earnings available from the Endowment. Ten years latter, the amount increased to $15.5 million, more than double what it was a decade ago.</a:t>
            </a:r>
          </a:p>
          <a:p>
            <a:pPr defTabSz="904159" eaLnBrk="0" fontAlgn="base" hangingPunct="0">
              <a:spcBef>
                <a:spcPct val="30000"/>
              </a:spcBef>
              <a:spcAft>
                <a:spcPct val="0"/>
              </a:spcAft>
              <a:defRPr/>
            </a:pPr>
            <a:endParaRPr lang="en-US" dirty="0">
              <a:latin typeface="Arial" pitchFamily="-107" charset="0"/>
              <a:ea typeface="ヒラギノ角ゴ Pro W3" pitchFamily="-107" charset="-128"/>
              <a:cs typeface="ヒラギノ角ゴ Pro W3" pitchFamily="-107" charset="-128"/>
            </a:endParaRPr>
          </a:p>
          <a:p>
            <a:pPr defTabSz="904159" eaLnBrk="0" fontAlgn="base" hangingPunct="0">
              <a:spcBef>
                <a:spcPct val="30000"/>
              </a:spcBef>
              <a:spcAft>
                <a:spcPct val="0"/>
              </a:spcAft>
              <a:defRPr/>
            </a:pPr>
            <a:r>
              <a:rPr lang="en-US" dirty="0">
                <a:latin typeface="Arial" pitchFamily="-107" charset="0"/>
                <a:ea typeface="ヒラギノ角ゴ Pro W3" pitchFamily="-107" charset="-128"/>
                <a:cs typeface="ヒラギノ角ゴ Pro W3" pitchFamily="-107" charset="-128"/>
              </a:rPr>
              <a:t>When we reach our 2025 by 2025 goal, our endowment will have $1 billion in net assets and provide approximately $50 million in spendable earnings </a:t>
            </a:r>
            <a:r>
              <a:rPr lang="en-US" b="1" dirty="0">
                <a:latin typeface="Arial" pitchFamily="-107" charset="0"/>
                <a:ea typeface="ヒラギノ角ゴ Pro W3" pitchFamily="-107" charset="-128"/>
                <a:cs typeface="ヒラギノ角ゴ Pro W3" pitchFamily="-107" charset="-128"/>
              </a:rPr>
              <a:t>each year</a:t>
            </a:r>
            <a:r>
              <a:rPr lang="en-US" dirty="0">
                <a:latin typeface="Arial" pitchFamily="-107" charset="0"/>
                <a:ea typeface="ヒラギノ角ゴ Pro W3" pitchFamily="-107" charset="-128"/>
                <a:cs typeface="ヒラギノ角ゴ Pro W3" pitchFamily="-107" charset="-128"/>
              </a:rPr>
              <a:t>.    Imagine the good that will be done by Rotarians of the future using these financial resources to meet </a:t>
            </a:r>
            <a:r>
              <a:rPr lang="en-US" dirty="0">
                <a:latin typeface="Georgia" charset="0"/>
                <a:ea typeface="MS PGothic" charset="0"/>
                <a:cs typeface="Georgia" charset="0"/>
              </a:rPr>
              <a:t>the needs of the future.</a:t>
            </a:r>
            <a:endParaRPr lang="en-US" dirty="0">
              <a:latin typeface="Arial" pitchFamily="-107" charset="0"/>
              <a:ea typeface="ヒラギノ角ゴ Pro W3" pitchFamily="-107" charset="-128"/>
              <a:cs typeface="ヒラギノ角ゴ Pro W3" pitchFamily="-107" charset="-128"/>
            </a:endParaRPr>
          </a:p>
          <a:p>
            <a:pPr defTabSz="904159" eaLnBrk="0" fontAlgn="base" hangingPunct="0">
              <a:spcBef>
                <a:spcPct val="30000"/>
              </a:spcBef>
              <a:spcAft>
                <a:spcPct val="0"/>
              </a:spcAft>
              <a:defRPr/>
            </a:pPr>
            <a:endParaRPr lang="en-US" dirty="0">
              <a:latin typeface="Arial" pitchFamily="-107"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pPr defTabSz="921426" eaLnBrk="0" fontAlgn="base" hangingPunct="0">
              <a:spcBef>
                <a:spcPct val="0"/>
              </a:spcBef>
              <a:spcAft>
                <a:spcPct val="0"/>
              </a:spcAft>
              <a:defRPr/>
            </a:pPr>
            <a:fld id="{45B00B0F-9134-D147-87FE-B28F7C1F8955}" type="slidenum">
              <a:rPr lang="en-US">
                <a:solidFill>
                  <a:srgbClr val="000000"/>
                </a:solidFill>
                <a:latin typeface="Arial" charset="0"/>
                <a:ea typeface="ヒラギノ角ゴ Pro W3" charset="0"/>
              </a:rPr>
              <a:pPr defTabSz="921426" eaLnBrk="0" fontAlgn="base" hangingPunct="0">
                <a:spcBef>
                  <a:spcPct val="0"/>
                </a:spcBef>
                <a:spcAft>
                  <a:spcPct val="0"/>
                </a:spcAft>
                <a:defRPr/>
              </a:pPr>
              <a:t>13</a:t>
            </a:fld>
            <a:endParaRPr lang="en-US">
              <a:solidFill>
                <a:srgbClr val="000000"/>
              </a:solidFill>
              <a:latin typeface="Arial" charset="0"/>
              <a:ea typeface="ヒラギノ角ゴ Pro W3" charset="0"/>
            </a:endParaRPr>
          </a:p>
        </p:txBody>
      </p:sp>
    </p:spTree>
    <p:extLst>
      <p:ext uri="{BB962C8B-B14F-4D97-AF65-F5344CB8AC3E}">
        <p14:creationId xmlns:p14="http://schemas.microsoft.com/office/powerpoint/2010/main" val="15656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how we plan to get there!  These are ambitious</a:t>
            </a:r>
            <a:r>
              <a:rPr lang="en-US" baseline="0" dirty="0"/>
              <a:t> but doable goals.  Now Pam will talk about how we can work as a team to help educate our districts and clubs about the endowment.</a:t>
            </a:r>
            <a:endParaRPr lang="en-US" dirty="0"/>
          </a:p>
        </p:txBody>
      </p:sp>
      <p:sp>
        <p:nvSpPr>
          <p:cNvPr id="4" name="Slide Number Placeholder 3"/>
          <p:cNvSpPr>
            <a:spLocks noGrp="1"/>
          </p:cNvSpPr>
          <p:nvPr>
            <p:ph type="sldNum" sz="quarter" idx="10"/>
          </p:nvPr>
        </p:nvSpPr>
        <p:spPr/>
        <p:txBody>
          <a:bodyPr/>
          <a:lstStyle/>
          <a:p>
            <a:fld id="{848B89E0-6DEC-4666-931D-686005D6EF74}" type="slidenum">
              <a:rPr lang="en-US" smtClean="0"/>
              <a:t>14</a:t>
            </a:fld>
            <a:endParaRPr lang="en-US"/>
          </a:p>
        </p:txBody>
      </p:sp>
    </p:spTree>
    <p:extLst>
      <p:ext uri="{BB962C8B-B14F-4D97-AF65-F5344CB8AC3E}">
        <p14:creationId xmlns:p14="http://schemas.microsoft.com/office/powerpoint/2010/main" val="3541247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anose="02040502050405020303" pitchFamily="18" charset="0"/>
              </a:rPr>
              <a:t>Your Rotary Legacy.  Every Rotarian</a:t>
            </a:r>
            <a:r>
              <a:rPr lang="en-US" baseline="0" dirty="0">
                <a:latin typeface="Georgia" panose="02040502050405020303" pitchFamily="18" charset="0"/>
              </a:rPr>
              <a:t> can </a:t>
            </a:r>
            <a:r>
              <a:rPr lang="en-US" dirty="0">
                <a:latin typeface="Georgia" panose="02040502050405020303" pitchFamily="18" charset="0"/>
              </a:rPr>
              <a:t>make an impact now and forever.</a:t>
            </a:r>
          </a:p>
          <a:p>
            <a:pPr defTabSz="931735">
              <a:defRPr/>
            </a:pPr>
            <a:endParaRPr lang="en-US" b="1" dirty="0">
              <a:latin typeface="Georgia" panose="02040502050405020303" pitchFamily="18" charset="0"/>
            </a:endParaRPr>
          </a:p>
          <a:p>
            <a:pPr defTabSz="931735">
              <a:defRPr/>
            </a:pPr>
            <a:r>
              <a:rPr lang="en-US" b="1" dirty="0">
                <a:latin typeface="Georgia" panose="02040502050405020303" pitchFamily="18" charset="0"/>
              </a:rPr>
              <a:t>Outright contributions </a:t>
            </a:r>
            <a:r>
              <a:rPr lang="en-US" dirty="0">
                <a:latin typeface="Georgia" panose="02040502050405020303" pitchFamily="18" charset="0"/>
              </a:rPr>
              <a:t>to the Endowment count toward Major Donor and Arch </a:t>
            </a:r>
            <a:r>
              <a:rPr lang="en-US" dirty="0" err="1">
                <a:latin typeface="Georgia" panose="02040502050405020303" pitchFamily="18" charset="0"/>
              </a:rPr>
              <a:t>Klumph</a:t>
            </a:r>
            <a:r>
              <a:rPr lang="en-US" dirty="0">
                <a:latin typeface="Georgia" panose="02040502050405020303" pitchFamily="18" charset="0"/>
              </a:rPr>
              <a:t> Society recognition,</a:t>
            </a:r>
            <a:r>
              <a:rPr lang="en-US" baseline="0" dirty="0">
                <a:latin typeface="Georgia" panose="02040502050405020303" pitchFamily="18" charset="0"/>
              </a:rPr>
              <a:t> </a:t>
            </a:r>
            <a:r>
              <a:rPr lang="en-US" dirty="0"/>
              <a:t>give the donor a glimpse of their legacy’s future impact, and allow Rotary to recognize their generosity with their family and Rotary friends. </a:t>
            </a:r>
          </a:p>
          <a:p>
            <a:endParaRPr lang="en-US" dirty="0">
              <a:latin typeface="Georgia" panose="02040502050405020303" pitchFamily="18" charset="0"/>
            </a:endParaRPr>
          </a:p>
          <a:p>
            <a:r>
              <a:rPr lang="en-US" b="1" dirty="0"/>
              <a:t>Including a commitment </a:t>
            </a:r>
            <a:r>
              <a:rPr lang="en-US" dirty="0"/>
              <a:t>to </a:t>
            </a:r>
            <a:r>
              <a:rPr lang="en-US" u="sng" dirty="0"/>
              <a:t>The Rotary Foundation</a:t>
            </a:r>
            <a:r>
              <a:rPr lang="en-US" dirty="0"/>
              <a:t> in a will or estate plan ensures that a donor’s charitable goals will be fulfilled for many years to come. Committing a fixed amount or a percentage of assets in an estate plan shares a donor’s resources after they no longer need them. </a:t>
            </a:r>
            <a:r>
              <a:rPr lang="en-US" dirty="0">
                <a:latin typeface="Georgia" panose="02040502050405020303" pitchFamily="18" charset="0"/>
              </a:rPr>
              <a:t>The Trustees are pleased to confer membership to the Bequest Society on these donors and their spouse/partner for commitments of US$10,000 or more. As members of this elite group of dedicated humanitarians, they will receive special Foundation updates, invitations to events, an engraved crystal, and an exclusive pin or pendant. When they invest in the Foundation’s future, donors retain their</a:t>
            </a:r>
            <a:r>
              <a:rPr lang="en-US" baseline="0" dirty="0">
                <a:latin typeface="Georgia" panose="02040502050405020303" pitchFamily="18" charset="0"/>
              </a:rPr>
              <a:t> Bequest Society </a:t>
            </a:r>
            <a:r>
              <a:rPr lang="en-US" dirty="0">
                <a:latin typeface="Georgia" panose="02040502050405020303" pitchFamily="18" charset="0"/>
              </a:rPr>
              <a:t>membership regardless of fluctuations in their financial portfolio or other assets.</a:t>
            </a:r>
          </a:p>
          <a:p>
            <a:endParaRPr lang="en-US" dirty="0"/>
          </a:p>
          <a:p>
            <a:pPr defTabSz="931735">
              <a:defRPr/>
            </a:pPr>
            <a:r>
              <a:rPr lang="en-US" dirty="0">
                <a:latin typeface="Georgia" panose="02040502050405020303" pitchFamily="18" charset="0"/>
              </a:rPr>
              <a:t>Whether a member of your club makes an outright gift or a commitment to The Rotary Foundation Endowment in their long-term estate or financial plans, they are continuing a 100-year tradition of uniting leaders from all continents, cultures, and industries for the common good. </a:t>
            </a:r>
          </a:p>
          <a:p>
            <a:endParaRPr lang="en-US" dirty="0"/>
          </a:p>
        </p:txBody>
      </p:sp>
      <p:sp>
        <p:nvSpPr>
          <p:cNvPr id="4" name="Slide Number Placeholder 3"/>
          <p:cNvSpPr>
            <a:spLocks noGrp="1"/>
          </p:cNvSpPr>
          <p:nvPr>
            <p:ph type="sldNum" sz="quarter" idx="10"/>
          </p:nvPr>
        </p:nvSpPr>
        <p:spPr/>
        <p:txBody>
          <a:bodyPr/>
          <a:lstStyle/>
          <a:p>
            <a:fld id="{848B89E0-6DEC-4666-931D-686005D6EF74}" type="slidenum">
              <a:rPr lang="en-US" smtClean="0"/>
              <a:t>15</a:t>
            </a:fld>
            <a:endParaRPr lang="en-US"/>
          </a:p>
        </p:txBody>
      </p:sp>
    </p:spTree>
    <p:extLst>
      <p:ext uri="{BB962C8B-B14F-4D97-AF65-F5344CB8AC3E}">
        <p14:creationId xmlns:p14="http://schemas.microsoft.com/office/powerpoint/2010/main" val="2443269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0" indent="-174700" defTabSz="931735">
              <a:buFont typeface="Arial" panose="020B0604020202020204" pitchFamily="34" charset="0"/>
              <a:buChar char="•"/>
              <a:defRPr/>
            </a:pPr>
            <a:r>
              <a:rPr lang="en-US" dirty="0"/>
              <a:t>Amounts given directly to Rotary from your IRA will count as part of your required minimum distribution and qualify for a tax deduction.  </a:t>
            </a:r>
          </a:p>
          <a:p>
            <a:pPr marL="174700" indent="-174700" defTabSz="931735">
              <a:buFont typeface="Arial" panose="020B0604020202020204" pitchFamily="34" charset="0"/>
              <a:buChar char="•"/>
              <a:defRPr/>
            </a:pPr>
            <a:r>
              <a:rPr lang="en-US" dirty="0"/>
              <a:t>If you are 70 1/2 you can </a:t>
            </a:r>
            <a:r>
              <a:rPr lang="en-US" b="1" dirty="0"/>
              <a:t>avoid having to claim the gift amount’s income at all under the special IRA rollover provisions. </a:t>
            </a:r>
            <a:r>
              <a:rPr lang="en-US" dirty="0"/>
              <a:t>Please note that this type of gift does not apply to 401(k), SEP (simplified employee pension), and other retirement accounts.</a:t>
            </a:r>
          </a:p>
          <a:p>
            <a:pPr marL="174700" indent="-174700" defTabSz="931735">
              <a:buFont typeface="Arial" panose="020B0604020202020204" pitchFamily="34" charset="0"/>
              <a:buChar char="•"/>
              <a:defRPr/>
            </a:pPr>
            <a:endParaRPr lang="en-US" dirty="0"/>
          </a:p>
          <a:p>
            <a:pPr marL="174700" indent="-174700" defTabSz="931735">
              <a:buFont typeface="Arial" panose="020B0604020202020204" pitchFamily="34" charset="0"/>
              <a:buChar char="•"/>
              <a:defRPr/>
            </a:pPr>
            <a:r>
              <a:rPr lang="en-US" dirty="0"/>
              <a:t>There is no minimum gift amount. You are allowed to direct that up to $100,000 each year be used to make charitable gifts. Married couples with separate IRAs can make transfers up to $200,000 ($100,000 per person).</a:t>
            </a:r>
          </a:p>
          <a:p>
            <a:pPr marL="174700" indent="-174700" defTabSz="931735">
              <a:buFont typeface="Arial" panose="020B0604020202020204" pitchFamily="34" charset="0"/>
              <a:buChar char="•"/>
              <a:defRPr/>
            </a:pPr>
            <a:endParaRPr lang="en-US" dirty="0"/>
          </a:p>
          <a:p>
            <a:pPr marL="174700" indent="-174700" defTabSz="931735">
              <a:buFont typeface="Arial" panose="020B0604020202020204" pitchFamily="34" charset="0"/>
              <a:buChar char="•"/>
              <a:defRPr/>
            </a:pPr>
            <a:r>
              <a:rPr lang="en-US" dirty="0"/>
              <a:t>Did you know that if you leave retirement funds to your heirs, the funds can be subject to both estate tax and income tax? By </a:t>
            </a:r>
            <a:r>
              <a:rPr lang="en-US" b="1" dirty="0"/>
              <a:t>leaving retirement plan remainders to the Rotary Foundation while using other assets to provide for heirs</a:t>
            </a:r>
            <a:r>
              <a:rPr lang="en-US" dirty="0"/>
              <a:t>, you may reduce the overall tax burden on your family and create a personal, lasting legacy in Rotary and around the world.</a:t>
            </a:r>
          </a:p>
        </p:txBody>
      </p:sp>
      <p:sp>
        <p:nvSpPr>
          <p:cNvPr id="4" name="Slide Number Placeholder 3"/>
          <p:cNvSpPr>
            <a:spLocks noGrp="1"/>
          </p:cNvSpPr>
          <p:nvPr>
            <p:ph type="sldNum" sz="quarter" idx="10"/>
          </p:nvPr>
        </p:nvSpPr>
        <p:spPr/>
        <p:txBody>
          <a:bodyPr/>
          <a:lstStyle/>
          <a:p>
            <a:fld id="{0567479C-2D06-4424-9645-61CBACC1D16F}" type="slidenum">
              <a:rPr lang="en-US" smtClean="0"/>
              <a:t>16</a:t>
            </a:fld>
            <a:endParaRPr lang="en-US"/>
          </a:p>
        </p:txBody>
      </p:sp>
    </p:spTree>
    <p:extLst>
      <p:ext uri="{BB962C8B-B14F-4D97-AF65-F5344CB8AC3E}">
        <p14:creationId xmlns:p14="http://schemas.microsoft.com/office/powerpoint/2010/main" val="2543844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0" indent="-174700" defTabSz="931735">
              <a:buFont typeface="Arial" panose="020B0604020202020204" pitchFamily="34" charset="0"/>
              <a:buChar char="•"/>
              <a:defRPr/>
            </a:pPr>
            <a:r>
              <a:rPr lang="en-US" kern="1200" dirty="0">
                <a:effectLst/>
                <a:ea typeface="+mn-ea"/>
                <a:cs typeface="+mn-cs"/>
              </a:rPr>
              <a:t>A Charitable Gift</a:t>
            </a:r>
            <a:r>
              <a:rPr lang="en-US" kern="1200" baseline="0" dirty="0">
                <a:effectLst/>
                <a:ea typeface="+mn-ea"/>
                <a:cs typeface="+mn-cs"/>
              </a:rPr>
              <a:t> Annuity </a:t>
            </a:r>
            <a:r>
              <a:rPr lang="en-US" kern="1200" dirty="0">
                <a:effectLst/>
                <a:ea typeface="+mn-ea"/>
                <a:cs typeface="+mn-cs"/>
              </a:rPr>
              <a:t>is a great way for individuals and couples who are at</a:t>
            </a:r>
            <a:r>
              <a:rPr lang="en-US" kern="1200" baseline="0" dirty="0">
                <a:effectLst/>
                <a:ea typeface="+mn-ea"/>
                <a:cs typeface="+mn-cs"/>
              </a:rPr>
              <a:t> least 50 years old to </a:t>
            </a:r>
            <a:r>
              <a:rPr lang="en-US" kern="1200" dirty="0">
                <a:effectLst/>
                <a:ea typeface="+mn-ea"/>
                <a:cs typeface="+mn-cs"/>
              </a:rPr>
              <a:t>turn</a:t>
            </a:r>
            <a:r>
              <a:rPr lang="en-US" kern="1200" baseline="0" dirty="0">
                <a:effectLst/>
                <a:ea typeface="+mn-ea"/>
                <a:cs typeface="+mn-cs"/>
              </a:rPr>
              <a:t> low-yielding assets into a regular income stream.</a:t>
            </a:r>
          </a:p>
          <a:p>
            <a:pPr marL="174700" indent="-174700">
              <a:buFont typeface="Arial" panose="020B0604020202020204" pitchFamily="34" charset="0"/>
              <a:buChar char="•"/>
            </a:pPr>
            <a:endParaRPr lang="en-US" kern="1200" baseline="0" dirty="0">
              <a:effectLst/>
              <a:ea typeface="+mn-ea"/>
              <a:cs typeface="+mn-cs"/>
            </a:endParaRPr>
          </a:p>
          <a:p>
            <a:pPr marL="174700" indent="-174700">
              <a:buFont typeface="Arial" panose="020B0604020202020204" pitchFamily="34" charset="0"/>
              <a:buChar char="•"/>
            </a:pPr>
            <a:r>
              <a:rPr lang="en-US" kern="1200" baseline="0" dirty="0">
                <a:effectLst/>
                <a:ea typeface="+mn-ea"/>
                <a:cs typeface="+mn-cs"/>
              </a:rPr>
              <a:t>Giving in this way is quite simple. You donate a minimum of $10,000 in cash or appreciated securities to Rotary in exchange for Rotary’s agreement to make fixed </a:t>
            </a:r>
            <a:r>
              <a:rPr lang="en-US" b="1" kern="1200" baseline="0" dirty="0">
                <a:effectLst/>
                <a:ea typeface="+mn-ea"/>
                <a:cs typeface="+mn-cs"/>
              </a:rPr>
              <a:t>payments to you or your loved ones for life</a:t>
            </a:r>
            <a:r>
              <a:rPr lang="en-US" kern="1200" baseline="0" dirty="0">
                <a:effectLst/>
                <a:ea typeface="+mn-ea"/>
                <a:cs typeface="+mn-cs"/>
              </a:rPr>
              <a:t>. </a:t>
            </a:r>
          </a:p>
          <a:p>
            <a:pPr marL="174700" indent="-174700">
              <a:buFont typeface="Arial" panose="020B0604020202020204" pitchFamily="34" charset="0"/>
              <a:buChar char="•"/>
            </a:pPr>
            <a:endParaRPr lang="en-US" kern="1200" baseline="0" dirty="0">
              <a:effectLst/>
              <a:ea typeface="+mn-ea"/>
              <a:cs typeface="+mn-cs"/>
            </a:endParaRPr>
          </a:p>
          <a:p>
            <a:pPr marL="174700" indent="-174700" defTabSz="931735">
              <a:buFont typeface="Arial" panose="020B0604020202020204" pitchFamily="34" charset="0"/>
              <a:buChar char="•"/>
              <a:defRPr/>
            </a:pPr>
            <a:r>
              <a:rPr lang="en-US" kern="1200" dirty="0">
                <a:effectLst/>
                <a:ea typeface="+mn-ea"/>
                <a:cs typeface="+mn-cs"/>
              </a:rPr>
              <a:t>Payments are </a:t>
            </a:r>
            <a:r>
              <a:rPr lang="en-US" b="1" kern="1200" dirty="0">
                <a:effectLst/>
                <a:ea typeface="+mn-ea"/>
                <a:cs typeface="+mn-cs"/>
              </a:rPr>
              <a:t>backed by the unrestricted assets of</a:t>
            </a:r>
            <a:r>
              <a:rPr lang="en-US" b="1" kern="1200" baseline="0" dirty="0">
                <a:effectLst/>
                <a:ea typeface="+mn-ea"/>
                <a:cs typeface="+mn-cs"/>
              </a:rPr>
              <a:t> The Rotary Foundation </a:t>
            </a:r>
            <a:r>
              <a:rPr lang="en-US" kern="1200" baseline="0" dirty="0">
                <a:effectLst/>
                <a:ea typeface="+mn-ea"/>
                <a:cs typeface="+mn-cs"/>
              </a:rPr>
              <a:t>and will not change with fluctuations in the market.</a:t>
            </a:r>
            <a:endParaRPr lang="en-US" kern="1200" dirty="0">
              <a:effectLst/>
              <a:ea typeface="+mn-ea"/>
              <a:cs typeface="+mn-cs"/>
            </a:endParaRPr>
          </a:p>
          <a:p>
            <a:pPr marL="174700" indent="-174700">
              <a:buFont typeface="Arial" panose="020B0604020202020204" pitchFamily="34" charset="0"/>
              <a:buChar char="•"/>
            </a:pPr>
            <a:endParaRPr lang="en-US" kern="1200" baseline="0" dirty="0">
              <a:effectLst/>
              <a:ea typeface="+mn-ea"/>
              <a:cs typeface="+mn-cs"/>
            </a:endParaRPr>
          </a:p>
          <a:p>
            <a:pPr marL="174700" indent="-174700">
              <a:buFont typeface="Arial" panose="020B0604020202020204" pitchFamily="34" charset="0"/>
              <a:buChar char="•"/>
            </a:pPr>
            <a:r>
              <a:rPr lang="en-US" kern="1200" baseline="0" dirty="0">
                <a:effectLst/>
                <a:ea typeface="+mn-ea"/>
                <a:cs typeface="+mn-cs"/>
              </a:rPr>
              <a:t>Rates vary from 4 to 9 percent depending on the age of beneficiaries when your annuity is funded. </a:t>
            </a:r>
          </a:p>
          <a:p>
            <a:pPr marL="174700" indent="-174700">
              <a:buFont typeface="Arial" panose="020B0604020202020204" pitchFamily="34" charset="0"/>
              <a:buChar char="•"/>
            </a:pPr>
            <a:endParaRPr lang="en-US" kern="1200" baseline="0" dirty="0">
              <a:effectLst/>
              <a:ea typeface="+mn-ea"/>
              <a:cs typeface="+mn-cs"/>
            </a:endParaRPr>
          </a:p>
          <a:p>
            <a:pPr marL="174700" indent="-174700">
              <a:buFont typeface="Arial" panose="020B0604020202020204" pitchFamily="34" charset="0"/>
              <a:buChar char="•"/>
            </a:pPr>
            <a:r>
              <a:rPr lang="en-US" kern="1200" baseline="0" dirty="0">
                <a:effectLst/>
                <a:ea typeface="+mn-ea"/>
                <a:cs typeface="+mn-cs"/>
              </a:rPr>
              <a:t>You can opt to </a:t>
            </a:r>
            <a:r>
              <a:rPr lang="en-US" b="1" kern="1200" baseline="0" dirty="0">
                <a:effectLst/>
                <a:ea typeface="+mn-ea"/>
                <a:cs typeface="+mn-cs"/>
              </a:rPr>
              <a:t>defer your payments </a:t>
            </a:r>
            <a:r>
              <a:rPr lang="en-US" kern="1200" baseline="0" dirty="0">
                <a:effectLst/>
                <a:ea typeface="+mn-ea"/>
                <a:cs typeface="+mn-cs"/>
              </a:rPr>
              <a:t>for a higher tax deduction and higher rate of payment. </a:t>
            </a:r>
          </a:p>
          <a:p>
            <a:pPr marL="174700" indent="-174700">
              <a:buFont typeface="Arial" panose="020B0604020202020204" pitchFamily="34" charset="0"/>
              <a:buChar char="•"/>
            </a:pPr>
            <a:endParaRPr lang="en-US" kern="1200" baseline="0" dirty="0">
              <a:effectLst/>
              <a:ea typeface="+mn-ea"/>
              <a:cs typeface="+mn-cs"/>
            </a:endParaRPr>
          </a:p>
          <a:p>
            <a:pPr marL="174700" indent="-174700">
              <a:buFont typeface="Arial" panose="020B0604020202020204" pitchFamily="34" charset="0"/>
              <a:buChar char="•"/>
            </a:pPr>
            <a:r>
              <a:rPr lang="en-US" kern="1200" baseline="0" dirty="0">
                <a:effectLst/>
                <a:ea typeface="+mn-ea"/>
                <a:cs typeface="+mn-cs"/>
              </a:rPr>
              <a:t>After all lifetime </a:t>
            </a:r>
            <a:r>
              <a:rPr lang="en-US" dirty="0"/>
              <a:t>payments have been made, the balance of your gift annuity will be used to provide ongoing support for Rotary Foundation programs.</a:t>
            </a:r>
          </a:p>
          <a:p>
            <a:pPr marL="174700" indent="-174700">
              <a:buFont typeface="Arial" panose="020B0604020202020204" pitchFamily="34" charset="0"/>
              <a:buChar char="•"/>
            </a:pPr>
            <a:endParaRPr lang="en-US" dirty="0"/>
          </a:p>
          <a:p>
            <a:pPr marL="174700" indent="-174700">
              <a:buFont typeface="Arial" panose="020B0604020202020204" pitchFamily="34" charset="0"/>
              <a:buChar char="•"/>
            </a:pPr>
            <a:r>
              <a:rPr lang="en-US" dirty="0"/>
              <a:t>This giving option can also reduce capital gains tax while earning Major Donor recognition and Arch Klumph Society membership for the full face value of your gift.   </a:t>
            </a:r>
          </a:p>
          <a:p>
            <a:endParaRPr lang="en-US" dirty="0"/>
          </a:p>
          <a:p>
            <a:endParaRPr lang="en-US" dirty="0"/>
          </a:p>
        </p:txBody>
      </p:sp>
      <p:sp>
        <p:nvSpPr>
          <p:cNvPr id="4" name="Slide Number Placeholder 3"/>
          <p:cNvSpPr>
            <a:spLocks noGrp="1"/>
          </p:cNvSpPr>
          <p:nvPr>
            <p:ph type="sldNum" sz="quarter" idx="10"/>
          </p:nvPr>
        </p:nvSpPr>
        <p:spPr/>
        <p:txBody>
          <a:bodyPr/>
          <a:lstStyle/>
          <a:p>
            <a:fld id="{E9910319-2A7B-4490-81A0-1866EDF8F284}" type="slidenum">
              <a:rPr lang="en-US" smtClean="0"/>
              <a:t>17</a:t>
            </a:fld>
            <a:endParaRPr lang="en-US"/>
          </a:p>
        </p:txBody>
      </p:sp>
    </p:spTree>
    <p:extLst>
      <p:ext uri="{BB962C8B-B14F-4D97-AF65-F5344CB8AC3E}">
        <p14:creationId xmlns:p14="http://schemas.microsoft.com/office/powerpoint/2010/main" val="2240072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xfrm>
            <a:off x="968799" y="4535223"/>
            <a:ext cx="5322711" cy="47757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cs typeface="ヒラギノ角ゴ Pro W3" charset="0"/>
              </a:rPr>
              <a:t>Pam:  We want you to know</a:t>
            </a:r>
            <a:r>
              <a:rPr lang="en-US" altLang="en-US" baseline="0" dirty="0">
                <a:latin typeface="Arial" panose="020B0604020202020204" pitchFamily="34" charset="0"/>
                <a:ea typeface="ＭＳ Ｐゴシック" panose="020B0600070205080204" pitchFamily="34" charset="-128"/>
                <a:cs typeface="ヒラギノ角ゴ Pro W3" charset="0"/>
              </a:rPr>
              <a:t> that we are resources for you, your districts, subcommittees and donors.  In our new zone 26/27 pairing, Beth and I will continue to be your primary contacts and resources for major gifts and endowment needs.  We also want you to know that we are a team of resources supporting these two zones. </a:t>
            </a:r>
            <a:endParaRPr lang="en-US" altLang="en-US" dirty="0">
              <a:latin typeface="Arial" panose="020B0604020202020204" pitchFamily="34" charset="0"/>
              <a:ea typeface="ＭＳ Ｐゴシック" panose="020B0600070205080204" pitchFamily="34" charset="-128"/>
              <a:cs typeface="ヒラギノ角ゴ Pro W3"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9235">
              <a:defRPr sz="2500">
                <a:solidFill>
                  <a:schemeClr val="tx1"/>
                </a:solidFill>
                <a:latin typeface="Arial" panose="020B0604020202020204" pitchFamily="34" charset="0"/>
                <a:ea typeface="ＭＳ Ｐゴシック" panose="020B0600070205080204" pitchFamily="34" charset="-128"/>
              </a:defRPr>
            </a:lvl1pPr>
            <a:lvl2pPr marL="757035" indent="-291167" defTabSz="959235">
              <a:defRPr sz="2500">
                <a:solidFill>
                  <a:schemeClr val="tx1"/>
                </a:solidFill>
                <a:latin typeface="Arial" panose="020B0604020202020204" pitchFamily="34" charset="0"/>
                <a:ea typeface="ＭＳ Ｐゴシック" panose="020B0600070205080204" pitchFamily="34" charset="-128"/>
              </a:defRPr>
            </a:lvl2pPr>
            <a:lvl3pPr marL="1164670" indent="-232934" defTabSz="959235">
              <a:defRPr sz="2500">
                <a:solidFill>
                  <a:schemeClr val="tx1"/>
                </a:solidFill>
                <a:latin typeface="Arial" panose="020B0604020202020204" pitchFamily="34" charset="0"/>
                <a:ea typeface="ＭＳ Ｐゴシック" panose="020B0600070205080204" pitchFamily="34" charset="-128"/>
              </a:defRPr>
            </a:lvl3pPr>
            <a:lvl4pPr marL="1630537" indent="-232934" defTabSz="959235">
              <a:defRPr sz="2500">
                <a:solidFill>
                  <a:schemeClr val="tx1"/>
                </a:solidFill>
                <a:latin typeface="Arial" panose="020B0604020202020204" pitchFamily="34" charset="0"/>
                <a:ea typeface="ＭＳ Ｐゴシック" panose="020B0600070205080204" pitchFamily="34" charset="-128"/>
              </a:defRPr>
            </a:lvl4pPr>
            <a:lvl5pPr marL="2096405" indent="-232934" defTabSz="959235">
              <a:defRPr sz="2500">
                <a:solidFill>
                  <a:schemeClr val="tx1"/>
                </a:solidFill>
                <a:latin typeface="Arial" panose="020B0604020202020204" pitchFamily="34" charset="0"/>
                <a:ea typeface="ＭＳ Ｐゴシック" panose="020B0600070205080204" pitchFamily="34" charset="-128"/>
              </a:defRPr>
            </a:lvl5pPr>
            <a:lvl6pPr marL="2562272" indent="-232934" defTabSz="959235"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028141" indent="-232934" defTabSz="959235"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494009" indent="-232934" defTabSz="959235"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3959876" indent="-232934" defTabSz="959235"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EB4DF080-DE9A-47C5-80F6-B5EDA11B7F27}" type="slidenum">
              <a:rPr lang="en-US" altLang="en-US" sz="1200">
                <a:solidFill>
                  <a:srgbClr val="000000"/>
                </a:solidFill>
              </a:rPr>
              <a:pPr/>
              <a:t>18</a:t>
            </a:fld>
            <a:endParaRPr lang="en-US" altLang="en-US" sz="1200">
              <a:solidFill>
                <a:srgbClr val="000000"/>
              </a:solidFill>
            </a:endParaRPr>
          </a:p>
        </p:txBody>
      </p:sp>
    </p:spTree>
    <p:extLst>
      <p:ext uri="{BB962C8B-B14F-4D97-AF65-F5344CB8AC3E}">
        <p14:creationId xmlns:p14="http://schemas.microsoft.com/office/powerpoint/2010/main" val="35267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xfrm>
            <a:off x="968799" y="4535223"/>
            <a:ext cx="5322711" cy="47757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cs typeface="ヒラギノ角ゴ Pro W3" charset="0"/>
              </a:rPr>
              <a:t>We have</a:t>
            </a:r>
            <a:r>
              <a:rPr lang="en-US" altLang="en-US" baseline="0" dirty="0">
                <a:latin typeface="Arial" panose="020B0604020202020204" pitchFamily="34" charset="0"/>
                <a:ea typeface="ＭＳ Ｐゴシック" panose="020B0600070205080204" pitchFamily="34" charset="-128"/>
                <a:cs typeface="ヒラギノ角ゴ Pro W3" charset="0"/>
              </a:rPr>
              <a:t> a lot of resources available to you.  </a:t>
            </a:r>
            <a:r>
              <a:rPr lang="en-US" altLang="en-US" dirty="0">
                <a:latin typeface="Arial" panose="020B0604020202020204" pitchFamily="34" charset="0"/>
                <a:ea typeface="ＭＳ Ｐゴシック" panose="020B0600070205080204" pitchFamily="34" charset="-128"/>
                <a:cs typeface="ヒラギノ角ゴ Pro W3" charset="0"/>
              </a:rPr>
              <a:t>  Jesse can you take us to these websites?</a:t>
            </a:r>
          </a:p>
          <a:p>
            <a:endParaRPr lang="en-US" altLang="en-US" dirty="0">
              <a:latin typeface="Arial" panose="020B0604020202020204" pitchFamily="34" charset="0"/>
              <a:ea typeface="ＭＳ Ｐゴシック" panose="020B0600070205080204" pitchFamily="34" charset="-128"/>
              <a:cs typeface="ヒラギノ角ゴ Pro W3"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9235">
              <a:defRPr sz="2500">
                <a:solidFill>
                  <a:schemeClr val="tx1"/>
                </a:solidFill>
                <a:latin typeface="Arial" panose="020B0604020202020204" pitchFamily="34" charset="0"/>
                <a:ea typeface="ＭＳ Ｐゴシック" panose="020B0600070205080204" pitchFamily="34" charset="-128"/>
              </a:defRPr>
            </a:lvl1pPr>
            <a:lvl2pPr marL="757035" indent="-291167" defTabSz="959235">
              <a:defRPr sz="2500">
                <a:solidFill>
                  <a:schemeClr val="tx1"/>
                </a:solidFill>
                <a:latin typeface="Arial" panose="020B0604020202020204" pitchFamily="34" charset="0"/>
                <a:ea typeface="ＭＳ Ｐゴシック" panose="020B0600070205080204" pitchFamily="34" charset="-128"/>
              </a:defRPr>
            </a:lvl2pPr>
            <a:lvl3pPr marL="1164670" indent="-232934" defTabSz="959235">
              <a:defRPr sz="2500">
                <a:solidFill>
                  <a:schemeClr val="tx1"/>
                </a:solidFill>
                <a:latin typeface="Arial" panose="020B0604020202020204" pitchFamily="34" charset="0"/>
                <a:ea typeface="ＭＳ Ｐゴシック" panose="020B0600070205080204" pitchFamily="34" charset="-128"/>
              </a:defRPr>
            </a:lvl3pPr>
            <a:lvl4pPr marL="1630537" indent="-232934" defTabSz="959235">
              <a:defRPr sz="2500">
                <a:solidFill>
                  <a:schemeClr val="tx1"/>
                </a:solidFill>
                <a:latin typeface="Arial" panose="020B0604020202020204" pitchFamily="34" charset="0"/>
                <a:ea typeface="ＭＳ Ｐゴシック" panose="020B0600070205080204" pitchFamily="34" charset="-128"/>
              </a:defRPr>
            </a:lvl4pPr>
            <a:lvl5pPr marL="2096405" indent="-232934" defTabSz="959235">
              <a:defRPr sz="2500">
                <a:solidFill>
                  <a:schemeClr val="tx1"/>
                </a:solidFill>
                <a:latin typeface="Arial" panose="020B0604020202020204" pitchFamily="34" charset="0"/>
                <a:ea typeface="ＭＳ Ｐゴシック" panose="020B0600070205080204" pitchFamily="34" charset="-128"/>
              </a:defRPr>
            </a:lvl5pPr>
            <a:lvl6pPr marL="2562272" indent="-232934" defTabSz="959235"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028141" indent="-232934" defTabSz="959235"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494009" indent="-232934" defTabSz="959235"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3959876" indent="-232934" defTabSz="959235"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EB4DF080-DE9A-47C5-80F6-B5EDA11B7F27}" type="slidenum">
              <a:rPr lang="en-US" altLang="en-US" sz="1200">
                <a:solidFill>
                  <a:srgbClr val="000000"/>
                </a:solidFill>
              </a:rPr>
              <a:pPr/>
              <a:t>19</a:t>
            </a:fld>
            <a:endParaRPr lang="en-US" altLang="en-US" sz="1200">
              <a:solidFill>
                <a:srgbClr val="000000"/>
              </a:solidFill>
            </a:endParaRPr>
          </a:p>
        </p:txBody>
      </p:sp>
    </p:spTree>
    <p:extLst>
      <p:ext uri="{BB962C8B-B14F-4D97-AF65-F5344CB8AC3E}">
        <p14:creationId xmlns:p14="http://schemas.microsoft.com/office/powerpoint/2010/main" val="2939964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040" indent="-226040">
              <a:buFont typeface="+mj-lt"/>
              <a:buAutoNum type="arabicPeriod"/>
            </a:pPr>
            <a:r>
              <a:rPr lang="en-US" dirty="0"/>
              <a:t>Trivia Question: What was the first project that put Rotary on the civic map in Chicago in 1907? </a:t>
            </a:r>
          </a:p>
          <a:p>
            <a:pPr marL="226040" indent="-226040">
              <a:buFont typeface="+mj-lt"/>
              <a:buAutoNum type="arabicPeriod"/>
            </a:pPr>
            <a:r>
              <a:rPr lang="en-US" dirty="0"/>
              <a:t>A WASH project (Water and Sanitation) – Public Toilets!  On the NE corner of Washington and LaSalle streets. </a:t>
            </a:r>
          </a:p>
          <a:p>
            <a:pPr marL="226040" indent="-226040">
              <a:buFont typeface="+mj-lt"/>
              <a:buAutoNum type="arabicPeriod"/>
            </a:pPr>
            <a:r>
              <a:rPr lang="en-US" dirty="0"/>
              <a:t>The head of the Y.M.C.A. expressed the prevailing sentiment when he said, “The Rotary Club of Chicago has now shown reason for its existence.”</a:t>
            </a:r>
          </a:p>
          <a:p>
            <a:pPr marL="226040" indent="-22604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2</a:t>
            </a:fld>
            <a:endParaRPr lang="en-US"/>
          </a:p>
        </p:txBody>
      </p:sp>
    </p:spTree>
    <p:extLst>
      <p:ext uri="{BB962C8B-B14F-4D97-AF65-F5344CB8AC3E}">
        <p14:creationId xmlns:p14="http://schemas.microsoft.com/office/powerpoint/2010/main" val="2242282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  Here’s the strategy:</a:t>
            </a:r>
            <a:r>
              <a:rPr lang="en-US" baseline="0" dirty="0"/>
              <a:t> </a:t>
            </a:r>
            <a:endParaRPr lang="en-US" dirty="0"/>
          </a:p>
        </p:txBody>
      </p:sp>
      <p:sp>
        <p:nvSpPr>
          <p:cNvPr id="4" name="Slide Number Placeholder 3"/>
          <p:cNvSpPr>
            <a:spLocks noGrp="1"/>
          </p:cNvSpPr>
          <p:nvPr>
            <p:ph type="sldNum" sz="quarter" idx="10"/>
          </p:nvPr>
        </p:nvSpPr>
        <p:spPr/>
        <p:txBody>
          <a:bodyPr/>
          <a:lstStyle/>
          <a:p>
            <a:fld id="{848B89E0-6DEC-4666-931D-686005D6EF74}" type="slidenum">
              <a:rPr lang="en-US" smtClean="0"/>
              <a:t>20</a:t>
            </a:fld>
            <a:endParaRPr lang="en-US"/>
          </a:p>
        </p:txBody>
      </p:sp>
    </p:spTree>
    <p:extLst>
      <p:ext uri="{BB962C8B-B14F-4D97-AF65-F5344CB8AC3E}">
        <p14:creationId xmlns:p14="http://schemas.microsoft.com/office/powerpoint/2010/main" val="3927993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so many resources available to you and your districts on-line.  Beth and I will be sharing these tools in more detail in our breakout session, but all of you can share these resources easily by going to www.Rotary.org/legacy  </a:t>
            </a:r>
          </a:p>
          <a:p>
            <a:endParaRPr lang="en-US" baseline="0" dirty="0"/>
          </a:p>
          <a:p>
            <a:r>
              <a:rPr lang="en-US" baseline="0" dirty="0"/>
              <a:t>Jesse will link to these resources in chat.</a:t>
            </a:r>
          </a:p>
          <a:p>
            <a:endParaRPr lang="en-US" dirty="0"/>
          </a:p>
        </p:txBody>
      </p:sp>
      <p:sp>
        <p:nvSpPr>
          <p:cNvPr id="4" name="Slide Number Placeholder 3"/>
          <p:cNvSpPr>
            <a:spLocks noGrp="1"/>
          </p:cNvSpPr>
          <p:nvPr>
            <p:ph type="sldNum" sz="quarter" idx="10"/>
          </p:nvPr>
        </p:nvSpPr>
        <p:spPr/>
        <p:txBody>
          <a:bodyPr/>
          <a:lstStyle/>
          <a:p>
            <a:pPr defTabSz="949530" eaLnBrk="0" fontAlgn="base" hangingPunct="0">
              <a:spcBef>
                <a:spcPct val="0"/>
              </a:spcBef>
              <a:spcAft>
                <a:spcPct val="0"/>
              </a:spcAft>
              <a:defRPr/>
            </a:pPr>
            <a:fld id="{45B00B0F-9134-D147-87FE-B28F7C1F8955}" type="slidenum">
              <a:rPr lang="en-US">
                <a:solidFill>
                  <a:srgbClr val="000000"/>
                </a:solidFill>
                <a:latin typeface="Arial" charset="0"/>
              </a:rPr>
              <a:pPr defTabSz="949530" eaLnBrk="0" fontAlgn="base" hangingPunct="0">
                <a:spcBef>
                  <a:spcPct val="0"/>
                </a:spcBef>
                <a:spcAft>
                  <a:spcPct val="0"/>
                </a:spcAft>
                <a:defRPr/>
              </a:pPr>
              <a:t>21</a:t>
            </a:fld>
            <a:endParaRPr lang="en-US" dirty="0">
              <a:solidFill>
                <a:srgbClr val="000000"/>
              </a:solidFill>
              <a:latin typeface="Arial" charset="0"/>
            </a:endParaRPr>
          </a:p>
        </p:txBody>
      </p:sp>
    </p:spTree>
    <p:extLst>
      <p:ext uri="{BB962C8B-B14F-4D97-AF65-F5344CB8AC3E}">
        <p14:creationId xmlns:p14="http://schemas.microsoft.com/office/powerpoint/2010/main" val="192533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9060" indent="-339060" defTabSz="921338">
              <a:buFont typeface="Arial" panose="020B0604020202020204" pitchFamily="34" charset="0"/>
              <a:buChar char="•"/>
              <a:defRPr/>
            </a:pPr>
            <a:r>
              <a:rPr lang="en-US" altLang="en-US" sz="1400" b="1" dirty="0">
                <a:latin typeface="Arial" panose="020B0604020202020204" pitchFamily="34" charset="0"/>
                <a:cs typeface="Arial" panose="020B0604020202020204" pitchFamily="34" charset="0"/>
              </a:rPr>
              <a:t>For the 15</a:t>
            </a:r>
            <a:r>
              <a:rPr lang="en-US" altLang="en-US" sz="1400" b="1" baseline="30000" dirty="0">
                <a:latin typeface="Arial" panose="020B0604020202020204" pitchFamily="34" charset="0"/>
                <a:cs typeface="Arial" panose="020B0604020202020204" pitchFamily="34" charset="0"/>
              </a:rPr>
              <a:t>th</a:t>
            </a:r>
            <a:r>
              <a:rPr lang="en-US" altLang="en-US" sz="1400" b="1" dirty="0">
                <a:latin typeface="Arial" panose="020B0604020202020204" pitchFamily="34" charset="0"/>
                <a:cs typeface="Arial" panose="020B0604020202020204" pitchFamily="34" charset="0"/>
              </a:rPr>
              <a:t> year in a row, The Rotary Foundation has been rated as a four-star charity by Charity Navigator – </a:t>
            </a:r>
          </a:p>
          <a:p>
            <a:pPr marL="339060" indent="-339060" defTabSz="921338">
              <a:buFont typeface="Arial" panose="020B0604020202020204" pitchFamily="34" charset="0"/>
              <a:buChar char="•"/>
              <a:defRPr/>
            </a:pPr>
            <a:r>
              <a:rPr lang="en-US" altLang="en-US" sz="1400" b="1" dirty="0">
                <a:latin typeface="Arial" panose="020B0604020202020204" pitchFamily="34" charset="0"/>
                <a:cs typeface="Arial" panose="020B0604020202020204" pitchFamily="34" charset="0"/>
              </a:rPr>
              <a:t>The largest and most prestigious independent evaluator of non-profits in the US.  </a:t>
            </a:r>
          </a:p>
          <a:p>
            <a:pPr marL="339060" indent="-339060" defTabSz="921338">
              <a:buFont typeface="Arial" panose="020B0604020202020204" pitchFamily="34" charset="0"/>
              <a:buChar char="•"/>
              <a:defRPr/>
            </a:pPr>
            <a:r>
              <a:rPr lang="en-US" altLang="en-US" sz="1400" b="1" dirty="0">
                <a:latin typeface="Arial" panose="020B0604020202020204" pitchFamily="34" charset="0"/>
                <a:cs typeface="Arial" panose="020B0604020202020204" pitchFamily="34" charset="0"/>
              </a:rPr>
              <a:t>The Foundation in the top one percent of U.S. based charities for adhering to good governance, best practices and consistently executing its mission in a financially responsible way.</a:t>
            </a:r>
          </a:p>
          <a:p>
            <a:pPr marL="339060" indent="-339060" defTabSz="921338">
              <a:buFont typeface="Arial" panose="020B0604020202020204" pitchFamily="34" charset="0"/>
              <a:buChar char="•"/>
              <a:defRPr/>
            </a:pPr>
            <a:r>
              <a:rPr lang="en-US" altLang="en-US" sz="1400" b="1" dirty="0">
                <a:latin typeface="Arial" panose="020B0604020202020204" pitchFamily="34" charset="0"/>
                <a:cs typeface="Arial" panose="020B0604020202020204" pitchFamily="34" charset="0"/>
              </a:rPr>
              <a:t>The Rotary Foundation was named the World’s Outstanding Foundation for 2016 by the Association of Fundraising.  </a:t>
            </a:r>
          </a:p>
          <a:p>
            <a:pPr marL="339060" indent="-339060" defTabSz="921338">
              <a:buFont typeface="Arial" panose="020B0604020202020204" pitchFamily="34" charset="0"/>
              <a:buChar char="•"/>
              <a:defRPr/>
            </a:pPr>
            <a:r>
              <a:rPr lang="en-US" altLang="en-US" sz="1400" b="1" dirty="0">
                <a:latin typeface="Arial" panose="020B0604020202020204" pitchFamily="34" charset="0"/>
                <a:cs typeface="Arial" panose="020B0604020202020204" pitchFamily="34" charset="0"/>
              </a:rPr>
              <a:t>And of course, we’ve seen an increase in press and media coverage for polio eradication efforts which we lead in partnership with the Bill &amp; Melinda Gates Foundation and global health partners such as the CDC and the United Nations.</a:t>
            </a:r>
          </a:p>
        </p:txBody>
      </p:sp>
      <p:sp>
        <p:nvSpPr>
          <p:cNvPr id="4" name="Slide Number Placeholder 3"/>
          <p:cNvSpPr>
            <a:spLocks noGrp="1"/>
          </p:cNvSpPr>
          <p:nvPr>
            <p:ph type="sldNum" sz="quarter" idx="10"/>
          </p:nvPr>
        </p:nvSpPr>
        <p:spPr/>
        <p:txBody>
          <a:bodyPr/>
          <a:lstStyle/>
          <a:p>
            <a:fld id="{9F33012B-4641-4FF1-A820-BB9F9A099408}" type="slidenum">
              <a:rPr lang="en-US" smtClean="0"/>
              <a:t>22</a:t>
            </a:fld>
            <a:endParaRPr lang="en-US" dirty="0"/>
          </a:p>
        </p:txBody>
      </p:sp>
    </p:spTree>
    <p:extLst>
      <p:ext uri="{BB962C8B-B14F-4D97-AF65-F5344CB8AC3E}">
        <p14:creationId xmlns:p14="http://schemas.microsoft.com/office/powerpoint/2010/main" val="135782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9060" indent="-339060" defTabSz="921338">
              <a:buFont typeface="Arial" panose="020B0604020202020204" pitchFamily="34" charset="0"/>
              <a:buChar char="•"/>
              <a:defRPr/>
            </a:pPr>
            <a:r>
              <a:rPr lang="en-US" altLang="en-US" sz="1400" b="1" dirty="0">
                <a:latin typeface="Arial" panose="020B0604020202020204" pitchFamily="34" charset="0"/>
                <a:cs typeface="Arial" panose="020B0604020202020204" pitchFamily="34" charset="0"/>
              </a:rPr>
              <a:t>For the 15</a:t>
            </a:r>
            <a:r>
              <a:rPr lang="en-US" altLang="en-US" sz="1400" b="1" baseline="30000" dirty="0">
                <a:latin typeface="Arial" panose="020B0604020202020204" pitchFamily="34" charset="0"/>
                <a:cs typeface="Arial" panose="020B0604020202020204" pitchFamily="34" charset="0"/>
              </a:rPr>
              <a:t>th</a:t>
            </a:r>
            <a:r>
              <a:rPr lang="en-US" altLang="en-US" sz="1400" b="1" dirty="0">
                <a:latin typeface="Arial" panose="020B0604020202020204" pitchFamily="34" charset="0"/>
                <a:cs typeface="Arial" panose="020B0604020202020204" pitchFamily="34" charset="0"/>
              </a:rPr>
              <a:t> year in a row, The Rotary Foundation has been rated as a four-star charity by Charity Navigator – </a:t>
            </a:r>
          </a:p>
          <a:p>
            <a:pPr marL="339060" indent="-339060" defTabSz="921338">
              <a:buFont typeface="Arial" panose="020B0604020202020204" pitchFamily="34" charset="0"/>
              <a:buChar char="•"/>
              <a:defRPr/>
            </a:pPr>
            <a:r>
              <a:rPr lang="en-US" altLang="en-US" sz="1400" b="1" dirty="0">
                <a:latin typeface="Arial" panose="020B0604020202020204" pitchFamily="34" charset="0"/>
                <a:cs typeface="Arial" panose="020B0604020202020204" pitchFamily="34" charset="0"/>
              </a:rPr>
              <a:t>The largest and most prestigious independent evaluator of non-profits in the US.  </a:t>
            </a:r>
          </a:p>
          <a:p>
            <a:pPr marL="339060" indent="-339060" defTabSz="921338">
              <a:buFont typeface="Arial" panose="020B0604020202020204" pitchFamily="34" charset="0"/>
              <a:buChar char="•"/>
              <a:defRPr/>
            </a:pPr>
            <a:r>
              <a:rPr lang="en-US" altLang="en-US" sz="1400" b="1" dirty="0">
                <a:latin typeface="Arial" panose="020B0604020202020204" pitchFamily="34" charset="0"/>
                <a:cs typeface="Arial" panose="020B0604020202020204" pitchFamily="34" charset="0"/>
              </a:rPr>
              <a:t>The Foundation in the top one percent of U.S. based charities for adhering to good governance, best practices and consistently executing its mission in a financially responsible way.</a:t>
            </a:r>
          </a:p>
          <a:p>
            <a:pPr marL="339060" indent="-339060" defTabSz="921338">
              <a:buFont typeface="Arial" panose="020B0604020202020204" pitchFamily="34" charset="0"/>
              <a:buChar char="•"/>
              <a:defRPr/>
            </a:pPr>
            <a:r>
              <a:rPr lang="en-US" altLang="en-US" sz="1400" b="1" dirty="0">
                <a:latin typeface="Arial" panose="020B0604020202020204" pitchFamily="34" charset="0"/>
                <a:cs typeface="Arial" panose="020B0604020202020204" pitchFamily="34" charset="0"/>
              </a:rPr>
              <a:t>The Rotary Foundation was named the World’s Outstanding Foundation for 2016 by the Association of Fundraising.  </a:t>
            </a:r>
          </a:p>
          <a:p>
            <a:pPr marL="339060" indent="-339060" defTabSz="921338">
              <a:buFont typeface="Arial" panose="020B0604020202020204" pitchFamily="34" charset="0"/>
              <a:buChar char="•"/>
              <a:defRPr/>
            </a:pPr>
            <a:r>
              <a:rPr lang="en-US" altLang="en-US" sz="1400" b="1" dirty="0">
                <a:latin typeface="Arial" panose="020B0604020202020204" pitchFamily="34" charset="0"/>
                <a:cs typeface="Arial" panose="020B0604020202020204" pitchFamily="34" charset="0"/>
              </a:rPr>
              <a:t>And of course, we’ve seen an increase in press and media coverage for polio eradication efforts which we lead in partnership with the Bill &amp; Melinda Gates Foundation and global health partners such as the CDC and the United Nations.</a:t>
            </a:r>
          </a:p>
        </p:txBody>
      </p:sp>
      <p:sp>
        <p:nvSpPr>
          <p:cNvPr id="4" name="Slide Number Placeholder 3"/>
          <p:cNvSpPr>
            <a:spLocks noGrp="1"/>
          </p:cNvSpPr>
          <p:nvPr>
            <p:ph type="sldNum" sz="quarter" idx="10"/>
          </p:nvPr>
        </p:nvSpPr>
        <p:spPr/>
        <p:txBody>
          <a:bodyPr/>
          <a:lstStyle/>
          <a:p>
            <a:fld id="{9F33012B-4641-4FF1-A820-BB9F9A099408}" type="slidenum">
              <a:rPr lang="en-US" smtClean="0"/>
              <a:t>23</a:t>
            </a:fld>
            <a:endParaRPr lang="en-US" dirty="0"/>
          </a:p>
        </p:txBody>
      </p:sp>
    </p:spTree>
    <p:extLst>
      <p:ext uri="{BB962C8B-B14F-4D97-AF65-F5344CB8AC3E}">
        <p14:creationId xmlns:p14="http://schemas.microsoft.com/office/powerpoint/2010/main" val="3539490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98563"/>
            <a:ext cx="5667375" cy="3189287"/>
          </a:xfrm>
        </p:spPr>
      </p:sp>
      <p:sp>
        <p:nvSpPr>
          <p:cNvPr id="3" name="Notes Placeholder 2"/>
          <p:cNvSpPr>
            <a:spLocks noGrp="1"/>
          </p:cNvSpPr>
          <p:nvPr>
            <p:ph type="body" idx="1"/>
          </p:nvPr>
        </p:nvSpPr>
        <p:spPr/>
        <p:txBody>
          <a:bodyPr/>
          <a:lstStyle/>
          <a:p>
            <a:r>
              <a:rPr lang="en-US" dirty="0">
                <a:latin typeface="Georgia" panose="02040502050405020303" pitchFamily="18" charset="0"/>
              </a:rPr>
              <a:t>Rotary sincerely appreciates the dedication of our donors and will provide ongoing stewardship to ensure that each</a:t>
            </a:r>
            <a:r>
              <a:rPr lang="en-US" baseline="0" dirty="0">
                <a:latin typeface="Georgia" panose="02040502050405020303" pitchFamily="18" charset="0"/>
              </a:rPr>
              <a:t> individual’s</a:t>
            </a:r>
            <a:r>
              <a:rPr lang="en-US" dirty="0">
                <a:latin typeface="Georgia" panose="02040502050405020303" pitchFamily="18" charset="0"/>
              </a:rPr>
              <a:t> charitable goals are fulfilled.</a:t>
            </a:r>
          </a:p>
          <a:p>
            <a:r>
              <a:rPr lang="en-US" dirty="0">
                <a:latin typeface="Georgia" panose="02040502050405020303" pitchFamily="18" charset="0"/>
              </a:rPr>
              <a:t> </a:t>
            </a:r>
          </a:p>
          <a:p>
            <a:pPr defTabSz="931735">
              <a:defRPr/>
            </a:pPr>
            <a:r>
              <a:rPr lang="en-US" dirty="0"/>
              <a:t>One hundred years of Rotarian dedication made The Rotary Foundation’s success possible. What you do today will shape the next century of service.</a:t>
            </a:r>
            <a:endParaRPr lang="en-US" dirty="0">
              <a:latin typeface="Georgia" panose="02040502050405020303" pitchFamily="18" charset="0"/>
            </a:endParaRPr>
          </a:p>
          <a:p>
            <a:pPr defTabSz="931735">
              <a:defRPr/>
            </a:pPr>
            <a:endParaRPr lang="en-US" dirty="0">
              <a:latin typeface="Georgia" panose="02040502050405020303" pitchFamily="18" charset="0"/>
            </a:endParaRPr>
          </a:p>
          <a:p>
            <a:pPr defTabSz="931735">
              <a:defRPr/>
            </a:pPr>
            <a:r>
              <a:rPr lang="en-US" dirty="0">
                <a:latin typeface="Georgia" panose="02040502050405020303" pitchFamily="18" charset="0"/>
              </a:rPr>
              <a:t>Please</a:t>
            </a:r>
            <a:r>
              <a:rPr lang="en-US" baseline="0" dirty="0">
                <a:latin typeface="Georgia" panose="02040502050405020303" pitchFamily="18" charset="0"/>
              </a:rPr>
              <a:t> encourage your members to </a:t>
            </a:r>
            <a:r>
              <a:rPr lang="en-US" dirty="0">
                <a:latin typeface="Georgia" panose="02040502050405020303" pitchFamily="18" charset="0"/>
              </a:rPr>
              <a:t>learn more about building a Rotary legacy by visiting </a:t>
            </a:r>
            <a:r>
              <a:rPr lang="en-US" b="1" dirty="0">
                <a:latin typeface="Georgia" panose="02040502050405020303" pitchFamily="18" charset="0"/>
              </a:rPr>
              <a:t>rotary.org/legacy</a:t>
            </a:r>
            <a:r>
              <a:rPr lang="en-US" dirty="0">
                <a:latin typeface="Georgia" panose="02040502050405020303" pitchFamily="18" charset="0"/>
              </a:rPr>
              <a:t>. </a:t>
            </a:r>
            <a:r>
              <a:rPr lang="en-US" dirty="0"/>
              <a:t>This</a:t>
            </a:r>
            <a:r>
              <a:rPr lang="en-US" baseline="0" dirty="0"/>
              <a:t> new Endowment webpage features a overview of what I’ve shared with you today, more quotes from real donors, and a legacy toolkit for club and district leaders full of promotional materials you can share in newsletters and at events to inspire more legacy gifts to Rotary’s Endowment.</a:t>
            </a:r>
          </a:p>
          <a:p>
            <a:endParaRPr lang="en-US" altLang="en-US" i="1" dirty="0">
              <a:latin typeface="Arial" panose="020B0604020202020204" pitchFamily="34" charset="0"/>
              <a:cs typeface="Arial" panose="020B0604020202020204" pitchFamily="34" charset="0"/>
            </a:endParaRPr>
          </a:p>
          <a:p>
            <a:endParaRPr lang="en-US" altLang="en-US" i="1" dirty="0">
              <a:latin typeface="Arial" panose="020B0604020202020204" pitchFamily="34" charset="0"/>
              <a:cs typeface="Arial" panose="020B0604020202020204" pitchFamily="34" charset="0"/>
            </a:endParaRPr>
          </a:p>
          <a:p>
            <a:r>
              <a:rPr lang="en-US" altLang="en-US" i="1" dirty="0">
                <a:latin typeface="Arial" panose="020B0604020202020204" pitchFamily="34" charset="0"/>
                <a:cs typeface="Arial" panose="020B0604020202020204" pitchFamily="34" charset="0"/>
              </a:rPr>
              <a:t>Please send a message to </a:t>
            </a:r>
            <a:r>
              <a:rPr lang="en-US" altLang="en-US" b="1" i="1" dirty="0">
                <a:latin typeface="Arial" panose="020B0604020202020204" pitchFamily="34" charset="0"/>
                <a:cs typeface="Arial" panose="020B0604020202020204" pitchFamily="34" charset="0"/>
              </a:rPr>
              <a:t>legacy@rotary.org</a:t>
            </a:r>
            <a:r>
              <a:rPr lang="en-US" altLang="en-US" i="1" dirty="0">
                <a:latin typeface="Arial" panose="020B0604020202020204" pitchFamily="34" charset="0"/>
                <a:cs typeface="Arial" panose="020B0604020202020204" pitchFamily="34" charset="0"/>
              </a:rPr>
              <a:t> to ask questions or request modifications. </a:t>
            </a:r>
          </a:p>
        </p:txBody>
      </p:sp>
      <p:sp>
        <p:nvSpPr>
          <p:cNvPr id="4" name="Slide Number Placeholder 3"/>
          <p:cNvSpPr>
            <a:spLocks noGrp="1"/>
          </p:cNvSpPr>
          <p:nvPr>
            <p:ph type="sldNum" sz="quarter" idx="10"/>
          </p:nvPr>
        </p:nvSpPr>
        <p:spPr/>
        <p:txBody>
          <a:bodyPr/>
          <a:lstStyle/>
          <a:p>
            <a:fld id="{E9910319-2A7B-4490-81A0-1866EDF8F284}" type="slidenum">
              <a:rPr lang="en-US" smtClean="0"/>
              <a:t>24</a:t>
            </a:fld>
            <a:endParaRPr lang="en-US"/>
          </a:p>
        </p:txBody>
      </p:sp>
    </p:spTree>
    <p:extLst>
      <p:ext uri="{BB962C8B-B14F-4D97-AF65-F5344CB8AC3E}">
        <p14:creationId xmlns:p14="http://schemas.microsoft.com/office/powerpoint/2010/main" val="1038332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530" eaLnBrk="0" fontAlgn="base" hangingPunct="0">
              <a:spcBef>
                <a:spcPct val="0"/>
              </a:spcBef>
              <a:spcAft>
                <a:spcPct val="0"/>
              </a:spcAft>
              <a:defRPr/>
            </a:pPr>
            <a:fld id="{45B00B0F-9134-D147-87FE-B28F7C1F8955}" type="slidenum">
              <a:rPr lang="en-US">
                <a:solidFill>
                  <a:srgbClr val="000000"/>
                </a:solidFill>
                <a:latin typeface="Arial" charset="0"/>
              </a:rPr>
              <a:pPr defTabSz="949530" eaLnBrk="0" fontAlgn="base" hangingPunct="0">
                <a:spcBef>
                  <a:spcPct val="0"/>
                </a:spcBef>
                <a:spcAft>
                  <a:spcPct val="0"/>
                </a:spcAft>
                <a:defRPr/>
              </a:pPr>
              <a:t>25</a:t>
            </a:fld>
            <a:endParaRPr lang="en-US" dirty="0">
              <a:solidFill>
                <a:srgbClr val="000000"/>
              </a:solidFill>
              <a:latin typeface="Arial" charset="0"/>
            </a:endParaRPr>
          </a:p>
        </p:txBody>
      </p:sp>
    </p:spTree>
    <p:extLst>
      <p:ext uri="{BB962C8B-B14F-4D97-AF65-F5344CB8AC3E}">
        <p14:creationId xmlns:p14="http://schemas.microsoft.com/office/powerpoint/2010/main" val="79387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b="1" dirty="0">
                <a:latin typeface="Arial" pitchFamily="34" charset="0"/>
                <a:ea typeface="ＭＳ Ｐゴシック" pitchFamily="34" charset="-128"/>
                <a:cs typeface="ヒラギノ角ゴ Pro W3" pitchFamily="-84" charset="-128"/>
              </a:rPr>
              <a:t>While The Rotary Foundation came into being at the 1917 Atlanta Convention, the foundation we know really began in 1947, when Paul Harris died after a prolonged illness. Rotary’s beloved founder had told friends that if they wanted to honor him, they should donate to the Foundation. So Rotary established a special fund for the contributions that flooded headquarters as news of Paul’s death spread. </a:t>
            </a:r>
          </a:p>
          <a:p>
            <a:pPr marL="169530" indent="-169530">
              <a:buFont typeface="Arial" panose="020B0604020202020204" pitchFamily="34" charset="0"/>
              <a:buChar char="•"/>
            </a:pPr>
            <a:r>
              <a:rPr lang="en-US" altLang="en-US" sz="1400" b="1" dirty="0">
                <a:latin typeface="Arial" pitchFamily="34" charset="0"/>
                <a:ea typeface="ＭＳ Ｐゴシック" pitchFamily="34" charset="-128"/>
                <a:cs typeface="ヒラギノ角ゴ Pro W3" pitchFamily="-84" charset="-128"/>
              </a:rPr>
              <a:t>In just 18 months, the Foundation received $1.3 million (or $15.5 million today). Contributions continued to increase over the years, and they first topped $1 million in a single year in 1965. </a:t>
            </a:r>
          </a:p>
          <a:p>
            <a:pPr marL="169530" indent="-169530">
              <a:buFont typeface="Arial" panose="020B0604020202020204" pitchFamily="34" charset="0"/>
              <a:buChar char="•"/>
            </a:pPr>
            <a:r>
              <a:rPr lang="en-US" altLang="en-US" sz="1400" b="1" dirty="0">
                <a:latin typeface="Arial" pitchFamily="34" charset="0"/>
                <a:ea typeface="ＭＳ Ｐゴシック" pitchFamily="34" charset="-128"/>
                <a:cs typeface="ヒラギノ角ゴ Pro W3" pitchFamily="-84" charset="-128"/>
              </a:rPr>
              <a:t>At the 1978 convention in Tokyo, Rotary announced a two-year 75th anniversary fund, which would receive more than $7.2 million.</a:t>
            </a:r>
          </a:p>
          <a:p>
            <a:pPr marL="169530" indent="-169530">
              <a:buFont typeface="Arial" panose="020B0604020202020204" pitchFamily="34" charset="0"/>
              <a:buChar char="•"/>
            </a:pPr>
            <a:r>
              <a:rPr lang="en-US" altLang="en-US" sz="1400" b="1" dirty="0">
                <a:latin typeface="Arial" pitchFamily="34" charset="0"/>
                <a:ea typeface="ＭＳ Ｐゴシック" pitchFamily="34" charset="-128"/>
                <a:cs typeface="ヒラギノ角ゴ Pro W3" pitchFamily="-84" charset="-128"/>
              </a:rPr>
              <a:t>In 2004, the Foundation started the Every Rotarian, Every Year (EREY) campaign to stimulate giving to the Annual Fund, which supports Foundation grants. </a:t>
            </a:r>
          </a:p>
          <a:p>
            <a:pPr marL="169530" indent="-169530">
              <a:buFont typeface="Arial" panose="020B0604020202020204" pitchFamily="34" charset="0"/>
              <a:buChar char="•"/>
            </a:pPr>
            <a:r>
              <a:rPr lang="en-US" altLang="en-US" sz="1400" b="1" dirty="0">
                <a:latin typeface="Arial" pitchFamily="34" charset="0"/>
                <a:ea typeface="ＭＳ Ｐゴシック" pitchFamily="34" charset="-128"/>
                <a:cs typeface="ヒラギノ角ゴ Pro W3" pitchFamily="-84" charset="-128"/>
              </a:rPr>
              <a:t>In 2019-20, that fund received $126.3 million in contributions.</a:t>
            </a:r>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11/16/2020</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3</a:t>
            </a:fld>
            <a:endParaRPr lang="en-US" dirty="0"/>
          </a:p>
        </p:txBody>
      </p:sp>
    </p:spTree>
    <p:extLst>
      <p:ext uri="{BB962C8B-B14F-4D97-AF65-F5344CB8AC3E}">
        <p14:creationId xmlns:p14="http://schemas.microsoft.com/office/powerpoint/2010/main" val="4171969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panose="020B0604020202020204" pitchFamily="34" charset="0"/>
              <a:buChar char="•"/>
            </a:pPr>
            <a:r>
              <a:rPr lang="en-US" dirty="0"/>
              <a:t>Trivia</a:t>
            </a:r>
            <a:r>
              <a:rPr lang="en-US" baseline="0" dirty="0"/>
              <a:t> Question: What was the first project that put Rotary on the civic map in Chicago in 1907? </a:t>
            </a:r>
          </a:p>
          <a:p>
            <a:pPr marL="169530" indent="-169530">
              <a:buFont typeface="Arial" panose="020B0604020202020204" pitchFamily="34" charset="0"/>
              <a:buChar char="•"/>
            </a:pPr>
            <a:r>
              <a:rPr lang="en-US" baseline="0" dirty="0"/>
              <a:t>A WASH project (Water and Sanitation) – Public Toilets!  </a:t>
            </a:r>
            <a:r>
              <a:rPr lang="en-US" dirty="0"/>
              <a:t>On the NE corner of Washington and LaSalle streets. </a:t>
            </a:r>
          </a:p>
          <a:p>
            <a:pPr marL="169530" indent="-169530">
              <a:buFont typeface="Arial" panose="020B0604020202020204" pitchFamily="34" charset="0"/>
              <a:buChar char="•"/>
            </a:pPr>
            <a:r>
              <a:rPr lang="en-US" dirty="0"/>
              <a:t>The head of the Y.M.C.A. expressed the prevailing sentiment when he said, “The Rotary Club of Chicago has now shown reason for its existence.”</a:t>
            </a:r>
          </a:p>
          <a:p>
            <a:pPr marL="169530" indent="-169530">
              <a:buFont typeface="Arial" panose="020B0604020202020204" pitchFamily="34" charset="0"/>
              <a:buChar char="•"/>
            </a:pPr>
            <a:endParaRPr lang="en-US" baseline="0" dirty="0"/>
          </a:p>
          <a:p>
            <a:pPr marL="169530" indent="-169530">
              <a:buFont typeface="Arial" panose="020B0604020202020204" pitchFamily="34" charset="0"/>
              <a:buChar char="•"/>
            </a:pPr>
            <a:r>
              <a:rPr lang="en-US" baseline="0" dirty="0"/>
              <a:t>What was Rotary’s second project?</a:t>
            </a:r>
          </a:p>
          <a:p>
            <a:endParaRPr lang="en-US" dirty="0"/>
          </a:p>
        </p:txBody>
      </p:sp>
      <p:sp>
        <p:nvSpPr>
          <p:cNvPr id="4" name="Slide Number Placeholder 3"/>
          <p:cNvSpPr>
            <a:spLocks noGrp="1"/>
          </p:cNvSpPr>
          <p:nvPr>
            <p:ph type="sldNum" sz="quarter" idx="10"/>
          </p:nvPr>
        </p:nvSpPr>
        <p:spPr/>
        <p:txBody>
          <a:bodyPr/>
          <a:lstStyle/>
          <a:p>
            <a:fld id="{848B89E0-6DEC-4666-931D-686005D6EF74}" type="slidenum">
              <a:rPr lang="en-US" smtClean="0"/>
              <a:t>4</a:t>
            </a:fld>
            <a:endParaRPr lang="en-US"/>
          </a:p>
        </p:txBody>
      </p:sp>
    </p:spTree>
    <p:extLst>
      <p:ext uri="{BB962C8B-B14F-4D97-AF65-F5344CB8AC3E}">
        <p14:creationId xmlns:p14="http://schemas.microsoft.com/office/powerpoint/2010/main" val="511732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examples.</a:t>
            </a:r>
          </a:p>
          <a:p>
            <a:endParaRPr lang="en-US" baseline="0" dirty="0"/>
          </a:p>
          <a:p>
            <a:r>
              <a:rPr lang="en-US" b="1" baseline="0" dirty="0"/>
              <a:t>What is a major gift?</a:t>
            </a:r>
          </a:p>
          <a:p>
            <a:r>
              <a:rPr lang="en-US" baseline="0" dirty="0"/>
              <a:t> </a:t>
            </a:r>
            <a:endParaRPr lang="en-US" altLang="en-US" dirty="0">
              <a:latin typeface="Arial" panose="020B0604020202020204" pitchFamily="34" charset="0"/>
              <a:ea typeface="ＭＳ Ｐゴシック" panose="020B0600070205080204" pitchFamily="34" charset="-128"/>
              <a:cs typeface="ヒラギノ角ゴ Pro W3" charset="0"/>
            </a:endParaRPr>
          </a:p>
          <a:p>
            <a:endParaRPr lang="en-US" altLang="en-US" b="1" dirty="0">
              <a:latin typeface="Arial" panose="020B0604020202020204" pitchFamily="34" charset="0"/>
              <a:ea typeface="ＭＳ Ｐゴシック" panose="020B0600070205080204" pitchFamily="34" charset="-128"/>
              <a:cs typeface="ヒラギノ角ゴ Pro W3" charset="0"/>
            </a:endParaRPr>
          </a:p>
          <a:p>
            <a:r>
              <a:rPr lang="en-US" altLang="en-US" b="1" dirty="0">
                <a:latin typeface="Arial" panose="020B0604020202020204" pitchFamily="34" charset="0"/>
                <a:ea typeface="ＭＳ Ｐゴシック" panose="020B0600070205080204" pitchFamily="34" charset="-128"/>
                <a:cs typeface="ヒラギノ角ゴ Pro W3" charset="0"/>
              </a:rPr>
              <a:t>Where can a major gifts be directed?</a:t>
            </a:r>
          </a:p>
          <a:p>
            <a:endParaRPr lang="en-US" altLang="en-US" b="1" dirty="0">
              <a:latin typeface="Arial" panose="020B0604020202020204" pitchFamily="34" charset="0"/>
              <a:ea typeface="ＭＳ Ｐゴシック" panose="020B0600070205080204" pitchFamily="34" charset="-128"/>
              <a:cs typeface="ヒラギノ角ゴ Pro W3" charset="0"/>
            </a:endParaRPr>
          </a:p>
          <a:p>
            <a:r>
              <a:rPr lang="en-US" altLang="en-US" dirty="0">
                <a:latin typeface="Arial" panose="020B0604020202020204" pitchFamily="34" charset="0"/>
                <a:ea typeface="ＭＳ Ｐゴシック" panose="020B0600070205080204" pitchFamily="34" charset="-128"/>
                <a:cs typeface="ヒラギノ角ゴ Pro W3" charset="0"/>
              </a:rPr>
              <a:t>To ANY Rotary Foundation program  -- including the Annual Fund, Polio , Peace and Conflict Resolution, to the Endowment, to one of the Areas of Focus.</a:t>
            </a:r>
          </a:p>
          <a:p>
            <a:endParaRPr lang="en-US" altLang="en-US" dirty="0">
              <a:latin typeface="Arial" panose="020B0604020202020204" pitchFamily="34" charset="0"/>
              <a:ea typeface="ＭＳ Ｐゴシック" panose="020B0600070205080204" pitchFamily="34" charset="-128"/>
              <a:cs typeface="ヒラギノ角ゴ Pro W3" charset="0"/>
            </a:endParaRPr>
          </a:p>
          <a:p>
            <a:endParaRPr lang="en-US" altLang="en-US" dirty="0">
              <a:latin typeface="Arial" panose="020B0604020202020204" pitchFamily="34" charset="0"/>
              <a:ea typeface="ＭＳ Ｐゴシック" panose="020B0600070205080204" pitchFamily="34" charset="-128"/>
              <a:cs typeface="ヒラギノ角ゴ Pro W3" charset="0"/>
            </a:endParaRPr>
          </a:p>
          <a:p>
            <a:r>
              <a:rPr lang="en-US" altLang="en-US" dirty="0">
                <a:latin typeface="Arial" panose="020B0604020202020204" pitchFamily="34" charset="0"/>
                <a:ea typeface="ＭＳ Ｐゴシック" panose="020B0600070205080204" pitchFamily="34" charset="-128"/>
                <a:cs typeface="ヒラギノ角ゴ Pro W3" charset="0"/>
              </a:rPr>
              <a:t>The donor can choose to make those funds available to be used right away -- or invested in the endowment, to grow, and provide long term support. </a:t>
            </a:r>
          </a:p>
          <a:p>
            <a:endParaRPr lang="en-US" altLang="en-US" dirty="0">
              <a:latin typeface="Arial" panose="020B0604020202020204" pitchFamily="34" charset="0"/>
              <a:ea typeface="ＭＳ Ｐゴシック" panose="020B0600070205080204" pitchFamily="34" charset="-128"/>
              <a:cs typeface="ヒラギノ角ゴ Pro W3" charset="0"/>
            </a:endParaRPr>
          </a:p>
          <a:p>
            <a:r>
              <a:rPr lang="en-US" altLang="en-US" dirty="0">
                <a:latin typeface="Arial" panose="020B0604020202020204" pitchFamily="34" charset="0"/>
                <a:ea typeface="ＭＳ Ｐゴシック" panose="020B0600070205080204" pitchFamily="34" charset="-128"/>
                <a:cs typeface="ヒラギノ角ゴ Pro W3" charset="0"/>
              </a:rPr>
              <a:t>We use the term “Legacy Giving” to refer to gifts made to support the endowment. Rotary’s Endowment ensures a strong future by providing a perpetual stream of funding for Foundation programs into the future. </a:t>
            </a:r>
          </a:p>
          <a:p>
            <a:r>
              <a:rPr lang="en-US" baseline="0" dirty="0"/>
              <a:t> In The Rotary Foundation, we think of legacy gifts as gifts to our endowment.</a:t>
            </a:r>
            <a:endParaRPr lang="en-US" dirty="0"/>
          </a:p>
        </p:txBody>
      </p:sp>
      <p:sp>
        <p:nvSpPr>
          <p:cNvPr id="4" name="Slide Number Placeholder 3"/>
          <p:cNvSpPr>
            <a:spLocks noGrp="1"/>
          </p:cNvSpPr>
          <p:nvPr>
            <p:ph type="sldNum" sz="quarter" idx="10"/>
          </p:nvPr>
        </p:nvSpPr>
        <p:spPr/>
        <p:txBody>
          <a:bodyPr/>
          <a:lstStyle/>
          <a:p>
            <a:pPr defTabSz="949530" eaLnBrk="0" fontAlgn="base" hangingPunct="0">
              <a:spcBef>
                <a:spcPct val="0"/>
              </a:spcBef>
              <a:spcAft>
                <a:spcPct val="0"/>
              </a:spcAft>
              <a:defRPr/>
            </a:pPr>
            <a:fld id="{45B00B0F-9134-D147-87FE-B28F7C1F8955}" type="slidenum">
              <a:rPr lang="en-US">
                <a:solidFill>
                  <a:srgbClr val="000000"/>
                </a:solidFill>
                <a:latin typeface="Arial" charset="0"/>
              </a:rPr>
              <a:pPr defTabSz="949530" eaLnBrk="0" fontAlgn="base" hangingPunct="0">
                <a:spcBef>
                  <a:spcPct val="0"/>
                </a:spcBef>
                <a:spcAft>
                  <a:spcPct val="0"/>
                </a:spcAft>
                <a:defRPr/>
              </a:pPr>
              <a:t>5</a:t>
            </a:fld>
            <a:endParaRPr lang="en-US" dirty="0">
              <a:solidFill>
                <a:srgbClr val="000000"/>
              </a:solidFill>
              <a:latin typeface="Arial" charset="0"/>
            </a:endParaRPr>
          </a:p>
        </p:txBody>
      </p:sp>
    </p:spTree>
    <p:extLst>
      <p:ext uri="{BB962C8B-B14F-4D97-AF65-F5344CB8AC3E}">
        <p14:creationId xmlns:p14="http://schemas.microsoft.com/office/powerpoint/2010/main" val="2276278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a:t>
            </a:r>
            <a:r>
              <a:rPr lang="en-US" baseline="0" dirty="0"/>
              <a:t> these are our areas of focus.  In addition, gifts may also be made to Endowment Fund-SHARE – Gifts to EF SHARE will support global and local projects and provide DDF to the donor’s designated district. And next year we’ll add the environment…</a:t>
            </a:r>
            <a:endParaRPr lang="en-US" dirty="0"/>
          </a:p>
        </p:txBody>
      </p:sp>
      <p:sp>
        <p:nvSpPr>
          <p:cNvPr id="4" name="Slide Number Placeholder 3"/>
          <p:cNvSpPr>
            <a:spLocks noGrp="1"/>
          </p:cNvSpPr>
          <p:nvPr>
            <p:ph type="sldNum" sz="quarter" idx="10"/>
          </p:nvPr>
        </p:nvSpPr>
        <p:spPr/>
        <p:txBody>
          <a:bodyPr/>
          <a:lstStyle/>
          <a:p>
            <a:pPr defTabSz="949530" eaLnBrk="0" fontAlgn="base" hangingPunct="0">
              <a:spcBef>
                <a:spcPct val="0"/>
              </a:spcBef>
              <a:spcAft>
                <a:spcPct val="0"/>
              </a:spcAft>
              <a:defRPr/>
            </a:pPr>
            <a:fld id="{45B00B0F-9134-D147-87FE-B28F7C1F8955}" type="slidenum">
              <a:rPr lang="en-US">
                <a:solidFill>
                  <a:srgbClr val="000000"/>
                </a:solidFill>
                <a:latin typeface="Arial" charset="0"/>
              </a:rPr>
              <a:pPr defTabSz="949530" eaLnBrk="0" fontAlgn="base" hangingPunct="0">
                <a:spcBef>
                  <a:spcPct val="0"/>
                </a:spcBef>
                <a:spcAft>
                  <a:spcPct val="0"/>
                </a:spcAft>
                <a:defRPr/>
              </a:pPr>
              <a:t>6</a:t>
            </a:fld>
            <a:endParaRPr lang="en-US" dirty="0">
              <a:solidFill>
                <a:srgbClr val="000000"/>
              </a:solidFill>
              <a:latin typeface="Arial" charset="0"/>
            </a:endParaRPr>
          </a:p>
        </p:txBody>
      </p:sp>
    </p:spTree>
    <p:extLst>
      <p:ext uri="{BB962C8B-B14F-4D97-AF65-F5344CB8AC3E}">
        <p14:creationId xmlns:p14="http://schemas.microsoft.com/office/powerpoint/2010/main" val="1537102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the recipient</a:t>
            </a:r>
            <a:r>
              <a:rPr lang="en-US" baseline="0" dirty="0"/>
              <a:t> and donor, all of these things can be achieved through gifts to both the annual fund and endowment.   And now I’d like to share with you how endowments work, why ours is so important and giving options you should be aware of. </a:t>
            </a:r>
            <a:endParaRPr lang="en-US" dirty="0"/>
          </a:p>
        </p:txBody>
      </p:sp>
      <p:sp>
        <p:nvSpPr>
          <p:cNvPr id="4" name="Slide Number Placeholder 3"/>
          <p:cNvSpPr>
            <a:spLocks noGrp="1"/>
          </p:cNvSpPr>
          <p:nvPr>
            <p:ph type="sldNum" sz="quarter" idx="10"/>
          </p:nvPr>
        </p:nvSpPr>
        <p:spPr/>
        <p:txBody>
          <a:bodyPr/>
          <a:lstStyle/>
          <a:p>
            <a:pPr defTabSz="949530" eaLnBrk="0" fontAlgn="base" hangingPunct="0">
              <a:spcBef>
                <a:spcPct val="0"/>
              </a:spcBef>
              <a:spcAft>
                <a:spcPct val="0"/>
              </a:spcAft>
              <a:defRPr/>
            </a:pPr>
            <a:fld id="{45B00B0F-9134-D147-87FE-B28F7C1F8955}" type="slidenum">
              <a:rPr lang="en-US">
                <a:solidFill>
                  <a:srgbClr val="000000"/>
                </a:solidFill>
                <a:latin typeface="Arial" charset="0"/>
              </a:rPr>
              <a:pPr defTabSz="949530" eaLnBrk="0" fontAlgn="base" hangingPunct="0">
                <a:spcBef>
                  <a:spcPct val="0"/>
                </a:spcBef>
                <a:spcAft>
                  <a:spcPct val="0"/>
                </a:spcAft>
                <a:defRPr/>
              </a:pPr>
              <a:t>7</a:t>
            </a:fld>
            <a:endParaRPr lang="en-US" dirty="0">
              <a:solidFill>
                <a:srgbClr val="000000"/>
              </a:solidFill>
              <a:latin typeface="Arial" charset="0"/>
            </a:endParaRPr>
          </a:p>
        </p:txBody>
      </p:sp>
    </p:spTree>
    <p:extLst>
      <p:ext uri="{BB962C8B-B14F-4D97-AF65-F5344CB8AC3E}">
        <p14:creationId xmlns:p14="http://schemas.microsoft.com/office/powerpoint/2010/main" val="302930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b="1" dirty="0">
                <a:solidFill>
                  <a:srgbClr val="000000"/>
                </a:solidFill>
                <a:latin typeface="Arial" pitchFamily="34" charset="0"/>
                <a:ea typeface="ＭＳ Ｐゴシック" pitchFamily="34" charset="-128"/>
                <a:cs typeface="ヒラギノ角ゴ Pro W3" pitchFamily="-84" charset="-128"/>
              </a:rPr>
              <a:t>As president of the Rotary Club of Cleveland, Ohio, USA, in 1913, he advocated for the club to build a reserve that would ensure its means to do future good work. As president of Rotary in 1916-17, he proposed this idea to a larger audience. </a:t>
            </a:r>
          </a:p>
          <a:p>
            <a:endParaRPr lang="en-US" altLang="en-US" sz="1400" b="1" dirty="0">
              <a:solidFill>
                <a:srgbClr val="000000"/>
              </a:solidFill>
              <a:latin typeface="Arial" pitchFamily="34" charset="0"/>
              <a:ea typeface="ＭＳ Ｐゴシック" pitchFamily="34" charset="-128"/>
              <a:cs typeface="ヒラギノ角ゴ Pro W3" pitchFamily="-84" charset="-128"/>
            </a:endParaRPr>
          </a:p>
          <a:p>
            <a:r>
              <a:rPr lang="en-US" altLang="en-US" sz="1400" b="1" dirty="0">
                <a:solidFill>
                  <a:srgbClr val="000000"/>
                </a:solidFill>
                <a:latin typeface="Arial" pitchFamily="34" charset="0"/>
                <a:ea typeface="ＭＳ Ｐゴシック" pitchFamily="34" charset="-128"/>
                <a:cs typeface="ヒラギノ角ゴ Pro W3" pitchFamily="-84" charset="-128"/>
              </a:rPr>
              <a:t>In his speech to the 1917 convention in Atlanta, he said: “It seems eminently proper that we should accept endowments for the purpose of doing good in the world, in charitable, educational or other avenues of community progress …” </a:t>
            </a:r>
          </a:p>
          <a:p>
            <a:endParaRPr lang="en-US" altLang="en-US" sz="1400" b="1" dirty="0">
              <a:solidFill>
                <a:srgbClr val="000000"/>
              </a:solidFill>
              <a:latin typeface="Arial" pitchFamily="34" charset="0"/>
              <a:ea typeface="ＭＳ Ｐゴシック" pitchFamily="34" charset="-128"/>
              <a:cs typeface="ヒラギノ角ゴ Pro W3" pitchFamily="-84" charset="-128"/>
            </a:endParaRPr>
          </a:p>
          <a:p>
            <a:r>
              <a:rPr lang="en-US" altLang="en-US" sz="1400" b="1" dirty="0">
                <a:solidFill>
                  <a:srgbClr val="000000"/>
                </a:solidFill>
                <a:latin typeface="Arial" pitchFamily="34" charset="0"/>
                <a:ea typeface="ＭＳ Ｐゴシック" pitchFamily="34" charset="-128"/>
                <a:cs typeface="ヒラギノ角ゴ Pro W3" pitchFamily="-84" charset="-128"/>
              </a:rPr>
              <a:t>Arch’s vision of an endowment would eventually become The Rotary Foundation, and his call for “doing good in the world” was to become the Foundation’s motto. </a:t>
            </a:r>
            <a:endParaRPr lang="en-US" sz="1400" b="1"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11/16/2020</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8</a:t>
            </a:fld>
            <a:endParaRPr lang="en-US" dirty="0"/>
          </a:p>
        </p:txBody>
      </p:sp>
    </p:spTree>
    <p:extLst>
      <p:ext uri="{BB962C8B-B14F-4D97-AF65-F5344CB8AC3E}">
        <p14:creationId xmlns:p14="http://schemas.microsoft.com/office/powerpoint/2010/main" val="1024918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a:t>
            </a:r>
            <a:r>
              <a:rPr lang="en-US" baseline="0" dirty="0"/>
              <a:t> what our endowment/s support.  (Next slide)</a:t>
            </a:r>
            <a:endParaRPr lang="en-US" dirty="0"/>
          </a:p>
        </p:txBody>
      </p:sp>
      <p:sp>
        <p:nvSpPr>
          <p:cNvPr id="4" name="Slide Number Placeholder 3"/>
          <p:cNvSpPr>
            <a:spLocks noGrp="1"/>
          </p:cNvSpPr>
          <p:nvPr>
            <p:ph type="sldNum" sz="quarter" idx="10"/>
          </p:nvPr>
        </p:nvSpPr>
        <p:spPr/>
        <p:txBody>
          <a:bodyPr/>
          <a:lstStyle/>
          <a:p>
            <a:pPr defTabSz="949530" eaLnBrk="0" fontAlgn="base" hangingPunct="0">
              <a:spcBef>
                <a:spcPct val="0"/>
              </a:spcBef>
              <a:spcAft>
                <a:spcPct val="0"/>
              </a:spcAft>
              <a:defRPr/>
            </a:pPr>
            <a:fld id="{45B00B0F-9134-D147-87FE-B28F7C1F8955}" type="slidenum">
              <a:rPr lang="en-US">
                <a:solidFill>
                  <a:srgbClr val="000000"/>
                </a:solidFill>
                <a:latin typeface="Arial" charset="0"/>
              </a:rPr>
              <a:pPr defTabSz="949530" eaLnBrk="0" fontAlgn="base" hangingPunct="0">
                <a:spcBef>
                  <a:spcPct val="0"/>
                </a:spcBef>
                <a:spcAft>
                  <a:spcPct val="0"/>
                </a:spcAft>
                <a:defRPr/>
              </a:pPr>
              <a:t>9</a:t>
            </a:fld>
            <a:endParaRPr lang="en-US" dirty="0">
              <a:solidFill>
                <a:srgbClr val="000000"/>
              </a:solidFill>
              <a:latin typeface="Arial" charset="0"/>
            </a:endParaRPr>
          </a:p>
        </p:txBody>
      </p:sp>
    </p:spTree>
    <p:extLst>
      <p:ext uri="{BB962C8B-B14F-4D97-AF65-F5344CB8AC3E}">
        <p14:creationId xmlns:p14="http://schemas.microsoft.com/office/powerpoint/2010/main" val="162341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bg1"/>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5867" b="0" i="0">
                <a:solidFill>
                  <a:srgbClr val="005DAA"/>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chemeClr val="bg1"/>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54221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2361B5"/>
          </a:solidFill>
          <a:ln>
            <a:noFill/>
          </a:ln>
          <a:effectLst>
            <a:outerShdw blurRad="88900" dist="61087" dir="5400000" rotWithShape="0">
              <a:srgbClr val="000000">
                <a:alpha val="25000"/>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697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7403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2361B5"/>
          </a:solidFill>
          <a:ln>
            <a:noFill/>
          </a:ln>
          <a:effectLst>
            <a:outerShdw blurRad="88900" dist="61087" dir="5400000" rotWithShape="0">
              <a:srgbClr val="000000">
                <a:alpha val="25000"/>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0545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2361B5"/>
          </a:solidFill>
          <a:ln>
            <a:noFill/>
          </a:ln>
          <a:effectLst>
            <a:outerShdw blurRad="88900" dist="61087" dir="5400000" rotWithShape="0">
              <a:srgbClr val="000000">
                <a:alpha val="25000"/>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9820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24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986737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70402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atin typeface="Georgia"/>
                <a:cs typeface="Georgia"/>
              </a:defRPr>
            </a:lvl1pPr>
            <a:lvl2pPr>
              <a:defRPr sz="3200">
                <a:latin typeface="Georgia"/>
                <a:cs typeface="Georgia"/>
              </a:defRPr>
            </a:lvl2pPr>
            <a:lvl3pPr>
              <a:defRPr sz="2667">
                <a:latin typeface="Georgia"/>
                <a:cs typeface="Georgia"/>
              </a:defRPr>
            </a:lvl3pPr>
            <a:lvl4pPr>
              <a:defRPr sz="2400">
                <a:latin typeface="Georgia"/>
                <a:cs typeface="Georgia"/>
              </a:defRPr>
            </a:lvl4pPr>
            <a:lvl5pPr>
              <a:defRPr sz="2400">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atin typeface="Georgia"/>
                <a:cs typeface="Georgia"/>
              </a:defRPr>
            </a:lvl1pPr>
            <a:lvl2pPr>
              <a:defRPr sz="3200">
                <a:latin typeface="Georgia"/>
                <a:cs typeface="Georgia"/>
              </a:defRPr>
            </a:lvl2pPr>
            <a:lvl3pPr>
              <a:defRPr sz="2667">
                <a:latin typeface="Georgia"/>
                <a:cs typeface="Georgia"/>
              </a:defRPr>
            </a:lvl3pPr>
            <a:lvl4pPr>
              <a:defRPr sz="2400">
                <a:latin typeface="Georgia"/>
                <a:cs typeface="Georgia"/>
              </a:defRPr>
            </a:lvl4pPr>
            <a:lvl5pPr>
              <a:defRPr sz="2400">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5793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atin typeface="Georgia"/>
                <a:cs typeface="Georgia"/>
              </a:defRPr>
            </a:lvl1pPr>
            <a:lvl2pPr>
              <a:defRPr sz="2667">
                <a:latin typeface="Georgia"/>
                <a:cs typeface="Georgia"/>
              </a:defRPr>
            </a:lvl2pPr>
            <a:lvl3pPr>
              <a:defRPr sz="2400">
                <a:latin typeface="Georgia"/>
                <a:cs typeface="Georgia"/>
              </a:defRPr>
            </a:lvl3pPr>
            <a:lvl4pPr>
              <a:defRPr sz="2133">
                <a:latin typeface="Georgia"/>
                <a:cs typeface="Georgia"/>
              </a:defRPr>
            </a:lvl4pPr>
            <a:lvl5pPr>
              <a:defRPr sz="2133">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atin typeface="Georgia"/>
                <a:cs typeface="Georgia"/>
              </a:defRPr>
            </a:lvl1pPr>
            <a:lvl2pPr>
              <a:defRPr sz="2667">
                <a:latin typeface="Georgia"/>
                <a:cs typeface="Georgia"/>
              </a:defRPr>
            </a:lvl2pPr>
            <a:lvl3pPr>
              <a:defRPr sz="2400">
                <a:latin typeface="Georgia"/>
                <a:cs typeface="Georgia"/>
              </a:defRPr>
            </a:lvl3pPr>
            <a:lvl4pPr>
              <a:defRPr sz="2133">
                <a:latin typeface="Georgia"/>
                <a:cs typeface="Georgia"/>
              </a:defRPr>
            </a:lvl4pPr>
            <a:lvl5pPr>
              <a:defRPr sz="2133">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2240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sz="48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158227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719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F7A81B"/>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5867"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chemeClr val="bg1"/>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58067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atin typeface="Georgia"/>
                <a:cs typeface="Georgia"/>
              </a:defRPr>
            </a:lvl1pPr>
            <a:lvl2pPr>
              <a:defRPr sz="3733">
                <a:latin typeface="Georgia"/>
                <a:cs typeface="Georgia"/>
              </a:defRPr>
            </a:lvl2pPr>
            <a:lvl3pPr>
              <a:defRPr sz="3200">
                <a:latin typeface="Georgia"/>
                <a:cs typeface="Georgia"/>
              </a:defRPr>
            </a:lvl3pPr>
            <a:lvl4pPr>
              <a:defRPr sz="2667">
                <a:latin typeface="Georgia"/>
                <a:cs typeface="Georgia"/>
              </a:defRPr>
            </a:lvl4pPr>
            <a:lvl5pPr>
              <a:defRPr sz="2667">
                <a:latin typeface="Georgia"/>
                <a:cs typeface="Georgia"/>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522275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dirty="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4067312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752780"/>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835717"/>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1219170" fontAlgn="base">
              <a:spcBef>
                <a:spcPct val="0"/>
              </a:spcBef>
              <a:spcAft>
                <a:spcPct val="0"/>
              </a:spcAft>
            </a:pPr>
            <a:fld id="{10B391AA-C87A-9E4B-AC1E-3C19AB8D2E56}" type="datetime1">
              <a:rPr lang="en-US" sz="3200" smtClean="0">
                <a:solidFill>
                  <a:srgbClr val="958D85"/>
                </a:solidFill>
                <a:latin typeface="Arial" charset="0"/>
              </a:rPr>
              <a:pPr defTabSz="1219170" fontAlgn="base">
                <a:spcBef>
                  <a:spcPct val="0"/>
                </a:spcBef>
                <a:spcAft>
                  <a:spcPct val="0"/>
                </a:spcAft>
              </a:pPr>
              <a:t>11/16/2020</a:t>
            </a:fld>
            <a:endParaRPr lang="en-US" sz="3200" dirty="0">
              <a:solidFill>
                <a:srgbClr val="958D85"/>
              </a:solidFill>
              <a:latin typeface="Arial"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1219170" fontAlgn="base">
              <a:spcBef>
                <a:spcPct val="0"/>
              </a:spcBef>
              <a:spcAft>
                <a:spcPct val="0"/>
              </a:spcAft>
            </a:pPr>
            <a:endParaRPr lang="en-US" sz="3200" dirty="0">
              <a:solidFill>
                <a:srgbClr val="958D85"/>
              </a:solidFill>
              <a:latin typeface="Arial" charset="0"/>
            </a:endParaRPr>
          </a:p>
        </p:txBody>
      </p:sp>
      <p:sp>
        <p:nvSpPr>
          <p:cNvPr id="6" name="Slide Number Placeholder 5"/>
          <p:cNvSpPr>
            <a:spLocks noGrp="1"/>
          </p:cNvSpPr>
          <p:nvPr>
            <p:ph type="sldNum" sz="quarter" idx="12"/>
          </p:nvPr>
        </p:nvSpPr>
        <p:spPr/>
        <p:txBody>
          <a:bodyPr/>
          <a:lstStyle/>
          <a:p>
            <a:pPr defTabSz="1219170" fontAlgn="base">
              <a:spcBef>
                <a:spcPct val="0"/>
              </a:spcBef>
              <a:spcAft>
                <a:spcPct val="0"/>
              </a:spcAft>
            </a:pPr>
            <a:fld id="{A0B82C84-17F9-2F44-A4CB-3025980683CD}" type="slidenum">
              <a:rPr lang="en-US" sz="3200" smtClean="0">
                <a:solidFill>
                  <a:srgbClr val="958D85"/>
                </a:solidFill>
                <a:latin typeface="Arial" charset="0"/>
              </a:rPr>
              <a:pPr defTabSz="1219170" fontAlgn="base">
                <a:spcBef>
                  <a:spcPct val="0"/>
                </a:spcBef>
                <a:spcAft>
                  <a:spcPct val="0"/>
                </a:spcAft>
              </a:pPr>
              <a:t>‹#›</a:t>
            </a:fld>
            <a:endParaRPr lang="en-US" sz="3200" dirty="0">
              <a:solidFill>
                <a:srgbClr val="958D85"/>
              </a:solidFill>
              <a:latin typeface="Arial" charset="0"/>
            </a:endParaRPr>
          </a:p>
        </p:txBody>
      </p:sp>
    </p:spTree>
    <p:extLst>
      <p:ext uri="{BB962C8B-B14F-4D97-AF65-F5344CB8AC3E}">
        <p14:creationId xmlns:p14="http://schemas.microsoft.com/office/powerpoint/2010/main" val="3958567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203200" y="2667000"/>
            <a:ext cx="12700000" cy="1600200"/>
          </a:xfrm>
          <a:prstGeom prst="rect">
            <a:avLst/>
          </a:prstGeom>
          <a:solidFill>
            <a:srgbClr val="005DAA"/>
          </a:solidFill>
          <a:ln>
            <a:noFill/>
          </a:ln>
          <a:effectLst>
            <a:outerShdw blurRad="88900" dist="61087" dir="5400000" rotWithShape="0">
              <a:srgbClr val="000000">
                <a:alpha val="45998"/>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4267">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417098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bg1"/>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5867" b="0" i="0">
                <a:solidFill>
                  <a:srgbClr val="005DAA"/>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chemeClr val="bg1"/>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75429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F7A81B"/>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5867"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chemeClr val="bg1"/>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72911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203200" y="2667000"/>
            <a:ext cx="12700000" cy="1600200"/>
          </a:xfrm>
          <a:prstGeom prst="rect">
            <a:avLst/>
          </a:prstGeom>
          <a:solidFill>
            <a:srgbClr val="005DAA"/>
          </a:solidFill>
          <a:ln>
            <a:noFill/>
          </a:ln>
          <a:effectLst>
            <a:outerShdw blurRad="88900" dist="61087" dir="5400000" rotWithShape="0">
              <a:srgbClr val="000000">
                <a:alpha val="45998"/>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4267">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382863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09600" y="3505200"/>
            <a:ext cx="11582400" cy="1828800"/>
          </a:xfrm>
          <a:prstGeom prst="rect">
            <a:avLst/>
          </a:prstGeom>
          <a:noFill/>
          <a:effectLst/>
        </p:spPr>
        <p:txBody>
          <a:bodyPr lIns="0" tIns="0" rIns="0" bIns="0" anchor="t" anchorCtr="0">
            <a:noAutofit/>
          </a:bodyPr>
          <a:lstStyle>
            <a:lvl1pPr algn="l">
              <a:defRPr sz="3600" b="0" i="0">
                <a:solidFill>
                  <a:schemeClr val="bg1"/>
                </a:solidFill>
                <a:latin typeface="Arial Narrow"/>
                <a:cs typeface="Arial Narrow"/>
              </a:defRPr>
            </a:lvl1pPr>
          </a:lstStyle>
          <a:p>
            <a:r>
              <a:rPr lang="en-US" dirty="0"/>
              <a:t>CLICK TO EDIT MASTER SECTION BREAK</a:t>
            </a:r>
          </a:p>
        </p:txBody>
      </p:sp>
    </p:spTree>
    <p:extLst>
      <p:ext uri="{BB962C8B-B14F-4D97-AF65-F5344CB8AC3E}">
        <p14:creationId xmlns:p14="http://schemas.microsoft.com/office/powerpoint/2010/main" val="4278832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9999"/>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5867"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chemeClr val="bg1"/>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57946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274782" y="6356351"/>
            <a:ext cx="2844800" cy="365125"/>
          </a:xfrm>
          <a:prstGeom prst="rect">
            <a:avLst/>
          </a:prstGeom>
        </p:spPr>
        <p:txBody>
          <a:bodyPr/>
          <a:lstStyle/>
          <a:p>
            <a:endParaRPr lang="en-US" dirty="0"/>
          </a:p>
        </p:txBody>
      </p:sp>
      <p:sp>
        <p:nvSpPr>
          <p:cNvPr id="7" name="Title Placeholder 1"/>
          <p:cNvSpPr>
            <a:spLocks noGrp="1"/>
          </p:cNvSpPr>
          <p:nvPr>
            <p:ph type="title"/>
          </p:nvPr>
        </p:nvSpPr>
        <p:spPr>
          <a:xfrm>
            <a:off x="609600" y="274637"/>
            <a:ext cx="9855200" cy="48736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439800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0" y="2667000"/>
            <a:ext cx="12192000" cy="1600200"/>
          </a:xfrm>
          <a:prstGeom prst="rect">
            <a:avLst/>
          </a:prstGeom>
          <a:solidFill>
            <a:srgbClr val="2361B5"/>
          </a:solidFill>
          <a:ln>
            <a:noFill/>
          </a:ln>
          <a:effectLst>
            <a:outerShdw blurRad="88900" dist="61087" dir="5400000" rotWithShape="0">
              <a:srgbClr val="000000">
                <a:alpha val="45998"/>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4267">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74768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203200" y="2667000"/>
            <a:ext cx="12700000" cy="1600200"/>
          </a:xfrm>
          <a:prstGeom prst="rect">
            <a:avLst/>
          </a:prstGeom>
          <a:solidFill>
            <a:srgbClr val="005DAA"/>
          </a:solidFill>
          <a:ln>
            <a:noFill/>
          </a:ln>
          <a:effectLst>
            <a:outerShdw blurRad="88900" dist="61087" dir="5400000" rotWithShape="0">
              <a:srgbClr val="000000">
                <a:alpha val="45998"/>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4267">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840763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203200" y="2667000"/>
            <a:ext cx="12700000" cy="1600200"/>
          </a:xfrm>
          <a:prstGeom prst="rect">
            <a:avLst/>
          </a:prstGeom>
          <a:solidFill>
            <a:srgbClr val="2361B5"/>
          </a:solidFill>
          <a:ln>
            <a:noFill/>
          </a:ln>
          <a:effectLst>
            <a:outerShdw blurRad="88900" dist="61087" dir="5400000" rotWithShape="0">
              <a:srgbClr val="000000">
                <a:alpha val="45998"/>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4267">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042342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203200" y="2667000"/>
            <a:ext cx="12700000" cy="1600200"/>
          </a:xfrm>
          <a:prstGeom prst="rect">
            <a:avLst/>
          </a:prstGeom>
          <a:solidFill>
            <a:srgbClr val="2361B5"/>
          </a:solidFill>
          <a:ln>
            <a:noFill/>
          </a:ln>
          <a:effectLst>
            <a:outerShdw blurRad="88900" dist="61087" dir="5400000" rotWithShape="0">
              <a:srgbClr val="000000">
                <a:alpha val="45998"/>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4267">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906567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203200" y="2667000"/>
            <a:ext cx="12700000" cy="1600200"/>
          </a:xfrm>
          <a:prstGeom prst="rect">
            <a:avLst/>
          </a:prstGeom>
          <a:solidFill>
            <a:srgbClr val="2361B5"/>
          </a:solidFill>
          <a:ln>
            <a:noFill/>
          </a:ln>
          <a:effectLst>
            <a:outerShdw blurRad="88900" dist="61087" dir="5400000" rotWithShape="0">
              <a:srgbClr val="000000">
                <a:alpha val="45998"/>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4267">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95331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4267">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489926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883C70-7E4E-4E26-BDB5-DBE5835E9DB1}"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87EAB-6F81-484C-AE2E-0F7B5FA42A64}" type="slidenum">
              <a:rPr lang="en-US" smtClean="0"/>
              <a:t>‹#›</a:t>
            </a:fld>
            <a:endParaRPr lang="en-US"/>
          </a:p>
        </p:txBody>
      </p:sp>
    </p:spTree>
    <p:extLst>
      <p:ext uri="{BB962C8B-B14F-4D97-AF65-F5344CB8AC3E}">
        <p14:creationId xmlns:p14="http://schemas.microsoft.com/office/powerpoint/2010/main" val="960469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F7A81B"/>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5867"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chemeClr val="bg1"/>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58842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1219170" fontAlgn="base">
              <a:spcBef>
                <a:spcPct val="0"/>
              </a:spcBef>
              <a:spcAft>
                <a:spcPct val="0"/>
              </a:spcAft>
            </a:pPr>
            <a:fld id="{10B391AA-C87A-9E4B-AC1E-3C19AB8D2E56}" type="datetime1">
              <a:rPr lang="en-US" sz="3200" smtClean="0">
                <a:solidFill>
                  <a:srgbClr val="958D85"/>
                </a:solidFill>
                <a:latin typeface="Arial" charset="0"/>
              </a:rPr>
              <a:pPr defTabSz="1219170" fontAlgn="base">
                <a:spcBef>
                  <a:spcPct val="0"/>
                </a:spcBef>
                <a:spcAft>
                  <a:spcPct val="0"/>
                </a:spcAft>
              </a:pPr>
              <a:t>11/16/2020</a:t>
            </a:fld>
            <a:endParaRPr lang="en-US" sz="3200" dirty="0">
              <a:solidFill>
                <a:srgbClr val="958D85"/>
              </a:solidFill>
              <a:latin typeface="Arial"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1219170" fontAlgn="base">
              <a:spcBef>
                <a:spcPct val="0"/>
              </a:spcBef>
              <a:spcAft>
                <a:spcPct val="0"/>
              </a:spcAft>
            </a:pPr>
            <a:endParaRPr lang="en-US" sz="3200" dirty="0">
              <a:solidFill>
                <a:srgbClr val="958D85"/>
              </a:solidFill>
              <a:latin typeface="Arial" charset="0"/>
            </a:endParaRPr>
          </a:p>
        </p:txBody>
      </p:sp>
      <p:sp>
        <p:nvSpPr>
          <p:cNvPr id="6" name="Slide Number Placeholder 5"/>
          <p:cNvSpPr>
            <a:spLocks noGrp="1"/>
          </p:cNvSpPr>
          <p:nvPr>
            <p:ph type="sldNum" sz="quarter" idx="12"/>
          </p:nvPr>
        </p:nvSpPr>
        <p:spPr/>
        <p:txBody>
          <a:bodyPr/>
          <a:lstStyle/>
          <a:p>
            <a:pPr defTabSz="1219170" fontAlgn="base">
              <a:spcBef>
                <a:spcPct val="0"/>
              </a:spcBef>
              <a:spcAft>
                <a:spcPct val="0"/>
              </a:spcAft>
            </a:pPr>
            <a:fld id="{A0B82C84-17F9-2F44-A4CB-3025980683CD}" type="slidenum">
              <a:rPr lang="en-US" sz="3200" smtClean="0">
                <a:solidFill>
                  <a:srgbClr val="958D85"/>
                </a:solidFill>
                <a:latin typeface="Arial" charset="0"/>
              </a:rPr>
              <a:pPr defTabSz="1219170" fontAlgn="base">
                <a:spcBef>
                  <a:spcPct val="0"/>
                </a:spcBef>
                <a:spcAft>
                  <a:spcPct val="0"/>
                </a:spcAft>
              </a:pPr>
              <a:t>‹#›</a:t>
            </a:fld>
            <a:endParaRPr lang="en-US" sz="3200" dirty="0">
              <a:solidFill>
                <a:srgbClr val="958D85"/>
              </a:solidFill>
              <a:latin typeface="Arial" charset="0"/>
            </a:endParaRPr>
          </a:p>
        </p:txBody>
      </p:sp>
    </p:spTree>
    <p:extLst>
      <p:ext uri="{BB962C8B-B14F-4D97-AF65-F5344CB8AC3E}">
        <p14:creationId xmlns:p14="http://schemas.microsoft.com/office/powerpoint/2010/main" val="119181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872175"/>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5867"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chemeClr val="bg1"/>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91388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F7A81B"/>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5867"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chemeClr val="bg1"/>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56624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203200" y="2667000"/>
            <a:ext cx="12700000" cy="1600200"/>
          </a:xfrm>
          <a:prstGeom prst="rect">
            <a:avLst/>
          </a:prstGeom>
          <a:solidFill>
            <a:srgbClr val="2361B5"/>
          </a:solidFill>
          <a:ln>
            <a:noFill/>
          </a:ln>
          <a:effectLst>
            <a:outerShdw blurRad="88900" dist="61087" dir="5400000" rotWithShape="0">
              <a:srgbClr val="000000">
                <a:alpha val="45998"/>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4267">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828158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93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203200" y="2667000"/>
            <a:ext cx="12700000" cy="1600200"/>
          </a:xfrm>
          <a:prstGeom prst="rect">
            <a:avLst/>
          </a:prstGeom>
          <a:solidFill>
            <a:srgbClr val="2361B5"/>
          </a:solidFill>
          <a:ln>
            <a:noFill/>
          </a:ln>
          <a:effectLst>
            <a:outerShdw blurRad="88900" dist="61087" dir="5400000" rotWithShape="0">
              <a:srgbClr val="000000">
                <a:alpha val="45998"/>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4267">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9632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2361B5"/>
          </a:solidFill>
          <a:ln>
            <a:noFill/>
          </a:ln>
          <a:effectLst>
            <a:outerShdw blurRad="88900" dist="61087" dir="5400000" rotWithShape="0">
              <a:srgbClr val="000000">
                <a:alpha val="25000"/>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806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1219170" fontAlgn="base">
              <a:spcBef>
                <a:spcPct val="0"/>
              </a:spcBef>
              <a:spcAft>
                <a:spcPct val="0"/>
              </a:spcAft>
            </a:pPr>
            <a:fld id="{10B391AA-C87A-9E4B-AC1E-3C19AB8D2E56}" type="datetime1">
              <a:rPr lang="en-US" sz="3200" smtClean="0">
                <a:solidFill>
                  <a:srgbClr val="958D85"/>
                </a:solidFill>
                <a:latin typeface="Arial" charset="0"/>
              </a:rPr>
              <a:pPr defTabSz="1219170" fontAlgn="base">
                <a:spcBef>
                  <a:spcPct val="0"/>
                </a:spcBef>
                <a:spcAft>
                  <a:spcPct val="0"/>
                </a:spcAft>
              </a:pPr>
              <a:t>11/16/2020</a:t>
            </a:fld>
            <a:endParaRPr lang="en-US" sz="3200" dirty="0">
              <a:solidFill>
                <a:srgbClr val="958D85"/>
              </a:solidFill>
              <a:latin typeface="Arial"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1219170" fontAlgn="base">
              <a:spcBef>
                <a:spcPct val="0"/>
              </a:spcBef>
              <a:spcAft>
                <a:spcPct val="0"/>
              </a:spcAft>
            </a:pPr>
            <a:endParaRPr lang="en-US" sz="3200" dirty="0">
              <a:solidFill>
                <a:srgbClr val="958D85"/>
              </a:solidFill>
              <a:latin typeface="Arial" charset="0"/>
            </a:endParaRPr>
          </a:p>
        </p:txBody>
      </p:sp>
      <p:sp>
        <p:nvSpPr>
          <p:cNvPr id="6" name="Slide Number Placeholder 5"/>
          <p:cNvSpPr>
            <a:spLocks noGrp="1"/>
          </p:cNvSpPr>
          <p:nvPr>
            <p:ph type="sldNum" sz="quarter" idx="12"/>
          </p:nvPr>
        </p:nvSpPr>
        <p:spPr/>
        <p:txBody>
          <a:bodyPr/>
          <a:lstStyle/>
          <a:p>
            <a:pPr defTabSz="1219170" fontAlgn="base">
              <a:spcBef>
                <a:spcPct val="0"/>
              </a:spcBef>
              <a:spcAft>
                <a:spcPct val="0"/>
              </a:spcAft>
            </a:pPr>
            <a:fld id="{A0B82C84-17F9-2F44-A4CB-3025980683CD}" type="slidenum">
              <a:rPr lang="en-US" sz="3200" smtClean="0">
                <a:solidFill>
                  <a:srgbClr val="958D85"/>
                </a:solidFill>
                <a:latin typeface="Arial" charset="0"/>
              </a:rPr>
              <a:pPr defTabSz="1219170" fontAlgn="base">
                <a:spcBef>
                  <a:spcPct val="0"/>
                </a:spcBef>
                <a:spcAft>
                  <a:spcPct val="0"/>
                </a:spcAft>
              </a:pPr>
              <a:t>‹#›</a:t>
            </a:fld>
            <a:endParaRPr lang="en-US" sz="3200" dirty="0">
              <a:solidFill>
                <a:srgbClr val="958D85"/>
              </a:solidFill>
              <a:latin typeface="Arial" charset="0"/>
            </a:endParaRPr>
          </a:p>
        </p:txBody>
      </p:sp>
    </p:spTree>
    <p:extLst>
      <p:ext uri="{BB962C8B-B14F-4D97-AF65-F5344CB8AC3E}">
        <p14:creationId xmlns:p14="http://schemas.microsoft.com/office/powerpoint/2010/main" val="267787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F7A81B"/>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5867"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chemeClr val="bg1"/>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10085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image" Target="../media/image3.pn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3.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pic>
        <p:nvPicPr>
          <p:cNvPr id="5" name="Picture 4" descr="RotaryMoE_RGB.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847131" y="316088"/>
            <a:ext cx="2926080" cy="2926080"/>
          </a:xfrm>
          <a:prstGeom prst="rect">
            <a:avLst/>
          </a:prstGeom>
        </p:spPr>
      </p:pic>
      <p:pic>
        <p:nvPicPr>
          <p:cNvPr id="8" name="Picture 7"/>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98307" y="5969000"/>
            <a:ext cx="1427845" cy="538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6186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94" r:id="rId6"/>
    <p:sldLayoutId id="2147483695" r:id="rId7"/>
    <p:sldLayoutId id="2147483696" r:id="rId8"/>
    <p:sldLayoutId id="2147483714" r:id="rId9"/>
  </p:sldLayoutIdLst>
  <p:txStyles>
    <p:titleStyle>
      <a:lvl1pPr algn="ctr" defTabSz="609585" rtl="0" eaLnBrk="1" fontAlgn="base" hangingPunct="1">
        <a:spcBef>
          <a:spcPct val="0"/>
        </a:spcBef>
        <a:spcAft>
          <a:spcPct val="0"/>
        </a:spcAft>
        <a:defRPr sz="5867" kern="1200">
          <a:solidFill>
            <a:schemeClr val="tx1"/>
          </a:solidFill>
          <a:latin typeface="+mj-lt"/>
          <a:ea typeface="MS PGothic" pitchFamily="34" charset="-128"/>
          <a:cs typeface="MS PGothic" charset="0"/>
        </a:defRPr>
      </a:lvl1pPr>
      <a:lvl2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2pPr>
      <a:lvl3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3pPr>
      <a:lvl4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4pPr>
      <a:lvl5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sz="4267" kern="1200">
          <a:solidFill>
            <a:schemeClr val="tx1"/>
          </a:solidFill>
          <a:latin typeface="+mn-lt"/>
          <a:ea typeface="MS PGothic" pitchFamily="34" charset="-128"/>
          <a:cs typeface="MS PGothic" charset="0"/>
        </a:defRPr>
      </a:lvl1pPr>
      <a:lvl2pPr marL="990575" indent="-380990" algn="l" defTabSz="609585" rtl="0" eaLnBrk="1" fontAlgn="base" hangingPunct="1">
        <a:spcBef>
          <a:spcPct val="20000"/>
        </a:spcBef>
        <a:spcAft>
          <a:spcPct val="0"/>
        </a:spcAft>
        <a:buFont typeface="Arial" charset="0"/>
        <a:buChar char="–"/>
        <a:defRPr sz="3733" kern="1200">
          <a:solidFill>
            <a:schemeClr val="tx1"/>
          </a:solidFill>
          <a:latin typeface="+mn-lt"/>
          <a:ea typeface="MS PGothic" pitchFamily="34" charset="-128"/>
          <a:cs typeface="MS PGothic" charset="0"/>
        </a:defRPr>
      </a:lvl2pPr>
      <a:lvl3pPr marL="1523962" indent="-304792" algn="l" defTabSz="609585"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3pPr>
      <a:lvl4pPr marL="2133547" indent="-304792" algn="l" defTabSz="609585" rtl="0" eaLnBrk="1" fontAlgn="base" hangingPunct="1">
        <a:spcBef>
          <a:spcPct val="20000"/>
        </a:spcBef>
        <a:spcAft>
          <a:spcPct val="0"/>
        </a:spcAft>
        <a:buFont typeface="Arial" charset="0"/>
        <a:buChar char="–"/>
        <a:defRPr sz="2667" kern="1200">
          <a:solidFill>
            <a:schemeClr val="tx1"/>
          </a:solidFill>
          <a:latin typeface="+mn-lt"/>
          <a:ea typeface="MS PGothic" pitchFamily="34" charset="-128"/>
          <a:cs typeface="MS PGothic" charset="0"/>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mn-lt"/>
          <a:ea typeface="MS PGothic" pitchFamily="34" charset="-128"/>
          <a:cs typeface="MS PGothic"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213600" y="6477000"/>
            <a:ext cx="4368800" cy="184666"/>
          </a:xfrm>
          <a:prstGeom prst="rect">
            <a:avLst/>
          </a:prstGeom>
          <a:noFill/>
        </p:spPr>
        <p:txBody>
          <a:bodyPr wrap="square"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BCBDC0"/>
                </a:solidFill>
                <a:effectLst/>
                <a:uLnTx/>
                <a:uFillTx/>
                <a:latin typeface="Arial Narrow" charset="0"/>
              </a:rPr>
              <a:t>BUILDING THE ROTARY FOUNDATION ENDOWMENT: 2025 BY 2025  |  </a:t>
            </a:r>
            <a:fld id="{16D16081-7A09-014D-A792-0EFF4551F180}" type="slidenum">
              <a:rPr kumimoji="0" lang="en-US" sz="1200" b="0" i="0" u="none" strike="noStrike" kern="1200" cap="none" spc="0" normalizeH="0" baseline="0" noProof="0" smtClean="0">
                <a:ln>
                  <a:noFill/>
                </a:ln>
                <a:solidFill>
                  <a:srgbClr val="BCBDC0"/>
                </a:solidFill>
                <a:effectLst/>
                <a:uLnTx/>
                <a:uFillTx/>
                <a:latin typeface="Arial Narrow" charset="0"/>
              </a:rPr>
              <a:pPr marL="0" marR="0" lvl="0" indent="0" algn="r" defTabSz="1219170" rtl="0" eaLnBrk="0" fontAlgn="base" latinLnBrk="0" hangingPunct="0">
                <a:lnSpc>
                  <a:spcPct val="100000"/>
                </a:lnSpc>
                <a:spcBef>
                  <a:spcPct val="0"/>
                </a:spcBef>
                <a:spcAft>
                  <a:spcPct val="0"/>
                </a:spcAft>
                <a:buClrTx/>
                <a:buSzTx/>
                <a:buFontTx/>
                <a:buNone/>
                <a:tabLst/>
                <a:defRPr/>
              </a:pPr>
              <a:t>‹#›</a:t>
            </a:fld>
            <a:r>
              <a:rPr kumimoji="0" lang="en-US" sz="1200" b="0" i="0" u="none" strike="noStrike" kern="1200" cap="none" spc="0" normalizeH="0" baseline="0" noProof="0" dirty="0">
                <a:ln>
                  <a:noFill/>
                </a:ln>
                <a:solidFill>
                  <a:srgbClr val="BCBDC0"/>
                </a:solidFill>
                <a:effectLst/>
                <a:uLnTx/>
                <a:uFillTx/>
                <a:latin typeface="Arial Narrow" charset="0"/>
              </a:rPr>
              <a:t>  </a:t>
            </a:r>
            <a:endParaRPr kumimoji="0" lang="en-US" sz="1200" b="0" i="0" u="none" strike="noStrike" kern="1200" cap="none" spc="0" normalizeH="0" baseline="0" noProof="0" dirty="0">
              <a:ln>
                <a:noFill/>
              </a:ln>
              <a:solidFill>
                <a:srgbClr val="958D85"/>
              </a:solidFill>
              <a:effectLst/>
              <a:uLnTx/>
              <a:uFillTx/>
              <a:latin typeface="Arial Narrow" charset="0"/>
            </a:endParaRPr>
          </a:p>
        </p:txBody>
      </p:sp>
      <p:pic>
        <p:nvPicPr>
          <p:cNvPr id="7" name="Picture 6"/>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66049" y="6054074"/>
            <a:ext cx="1427844" cy="538132"/>
          </a:xfrm>
          <a:prstGeom prst="rect">
            <a:avLst/>
          </a:prstGeom>
        </p:spPr>
      </p:pic>
    </p:spTree>
    <p:extLst>
      <p:ext uri="{BB962C8B-B14F-4D97-AF65-F5344CB8AC3E}">
        <p14:creationId xmlns:p14="http://schemas.microsoft.com/office/powerpoint/2010/main" val="305853558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2" r:id="rId15"/>
    <p:sldLayoutId id="2147483683" r:id="rId16"/>
    <p:sldLayoutId id="2147483693" r:id="rId17"/>
    <p:sldLayoutId id="2147483713" r:id="rId18"/>
    <p:sldLayoutId id="2147483712" r:id="rId19"/>
    <p:sldLayoutId id="2147483783" r:id="rId20"/>
    <p:sldLayoutId id="2147483784" r:id="rId21"/>
  </p:sldLayoutIdLst>
  <p:txStyles>
    <p:titleStyle>
      <a:lvl1pPr algn="ctr" defTabSz="609585" rtl="0" eaLnBrk="0" fontAlgn="base" hangingPunct="0">
        <a:spcBef>
          <a:spcPct val="0"/>
        </a:spcBef>
        <a:spcAft>
          <a:spcPct val="0"/>
        </a:spcAft>
        <a:defRPr sz="5867" kern="1200">
          <a:solidFill>
            <a:schemeClr val="tx1"/>
          </a:solidFill>
          <a:latin typeface="+mj-lt"/>
          <a:ea typeface="MS PGothic" pitchFamily="34" charset="-128"/>
          <a:cs typeface="MS PGothic" charset="0"/>
        </a:defRPr>
      </a:lvl1pPr>
      <a:lvl2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2pPr>
      <a:lvl3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3pPr>
      <a:lvl4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4pPr>
      <a:lvl5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MS PGothic" pitchFamily="34" charset="-128"/>
          <a:cs typeface="MS PGothic"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MS PGothic" pitchFamily="34" charset="-128"/>
          <a:cs typeface="MS PGothic" charset="0"/>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MS PGothic" pitchFamily="34" charset="-128"/>
          <a:cs typeface="MS PGothic" charset="0"/>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MS PGothic" pitchFamily="34" charset="-128"/>
          <a:cs typeface="MS PGothic"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633" y="5445456"/>
            <a:ext cx="2788328" cy="1050877"/>
          </a:xfrm>
          <a:prstGeom prst="rect">
            <a:avLst/>
          </a:prstGeom>
        </p:spPr>
      </p:pic>
    </p:spTree>
    <p:extLst>
      <p:ext uri="{BB962C8B-B14F-4D97-AF65-F5344CB8AC3E}">
        <p14:creationId xmlns:p14="http://schemas.microsoft.com/office/powerpoint/2010/main" val="29510115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7" r:id="rId8"/>
    <p:sldLayoutId id="2147483698" r:id="rId9"/>
    <p:sldLayoutId id="2147483780" r:id="rId10"/>
    <p:sldLayoutId id="2147483781" r:id="rId11"/>
  </p:sldLayoutIdLst>
  <p:txStyles>
    <p:titleStyle>
      <a:lvl1pPr algn="ctr" defTabSz="609585" rtl="0" eaLnBrk="0" fontAlgn="base" hangingPunct="0">
        <a:spcBef>
          <a:spcPct val="0"/>
        </a:spcBef>
        <a:spcAft>
          <a:spcPct val="0"/>
        </a:spcAft>
        <a:defRPr sz="5867" kern="1200">
          <a:solidFill>
            <a:schemeClr val="tx1"/>
          </a:solidFill>
          <a:latin typeface="+mj-lt"/>
          <a:ea typeface="MS PGothic" pitchFamily="34" charset="-128"/>
          <a:cs typeface="MS PGothic" charset="0"/>
        </a:defRPr>
      </a:lvl1pPr>
      <a:lvl2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2pPr>
      <a:lvl3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3pPr>
      <a:lvl4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4pPr>
      <a:lvl5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MS PGothic" pitchFamily="34" charset="-128"/>
          <a:cs typeface="MS PGothic"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MS PGothic" pitchFamily="34" charset="-128"/>
          <a:cs typeface="MS PGothic" charset="0"/>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MS PGothic" pitchFamily="34" charset="-128"/>
          <a:cs typeface="MS PGothic" charset="0"/>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MS PGothic" pitchFamily="34" charset="-128"/>
          <a:cs typeface="MS PGothic"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hyperlink" Target="https://zone2627.org/the-rotary-foundation-updated-march-2014/"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hyperlink" Target="http://www.rotary.org/legac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hyperlink" Target="https://www.charitynavigator.org/index.cfm?bay=topten.detail&amp;listid=18" TargetMode="External"/><Relationship Id="rId4" Type="http://schemas.openxmlformats.org/officeDocument/2006/relationships/hyperlink" Target="https://www.charitynavigator.org/index.cfm?bay=search.summary&amp;orgid=455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hyperlink" Target="https://vimeo.com/351453425/40e568306a"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08723" y="36871"/>
            <a:ext cx="5080000" cy="5981260"/>
          </a:xfrm>
          <a:prstGeom prst="rect">
            <a:avLst/>
          </a:prstGeom>
        </p:spPr>
      </p:pic>
      <p:pic>
        <p:nvPicPr>
          <p:cNvPr id="7" name="Picture 6"/>
          <p:cNvPicPr>
            <a:picLocks noChangeAspect="1"/>
          </p:cNvPicPr>
          <p:nvPr/>
        </p:nvPicPr>
        <p:blipFill>
          <a:blip r:embed="rId4"/>
          <a:stretch>
            <a:fillRect/>
          </a:stretch>
        </p:blipFill>
        <p:spPr>
          <a:xfrm>
            <a:off x="105069" y="10652"/>
            <a:ext cx="7210131" cy="5937755"/>
          </a:xfrm>
          <a:prstGeom prst="rect">
            <a:avLst/>
          </a:prstGeom>
        </p:spPr>
      </p:pic>
    </p:spTree>
    <p:extLst>
      <p:ext uri="{BB962C8B-B14F-4D97-AF65-F5344CB8AC3E}">
        <p14:creationId xmlns:p14="http://schemas.microsoft.com/office/powerpoint/2010/main" val="1719410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8112672" y="1366999"/>
            <a:ext cx="374208" cy="4250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55"/>
          </a:p>
        </p:txBody>
      </p:sp>
      <p:pic>
        <p:nvPicPr>
          <p:cNvPr id="3" name="Picture 2" descr="Chart, treemap chart&#10;&#10;Description automatically generated">
            <a:extLst>
              <a:ext uri="{FF2B5EF4-FFF2-40B4-BE49-F238E27FC236}">
                <a16:creationId xmlns:a16="http://schemas.microsoft.com/office/drawing/2014/main" id="{98D94CD2-8CEB-4753-9EEB-FF99830DD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654728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87" y="4270440"/>
            <a:ext cx="12194588" cy="2587561"/>
          </a:xfrm>
          <a:prstGeom prst="rect">
            <a:avLst/>
          </a:prstGeom>
          <a:solidFill>
            <a:srgbClr val="236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3200" dirty="0">
              <a:solidFill>
                <a:prstClr val="white"/>
              </a:solidFill>
              <a:latin typeface="Calibri"/>
            </a:endParaRPr>
          </a:p>
        </p:txBody>
      </p:sp>
      <p:sp>
        <p:nvSpPr>
          <p:cNvPr id="3" name="Title 2"/>
          <p:cNvSpPr>
            <a:spLocks noGrp="1"/>
          </p:cNvSpPr>
          <p:nvPr>
            <p:ph type="ctrTitle"/>
          </p:nvPr>
        </p:nvSpPr>
        <p:spPr/>
        <p:txBody>
          <a:bodyPr/>
          <a:lstStyle/>
          <a:p>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62" y="-67016"/>
            <a:ext cx="12194563" cy="4337455"/>
          </a:xfrm>
          <a:prstGeom prst="rect">
            <a:avLst/>
          </a:prstGeom>
        </p:spPr>
      </p:pic>
      <p:sp>
        <p:nvSpPr>
          <p:cNvPr id="8" name="Rectangle 7"/>
          <p:cNvSpPr/>
          <p:nvPr/>
        </p:nvSpPr>
        <p:spPr>
          <a:xfrm>
            <a:off x="1" y="1605297"/>
            <a:ext cx="12192028" cy="2637323"/>
          </a:xfrm>
          <a:prstGeom prst="rect">
            <a:avLst/>
          </a:prstGeom>
          <a:gradFill>
            <a:gsLst>
              <a:gs pos="0">
                <a:schemeClr val="tx1">
                  <a:alpha val="0"/>
                </a:schemeClr>
              </a:gs>
              <a:gs pos="100000">
                <a:schemeClr val="tx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prstClr val="white"/>
              </a:solidFill>
              <a:latin typeface="Calibri"/>
            </a:endParaRPr>
          </a:p>
        </p:txBody>
      </p:sp>
      <p:cxnSp>
        <p:nvCxnSpPr>
          <p:cNvPr id="9" name="Straight Connector 8"/>
          <p:cNvCxnSpPr/>
          <p:nvPr/>
        </p:nvCxnSpPr>
        <p:spPr>
          <a:xfrm flipH="1">
            <a:off x="-2561" y="4241800"/>
            <a:ext cx="12194561" cy="0"/>
          </a:xfrm>
          <a:prstGeom prst="line">
            <a:avLst/>
          </a:prstGeom>
          <a:ln w="38100">
            <a:solidFill>
              <a:srgbClr val="F7A81B"/>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0" y="3992898"/>
            <a:ext cx="12192000" cy="2775543"/>
          </a:xfrm>
          <a:prstGeom prst="rect">
            <a:avLst/>
          </a:prstGeom>
        </p:spPr>
        <p:txBody>
          <a:bodyPr vert="horz" wrap="square" lIns="121920" tIns="60960" rIns="121920" bIns="60960"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Georgia" charset="0"/>
                <a:ea typeface="Georgia" charset="0"/>
                <a:cs typeface="Georgia" charset="0"/>
              </a:defRPr>
            </a:lvl1pPr>
          </a:lstStyle>
          <a:p>
            <a:pPr algn="ctr" defTabSz="1219170" fontAlgn="base">
              <a:lnSpc>
                <a:spcPct val="100000"/>
              </a:lnSpc>
              <a:spcAft>
                <a:spcPct val="0"/>
              </a:spcAft>
              <a:tabLst>
                <a:tab pos="2279594" algn="l"/>
              </a:tabLst>
            </a:pPr>
            <a:r>
              <a:rPr lang="en-US" sz="2667" b="0" dirty="0">
                <a:solidFill>
                  <a:prstClr val="white"/>
                </a:solidFill>
              </a:rPr>
              <a:t>A </a:t>
            </a:r>
            <a:r>
              <a:rPr lang="en-US" sz="4800" b="0" dirty="0">
                <a:solidFill>
                  <a:srgbClr val="F7A81B"/>
                </a:solidFill>
              </a:rPr>
              <a:t>$25,000</a:t>
            </a:r>
            <a:r>
              <a:rPr lang="en-US" sz="2667" b="0" dirty="0">
                <a:solidFill>
                  <a:srgbClr val="F7A81B"/>
                </a:solidFill>
              </a:rPr>
              <a:t> </a:t>
            </a:r>
            <a:r>
              <a:rPr lang="en-US" sz="2667" b="0" dirty="0">
                <a:solidFill>
                  <a:prstClr val="white"/>
                </a:solidFill>
              </a:rPr>
              <a:t>gift</a:t>
            </a:r>
            <a:r>
              <a:rPr lang="en-US" sz="2667" b="0" dirty="0">
                <a:solidFill>
                  <a:srgbClr val="F7A81B"/>
                </a:solidFill>
              </a:rPr>
              <a:t> </a:t>
            </a:r>
            <a:r>
              <a:rPr lang="en-US" sz="2667" b="0" dirty="0">
                <a:solidFill>
                  <a:prstClr val="white"/>
                </a:solidFill>
              </a:rPr>
              <a:t>made to the Endowment</a:t>
            </a:r>
            <a:br>
              <a:rPr lang="en-US" sz="2667" b="0" dirty="0">
                <a:solidFill>
                  <a:prstClr val="white"/>
                </a:solidFill>
              </a:rPr>
            </a:br>
            <a:r>
              <a:rPr lang="en-US" sz="2667" b="0" dirty="0">
                <a:solidFill>
                  <a:prstClr val="white"/>
                </a:solidFill>
              </a:rPr>
              <a:t>can yield approximately </a:t>
            </a:r>
            <a:r>
              <a:rPr lang="en-US" sz="4267" b="0" dirty="0">
                <a:solidFill>
                  <a:srgbClr val="F7A81B"/>
                </a:solidFill>
              </a:rPr>
              <a:t>$1,000</a:t>
            </a:r>
            <a:r>
              <a:rPr lang="en-US" sz="2667" b="0" dirty="0">
                <a:solidFill>
                  <a:srgbClr val="F7A81B"/>
                </a:solidFill>
              </a:rPr>
              <a:t> </a:t>
            </a:r>
            <a:r>
              <a:rPr lang="en-US" sz="2667" b="0" dirty="0">
                <a:solidFill>
                  <a:prstClr val="white"/>
                </a:solidFill>
              </a:rPr>
              <a:t>in spendable</a:t>
            </a:r>
            <a:br>
              <a:rPr lang="en-US" sz="2667" b="0" dirty="0">
                <a:solidFill>
                  <a:prstClr val="white"/>
                </a:solidFill>
              </a:rPr>
            </a:br>
            <a:r>
              <a:rPr lang="en-US" sz="2667" b="0" dirty="0">
                <a:solidFill>
                  <a:prstClr val="white"/>
                </a:solidFill>
              </a:rPr>
              <a:t>earnings for Rotary programs every year.</a:t>
            </a:r>
          </a:p>
        </p:txBody>
      </p:sp>
    </p:spTree>
    <p:extLst>
      <p:ext uri="{BB962C8B-B14F-4D97-AF65-F5344CB8AC3E}">
        <p14:creationId xmlns:p14="http://schemas.microsoft.com/office/powerpoint/2010/main" val="89754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bwMode="auto">
          <a:xfrm>
            <a:off x="711200" y="457200"/>
            <a:ext cx="112776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r>
              <a:rPr lang="en-US" sz="2800" dirty="0">
                <a:latin typeface="Arial Narrow" charset="0"/>
                <a:ea typeface="MS PGothic" charset="0"/>
                <a:cs typeface="Arial Narrow" charset="0"/>
              </a:rPr>
              <a:t>20-YEAR GROWTH SNAPSHOT</a:t>
            </a:r>
          </a:p>
        </p:txBody>
      </p:sp>
      <p:pic>
        <p:nvPicPr>
          <p:cNvPr id="3" name="Picture 2" descr="Chart, line chart&#10;&#10;Description automatically generated">
            <a:extLst>
              <a:ext uri="{FF2B5EF4-FFF2-40B4-BE49-F238E27FC236}">
                <a16:creationId xmlns:a16="http://schemas.microsoft.com/office/drawing/2014/main" id="{51F7C939-27AB-4256-A43B-48DA035F6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97" y="1186295"/>
            <a:ext cx="10755085" cy="4705350"/>
          </a:xfrm>
          <a:prstGeom prst="rect">
            <a:avLst/>
          </a:prstGeom>
        </p:spPr>
      </p:pic>
    </p:spTree>
    <p:extLst>
      <p:ext uri="{BB962C8B-B14F-4D97-AF65-F5344CB8AC3E}">
        <p14:creationId xmlns:p14="http://schemas.microsoft.com/office/powerpoint/2010/main" val="271426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title"/>
          </p:nvPr>
        </p:nvSpPr>
        <p:spPr bwMode="auto">
          <a:xfrm>
            <a:off x="711200" y="457200"/>
            <a:ext cx="11379200" cy="533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sz="2800" dirty="0">
                <a:latin typeface="Arial Narrow" charset="0"/>
                <a:ea typeface="MS PGothic" charset="0"/>
                <a:cs typeface="Arial Narrow" charset="0"/>
              </a:rPr>
              <a:t>LONG-TERM IMPACT</a:t>
            </a:r>
          </a:p>
        </p:txBody>
      </p:sp>
      <p:sp>
        <p:nvSpPr>
          <p:cNvPr id="26626" name="Content Placeholder 3"/>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indent="0" eaLnBrk="1" hangingPunct="1">
              <a:buNone/>
            </a:pPr>
            <a:endParaRPr lang="en-US" sz="2667" b="1" dirty="0">
              <a:solidFill>
                <a:srgbClr val="009999"/>
              </a:solidFill>
              <a:latin typeface="Georgia" charset="0"/>
              <a:ea typeface="MS PGothic" charset="0"/>
              <a:cs typeface="Georgia" charset="0"/>
            </a:endParaRPr>
          </a:p>
          <a:p>
            <a:pPr eaLnBrk="1" hangingPunct="1"/>
            <a:endParaRPr lang="en-US" sz="2133" dirty="0">
              <a:latin typeface="Georgia" charset="0"/>
              <a:ea typeface="MS PGothic" charset="0"/>
              <a:cs typeface="Georgia" charset="0"/>
            </a:endParaRPr>
          </a:p>
        </p:txBody>
      </p:sp>
      <p:grpSp>
        <p:nvGrpSpPr>
          <p:cNvPr id="4" name="Group 3"/>
          <p:cNvGrpSpPr/>
          <p:nvPr/>
        </p:nvGrpSpPr>
        <p:grpSpPr>
          <a:xfrm>
            <a:off x="2133601" y="3374773"/>
            <a:ext cx="2162607" cy="2913065"/>
            <a:chOff x="1142999" y="2570981"/>
            <a:chExt cx="1621955" cy="2184799"/>
          </a:xfrm>
        </p:grpSpPr>
        <p:grpSp>
          <p:nvGrpSpPr>
            <p:cNvPr id="5" name="Group 4"/>
            <p:cNvGrpSpPr/>
            <p:nvPr/>
          </p:nvGrpSpPr>
          <p:grpSpPr>
            <a:xfrm>
              <a:off x="1142999" y="3225220"/>
              <a:ext cx="1621955" cy="1530560"/>
              <a:chOff x="1142999" y="3225220"/>
              <a:chExt cx="1621955" cy="1530560"/>
            </a:xfrm>
          </p:grpSpPr>
          <p:grpSp>
            <p:nvGrpSpPr>
              <p:cNvPr id="7" name="Group 6"/>
              <p:cNvGrpSpPr/>
              <p:nvPr/>
            </p:nvGrpSpPr>
            <p:grpSpPr>
              <a:xfrm>
                <a:off x="1142999" y="3225220"/>
                <a:ext cx="1621955" cy="1530560"/>
                <a:chOff x="1142999" y="3225220"/>
                <a:chExt cx="1621955" cy="1530560"/>
              </a:xfrm>
            </p:grpSpPr>
            <p:sp>
              <p:nvSpPr>
                <p:cNvPr id="9" name="TextBox 8"/>
                <p:cNvSpPr txBox="1"/>
                <p:nvPr/>
              </p:nvSpPr>
              <p:spPr>
                <a:xfrm>
                  <a:off x="1164753" y="4409531"/>
                  <a:ext cx="1600201" cy="346249"/>
                </a:xfrm>
                <a:prstGeom prst="rect">
                  <a:avLst/>
                </a:prstGeom>
                <a:noFill/>
              </p:spPr>
              <p:txBody>
                <a:bodyPr wrap="square" rtlCol="0">
                  <a:spAutoFit/>
                </a:bodyPr>
                <a:lstStyle/>
                <a:p>
                  <a:pPr algn="ctr" defTabSz="1219170" fontAlgn="base">
                    <a:spcBef>
                      <a:spcPct val="0"/>
                    </a:spcBef>
                    <a:spcAft>
                      <a:spcPct val="0"/>
                    </a:spcAft>
                    <a:defRPr/>
                  </a:pPr>
                  <a:r>
                    <a:rPr lang="en-US" sz="2400" b="1" dirty="0">
                      <a:solidFill>
                        <a:srgbClr val="000000"/>
                      </a:solidFill>
                      <a:latin typeface="Georgia" panose="02040502050405020303" pitchFamily="18" charset="0"/>
                      <a:ea typeface="ヒラギノ角ゴ Pro W3" charset="0"/>
                    </a:rPr>
                    <a:t>2007-08</a:t>
                  </a:r>
                </a:p>
              </p:txBody>
            </p:sp>
            <p:pic>
              <p:nvPicPr>
                <p:cNvPr id="10" name="Picture 4" descr="http://www.clker.com/cliparts/G/8/c/L/T/g/plant-growth-hi.png"/>
                <p:cNvPicPr>
                  <a:picLocks noChangeAspect="1" noChangeArrowheads="1"/>
                </p:cNvPicPr>
                <p:nvPr/>
              </p:nvPicPr>
              <p:blipFill rotWithShape="1">
                <a:blip r:embed="rId4">
                  <a:extLst>
                    <a:ext uri="{28A0092B-C50C-407E-A947-70E740481C1C}">
                      <a14:useLocalDpi xmlns:a14="http://schemas.microsoft.com/office/drawing/2010/main" val="0"/>
                    </a:ext>
                  </a:extLst>
                </a:blip>
                <a:srcRect t="66400" r="76000"/>
                <a:stretch/>
              </p:blipFill>
              <p:spPr bwMode="auto">
                <a:xfrm>
                  <a:off x="1142999" y="3225220"/>
                  <a:ext cx="1371601" cy="115853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cstate="screen">
                <a:extLst>
                  <a:ext uri="{BEBA8EAE-BF5A-486C-A8C5-ECC9F3942E4B}">
                    <a14:imgProps xmlns:a14="http://schemas.microsoft.com/office/drawing/2010/main">
                      <a14:imgLayer r:embed="rId6">
                        <a14:imgEffect>
                          <a14:backgroundRemoval t="9988" b="96305" l="9988" r="89954"/>
                        </a14:imgEffect>
                      </a14:imgLayer>
                    </a14:imgProps>
                  </a:ext>
                  <a:ext uri="{28A0092B-C50C-407E-A947-70E740481C1C}">
                    <a14:useLocalDpi xmlns:a14="http://schemas.microsoft.com/office/drawing/2010/main"/>
                  </a:ext>
                </a:extLst>
              </a:blip>
              <a:stretch>
                <a:fillRect/>
              </a:stretch>
            </p:blipFill>
            <p:spPr>
              <a:xfrm>
                <a:off x="1881978" y="3478239"/>
                <a:ext cx="122241" cy="122241"/>
              </a:xfrm>
              <a:prstGeom prst="rect">
                <a:avLst/>
              </a:prstGeom>
            </p:spPr>
          </p:pic>
        </p:grpSp>
        <p:sp>
          <p:nvSpPr>
            <p:cNvPr id="6" name="TextBox 5"/>
            <p:cNvSpPr txBox="1"/>
            <p:nvPr/>
          </p:nvSpPr>
          <p:spPr>
            <a:xfrm>
              <a:off x="1501056" y="2570981"/>
              <a:ext cx="936154" cy="623248"/>
            </a:xfrm>
            <a:prstGeom prst="rect">
              <a:avLst/>
            </a:prstGeom>
            <a:noFill/>
          </p:spPr>
          <p:txBody>
            <a:bodyPr wrap="square" rtlCol="0">
              <a:spAutoFit/>
            </a:bodyPr>
            <a:lstStyle/>
            <a:p>
              <a:pPr algn="ctr" defTabSz="1219170" fontAlgn="base">
                <a:spcBef>
                  <a:spcPct val="0"/>
                </a:spcBef>
                <a:spcAft>
                  <a:spcPct val="0"/>
                </a:spcAft>
                <a:defRPr/>
              </a:pPr>
              <a:r>
                <a:rPr lang="en-US" sz="2400" dirty="0">
                  <a:solidFill>
                    <a:srgbClr val="000000"/>
                  </a:solidFill>
                  <a:latin typeface="Georgia" panose="02040502050405020303" pitchFamily="18" charset="0"/>
                  <a:ea typeface="ヒラギノ角ゴ Pro W3" charset="0"/>
                </a:rPr>
                <a:t>$7.5 million</a:t>
              </a:r>
            </a:p>
          </p:txBody>
        </p:sp>
      </p:grpSp>
      <p:grpSp>
        <p:nvGrpSpPr>
          <p:cNvPr id="11" name="Group 10"/>
          <p:cNvGrpSpPr/>
          <p:nvPr/>
        </p:nvGrpSpPr>
        <p:grpSpPr>
          <a:xfrm>
            <a:off x="4876802" y="2143852"/>
            <a:ext cx="2587615" cy="4140168"/>
            <a:chOff x="3200400" y="1647791"/>
            <a:chExt cx="1940711" cy="3105126"/>
          </a:xfrm>
        </p:grpSpPr>
        <p:grpSp>
          <p:nvGrpSpPr>
            <p:cNvPr id="12" name="Group 11"/>
            <p:cNvGrpSpPr/>
            <p:nvPr/>
          </p:nvGrpSpPr>
          <p:grpSpPr>
            <a:xfrm>
              <a:off x="3200400" y="2432740"/>
              <a:ext cx="1940711" cy="2320177"/>
              <a:chOff x="3200400" y="2432740"/>
              <a:chExt cx="1940711" cy="2320177"/>
            </a:xfrm>
          </p:grpSpPr>
          <p:grpSp>
            <p:nvGrpSpPr>
              <p:cNvPr id="14" name="Group 13"/>
              <p:cNvGrpSpPr/>
              <p:nvPr/>
            </p:nvGrpSpPr>
            <p:grpSpPr>
              <a:xfrm>
                <a:off x="3200400" y="2432740"/>
                <a:ext cx="1940711" cy="2320177"/>
                <a:chOff x="3200400" y="2432740"/>
                <a:chExt cx="1940711" cy="2320177"/>
              </a:xfrm>
            </p:grpSpPr>
            <p:sp>
              <p:nvSpPr>
                <p:cNvPr id="17" name="TextBox 16"/>
                <p:cNvSpPr txBox="1"/>
                <p:nvPr/>
              </p:nvSpPr>
              <p:spPr>
                <a:xfrm>
                  <a:off x="3540910" y="4406668"/>
                  <a:ext cx="1600201" cy="346249"/>
                </a:xfrm>
                <a:prstGeom prst="rect">
                  <a:avLst/>
                </a:prstGeom>
                <a:noFill/>
              </p:spPr>
              <p:txBody>
                <a:bodyPr wrap="square" rtlCol="0">
                  <a:spAutoFit/>
                </a:bodyPr>
                <a:lstStyle/>
                <a:p>
                  <a:pPr algn="ctr" defTabSz="1219170" fontAlgn="base">
                    <a:spcBef>
                      <a:spcPct val="0"/>
                    </a:spcBef>
                    <a:spcAft>
                      <a:spcPct val="0"/>
                    </a:spcAft>
                    <a:defRPr/>
                  </a:pPr>
                  <a:r>
                    <a:rPr lang="en-US" sz="2400" b="1" dirty="0">
                      <a:solidFill>
                        <a:srgbClr val="000000"/>
                      </a:solidFill>
                      <a:latin typeface="Georgia" panose="02040502050405020303" pitchFamily="18" charset="0"/>
                      <a:ea typeface="ヒラギノ角ゴ Pro W3" charset="0"/>
                    </a:rPr>
                    <a:t>2017-18</a:t>
                  </a:r>
                </a:p>
              </p:txBody>
            </p:sp>
            <p:pic>
              <p:nvPicPr>
                <p:cNvPr id="18" name="Picture 4" descr="http://www.clker.com/cliparts/G/8/c/L/T/g/plant-growth-hi.png"/>
                <p:cNvPicPr>
                  <a:picLocks noChangeAspect="1" noChangeArrowheads="1"/>
                </p:cNvPicPr>
                <p:nvPr/>
              </p:nvPicPr>
              <p:blipFill rotWithShape="1">
                <a:blip r:embed="rId4">
                  <a:extLst>
                    <a:ext uri="{28A0092B-C50C-407E-A947-70E740481C1C}">
                      <a14:useLocalDpi xmlns:a14="http://schemas.microsoft.com/office/drawing/2010/main" val="0"/>
                    </a:ext>
                  </a:extLst>
                </a:blip>
                <a:srcRect l="25083" t="43005" r="42917"/>
                <a:stretch/>
              </p:blipFill>
              <p:spPr bwMode="auto">
                <a:xfrm>
                  <a:off x="3200400" y="2432740"/>
                  <a:ext cx="1828800" cy="196521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5" cstate="screen">
                <a:extLst>
                  <a:ext uri="{BEBA8EAE-BF5A-486C-A8C5-ECC9F3942E4B}">
                    <a14:imgProps xmlns:a14="http://schemas.microsoft.com/office/drawing/2010/main">
                      <a14:imgLayer r:embed="rId6">
                        <a14:imgEffect>
                          <a14:backgroundRemoval t="9988" b="96305" l="9988" r="89954"/>
                        </a14:imgEffect>
                      </a14:imgLayer>
                    </a14:imgProps>
                  </a:ext>
                  <a:ext uri="{28A0092B-C50C-407E-A947-70E740481C1C}">
                    <a14:useLocalDpi xmlns:a14="http://schemas.microsoft.com/office/drawing/2010/main"/>
                  </a:ext>
                </a:extLst>
              </a:blip>
              <a:stretch>
                <a:fillRect/>
              </a:stretch>
            </p:blipFill>
            <p:spPr>
              <a:xfrm>
                <a:off x="4030302" y="2979399"/>
                <a:ext cx="310709" cy="310709"/>
              </a:xfrm>
              <a:prstGeom prst="rect">
                <a:avLst/>
              </a:prstGeom>
            </p:spPr>
          </p:pic>
          <p:pic>
            <p:nvPicPr>
              <p:cNvPr id="16" name="Picture 15"/>
              <p:cNvPicPr>
                <a:picLocks noChangeAspect="1"/>
              </p:cNvPicPr>
              <p:nvPr/>
            </p:nvPicPr>
            <p:blipFill>
              <a:blip r:embed="rId5" cstate="screen">
                <a:extLst>
                  <a:ext uri="{BEBA8EAE-BF5A-486C-A8C5-ECC9F3942E4B}">
                    <a14:imgProps xmlns:a14="http://schemas.microsoft.com/office/drawing/2010/main">
                      <a14:imgLayer r:embed="rId6">
                        <a14:imgEffect>
                          <a14:backgroundRemoval t="9988" b="96305" l="9988" r="89954"/>
                        </a14:imgEffect>
                      </a14:imgLayer>
                    </a14:imgProps>
                  </a:ext>
                  <a:ext uri="{28A0092B-C50C-407E-A947-70E740481C1C}">
                    <a14:useLocalDpi xmlns:a14="http://schemas.microsoft.com/office/drawing/2010/main"/>
                  </a:ext>
                </a:extLst>
              </a:blip>
              <a:stretch>
                <a:fillRect/>
              </a:stretch>
            </p:blipFill>
            <p:spPr>
              <a:xfrm>
                <a:off x="4572000" y="2658595"/>
                <a:ext cx="310709" cy="310709"/>
              </a:xfrm>
              <a:prstGeom prst="rect">
                <a:avLst/>
              </a:prstGeom>
            </p:spPr>
          </p:pic>
        </p:grpSp>
        <p:sp>
          <p:nvSpPr>
            <p:cNvPr id="13" name="TextBox 12"/>
            <p:cNvSpPr txBox="1"/>
            <p:nvPr/>
          </p:nvSpPr>
          <p:spPr>
            <a:xfrm>
              <a:off x="3860598" y="1647791"/>
              <a:ext cx="1066800" cy="623248"/>
            </a:xfrm>
            <a:prstGeom prst="rect">
              <a:avLst/>
            </a:prstGeom>
            <a:noFill/>
          </p:spPr>
          <p:txBody>
            <a:bodyPr wrap="square" rtlCol="0">
              <a:spAutoFit/>
            </a:bodyPr>
            <a:lstStyle/>
            <a:p>
              <a:pPr algn="ctr" defTabSz="1219170" fontAlgn="base">
                <a:spcBef>
                  <a:spcPct val="0"/>
                </a:spcBef>
                <a:spcAft>
                  <a:spcPct val="0"/>
                </a:spcAft>
                <a:defRPr/>
              </a:pPr>
              <a:r>
                <a:rPr lang="en-US" sz="2400" dirty="0">
                  <a:solidFill>
                    <a:srgbClr val="000000"/>
                  </a:solidFill>
                  <a:latin typeface="Georgia" panose="02040502050405020303" pitchFamily="18" charset="0"/>
                  <a:ea typeface="ヒラギノ角ゴ Pro W3" charset="0"/>
                </a:rPr>
                <a:t>$15.5 million</a:t>
              </a:r>
            </a:p>
          </p:txBody>
        </p:sp>
      </p:grpSp>
      <p:grpSp>
        <p:nvGrpSpPr>
          <p:cNvPr id="19" name="Group 18"/>
          <p:cNvGrpSpPr/>
          <p:nvPr/>
        </p:nvGrpSpPr>
        <p:grpSpPr>
          <a:xfrm>
            <a:off x="8229602" y="1036012"/>
            <a:ext cx="3052695" cy="5217224"/>
            <a:chOff x="5715000" y="816911"/>
            <a:chExt cx="2289521" cy="3912918"/>
          </a:xfrm>
        </p:grpSpPr>
        <p:grpSp>
          <p:nvGrpSpPr>
            <p:cNvPr id="20" name="Group 19"/>
            <p:cNvGrpSpPr/>
            <p:nvPr/>
          </p:nvGrpSpPr>
          <p:grpSpPr>
            <a:xfrm>
              <a:off x="5715000" y="1400412"/>
              <a:ext cx="2289521" cy="3329417"/>
              <a:chOff x="5715000" y="1400412"/>
              <a:chExt cx="2289521" cy="3329417"/>
            </a:xfrm>
          </p:grpSpPr>
          <p:grpSp>
            <p:nvGrpSpPr>
              <p:cNvPr id="22" name="Group 21"/>
              <p:cNvGrpSpPr/>
              <p:nvPr/>
            </p:nvGrpSpPr>
            <p:grpSpPr>
              <a:xfrm>
                <a:off x="5715000" y="1400412"/>
                <a:ext cx="2188045" cy="3329417"/>
                <a:chOff x="5715000" y="1400412"/>
                <a:chExt cx="2188045" cy="3329417"/>
              </a:xfrm>
            </p:grpSpPr>
            <p:sp>
              <p:nvSpPr>
                <p:cNvPr id="30" name="TextBox 29"/>
                <p:cNvSpPr txBox="1"/>
                <p:nvPr/>
              </p:nvSpPr>
              <p:spPr>
                <a:xfrm>
                  <a:off x="6008920" y="4383580"/>
                  <a:ext cx="1600201" cy="346249"/>
                </a:xfrm>
                <a:prstGeom prst="rect">
                  <a:avLst/>
                </a:prstGeom>
                <a:noFill/>
              </p:spPr>
              <p:txBody>
                <a:bodyPr wrap="square" rtlCol="0">
                  <a:spAutoFit/>
                </a:bodyPr>
                <a:lstStyle/>
                <a:p>
                  <a:pPr algn="ctr" defTabSz="1219170" fontAlgn="base">
                    <a:spcBef>
                      <a:spcPct val="0"/>
                    </a:spcBef>
                    <a:spcAft>
                      <a:spcPct val="0"/>
                    </a:spcAft>
                    <a:defRPr/>
                  </a:pPr>
                  <a:r>
                    <a:rPr lang="en-US" sz="2400" b="1" dirty="0">
                      <a:solidFill>
                        <a:srgbClr val="000000"/>
                      </a:solidFill>
                      <a:latin typeface="Georgia" panose="02040502050405020303" pitchFamily="18" charset="0"/>
                      <a:ea typeface="ヒラギノ角ゴ Pro W3" charset="0"/>
                    </a:rPr>
                    <a:t>2024-2025</a:t>
                  </a:r>
                </a:p>
              </p:txBody>
            </p:sp>
            <p:pic>
              <p:nvPicPr>
                <p:cNvPr id="31" name="Picture 4" descr="http://www.clker.com/cliparts/G/8/c/L/T/g/plant-growth-hi.png"/>
                <p:cNvPicPr>
                  <a:picLocks noChangeAspect="1" noChangeArrowheads="1"/>
                </p:cNvPicPr>
                <p:nvPr/>
              </p:nvPicPr>
              <p:blipFill rotWithShape="1">
                <a:blip r:embed="rId4">
                  <a:extLst>
                    <a:ext uri="{28A0092B-C50C-407E-A947-70E740481C1C}">
                      <a14:useLocalDpi xmlns:a14="http://schemas.microsoft.com/office/drawing/2010/main" val="0"/>
                    </a:ext>
                  </a:extLst>
                </a:blip>
                <a:srcRect l="55750"/>
                <a:stretch/>
              </p:blipFill>
              <p:spPr bwMode="auto">
                <a:xfrm>
                  <a:off x="5715000" y="1400412"/>
                  <a:ext cx="2188045" cy="298334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5" cstate="screen">
                <a:extLst>
                  <a:ext uri="{BEBA8EAE-BF5A-486C-A8C5-ECC9F3942E4B}">
                    <a14:imgProps xmlns:a14="http://schemas.microsoft.com/office/drawing/2010/main">
                      <a14:imgLayer r:embed="rId6">
                        <a14:imgEffect>
                          <a14:backgroundRemoval t="9988" b="96305" l="9988" r="89954"/>
                        </a14:imgEffect>
                      </a14:imgLayer>
                    </a14:imgProps>
                  </a:ext>
                  <a:ext uri="{28A0092B-C50C-407E-A947-70E740481C1C}">
                    <a14:useLocalDpi xmlns:a14="http://schemas.microsoft.com/office/drawing/2010/main"/>
                  </a:ext>
                </a:extLst>
              </a:blip>
              <a:stretch>
                <a:fillRect/>
              </a:stretch>
            </p:blipFill>
            <p:spPr>
              <a:xfrm>
                <a:off x="7693812" y="2760992"/>
                <a:ext cx="310709" cy="310709"/>
              </a:xfrm>
              <a:prstGeom prst="rect">
                <a:avLst/>
              </a:prstGeom>
            </p:spPr>
          </p:pic>
          <p:pic>
            <p:nvPicPr>
              <p:cNvPr id="24" name="Picture 23"/>
              <p:cNvPicPr>
                <a:picLocks noChangeAspect="1"/>
              </p:cNvPicPr>
              <p:nvPr/>
            </p:nvPicPr>
            <p:blipFill>
              <a:blip r:embed="rId5" cstate="screen">
                <a:extLst>
                  <a:ext uri="{BEBA8EAE-BF5A-486C-A8C5-ECC9F3942E4B}">
                    <a14:imgProps xmlns:a14="http://schemas.microsoft.com/office/drawing/2010/main">
                      <a14:imgLayer r:embed="rId6">
                        <a14:imgEffect>
                          <a14:backgroundRemoval t="9988" b="96305" l="9988" r="89954"/>
                        </a14:imgEffect>
                      </a14:imgLayer>
                    </a14:imgProps>
                  </a:ext>
                  <a:ext uri="{28A0092B-C50C-407E-A947-70E740481C1C}">
                    <a14:useLocalDpi xmlns:a14="http://schemas.microsoft.com/office/drawing/2010/main"/>
                  </a:ext>
                </a:extLst>
              </a:blip>
              <a:stretch>
                <a:fillRect/>
              </a:stretch>
            </p:blipFill>
            <p:spPr>
              <a:xfrm>
                <a:off x="6653667" y="2020872"/>
                <a:ext cx="310709" cy="310709"/>
              </a:xfrm>
              <a:prstGeom prst="rect">
                <a:avLst/>
              </a:prstGeom>
            </p:spPr>
          </p:pic>
          <p:pic>
            <p:nvPicPr>
              <p:cNvPr id="25" name="Picture 24"/>
              <p:cNvPicPr>
                <a:picLocks noChangeAspect="1"/>
              </p:cNvPicPr>
              <p:nvPr/>
            </p:nvPicPr>
            <p:blipFill>
              <a:blip r:embed="rId5" cstate="screen">
                <a:extLst>
                  <a:ext uri="{BEBA8EAE-BF5A-486C-A8C5-ECC9F3942E4B}">
                    <a14:imgProps xmlns:a14="http://schemas.microsoft.com/office/drawing/2010/main">
                      <a14:imgLayer r:embed="rId6">
                        <a14:imgEffect>
                          <a14:backgroundRemoval t="9988" b="96305" l="9988" r="89954"/>
                        </a14:imgEffect>
                      </a14:imgLayer>
                    </a14:imgProps>
                  </a:ext>
                  <a:ext uri="{28A0092B-C50C-407E-A947-70E740481C1C}">
                    <a14:useLocalDpi xmlns:a14="http://schemas.microsoft.com/office/drawing/2010/main"/>
                  </a:ext>
                </a:extLst>
              </a:blip>
              <a:stretch>
                <a:fillRect/>
              </a:stretch>
            </p:blipFill>
            <p:spPr>
              <a:xfrm>
                <a:off x="6775890" y="2833198"/>
                <a:ext cx="310709" cy="310709"/>
              </a:xfrm>
              <a:prstGeom prst="rect">
                <a:avLst/>
              </a:prstGeom>
            </p:spPr>
          </p:pic>
          <p:pic>
            <p:nvPicPr>
              <p:cNvPr id="26" name="Picture 25"/>
              <p:cNvPicPr>
                <a:picLocks noChangeAspect="1"/>
              </p:cNvPicPr>
              <p:nvPr/>
            </p:nvPicPr>
            <p:blipFill>
              <a:blip r:embed="rId5" cstate="screen">
                <a:extLst>
                  <a:ext uri="{BEBA8EAE-BF5A-486C-A8C5-ECC9F3942E4B}">
                    <a14:imgProps xmlns:a14="http://schemas.microsoft.com/office/drawing/2010/main">
                      <a14:imgLayer r:embed="rId6">
                        <a14:imgEffect>
                          <a14:backgroundRemoval t="9988" b="96305" l="9988" r="89954"/>
                        </a14:imgEffect>
                      </a14:imgLayer>
                    </a14:imgProps>
                  </a:ext>
                  <a:ext uri="{28A0092B-C50C-407E-A947-70E740481C1C}">
                    <a14:useLocalDpi xmlns:a14="http://schemas.microsoft.com/office/drawing/2010/main"/>
                  </a:ext>
                </a:extLst>
              </a:blip>
              <a:stretch>
                <a:fillRect/>
              </a:stretch>
            </p:blipFill>
            <p:spPr>
              <a:xfrm>
                <a:off x="7290204" y="2270437"/>
                <a:ext cx="223447" cy="223447"/>
              </a:xfrm>
              <a:prstGeom prst="rect">
                <a:avLst/>
              </a:prstGeom>
            </p:spPr>
          </p:pic>
          <p:pic>
            <p:nvPicPr>
              <p:cNvPr id="27" name="Picture 26"/>
              <p:cNvPicPr>
                <a:picLocks noChangeAspect="1"/>
              </p:cNvPicPr>
              <p:nvPr/>
            </p:nvPicPr>
            <p:blipFill>
              <a:blip r:embed="rId5" cstate="screen">
                <a:extLst>
                  <a:ext uri="{BEBA8EAE-BF5A-486C-A8C5-ECC9F3942E4B}">
                    <a14:imgProps xmlns:a14="http://schemas.microsoft.com/office/drawing/2010/main">
                      <a14:imgLayer r:embed="rId6">
                        <a14:imgEffect>
                          <a14:backgroundRemoval t="9988" b="96305" l="9988" r="89954"/>
                        </a14:imgEffect>
                      </a14:imgLayer>
                    </a14:imgProps>
                  </a:ext>
                  <a:ext uri="{28A0092B-C50C-407E-A947-70E740481C1C}">
                    <a14:useLocalDpi xmlns:a14="http://schemas.microsoft.com/office/drawing/2010/main"/>
                  </a:ext>
                </a:extLst>
              </a:blip>
              <a:stretch>
                <a:fillRect/>
              </a:stretch>
            </p:blipFill>
            <p:spPr>
              <a:xfrm>
                <a:off x="7055658" y="3183745"/>
                <a:ext cx="223447" cy="223447"/>
              </a:xfrm>
              <a:prstGeom prst="rect">
                <a:avLst/>
              </a:prstGeom>
            </p:spPr>
          </p:pic>
          <p:pic>
            <p:nvPicPr>
              <p:cNvPr id="28" name="Picture 27"/>
              <p:cNvPicPr>
                <a:picLocks noChangeAspect="1"/>
              </p:cNvPicPr>
              <p:nvPr/>
            </p:nvPicPr>
            <p:blipFill>
              <a:blip r:embed="rId5" cstate="screen">
                <a:extLst>
                  <a:ext uri="{BEBA8EAE-BF5A-486C-A8C5-ECC9F3942E4B}">
                    <a14:imgProps xmlns:a14="http://schemas.microsoft.com/office/drawing/2010/main">
                      <a14:imgLayer r:embed="rId6">
                        <a14:imgEffect>
                          <a14:backgroundRemoval t="9988" b="96305" l="9988" r="89954"/>
                        </a14:imgEffect>
                      </a14:imgLayer>
                    </a14:imgProps>
                  </a:ext>
                  <a:ext uri="{28A0092B-C50C-407E-A947-70E740481C1C}">
                    <a14:useLocalDpi xmlns:a14="http://schemas.microsoft.com/office/drawing/2010/main"/>
                  </a:ext>
                </a:extLst>
              </a:blip>
              <a:stretch>
                <a:fillRect/>
              </a:stretch>
            </p:blipFill>
            <p:spPr>
              <a:xfrm>
                <a:off x="6553200" y="3290108"/>
                <a:ext cx="329612" cy="329612"/>
              </a:xfrm>
              <a:prstGeom prst="rect">
                <a:avLst/>
              </a:prstGeom>
            </p:spPr>
          </p:pic>
          <p:pic>
            <p:nvPicPr>
              <p:cNvPr id="29" name="Picture 28"/>
              <p:cNvPicPr>
                <a:picLocks noChangeAspect="1"/>
              </p:cNvPicPr>
              <p:nvPr/>
            </p:nvPicPr>
            <p:blipFill>
              <a:blip r:embed="rId5" cstate="screen">
                <a:extLst>
                  <a:ext uri="{BEBA8EAE-BF5A-486C-A8C5-ECC9F3942E4B}">
                    <a14:imgProps xmlns:a14="http://schemas.microsoft.com/office/drawing/2010/main">
                      <a14:imgLayer r:embed="rId6">
                        <a14:imgEffect>
                          <a14:backgroundRemoval t="9988" b="96305" l="9988" r="89954"/>
                        </a14:imgEffect>
                      </a14:imgLayer>
                    </a14:imgProps>
                  </a:ext>
                  <a:ext uri="{28A0092B-C50C-407E-A947-70E740481C1C}">
                    <a14:useLocalDpi xmlns:a14="http://schemas.microsoft.com/office/drawing/2010/main"/>
                  </a:ext>
                </a:extLst>
              </a:blip>
              <a:stretch>
                <a:fillRect/>
              </a:stretch>
            </p:blipFill>
            <p:spPr>
              <a:xfrm>
                <a:off x="7167381" y="1694375"/>
                <a:ext cx="202454" cy="202454"/>
              </a:xfrm>
              <a:prstGeom prst="rect">
                <a:avLst/>
              </a:prstGeom>
            </p:spPr>
          </p:pic>
        </p:grpSp>
        <p:sp>
          <p:nvSpPr>
            <p:cNvPr id="21" name="TextBox 20"/>
            <p:cNvSpPr txBox="1"/>
            <p:nvPr/>
          </p:nvSpPr>
          <p:spPr>
            <a:xfrm>
              <a:off x="6476832" y="816911"/>
              <a:ext cx="1066800" cy="623248"/>
            </a:xfrm>
            <a:prstGeom prst="rect">
              <a:avLst/>
            </a:prstGeom>
            <a:noFill/>
          </p:spPr>
          <p:txBody>
            <a:bodyPr wrap="square" rtlCol="0">
              <a:spAutoFit/>
            </a:bodyPr>
            <a:lstStyle/>
            <a:p>
              <a:pPr algn="ctr" defTabSz="1219170" fontAlgn="base">
                <a:spcBef>
                  <a:spcPct val="0"/>
                </a:spcBef>
                <a:spcAft>
                  <a:spcPct val="0"/>
                </a:spcAft>
                <a:defRPr/>
              </a:pPr>
              <a:r>
                <a:rPr lang="en-US" sz="2400" dirty="0">
                  <a:solidFill>
                    <a:srgbClr val="000000"/>
                  </a:solidFill>
                  <a:latin typeface="Georgia" panose="02040502050405020303" pitchFamily="18" charset="0"/>
                  <a:ea typeface="ヒラギノ角ゴ Pro W3" charset="0"/>
                </a:rPr>
                <a:t>$50.0 million</a:t>
              </a:r>
            </a:p>
          </p:txBody>
        </p:sp>
      </p:grpSp>
      <p:sp>
        <p:nvSpPr>
          <p:cNvPr id="32" name="Rectangle 31"/>
          <p:cNvSpPr/>
          <p:nvPr/>
        </p:nvSpPr>
        <p:spPr>
          <a:xfrm>
            <a:off x="10769600" y="6273801"/>
            <a:ext cx="1158379" cy="46031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24989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355600"/>
            <a:ext cx="12192000" cy="6502400"/>
          </a:xfrm>
          <a:prstGeom prst="rect">
            <a:avLst/>
          </a:prstGeom>
        </p:spPr>
      </p:pic>
    </p:spTree>
    <p:extLst>
      <p:ext uri="{BB962C8B-B14F-4D97-AF65-F5344CB8AC3E}">
        <p14:creationId xmlns:p14="http://schemas.microsoft.com/office/powerpoint/2010/main" val="770514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title"/>
          </p:nvPr>
        </p:nvSpPr>
        <p:spPr bwMode="auto">
          <a:xfrm>
            <a:off x="711200" y="457200"/>
            <a:ext cx="11379200" cy="533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r>
              <a:rPr lang="en-US" dirty="0">
                <a:latin typeface="Arial Narrow" charset="0"/>
                <a:ea typeface="MS PGothic" charset="0"/>
                <a:cs typeface="Arial Narrow" charset="0"/>
              </a:rPr>
              <a:t>YOUR ROTARY LEGACY COMMITMENT NOTIFICATION CARD</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0512" y="1099789"/>
            <a:ext cx="4774006" cy="544083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25008" y="1308263"/>
            <a:ext cx="2128003" cy="48206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9084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a:xfrm>
            <a:off x="596900" y="1347795"/>
            <a:ext cx="6956425" cy="4525963"/>
          </a:xfrm>
        </p:spPr>
        <p:txBody>
          <a:bodyPr>
            <a:normAutofit/>
          </a:bodyPr>
          <a:lstStyle/>
          <a:p>
            <a:pPr marL="285750" indent="-285750">
              <a:spcBef>
                <a:spcPts val="600"/>
              </a:spcBef>
              <a:buFont typeface="Arial" panose="020B0604020202020204" pitchFamily="34" charset="0"/>
              <a:buChar char="•"/>
            </a:pPr>
            <a:r>
              <a:rPr lang="en-US" sz="2400" b="1" dirty="0">
                <a:solidFill>
                  <a:schemeClr val="tx2"/>
                </a:solidFill>
                <a:latin typeface="Arial Narrow" panose="020B0606020202030204" pitchFamily="34" charset="0"/>
                <a:ea typeface="Georgia" charset="0"/>
                <a:cs typeface="Georgia" charset="0"/>
              </a:rPr>
              <a:t>Do good with your Required Minimum Distribution (RMD) from your IRA (up to $100,000/</a:t>
            </a:r>
            <a:r>
              <a:rPr lang="en-US" sz="2400" b="1" dirty="0" err="1">
                <a:solidFill>
                  <a:schemeClr val="tx2"/>
                </a:solidFill>
                <a:latin typeface="Arial Narrow" panose="020B0606020202030204" pitchFamily="34" charset="0"/>
                <a:ea typeface="Georgia" charset="0"/>
                <a:cs typeface="Georgia" charset="0"/>
              </a:rPr>
              <a:t>yr</a:t>
            </a:r>
            <a:r>
              <a:rPr lang="en-US" sz="2400" b="1" dirty="0">
                <a:solidFill>
                  <a:schemeClr val="tx2"/>
                </a:solidFill>
                <a:latin typeface="Arial Narrow" panose="020B0606020202030204" pitchFamily="34" charset="0"/>
                <a:ea typeface="Georgia" charset="0"/>
                <a:cs typeface="Georgia" charset="0"/>
              </a:rPr>
              <a:t>!)</a:t>
            </a:r>
          </a:p>
          <a:p>
            <a:pPr marL="285750" indent="-285750">
              <a:spcBef>
                <a:spcPts val="600"/>
              </a:spcBef>
              <a:buFont typeface="Arial" panose="020B0604020202020204" pitchFamily="34" charset="0"/>
              <a:buChar char="•"/>
            </a:pPr>
            <a:r>
              <a:rPr lang="en-US" sz="2400" b="1" dirty="0">
                <a:solidFill>
                  <a:schemeClr val="tx2"/>
                </a:solidFill>
                <a:latin typeface="Arial Narrow" panose="020B0606020202030204" pitchFamily="34" charset="0"/>
              </a:rPr>
              <a:t>Reduce income tax with a deduction or the Qualified Charitable Distribution (IRA Rollover)</a:t>
            </a:r>
          </a:p>
          <a:p>
            <a:pPr marL="285750" indent="-285750">
              <a:spcBef>
                <a:spcPts val="600"/>
              </a:spcBef>
              <a:buFont typeface="Arial" panose="020B0604020202020204" pitchFamily="34" charset="0"/>
              <a:buChar char="•"/>
            </a:pPr>
            <a:r>
              <a:rPr lang="en-US" sz="2400" b="1" dirty="0">
                <a:solidFill>
                  <a:schemeClr val="tx2"/>
                </a:solidFill>
                <a:latin typeface="Arial Narrow" panose="020B0606020202030204" pitchFamily="34" charset="0"/>
              </a:rPr>
              <a:t>Prevent double taxation on inheritances</a:t>
            </a:r>
          </a:p>
          <a:p>
            <a:pPr marL="285750" indent="-285750">
              <a:spcBef>
                <a:spcPts val="600"/>
              </a:spcBef>
              <a:buFont typeface="Arial" panose="020B0604020202020204" pitchFamily="34" charset="0"/>
              <a:buChar char="•"/>
            </a:pPr>
            <a:r>
              <a:rPr lang="en-US" sz="2400" b="1" dirty="0">
                <a:solidFill>
                  <a:schemeClr val="tx2"/>
                </a:solidFill>
                <a:latin typeface="Arial Narrow" panose="020B0606020202030204" pitchFamily="34" charset="0"/>
              </a:rPr>
              <a:t>See your gift in action today</a:t>
            </a:r>
          </a:p>
          <a:p>
            <a:pPr marL="285750" indent="-285750">
              <a:spcBef>
                <a:spcPts val="600"/>
              </a:spcBef>
              <a:buFont typeface="Arial" panose="020B0604020202020204" pitchFamily="34" charset="0"/>
              <a:buChar char="•"/>
            </a:pPr>
            <a:r>
              <a:rPr lang="en-US" sz="2400" b="1" dirty="0">
                <a:solidFill>
                  <a:schemeClr val="tx2"/>
                </a:solidFill>
                <a:latin typeface="Arial Narrow" panose="020B0606020202030204" pitchFamily="34" charset="0"/>
              </a:rPr>
              <a:t>Receive Major Donor recognition and Arch Klumph Society membership</a:t>
            </a:r>
          </a:p>
          <a:p>
            <a:pPr marL="0" indent="0">
              <a:buNone/>
            </a:pPr>
            <a:endParaRPr lang="en-US" dirty="0"/>
          </a:p>
        </p:txBody>
      </p:sp>
      <p:sp>
        <p:nvSpPr>
          <p:cNvPr id="5" name="Rectangle 4"/>
          <p:cNvSpPr/>
          <p:nvPr/>
        </p:nvSpPr>
        <p:spPr>
          <a:xfrm>
            <a:off x="0" y="438386"/>
            <a:ext cx="10668000" cy="654235"/>
          </a:xfrm>
          <a:prstGeom prst="rect">
            <a:avLst/>
          </a:prstGeom>
          <a:solidFill>
            <a:srgbClr val="17458F"/>
          </a:solidFill>
          <a:ln>
            <a:solidFill>
              <a:srgbClr val="174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4800" y="446703"/>
            <a:ext cx="7715250" cy="584775"/>
          </a:xfrm>
          <a:prstGeom prst="rect">
            <a:avLst/>
          </a:prstGeom>
          <a:noFill/>
        </p:spPr>
        <p:txBody>
          <a:bodyPr wrap="square" rtlCol="0">
            <a:spAutoFit/>
          </a:bodyPr>
          <a:lstStyle/>
          <a:p>
            <a:r>
              <a:rPr lang="en-US" sz="3200" b="1" dirty="0">
                <a:solidFill>
                  <a:schemeClr val="bg1"/>
                </a:solidFill>
                <a:latin typeface="Arial Narrow" panose="020B0606020202030204" pitchFamily="34" charset="0"/>
              </a:rPr>
              <a:t>Individual Retirement Accounts - IRAs</a:t>
            </a:r>
          </a:p>
        </p:txBody>
      </p:sp>
      <p:sp>
        <p:nvSpPr>
          <p:cNvPr id="9" name="TextBox 8"/>
          <p:cNvSpPr txBox="1"/>
          <p:nvPr/>
        </p:nvSpPr>
        <p:spPr>
          <a:xfrm>
            <a:off x="7899610" y="115949"/>
            <a:ext cx="3663950" cy="6208652"/>
          </a:xfrm>
          <a:prstGeom prst="rect">
            <a:avLst/>
          </a:prstGeom>
          <a:solidFill>
            <a:srgbClr val="17458F"/>
          </a:solidFill>
        </p:spPr>
        <p:txBody>
          <a:bodyPr wrap="square" lIns="342900" tIns="342900" rIns="342900" bIns="342900" rtlCol="0">
            <a:noAutofit/>
          </a:bodyPr>
          <a:lstStyle/>
          <a:p>
            <a:endParaRPr lang="en-US" sz="1600" dirty="0">
              <a:solidFill>
                <a:schemeClr val="bg1"/>
              </a:solidFill>
              <a:latin typeface="Arial" charset="0"/>
              <a:ea typeface="Arial" charset="0"/>
              <a:cs typeface="Arial" charset="0"/>
            </a:endParaRPr>
          </a:p>
        </p:txBody>
      </p:sp>
      <p:sp>
        <p:nvSpPr>
          <p:cNvPr id="10" name="TextBox 9"/>
          <p:cNvSpPr txBox="1"/>
          <p:nvPr/>
        </p:nvSpPr>
        <p:spPr>
          <a:xfrm>
            <a:off x="7771574" y="1776291"/>
            <a:ext cx="1337699" cy="204339"/>
          </a:xfrm>
          <a:prstGeom prst="blockArc">
            <a:avLst/>
          </a:prstGeom>
          <a:noFill/>
        </p:spPr>
        <p:txBody>
          <a:bodyPr wrap="square" lIns="342900" tIns="342900" rIns="342900" bIns="342900" rtlCol="0">
            <a:noAutofit/>
          </a:bodyPr>
          <a:lstStyle/>
          <a:p>
            <a:pPr algn="ctr"/>
            <a:r>
              <a:rPr lang="en-US" sz="1200" b="1" dirty="0">
                <a:solidFill>
                  <a:schemeClr val="bg1"/>
                </a:solidFill>
                <a:latin typeface="Arial" charset="0"/>
                <a:ea typeface="Arial" charset="0"/>
                <a:cs typeface="Arial" charset="0"/>
              </a:rPr>
              <a:t>Outright Gift</a:t>
            </a:r>
            <a:endParaRPr lang="en-US" sz="1200" dirty="0">
              <a:solidFill>
                <a:schemeClr val="bg1"/>
              </a:solidFill>
              <a:latin typeface="Arial" charset="0"/>
              <a:ea typeface="Arial" charset="0"/>
              <a:cs typeface="Arial" charset="0"/>
            </a:endParaRPr>
          </a:p>
        </p:txBody>
      </p:sp>
      <p:grpSp>
        <p:nvGrpSpPr>
          <p:cNvPr id="11" name="Group 10"/>
          <p:cNvGrpSpPr/>
          <p:nvPr/>
        </p:nvGrpSpPr>
        <p:grpSpPr>
          <a:xfrm rot="5706991" flipV="1">
            <a:off x="8651040" y="1914854"/>
            <a:ext cx="1450178" cy="1445908"/>
            <a:chOff x="867647" y="1641684"/>
            <a:chExt cx="3475730" cy="3243949"/>
          </a:xfrm>
        </p:grpSpPr>
        <p:sp>
          <p:nvSpPr>
            <p:cNvPr id="12" name="Block Arc 11"/>
            <p:cNvSpPr/>
            <p:nvPr/>
          </p:nvSpPr>
          <p:spPr>
            <a:xfrm rot="795503">
              <a:off x="867647" y="1641684"/>
              <a:ext cx="3462336" cy="3243949"/>
            </a:xfrm>
            <a:prstGeom prst="blockArc">
              <a:avLst>
                <a:gd name="adj1" fmla="val 11533722"/>
                <a:gd name="adj2" fmla="val 19901436"/>
                <a:gd name="adj3" fmla="val 3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Isosceles Triangle 12"/>
            <p:cNvSpPr/>
            <p:nvPr/>
          </p:nvSpPr>
          <p:spPr>
            <a:xfrm rot="9719122">
              <a:off x="4085546" y="2808741"/>
              <a:ext cx="257831" cy="1305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rot="16562186" flipV="1">
            <a:off x="8789046" y="1886809"/>
            <a:ext cx="1492633" cy="1445908"/>
            <a:chOff x="867647" y="1641684"/>
            <a:chExt cx="3475730" cy="3243949"/>
          </a:xfrm>
        </p:grpSpPr>
        <p:sp>
          <p:nvSpPr>
            <p:cNvPr id="15" name="Block Arc 14"/>
            <p:cNvSpPr/>
            <p:nvPr/>
          </p:nvSpPr>
          <p:spPr>
            <a:xfrm rot="795503">
              <a:off x="867647" y="1641684"/>
              <a:ext cx="3462336" cy="3243949"/>
            </a:xfrm>
            <a:prstGeom prst="blockArc">
              <a:avLst>
                <a:gd name="adj1" fmla="val 11533722"/>
                <a:gd name="adj2" fmla="val 19901436"/>
                <a:gd name="adj3" fmla="val 3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Isosceles Triangle 15"/>
            <p:cNvSpPr/>
            <p:nvPr/>
          </p:nvSpPr>
          <p:spPr>
            <a:xfrm rot="9719122">
              <a:off x="4085546" y="2808741"/>
              <a:ext cx="257831" cy="1305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Oval 16"/>
          <p:cNvSpPr/>
          <p:nvPr/>
        </p:nvSpPr>
        <p:spPr>
          <a:xfrm>
            <a:off x="8571771" y="2423597"/>
            <a:ext cx="224656" cy="224656"/>
          </a:xfrm>
          <a:prstGeom prst="ellipse">
            <a:avLst/>
          </a:prstGeom>
          <a:solidFill>
            <a:srgbClr val="0099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Black" panose="020B0A04020102020204" pitchFamily="34" charset="0"/>
              </a:rPr>
              <a:t>1</a:t>
            </a:r>
          </a:p>
        </p:txBody>
      </p:sp>
      <p:sp>
        <p:nvSpPr>
          <p:cNvPr id="18" name="Oval 17"/>
          <p:cNvSpPr/>
          <p:nvPr/>
        </p:nvSpPr>
        <p:spPr>
          <a:xfrm>
            <a:off x="10095812" y="2423597"/>
            <a:ext cx="227023" cy="224656"/>
          </a:xfrm>
          <a:prstGeom prst="ellipse">
            <a:avLst/>
          </a:prstGeom>
          <a:solidFill>
            <a:srgbClr val="0099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Black" panose="020B0A04020102020204" pitchFamily="34" charset="0"/>
              </a:rPr>
              <a:t>2</a:t>
            </a:r>
          </a:p>
        </p:txBody>
      </p:sp>
      <p:sp>
        <p:nvSpPr>
          <p:cNvPr id="19" name="Rectangle 18"/>
          <p:cNvSpPr/>
          <p:nvPr/>
        </p:nvSpPr>
        <p:spPr>
          <a:xfrm rot="1614873">
            <a:off x="9975633" y="2989442"/>
            <a:ext cx="227023" cy="186454"/>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RotaryMBS_REV.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884" y="3029247"/>
            <a:ext cx="1423172" cy="534692"/>
          </a:xfrm>
          <a:prstGeom prst="rect">
            <a:avLst/>
          </a:prstGeom>
          <a:solidFill>
            <a:srgbClr val="17458F"/>
          </a:solidFill>
        </p:spPr>
      </p:pic>
      <p:sp>
        <p:nvSpPr>
          <p:cNvPr id="21" name="Isosceles Triangle 20"/>
          <p:cNvSpPr/>
          <p:nvPr/>
        </p:nvSpPr>
        <p:spPr>
          <a:xfrm rot="19768525" flipV="1">
            <a:off x="8767521" y="3041730"/>
            <a:ext cx="110724" cy="582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9534471" y="1192246"/>
            <a:ext cx="1346093" cy="445480"/>
          </a:xfrm>
          <a:prstGeom prst="rect">
            <a:avLst/>
          </a:prstGeom>
          <a:noFill/>
        </p:spPr>
        <p:txBody>
          <a:bodyPr wrap="square" lIns="342900" tIns="342900" rIns="342900" bIns="342900" rtlCol="0">
            <a:noAutofit/>
          </a:bodyPr>
          <a:lstStyle/>
          <a:p>
            <a:r>
              <a:rPr lang="en-US" sz="800" b="1" dirty="0">
                <a:solidFill>
                  <a:schemeClr val="bg1"/>
                </a:solidFill>
                <a:latin typeface="Arial" charset="0"/>
                <a:ea typeface="Arial" charset="0"/>
                <a:cs typeface="Arial" charset="0"/>
              </a:rPr>
              <a:t>Income tax deduction</a:t>
            </a:r>
          </a:p>
          <a:p>
            <a:r>
              <a:rPr lang="en-US" sz="800" b="1" dirty="0">
                <a:solidFill>
                  <a:schemeClr val="bg1"/>
                </a:solidFill>
                <a:latin typeface="Arial" charset="0"/>
                <a:ea typeface="Arial" charset="0"/>
                <a:cs typeface="Arial" charset="0"/>
              </a:rPr>
              <a:t>No gains tax</a:t>
            </a:r>
          </a:p>
          <a:p>
            <a:endParaRPr lang="en-US" sz="800" b="1" dirty="0">
              <a:solidFill>
                <a:schemeClr val="bg1"/>
              </a:solidFill>
              <a:latin typeface="Arial" charset="0"/>
              <a:ea typeface="Arial" charset="0"/>
              <a:cs typeface="Arial" charset="0"/>
            </a:endParaRPr>
          </a:p>
        </p:txBody>
      </p:sp>
      <p:sp>
        <p:nvSpPr>
          <p:cNvPr id="23" name="TextBox 22"/>
          <p:cNvSpPr txBox="1"/>
          <p:nvPr/>
        </p:nvSpPr>
        <p:spPr>
          <a:xfrm>
            <a:off x="8905851" y="2237522"/>
            <a:ext cx="1081874" cy="265255"/>
          </a:xfrm>
          <a:prstGeom prst="rect">
            <a:avLst/>
          </a:prstGeom>
          <a:noFill/>
        </p:spPr>
        <p:txBody>
          <a:bodyPr wrap="square" lIns="342900" tIns="342900" rIns="342900" bIns="342900" rtlCol="0">
            <a:noAutofit/>
          </a:bodyPr>
          <a:lstStyle/>
          <a:p>
            <a:pPr algn="ctr"/>
            <a:r>
              <a:rPr lang="en-US" sz="900" b="1" dirty="0">
                <a:solidFill>
                  <a:schemeClr val="bg1"/>
                </a:solidFill>
                <a:latin typeface="Arial" charset="0"/>
                <a:ea typeface="Arial" charset="0"/>
                <a:cs typeface="Arial" charset="0"/>
              </a:rPr>
              <a:t>Donor</a:t>
            </a:r>
            <a:endParaRPr lang="en-US" sz="900" dirty="0">
              <a:solidFill>
                <a:schemeClr val="bg1"/>
              </a:solidFill>
              <a:latin typeface="Arial" charset="0"/>
              <a:ea typeface="Arial" charset="0"/>
              <a:cs typeface="Arial"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8428" y="1635135"/>
            <a:ext cx="710360" cy="653356"/>
          </a:xfrm>
          <a:prstGeom prst="rect">
            <a:avLst/>
          </a:prstGeom>
        </p:spPr>
      </p:pic>
    </p:spTree>
    <p:extLst>
      <p:ext uri="{BB962C8B-B14F-4D97-AF65-F5344CB8AC3E}">
        <p14:creationId xmlns:p14="http://schemas.microsoft.com/office/powerpoint/2010/main" val="20416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3294"/>
            <a:ext cx="10668000" cy="654235"/>
          </a:xfrm>
          <a:prstGeom prst="rect">
            <a:avLst/>
          </a:prstGeom>
          <a:solidFill>
            <a:srgbClr val="17458F"/>
          </a:solidFill>
          <a:ln>
            <a:solidFill>
              <a:srgbClr val="174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96970" y="438386"/>
            <a:ext cx="6170680" cy="584775"/>
          </a:xfrm>
          <a:prstGeom prst="rect">
            <a:avLst/>
          </a:prstGeom>
          <a:noFill/>
        </p:spPr>
        <p:txBody>
          <a:bodyPr wrap="square" rtlCol="0">
            <a:spAutoFit/>
          </a:bodyPr>
          <a:lstStyle/>
          <a:p>
            <a:r>
              <a:rPr lang="en-US" sz="3200" b="1" dirty="0">
                <a:solidFill>
                  <a:schemeClr val="bg1"/>
                </a:solidFill>
                <a:latin typeface="Arial Narrow" panose="020B0606020202030204" pitchFamily="34" charset="0"/>
              </a:rPr>
              <a:t>LIFE INCOME AGREEMENTS</a:t>
            </a:r>
          </a:p>
        </p:txBody>
      </p:sp>
      <p:sp>
        <p:nvSpPr>
          <p:cNvPr id="8" name="TextBox 7"/>
          <p:cNvSpPr txBox="1"/>
          <p:nvPr/>
        </p:nvSpPr>
        <p:spPr>
          <a:xfrm>
            <a:off x="7867650" y="177800"/>
            <a:ext cx="3286828" cy="6159500"/>
          </a:xfrm>
          <a:prstGeom prst="rect">
            <a:avLst/>
          </a:prstGeom>
          <a:solidFill>
            <a:srgbClr val="17458F"/>
          </a:solidFill>
        </p:spPr>
        <p:txBody>
          <a:bodyPr wrap="square" lIns="342900" tIns="342900" rIns="342900" bIns="342900" rtlCol="0">
            <a:noAutofit/>
          </a:bodyPr>
          <a:lstStyle/>
          <a:p>
            <a:endParaRPr lang="en-US" sz="1600" dirty="0">
              <a:solidFill>
                <a:schemeClr val="bg1"/>
              </a:solidFill>
              <a:latin typeface="Arial" charset="0"/>
              <a:ea typeface="Arial" charset="0"/>
              <a:cs typeface="Arial" charset="0"/>
            </a:endParaRPr>
          </a:p>
        </p:txBody>
      </p:sp>
      <p:pic>
        <p:nvPicPr>
          <p:cNvPr id="9" name="Picture 8" descr="RotaryMBS_REV.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6739" y="4729353"/>
            <a:ext cx="1423172" cy="534692"/>
          </a:xfrm>
          <a:prstGeom prst="rect">
            <a:avLst/>
          </a:prstGeom>
        </p:spPr>
      </p:pic>
      <p:sp>
        <p:nvSpPr>
          <p:cNvPr id="10" name="Isosceles Triangle 9"/>
          <p:cNvSpPr/>
          <p:nvPr/>
        </p:nvSpPr>
        <p:spPr>
          <a:xfrm rot="10800000">
            <a:off x="9379318" y="4664294"/>
            <a:ext cx="155622" cy="788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rot="5400000">
            <a:off x="8895895" y="4100933"/>
            <a:ext cx="11267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752557" y="3042931"/>
            <a:ext cx="1463164" cy="225073"/>
          </a:xfrm>
          <a:prstGeom prst="rect">
            <a:avLst/>
          </a:prstGeom>
          <a:noFill/>
        </p:spPr>
        <p:txBody>
          <a:bodyPr wrap="square" lIns="342900" tIns="342900" rIns="342900" bIns="342900" rtlCol="0">
            <a:noAutofit/>
          </a:bodyPr>
          <a:lstStyle/>
          <a:p>
            <a:pPr algn="ctr"/>
            <a:r>
              <a:rPr lang="en-US" b="1" dirty="0">
                <a:solidFill>
                  <a:schemeClr val="bg1"/>
                </a:solidFill>
                <a:latin typeface="Arial" charset="0"/>
                <a:ea typeface="Arial" charset="0"/>
                <a:cs typeface="Arial" charset="0"/>
              </a:rPr>
              <a:t>CGA</a:t>
            </a:r>
            <a:endParaRPr lang="en-US" sz="2400" dirty="0">
              <a:solidFill>
                <a:schemeClr val="bg1"/>
              </a:solidFill>
              <a:latin typeface="Arial" charset="0"/>
              <a:ea typeface="Arial" charset="0"/>
              <a:cs typeface="Arial" charset="0"/>
            </a:endParaRPr>
          </a:p>
        </p:txBody>
      </p:sp>
      <p:sp>
        <p:nvSpPr>
          <p:cNvPr id="13" name="TextBox 12"/>
          <p:cNvSpPr txBox="1"/>
          <p:nvPr/>
        </p:nvSpPr>
        <p:spPr>
          <a:xfrm>
            <a:off x="7647466" y="1530732"/>
            <a:ext cx="1495398" cy="232745"/>
          </a:xfrm>
          <a:prstGeom prst="blockArc">
            <a:avLst/>
          </a:prstGeom>
          <a:noFill/>
        </p:spPr>
        <p:txBody>
          <a:bodyPr wrap="square" lIns="342900" tIns="342900" rIns="342900" bIns="342900" rtlCol="0">
            <a:noAutofit/>
          </a:bodyPr>
          <a:lstStyle/>
          <a:p>
            <a:pPr algn="ctr"/>
            <a:r>
              <a:rPr lang="en-US" sz="1200" b="1" dirty="0">
                <a:solidFill>
                  <a:schemeClr val="bg1"/>
                </a:solidFill>
                <a:latin typeface="Arial" charset="0"/>
                <a:ea typeface="Arial" charset="0"/>
                <a:cs typeface="Arial" charset="0"/>
              </a:rPr>
              <a:t>Gift of Cash or Securities</a:t>
            </a:r>
            <a:endParaRPr lang="en-US" sz="1200" dirty="0">
              <a:solidFill>
                <a:schemeClr val="bg1"/>
              </a:solidFill>
              <a:latin typeface="Arial" charset="0"/>
              <a:ea typeface="Arial" charset="0"/>
              <a:cs typeface="Arial" charset="0"/>
            </a:endParaRPr>
          </a:p>
        </p:txBody>
      </p:sp>
      <p:grpSp>
        <p:nvGrpSpPr>
          <p:cNvPr id="14" name="Group 13"/>
          <p:cNvGrpSpPr/>
          <p:nvPr/>
        </p:nvGrpSpPr>
        <p:grpSpPr>
          <a:xfrm rot="5706991" flipV="1">
            <a:off x="8661381" y="1898286"/>
            <a:ext cx="1450178" cy="1445908"/>
            <a:chOff x="867647" y="1641684"/>
            <a:chExt cx="3475730" cy="3243949"/>
          </a:xfrm>
        </p:grpSpPr>
        <p:sp>
          <p:nvSpPr>
            <p:cNvPr id="15" name="Block Arc 14"/>
            <p:cNvSpPr/>
            <p:nvPr/>
          </p:nvSpPr>
          <p:spPr>
            <a:xfrm rot="795503">
              <a:off x="867647" y="1641684"/>
              <a:ext cx="3462336" cy="3243949"/>
            </a:xfrm>
            <a:prstGeom prst="blockArc">
              <a:avLst>
                <a:gd name="adj1" fmla="val 11533722"/>
                <a:gd name="adj2" fmla="val 19901436"/>
                <a:gd name="adj3" fmla="val 3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Isosceles Triangle 15"/>
            <p:cNvSpPr/>
            <p:nvPr/>
          </p:nvSpPr>
          <p:spPr>
            <a:xfrm rot="9719122">
              <a:off x="4085546" y="2808741"/>
              <a:ext cx="257831" cy="1305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rot="16562186" flipV="1">
            <a:off x="8799387" y="1870241"/>
            <a:ext cx="1492633" cy="1445908"/>
            <a:chOff x="867647" y="1641684"/>
            <a:chExt cx="3475730" cy="3243949"/>
          </a:xfrm>
        </p:grpSpPr>
        <p:sp>
          <p:nvSpPr>
            <p:cNvPr id="18" name="Block Arc 17"/>
            <p:cNvSpPr/>
            <p:nvPr/>
          </p:nvSpPr>
          <p:spPr>
            <a:xfrm rot="795503">
              <a:off x="867647" y="1641684"/>
              <a:ext cx="3462336" cy="3243949"/>
            </a:xfrm>
            <a:prstGeom prst="blockArc">
              <a:avLst>
                <a:gd name="adj1" fmla="val 11533722"/>
                <a:gd name="adj2" fmla="val 19901436"/>
                <a:gd name="adj3" fmla="val 3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Isosceles Triangle 18"/>
            <p:cNvSpPr/>
            <p:nvPr/>
          </p:nvSpPr>
          <p:spPr>
            <a:xfrm rot="9719122">
              <a:off x="4085546" y="2808741"/>
              <a:ext cx="257831" cy="1305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Oval 19"/>
          <p:cNvSpPr/>
          <p:nvPr/>
        </p:nvSpPr>
        <p:spPr>
          <a:xfrm>
            <a:off x="8582112" y="2532620"/>
            <a:ext cx="224656" cy="224656"/>
          </a:xfrm>
          <a:prstGeom prst="ellipse">
            <a:avLst/>
          </a:prstGeom>
          <a:solidFill>
            <a:srgbClr val="0099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Black" panose="020B0A04020102020204" pitchFamily="34" charset="0"/>
              </a:rPr>
              <a:t>1</a:t>
            </a:r>
          </a:p>
        </p:txBody>
      </p:sp>
      <p:sp>
        <p:nvSpPr>
          <p:cNvPr id="21" name="Oval 20"/>
          <p:cNvSpPr/>
          <p:nvPr/>
        </p:nvSpPr>
        <p:spPr>
          <a:xfrm>
            <a:off x="10106153" y="2532620"/>
            <a:ext cx="227023" cy="224656"/>
          </a:xfrm>
          <a:prstGeom prst="ellipse">
            <a:avLst/>
          </a:prstGeom>
          <a:solidFill>
            <a:srgbClr val="0099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Black" panose="020B0A04020102020204" pitchFamily="34" charset="0"/>
              </a:rPr>
              <a:t>2</a:t>
            </a:r>
          </a:p>
        </p:txBody>
      </p:sp>
      <p:sp>
        <p:nvSpPr>
          <p:cNvPr id="22" name="Oval 21"/>
          <p:cNvSpPr/>
          <p:nvPr/>
        </p:nvSpPr>
        <p:spPr>
          <a:xfrm>
            <a:off x="9346928" y="3989668"/>
            <a:ext cx="224656" cy="224656"/>
          </a:xfrm>
          <a:prstGeom prst="ellipse">
            <a:avLst/>
          </a:prstGeom>
          <a:solidFill>
            <a:srgbClr val="0099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Black" panose="020B0A04020102020204" pitchFamily="34" charset="0"/>
              </a:rPr>
              <a:t>3</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4983" y="1655049"/>
            <a:ext cx="479020" cy="611857"/>
          </a:xfrm>
          <a:prstGeom prst="rect">
            <a:avLst/>
          </a:prstGeom>
        </p:spPr>
      </p:pic>
      <p:sp>
        <p:nvSpPr>
          <p:cNvPr id="24" name="TextBox 23"/>
          <p:cNvSpPr txBox="1"/>
          <p:nvPr/>
        </p:nvSpPr>
        <p:spPr>
          <a:xfrm>
            <a:off x="8916192" y="2220954"/>
            <a:ext cx="1081874" cy="265255"/>
          </a:xfrm>
          <a:prstGeom prst="rect">
            <a:avLst/>
          </a:prstGeom>
          <a:noFill/>
        </p:spPr>
        <p:txBody>
          <a:bodyPr wrap="square" lIns="342900" tIns="342900" rIns="342900" bIns="342900" rtlCol="0">
            <a:noAutofit/>
          </a:bodyPr>
          <a:lstStyle/>
          <a:p>
            <a:pPr algn="ctr"/>
            <a:r>
              <a:rPr lang="en-US" sz="900" b="1" dirty="0">
                <a:solidFill>
                  <a:schemeClr val="bg1"/>
                </a:solidFill>
                <a:latin typeface="Arial" charset="0"/>
                <a:ea typeface="Arial" charset="0"/>
                <a:cs typeface="Arial" charset="0"/>
              </a:rPr>
              <a:t>Donor</a:t>
            </a:r>
            <a:endParaRPr lang="en-US" sz="900" dirty="0">
              <a:solidFill>
                <a:schemeClr val="bg1"/>
              </a:solidFill>
              <a:latin typeface="Arial" charset="0"/>
              <a:ea typeface="Arial" charset="0"/>
              <a:cs typeface="Arial" charset="0"/>
            </a:endParaRPr>
          </a:p>
        </p:txBody>
      </p:sp>
      <p:sp>
        <p:nvSpPr>
          <p:cNvPr id="25" name="Content Placeholder 1"/>
          <p:cNvSpPr txBox="1">
            <a:spLocks/>
          </p:cNvSpPr>
          <p:nvPr/>
        </p:nvSpPr>
        <p:spPr>
          <a:xfrm>
            <a:off x="647700" y="1347795"/>
            <a:ext cx="6905625" cy="45259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70C0"/>
              </a:buClr>
              <a:buFont typeface="Wingdings" panose="05000000000000000000" pitchFamily="2" charset="2"/>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Clr>
                <a:srgbClr val="0070C0"/>
              </a:buClr>
              <a:buFont typeface="Wingdings" panose="05000000000000000000" pitchFamily="2" charset="2"/>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0070C0"/>
              </a:buClr>
              <a:buFont typeface="Wingdings" panose="05000000000000000000" pitchFamily="2" charset="2"/>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0070C0"/>
              </a:buClr>
              <a:buFont typeface="Wingdings" panose="05000000000000000000" pitchFamily="2" charset="2"/>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0070C0"/>
              </a:buClr>
              <a:buFont typeface="Wingdings" panose="05000000000000000000" pitchFamily="2" charset="2"/>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400" b="1" u="sng" dirty="0">
                <a:solidFill>
                  <a:schemeClr val="tx2"/>
                </a:solidFill>
              </a:rPr>
              <a:t>Charitable Gift Annuity</a:t>
            </a:r>
            <a:r>
              <a:rPr lang="en-US" sz="2400" dirty="0">
                <a:solidFill>
                  <a:schemeClr val="tx2"/>
                </a:solidFill>
              </a:rPr>
              <a:t>  </a:t>
            </a:r>
          </a:p>
          <a:p>
            <a:pPr>
              <a:spcBef>
                <a:spcPts val="600"/>
              </a:spcBef>
            </a:pPr>
            <a:r>
              <a:rPr lang="en-US" sz="2400" dirty="0">
                <a:solidFill>
                  <a:schemeClr val="tx2"/>
                </a:solidFill>
              </a:rPr>
              <a:t>Fixed payments for life  - backed by the unrestricted assets of The Rotary Foundation.  </a:t>
            </a:r>
          </a:p>
          <a:p>
            <a:pPr marL="285750" indent="-285750">
              <a:spcBef>
                <a:spcPts val="600"/>
              </a:spcBef>
              <a:buFont typeface="Arial" panose="020B0604020202020204" pitchFamily="34" charset="0"/>
              <a:buChar char="•"/>
            </a:pPr>
            <a:endParaRPr lang="en-US" sz="2400" u="sng" dirty="0">
              <a:solidFill>
                <a:schemeClr val="tx2"/>
              </a:solidFill>
            </a:endParaRPr>
          </a:p>
          <a:p>
            <a:pPr marL="0" indent="0">
              <a:spcBef>
                <a:spcPts val="600"/>
              </a:spcBef>
              <a:buNone/>
            </a:pPr>
            <a:r>
              <a:rPr lang="en-US" sz="2400" b="1" u="sng" dirty="0">
                <a:solidFill>
                  <a:schemeClr val="tx2"/>
                </a:solidFill>
              </a:rPr>
              <a:t>Charitable Remainder </a:t>
            </a:r>
            <a:r>
              <a:rPr lang="en-US" sz="2400" b="1" u="sng" dirty="0" err="1">
                <a:solidFill>
                  <a:schemeClr val="tx2"/>
                </a:solidFill>
              </a:rPr>
              <a:t>Unitrust</a:t>
            </a:r>
            <a:r>
              <a:rPr lang="en-US" sz="2400" dirty="0">
                <a:solidFill>
                  <a:schemeClr val="tx2"/>
                </a:solidFill>
              </a:rPr>
              <a:t>  </a:t>
            </a:r>
          </a:p>
          <a:p>
            <a:pPr>
              <a:spcBef>
                <a:spcPts val="600"/>
              </a:spcBef>
            </a:pPr>
            <a:r>
              <a:rPr lang="en-US" sz="2400" dirty="0">
                <a:solidFill>
                  <a:schemeClr val="tx2"/>
                </a:solidFill>
              </a:rPr>
              <a:t>Variable payments for life backed by the assets in the trust.</a:t>
            </a:r>
          </a:p>
          <a:p>
            <a:pPr marL="742950" lvl="1" indent="-285750">
              <a:spcBef>
                <a:spcPts val="600"/>
              </a:spcBef>
              <a:buFont typeface="Arial" panose="020B0604020202020204" pitchFamily="34" charset="0"/>
              <a:buChar char="•"/>
            </a:pPr>
            <a:r>
              <a:rPr lang="en-US" sz="2000" dirty="0">
                <a:solidFill>
                  <a:schemeClr val="tx2"/>
                </a:solidFill>
              </a:rPr>
              <a:t>Partial charitable income tax deduction</a:t>
            </a:r>
          </a:p>
          <a:p>
            <a:pPr marL="742950" lvl="1" indent="-285750">
              <a:spcBef>
                <a:spcPts val="600"/>
              </a:spcBef>
              <a:buFont typeface="Arial" panose="020B0604020202020204" pitchFamily="34" charset="0"/>
              <a:buChar char="•"/>
            </a:pPr>
            <a:r>
              <a:rPr lang="en-US" sz="2000" dirty="0">
                <a:solidFill>
                  <a:schemeClr val="tx2"/>
                </a:solidFill>
              </a:rPr>
              <a:t>Minimize capital gains tax</a:t>
            </a:r>
          </a:p>
          <a:p>
            <a:pPr marL="742950" lvl="1" indent="-285750">
              <a:spcBef>
                <a:spcPts val="600"/>
              </a:spcBef>
              <a:buFont typeface="Arial" panose="020B0604020202020204" pitchFamily="34" charset="0"/>
              <a:buChar char="•"/>
            </a:pPr>
            <a:r>
              <a:rPr lang="en-US" sz="2000" dirty="0">
                <a:solidFill>
                  <a:schemeClr val="tx2"/>
                </a:solidFill>
              </a:rPr>
              <a:t>Face value counts towards Major Donor or Arch Klumph Society membership</a:t>
            </a:r>
          </a:p>
          <a:p>
            <a:pPr marL="742950" lvl="1" indent="-285750">
              <a:spcBef>
                <a:spcPts val="600"/>
              </a:spcBef>
              <a:buFont typeface="Arial" panose="020B0604020202020204" pitchFamily="34" charset="0"/>
              <a:buChar char="•"/>
            </a:pPr>
            <a:r>
              <a:rPr lang="en-US" sz="2000" dirty="0">
                <a:solidFill>
                  <a:schemeClr val="tx2"/>
                </a:solidFill>
                <a:ea typeface="Georgia" charset="0"/>
                <a:cs typeface="Georgia" charset="0"/>
              </a:rPr>
              <a:t>Continues doing good in the world in Rotary’s Endowment</a:t>
            </a:r>
            <a:br>
              <a:rPr lang="en-US" sz="2000" dirty="0">
                <a:solidFill>
                  <a:schemeClr val="tx2"/>
                </a:solidFill>
                <a:ea typeface="Georgia" charset="0"/>
                <a:cs typeface="Georgia" charset="0"/>
              </a:rPr>
            </a:br>
            <a:r>
              <a:rPr lang="en-US" sz="2000" dirty="0">
                <a:solidFill>
                  <a:schemeClr val="tx2"/>
                </a:solidFill>
                <a:ea typeface="Georgia" charset="0"/>
                <a:cs typeface="Georgia" charset="0"/>
              </a:rPr>
              <a:t>For charitably minded, rates may be higher than certificates of deposit</a:t>
            </a:r>
          </a:p>
          <a:p>
            <a:pPr marL="285750" indent="-285750">
              <a:spcBef>
                <a:spcPts val="600"/>
              </a:spcBef>
              <a:buFont typeface="Arial" panose="020B0604020202020204" pitchFamily="34" charset="0"/>
              <a:buChar char="•"/>
            </a:pPr>
            <a:endParaRPr lang="en-US" sz="1800" dirty="0">
              <a:latin typeface="Georgia" charset="0"/>
              <a:ea typeface="Georgia" charset="0"/>
              <a:cs typeface="Georgia" charset="0"/>
            </a:endParaRPr>
          </a:p>
        </p:txBody>
      </p:sp>
      <p:sp>
        <p:nvSpPr>
          <p:cNvPr id="48" name="TextBox 47"/>
          <p:cNvSpPr txBox="1"/>
          <p:nvPr/>
        </p:nvSpPr>
        <p:spPr>
          <a:xfrm>
            <a:off x="9534941" y="959931"/>
            <a:ext cx="1619537" cy="366890"/>
          </a:xfrm>
          <a:prstGeom prst="rect">
            <a:avLst/>
          </a:prstGeom>
          <a:noFill/>
        </p:spPr>
        <p:txBody>
          <a:bodyPr wrap="square" lIns="342900" tIns="342900" rIns="342900" bIns="342900" rtlCol="0">
            <a:noAutofit/>
          </a:bodyPr>
          <a:lstStyle/>
          <a:p>
            <a:r>
              <a:rPr lang="en-US" sz="800" b="1" dirty="0">
                <a:solidFill>
                  <a:schemeClr val="bg1"/>
                </a:solidFill>
                <a:latin typeface="Arial" charset="0"/>
                <a:ea typeface="Arial" charset="0"/>
                <a:cs typeface="Arial" charset="0"/>
              </a:rPr>
              <a:t>Income tax deduction; Reduced gains tax; Fixed payments</a:t>
            </a:r>
            <a:endParaRPr lang="en-US" sz="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318723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2" name="Title 16"/>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200" dirty="0">
                <a:latin typeface="Arial Narrow" panose="020B0606020202030204" pitchFamily="34" charset="0"/>
                <a:ea typeface="ＭＳ Ｐゴシック" panose="020B0600070205080204" pitchFamily="34" charset="-128"/>
              </a:rPr>
              <a:t>Zone 26/27 Endowment/Major Gift Resources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506" y="1659636"/>
            <a:ext cx="1828800" cy="27472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32" y="2223643"/>
            <a:ext cx="1828800" cy="2743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2246252"/>
            <a:ext cx="1828800" cy="27432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3168" y="2246252"/>
            <a:ext cx="1828800" cy="2743200"/>
          </a:xfrm>
          <a:prstGeom prst="rect">
            <a:avLst/>
          </a:prstGeom>
        </p:spPr>
      </p:pic>
      <p:sp>
        <p:nvSpPr>
          <p:cNvPr id="15" name="TextBox 14"/>
          <p:cNvSpPr txBox="1"/>
          <p:nvPr/>
        </p:nvSpPr>
        <p:spPr>
          <a:xfrm>
            <a:off x="308446" y="5075936"/>
            <a:ext cx="2155936" cy="584775"/>
          </a:xfrm>
          <a:prstGeom prst="rect">
            <a:avLst/>
          </a:prstGeom>
          <a:noFill/>
        </p:spPr>
        <p:txBody>
          <a:bodyPr wrap="square" rtlCol="0">
            <a:spAutoFit/>
          </a:bodyPr>
          <a:lstStyle/>
          <a:p>
            <a:pPr algn="ctr"/>
            <a:r>
              <a:rPr lang="en-US" sz="1600" b="1" dirty="0"/>
              <a:t>MGO Eric Thompson</a:t>
            </a:r>
          </a:p>
          <a:p>
            <a:pPr algn="ctr"/>
            <a:r>
              <a:rPr lang="en-US" sz="1600" dirty="0"/>
              <a:t>Rocky Mountains</a:t>
            </a:r>
          </a:p>
        </p:txBody>
      </p:sp>
      <p:sp>
        <p:nvSpPr>
          <p:cNvPr id="16" name="TextBox 15"/>
          <p:cNvSpPr txBox="1"/>
          <p:nvPr/>
        </p:nvSpPr>
        <p:spPr>
          <a:xfrm>
            <a:off x="4938505" y="5075935"/>
            <a:ext cx="2500533" cy="1077218"/>
          </a:xfrm>
          <a:prstGeom prst="rect">
            <a:avLst/>
          </a:prstGeom>
          <a:noFill/>
        </p:spPr>
        <p:txBody>
          <a:bodyPr wrap="square" rtlCol="0">
            <a:spAutoFit/>
          </a:bodyPr>
          <a:lstStyle/>
          <a:p>
            <a:pPr algn="ctr"/>
            <a:r>
              <a:rPr lang="en-US" sz="1600" b="1" dirty="0"/>
              <a:t>Senior MGO Elizabeth Cruft-Anderson</a:t>
            </a:r>
          </a:p>
          <a:p>
            <a:pPr algn="ctr"/>
            <a:r>
              <a:rPr lang="en-US" sz="1600" dirty="0"/>
              <a:t>Pacific Northwest, Alaska </a:t>
            </a:r>
          </a:p>
          <a:p>
            <a:pPr algn="ctr"/>
            <a:r>
              <a:rPr lang="en-US" sz="1600" dirty="0"/>
              <a:t>Northern California </a:t>
            </a:r>
          </a:p>
        </p:txBody>
      </p:sp>
      <p:sp>
        <p:nvSpPr>
          <p:cNvPr id="17" name="TextBox 16"/>
          <p:cNvSpPr txBox="1"/>
          <p:nvPr/>
        </p:nvSpPr>
        <p:spPr>
          <a:xfrm>
            <a:off x="9756950" y="5051953"/>
            <a:ext cx="2211034" cy="830997"/>
          </a:xfrm>
          <a:prstGeom prst="rect">
            <a:avLst/>
          </a:prstGeom>
          <a:noFill/>
        </p:spPr>
        <p:txBody>
          <a:bodyPr wrap="square" rtlCol="0">
            <a:spAutoFit/>
          </a:bodyPr>
          <a:lstStyle/>
          <a:p>
            <a:pPr algn="ctr"/>
            <a:r>
              <a:rPr lang="en-US" sz="1600" b="1" dirty="0"/>
              <a:t>MGO Beth Garrow</a:t>
            </a:r>
          </a:p>
          <a:p>
            <a:pPr algn="ctr"/>
            <a:r>
              <a:rPr lang="en-US" sz="1600" dirty="0"/>
              <a:t>California, Southwest, Hawaii</a:t>
            </a:r>
          </a:p>
        </p:txBody>
      </p:sp>
      <p:sp>
        <p:nvSpPr>
          <p:cNvPr id="20" name="TextBox 19"/>
          <p:cNvSpPr txBox="1"/>
          <p:nvPr/>
        </p:nvSpPr>
        <p:spPr>
          <a:xfrm>
            <a:off x="2620593" y="4392746"/>
            <a:ext cx="2132372" cy="830997"/>
          </a:xfrm>
          <a:prstGeom prst="rect">
            <a:avLst/>
          </a:prstGeom>
          <a:noFill/>
        </p:spPr>
        <p:txBody>
          <a:bodyPr wrap="square" rtlCol="0">
            <a:spAutoFit/>
          </a:bodyPr>
          <a:lstStyle/>
          <a:p>
            <a:r>
              <a:rPr lang="en-US" sz="1600" b="1" dirty="0"/>
              <a:t>E/MGA Wyn Spiller</a:t>
            </a:r>
          </a:p>
          <a:p>
            <a:pPr algn="ctr"/>
            <a:r>
              <a:rPr lang="en-US" sz="1600" b="1" dirty="0"/>
              <a:t>Zones 26/27</a:t>
            </a:r>
          </a:p>
          <a:p>
            <a:endParaRPr lang="en-US" sz="1600" b="1" dirty="0"/>
          </a:p>
        </p:txBody>
      </p:sp>
      <p:sp>
        <p:nvSpPr>
          <p:cNvPr id="21" name="TextBox 20"/>
          <p:cNvSpPr txBox="1"/>
          <p:nvPr/>
        </p:nvSpPr>
        <p:spPr>
          <a:xfrm>
            <a:off x="7439037" y="4404868"/>
            <a:ext cx="2211034" cy="830997"/>
          </a:xfrm>
          <a:prstGeom prst="rect">
            <a:avLst/>
          </a:prstGeom>
          <a:noFill/>
        </p:spPr>
        <p:txBody>
          <a:bodyPr wrap="square" rtlCol="0">
            <a:spAutoFit/>
          </a:bodyPr>
          <a:lstStyle/>
          <a:p>
            <a:pPr algn="ctr"/>
            <a:r>
              <a:rPr lang="en-US" sz="1600" b="1" dirty="0"/>
              <a:t>E/MGA Tom Walker</a:t>
            </a:r>
          </a:p>
          <a:p>
            <a:pPr algn="ctr"/>
            <a:r>
              <a:rPr lang="en-US" sz="1600" b="1" dirty="0"/>
              <a:t>Zones 26/27</a:t>
            </a:r>
          </a:p>
          <a:p>
            <a:pPr algn="ctr"/>
            <a:endParaRPr lang="en-US" sz="1600" b="1" dirty="0"/>
          </a:p>
        </p:txBody>
      </p:sp>
      <p:pic>
        <p:nvPicPr>
          <p:cNvPr id="3" name="Picture 2" descr="A person wearing a suit and tie&#10;&#10;Description automatically generated">
            <a:extLst>
              <a:ext uri="{FF2B5EF4-FFF2-40B4-BE49-F238E27FC236}">
                <a16:creationId xmlns:a16="http://schemas.microsoft.com/office/drawing/2014/main" id="{E0FDFA0A-DADE-4806-8DBC-0124BC2078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8694" y="2248705"/>
            <a:ext cx="1836492" cy="1954115"/>
          </a:xfrm>
          <a:prstGeom prst="rect">
            <a:avLst/>
          </a:prstGeom>
        </p:spPr>
      </p:pic>
    </p:spTree>
    <p:extLst>
      <p:ext uri="{BB962C8B-B14F-4D97-AF65-F5344CB8AC3E}">
        <p14:creationId xmlns:p14="http://schemas.microsoft.com/office/powerpoint/2010/main" val="1877288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2" name="Title 16"/>
          <p:cNvSpPr>
            <a:spLocks noGrp="1"/>
          </p:cNvSpPr>
          <p:nvPr>
            <p:ph type="title"/>
          </p:nvPr>
        </p:nvSpPr>
        <p:spPr bwMode="auto">
          <a:xfrm>
            <a:off x="0" y="457200"/>
            <a:ext cx="12192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200" dirty="0">
                <a:latin typeface="Arial Narrow" panose="020B0606020202030204" pitchFamily="34" charset="0"/>
                <a:ea typeface="ＭＳ Ｐゴシック" panose="020B0600070205080204" pitchFamily="34" charset="-128"/>
              </a:rPr>
              <a:t>Zone 26/27 Endowment/Major Gift Resources</a:t>
            </a:r>
          </a:p>
        </p:txBody>
      </p:sp>
      <p:sp>
        <p:nvSpPr>
          <p:cNvPr id="3" name="Content Placeholder 2"/>
          <p:cNvSpPr>
            <a:spLocks noGrp="1"/>
          </p:cNvSpPr>
          <p:nvPr>
            <p:ph idx="1"/>
          </p:nvPr>
        </p:nvSpPr>
        <p:spPr>
          <a:xfrm>
            <a:off x="558800" y="1092200"/>
            <a:ext cx="11277600" cy="4889499"/>
          </a:xfrm>
        </p:spPr>
        <p:txBody>
          <a:bodyPr/>
          <a:lstStyle/>
          <a:p>
            <a:pPr marL="0" indent="0">
              <a:buNone/>
            </a:pPr>
            <a:r>
              <a:rPr lang="en-US" sz="2400" b="1" dirty="0">
                <a:solidFill>
                  <a:schemeClr val="tx2"/>
                </a:solidFill>
                <a:latin typeface="Arial Narrow" panose="020B0606020202030204" pitchFamily="34" charset="0"/>
              </a:rPr>
              <a:t>Zone 26/27 Website: </a:t>
            </a:r>
            <a:r>
              <a:rPr lang="en-US" sz="2400" b="1" dirty="0">
                <a:solidFill>
                  <a:schemeClr val="tx2"/>
                </a:solidFill>
                <a:latin typeface="Arial Narrow" panose="020B0606020202030204" pitchFamily="34" charset="0"/>
                <a:hlinkClick r:id="rId3"/>
              </a:rPr>
              <a:t>www.</a:t>
            </a:r>
            <a:r>
              <a:rPr lang="en-US" sz="2400" b="1" dirty="0">
                <a:solidFill>
                  <a:schemeClr val="tx2">
                    <a:lumMod val="75000"/>
                  </a:schemeClr>
                </a:solidFill>
                <a:latin typeface="Arial Narrow" panose="020B0606020202030204" pitchFamily="34" charset="0"/>
                <a:hlinkClick r:id="rId3"/>
              </a:rPr>
              <a:t>Zone2627.org/the-rotary-foundation-updated-march-2014/</a:t>
            </a:r>
            <a:endParaRPr lang="en-US" sz="2400" b="1" dirty="0">
              <a:solidFill>
                <a:schemeClr val="tx2">
                  <a:lumMod val="75000"/>
                </a:schemeClr>
              </a:solidFill>
              <a:latin typeface="Arial Narrow" panose="020B0606020202030204" pitchFamily="34" charset="0"/>
            </a:endParaRPr>
          </a:p>
          <a:p>
            <a:pPr marL="609585" lvl="1" indent="0">
              <a:buNone/>
            </a:pPr>
            <a:r>
              <a:rPr lang="en-US" sz="1800" b="1" dirty="0">
                <a:solidFill>
                  <a:schemeClr val="tx2">
                    <a:lumMod val="75000"/>
                  </a:schemeClr>
                </a:solidFill>
                <a:latin typeface="Arial Narrow" panose="020B0606020202030204" pitchFamily="34" charset="0"/>
              </a:rPr>
              <a:t>Endowments, Major Gifts &amp; Planned Giving Dropbox</a:t>
            </a:r>
          </a:p>
          <a:p>
            <a:pPr lvl="1">
              <a:buFont typeface="Wingdings" panose="05000000000000000000" pitchFamily="2" charset="2"/>
              <a:buChar char="§"/>
            </a:pPr>
            <a:r>
              <a:rPr lang="en-US" sz="1800" b="1" dirty="0">
                <a:solidFill>
                  <a:schemeClr val="tx2">
                    <a:lumMod val="75000"/>
                  </a:schemeClr>
                </a:solidFill>
                <a:latin typeface="Arial Narrow" panose="020B0606020202030204" pitchFamily="34" charset="0"/>
              </a:rPr>
              <a:t>District Endowment/Major Gift Subcommittee Webinars</a:t>
            </a:r>
          </a:p>
          <a:p>
            <a:pPr lvl="1">
              <a:buFont typeface="Wingdings" panose="05000000000000000000" pitchFamily="2" charset="2"/>
              <a:buChar char="§"/>
            </a:pPr>
            <a:r>
              <a:rPr lang="en-US" sz="1800" b="1" dirty="0">
                <a:solidFill>
                  <a:schemeClr val="tx2">
                    <a:lumMod val="75000"/>
                  </a:schemeClr>
                </a:solidFill>
                <a:latin typeface="Arial Narrow" panose="020B0606020202030204" pitchFamily="34" charset="0"/>
              </a:rPr>
              <a:t>Million Dollar Dinner Planning Materials</a:t>
            </a:r>
          </a:p>
          <a:p>
            <a:pPr lvl="1">
              <a:buFont typeface="Wingdings" panose="05000000000000000000" pitchFamily="2" charset="2"/>
              <a:buChar char="§"/>
            </a:pPr>
            <a:r>
              <a:rPr lang="en-US" sz="1800" b="1" dirty="0">
                <a:solidFill>
                  <a:schemeClr val="tx2">
                    <a:lumMod val="75000"/>
                  </a:schemeClr>
                </a:solidFill>
                <a:latin typeface="Arial Narrow" panose="020B0606020202030204" pitchFamily="34" charset="0"/>
              </a:rPr>
              <a:t>Your Rotary Legacy and other Major and Planned Giving Material</a:t>
            </a:r>
          </a:p>
          <a:p>
            <a:pPr marL="0" indent="0">
              <a:buNone/>
            </a:pPr>
            <a:r>
              <a:rPr lang="en-US" sz="2333" b="1" dirty="0">
                <a:solidFill>
                  <a:schemeClr val="tx2">
                    <a:lumMod val="75000"/>
                  </a:schemeClr>
                </a:solidFill>
                <a:latin typeface="Arial Narrow" panose="020B0606020202030204" pitchFamily="34" charset="0"/>
              </a:rPr>
              <a:t>TRF Legacy Website: </a:t>
            </a:r>
            <a:r>
              <a:rPr lang="en-US" sz="2333" b="1" dirty="0">
                <a:solidFill>
                  <a:schemeClr val="tx2">
                    <a:lumMod val="75000"/>
                  </a:schemeClr>
                </a:solidFill>
                <a:latin typeface="Arial Narrow" panose="020B0606020202030204" pitchFamily="34" charset="0"/>
                <a:hlinkClick r:id="rId4"/>
              </a:rPr>
              <a:t>www.rotary.org/legacy</a:t>
            </a:r>
            <a:endParaRPr lang="en-US" sz="2333" b="1" dirty="0">
              <a:solidFill>
                <a:schemeClr val="tx2">
                  <a:lumMod val="75000"/>
                </a:schemeClr>
              </a:solidFill>
              <a:latin typeface="Arial Narrow" panose="020B0606020202030204" pitchFamily="34" charset="0"/>
            </a:endParaRPr>
          </a:p>
          <a:p>
            <a:pPr lvl="1">
              <a:buFont typeface="Wingdings" panose="05000000000000000000" pitchFamily="2" charset="2"/>
              <a:buChar char="§"/>
            </a:pPr>
            <a:r>
              <a:rPr lang="en-US" sz="1800" b="1" dirty="0">
                <a:solidFill>
                  <a:schemeClr val="tx2">
                    <a:lumMod val="75000"/>
                  </a:schemeClr>
                </a:solidFill>
                <a:latin typeface="Arial Narrow" panose="020B0606020202030204" pitchFamily="34" charset="0"/>
              </a:rPr>
              <a:t>Describes TRF priorities, need, impact and donor stories</a:t>
            </a:r>
          </a:p>
          <a:p>
            <a:pPr lvl="1">
              <a:buFont typeface="Wingdings" panose="05000000000000000000" pitchFamily="2" charset="2"/>
              <a:buChar char="§"/>
            </a:pPr>
            <a:r>
              <a:rPr lang="en-US" sz="1800" b="1" dirty="0">
                <a:solidFill>
                  <a:schemeClr val="tx2">
                    <a:lumMod val="75000"/>
                  </a:schemeClr>
                </a:solidFill>
                <a:latin typeface="Arial Narrow" panose="020B0606020202030204" pitchFamily="34" charset="0"/>
              </a:rPr>
              <a:t>Connects to TRF Giving and additional resources</a:t>
            </a:r>
          </a:p>
          <a:p>
            <a:pPr lvl="1">
              <a:buFont typeface="Wingdings" panose="05000000000000000000" pitchFamily="2" charset="2"/>
              <a:buChar char="§"/>
            </a:pPr>
            <a:r>
              <a:rPr lang="en-US" sz="1800" b="1" dirty="0">
                <a:solidFill>
                  <a:schemeClr val="tx2">
                    <a:lumMod val="75000"/>
                  </a:schemeClr>
                </a:solidFill>
                <a:latin typeface="Arial Narrow" panose="020B0606020202030204" pitchFamily="34" charset="0"/>
              </a:rPr>
              <a:t>Links to Club and District Legacy Toolkit</a:t>
            </a:r>
          </a:p>
          <a:p>
            <a:pPr marL="0" indent="0">
              <a:buNone/>
            </a:pPr>
            <a:r>
              <a:rPr lang="en-US" sz="2333" b="1" dirty="0">
                <a:solidFill>
                  <a:schemeClr val="tx2">
                    <a:lumMod val="75000"/>
                  </a:schemeClr>
                </a:solidFill>
                <a:latin typeface="Arial Narrow" panose="020B0606020202030204" pitchFamily="34" charset="0"/>
              </a:rPr>
              <a:t>E/MGAs &amp; MGOs</a:t>
            </a:r>
          </a:p>
          <a:p>
            <a:pPr lvl="1">
              <a:buFont typeface="Wingdings" panose="05000000000000000000" pitchFamily="2" charset="2"/>
              <a:buChar char="§"/>
            </a:pPr>
            <a:r>
              <a:rPr lang="en-US" sz="1800" b="1" dirty="0">
                <a:solidFill>
                  <a:schemeClr val="tx2">
                    <a:lumMod val="75000"/>
                  </a:schemeClr>
                </a:solidFill>
                <a:latin typeface="Arial Narrow" panose="020B0606020202030204" pitchFamily="34" charset="0"/>
              </a:rPr>
              <a:t>Zone and District Training, Endowment &amp; Major Gift Subcommittee Training</a:t>
            </a:r>
          </a:p>
          <a:p>
            <a:pPr lvl="1">
              <a:buFont typeface="Wingdings" panose="05000000000000000000" pitchFamily="2" charset="2"/>
              <a:buChar char="§"/>
            </a:pPr>
            <a:r>
              <a:rPr lang="en-US" sz="1800" b="1" dirty="0">
                <a:solidFill>
                  <a:schemeClr val="tx2">
                    <a:lumMod val="75000"/>
                  </a:schemeClr>
                </a:solidFill>
                <a:latin typeface="Arial Narrow" panose="020B0606020202030204" pitchFamily="34" charset="0"/>
              </a:rPr>
              <a:t>Identification, Cultivation, Solicitation and Recognition support and strategies for growing major gifts and bequests in districts and in working with individual donors</a:t>
            </a:r>
          </a:p>
          <a:p>
            <a:pPr lvl="1">
              <a:buFont typeface="Wingdings" panose="05000000000000000000" pitchFamily="2" charset="2"/>
              <a:buChar char="§"/>
            </a:pPr>
            <a:endParaRPr lang="en-US" sz="1800" b="1" dirty="0">
              <a:solidFill>
                <a:schemeClr val="tx2">
                  <a:lumMod val="75000"/>
                </a:schemeClr>
              </a:solidFill>
              <a:latin typeface="Arial Narrow" panose="020B0606020202030204" pitchFamily="34" charset="0"/>
            </a:endParaRPr>
          </a:p>
          <a:p>
            <a:pPr lvl="1">
              <a:buFont typeface="Wingdings" panose="05000000000000000000" pitchFamily="2" charset="2"/>
              <a:buChar char="§"/>
            </a:pPr>
            <a:endParaRPr lang="en-US" sz="1800" b="1" dirty="0">
              <a:solidFill>
                <a:schemeClr val="tx2">
                  <a:lumMod val="75000"/>
                </a:schemeClr>
              </a:solidFill>
              <a:latin typeface="Arial Narrow" panose="020B0606020202030204" pitchFamily="34" charset="0"/>
            </a:endParaRPr>
          </a:p>
          <a:p>
            <a:pPr lvl="1">
              <a:buFont typeface="Wingdings" panose="05000000000000000000" pitchFamily="2" charset="2"/>
              <a:buChar char="§"/>
            </a:pPr>
            <a:endParaRPr lang="en-US" sz="1800" b="1" dirty="0">
              <a:solidFill>
                <a:schemeClr val="tx2">
                  <a:lumMod val="75000"/>
                </a:schemeClr>
              </a:solidFill>
              <a:latin typeface="Arial Narrow" panose="020B0606020202030204" pitchFamily="34" charset="0"/>
            </a:endParaRPr>
          </a:p>
          <a:p>
            <a:pPr lvl="1">
              <a:buFont typeface="Wingdings" panose="05000000000000000000" pitchFamily="2" charset="2"/>
              <a:buChar char="§"/>
            </a:pPr>
            <a:endParaRPr lang="en-US" sz="1800" b="1" dirty="0">
              <a:solidFill>
                <a:schemeClr val="tx2">
                  <a:lumMod val="75000"/>
                </a:schemeClr>
              </a:solidFill>
              <a:latin typeface="Arial Narrow" panose="020B0606020202030204" pitchFamily="34" charset="0"/>
            </a:endParaRPr>
          </a:p>
          <a:p>
            <a:pPr lvl="1">
              <a:buFont typeface="Wingdings" panose="05000000000000000000" pitchFamily="2" charset="2"/>
              <a:buChar char="§"/>
            </a:pPr>
            <a:endParaRPr lang="en-US" sz="1800" b="1" dirty="0">
              <a:solidFill>
                <a:schemeClr val="tx2">
                  <a:lumMod val="75000"/>
                </a:schemeClr>
              </a:solidFill>
              <a:latin typeface="Arial Narrow" panose="020B0606020202030204" pitchFamily="34" charset="0"/>
            </a:endParaRPr>
          </a:p>
          <a:p>
            <a:pPr marL="609585" lvl="1" indent="0">
              <a:buNone/>
            </a:pPr>
            <a:endParaRPr lang="en-US" sz="1800" b="1" dirty="0">
              <a:solidFill>
                <a:schemeClr val="tx2">
                  <a:lumMod val="75000"/>
                </a:schemeClr>
              </a:solidFill>
              <a:latin typeface="Arial Narrow" panose="020B0606020202030204" pitchFamily="34" charset="0"/>
            </a:endParaRPr>
          </a:p>
          <a:p>
            <a:pPr marL="609585" lvl="1" indent="0">
              <a:buNone/>
            </a:pPr>
            <a:endParaRPr lang="en-US" sz="2000" dirty="0">
              <a:latin typeface="Arial Narrow" panose="020B0606020202030204" pitchFamily="34" charset="0"/>
            </a:endParaRPr>
          </a:p>
          <a:p>
            <a:pPr marL="0" indent="0">
              <a:buNone/>
            </a:pPr>
            <a:endParaRPr lang="en-US" sz="2800"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193865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20943"/>
            <a:ext cx="6757754" cy="4406901"/>
          </a:xfrm>
          <a:prstGeom prst="rect">
            <a:avLst/>
          </a:prstGeom>
        </p:spPr>
      </p:pic>
      <p:pic>
        <p:nvPicPr>
          <p:cNvPr id="4" name="Picture 3"/>
          <p:cNvPicPr>
            <a:picLocks noChangeAspect="1"/>
          </p:cNvPicPr>
          <p:nvPr/>
        </p:nvPicPr>
        <p:blipFill>
          <a:blip r:embed="rId4"/>
          <a:stretch>
            <a:fillRect/>
          </a:stretch>
        </p:blipFill>
        <p:spPr>
          <a:xfrm>
            <a:off x="6757754" y="27602"/>
            <a:ext cx="4949564" cy="6830398"/>
          </a:xfrm>
          <a:prstGeom prst="rect">
            <a:avLst/>
          </a:prstGeom>
        </p:spPr>
      </p:pic>
    </p:spTree>
    <p:extLst>
      <p:ext uri="{BB962C8B-B14F-4D97-AF65-F5344CB8AC3E}">
        <p14:creationId xmlns:p14="http://schemas.microsoft.com/office/powerpoint/2010/main" val="1742403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title"/>
          </p:nvPr>
        </p:nvSpPr>
        <p:spPr bwMode="auto">
          <a:xfrm>
            <a:off x="609600" y="482600"/>
            <a:ext cx="11379200" cy="53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rmAutofit/>
          </a:bodyPr>
          <a:lstStyle/>
          <a:p>
            <a:pPr algn="ctr"/>
            <a:r>
              <a:rPr lang="en-US" dirty="0">
                <a:latin typeface="Arial Narrow" charset="0"/>
                <a:ea typeface="MS PGothic" charset="0"/>
                <a:cs typeface="Arial Narrow" charset="0"/>
              </a:rPr>
              <a:t>MAJOR GIFTS</a:t>
            </a:r>
          </a:p>
        </p:txBody>
      </p:sp>
      <p:graphicFrame>
        <p:nvGraphicFramePr>
          <p:cNvPr id="7" name="Content Placeholder 3"/>
          <p:cNvGraphicFramePr>
            <a:graphicFrameLocks/>
          </p:cNvGraphicFramePr>
          <p:nvPr/>
        </p:nvGraphicFramePr>
        <p:xfrm>
          <a:off x="1155700" y="1155700"/>
          <a:ext cx="9536962" cy="4901072"/>
        </p:xfrm>
        <a:graphic>
          <a:graphicData uri="http://schemas.openxmlformats.org/drawingml/2006/table">
            <a:tbl>
              <a:tblPr firstRow="1" bandRow="1">
                <a:tableStyleId>{5C22544A-7EE6-4342-B048-85BDC9FD1C3A}</a:tableStyleId>
              </a:tblPr>
              <a:tblGrid>
                <a:gridCol w="3238970">
                  <a:extLst>
                    <a:ext uri="{9D8B030D-6E8A-4147-A177-3AD203B41FA5}">
                      <a16:colId xmlns:a16="http://schemas.microsoft.com/office/drawing/2014/main" val="20001"/>
                    </a:ext>
                  </a:extLst>
                </a:gridCol>
                <a:gridCol w="3207312">
                  <a:extLst>
                    <a:ext uri="{9D8B030D-6E8A-4147-A177-3AD203B41FA5}">
                      <a16:colId xmlns:a16="http://schemas.microsoft.com/office/drawing/2014/main" val="20002"/>
                    </a:ext>
                  </a:extLst>
                </a:gridCol>
                <a:gridCol w="3090680">
                  <a:extLst>
                    <a:ext uri="{9D8B030D-6E8A-4147-A177-3AD203B41FA5}">
                      <a16:colId xmlns:a16="http://schemas.microsoft.com/office/drawing/2014/main" val="20003"/>
                    </a:ext>
                  </a:extLst>
                </a:gridCol>
              </a:tblGrid>
              <a:tr h="3512160">
                <a:tc>
                  <a:txBody>
                    <a:bodyPr/>
                    <a:lstStyle/>
                    <a:p>
                      <a:pPr algn="ctr"/>
                      <a:endParaRPr lang="en-US" sz="3100" dirty="0">
                        <a:solidFill>
                          <a:srgbClr val="17458F"/>
                        </a:solidFill>
                        <a:latin typeface="Arial Narrow" panose="020B0606020202030204" pitchFamily="34" charset="0"/>
                      </a:endParaRPr>
                    </a:p>
                    <a:p>
                      <a:pPr algn="ctr"/>
                      <a:r>
                        <a:rPr lang="en-US" sz="3100" dirty="0">
                          <a:solidFill>
                            <a:schemeClr val="bg1"/>
                          </a:solidFill>
                          <a:latin typeface="Arial Narrow" panose="020B0606020202030204" pitchFamily="34" charset="0"/>
                        </a:rPr>
                        <a:t>Raise </a:t>
                      </a:r>
                    </a:p>
                    <a:p>
                      <a:pPr algn="ctr"/>
                      <a:r>
                        <a:rPr lang="en-US" sz="3100" dirty="0">
                          <a:solidFill>
                            <a:schemeClr val="bg1"/>
                          </a:solidFill>
                          <a:latin typeface="Arial Narrow" panose="020B0606020202030204" pitchFamily="34" charset="0"/>
                        </a:rPr>
                        <a:t>Awareness</a:t>
                      </a:r>
                    </a:p>
                    <a:p>
                      <a:pPr algn="ctr"/>
                      <a:endParaRPr lang="en-US" sz="3100" b="1" dirty="0">
                        <a:solidFill>
                          <a:schemeClr val="bg1"/>
                        </a:solidFill>
                        <a:latin typeface="Arial Narrow" panose="020B0606020202030204" pitchFamily="34" charset="0"/>
                      </a:endParaRPr>
                    </a:p>
                  </a:txBody>
                  <a:tcPr marL="317857" marR="317857" marT="158468" marB="158468">
                    <a:solidFill>
                      <a:srgbClr val="0070C0"/>
                    </a:solidFill>
                  </a:tcPr>
                </a:tc>
                <a:tc>
                  <a:txBody>
                    <a:bodyPr/>
                    <a:lstStyle/>
                    <a:p>
                      <a:pPr algn="ctr"/>
                      <a:endParaRPr lang="en-US" sz="3100" dirty="0">
                        <a:solidFill>
                          <a:schemeClr val="bg1"/>
                        </a:solidFill>
                        <a:latin typeface="Arial Narrow" panose="020B0606020202030204" pitchFamily="34" charset="0"/>
                      </a:endParaRPr>
                    </a:p>
                    <a:p>
                      <a:pPr algn="ctr"/>
                      <a:r>
                        <a:rPr lang="en-US" sz="3100" dirty="0">
                          <a:solidFill>
                            <a:schemeClr val="bg1"/>
                          </a:solidFill>
                          <a:latin typeface="Arial Narrow" panose="020B0606020202030204" pitchFamily="34" charset="0"/>
                        </a:rPr>
                        <a:t>Personal </a:t>
                      </a:r>
                    </a:p>
                    <a:p>
                      <a:pPr algn="ctr"/>
                      <a:r>
                        <a:rPr lang="en-US" sz="3100" dirty="0">
                          <a:solidFill>
                            <a:schemeClr val="bg1"/>
                          </a:solidFill>
                          <a:latin typeface="Arial Narrow" panose="020B0606020202030204" pitchFamily="34" charset="0"/>
                        </a:rPr>
                        <a:t>&amp;</a:t>
                      </a:r>
                    </a:p>
                    <a:p>
                      <a:pPr algn="ctr"/>
                      <a:r>
                        <a:rPr lang="en-US" sz="3100" dirty="0">
                          <a:solidFill>
                            <a:schemeClr val="bg1"/>
                          </a:solidFill>
                          <a:latin typeface="Arial Narrow" panose="020B0606020202030204" pitchFamily="34" charset="0"/>
                        </a:rPr>
                        <a:t>Confidential Conversations</a:t>
                      </a:r>
                    </a:p>
                    <a:p>
                      <a:pPr algn="ctr"/>
                      <a:endParaRPr lang="en-US" sz="3100" dirty="0">
                        <a:solidFill>
                          <a:schemeClr val="bg1"/>
                        </a:solidFill>
                        <a:latin typeface="Arial Narrow" panose="020B0606020202030204" pitchFamily="34" charset="0"/>
                      </a:endParaRPr>
                    </a:p>
                    <a:p>
                      <a:pPr algn="ctr"/>
                      <a:endParaRPr lang="en-US" sz="3100" b="1" dirty="0">
                        <a:solidFill>
                          <a:srgbClr val="17458F"/>
                        </a:solidFill>
                        <a:latin typeface="Arial Narrow" panose="020B0606020202030204" pitchFamily="34" charset="0"/>
                      </a:endParaRPr>
                    </a:p>
                  </a:txBody>
                  <a:tcPr marL="317857" marR="317857" marT="158468" marB="158468">
                    <a:solidFill>
                      <a:srgbClr val="FF7600"/>
                    </a:solidFill>
                  </a:tcPr>
                </a:tc>
                <a:tc>
                  <a:txBody>
                    <a:bodyPr/>
                    <a:lstStyle/>
                    <a:p>
                      <a:pPr algn="ctr"/>
                      <a:endParaRPr lang="en-US" sz="3100" dirty="0">
                        <a:solidFill>
                          <a:srgbClr val="17458F"/>
                        </a:solidFill>
                        <a:latin typeface="Arial Narrow" panose="020B0606020202030204" pitchFamily="34" charset="0"/>
                      </a:endParaRPr>
                    </a:p>
                    <a:p>
                      <a:pPr algn="ctr"/>
                      <a:r>
                        <a:rPr lang="en-US" sz="3100" dirty="0">
                          <a:solidFill>
                            <a:schemeClr val="bg1"/>
                          </a:solidFill>
                          <a:latin typeface="Arial Narrow" panose="020B0606020202030204" pitchFamily="34" charset="0"/>
                        </a:rPr>
                        <a:t>Great Stewardship</a:t>
                      </a:r>
                      <a:endParaRPr lang="en-US" sz="3100" b="1" dirty="0">
                        <a:solidFill>
                          <a:srgbClr val="17458F"/>
                        </a:solidFill>
                        <a:latin typeface="Arial Narrow" panose="020B0606020202030204" pitchFamily="34" charset="0"/>
                      </a:endParaRPr>
                    </a:p>
                  </a:txBody>
                  <a:tcPr marL="317857" marR="317857" marT="158468" marB="158468">
                    <a:solidFill>
                      <a:srgbClr val="7030A0"/>
                    </a:solidFill>
                  </a:tcPr>
                </a:tc>
                <a:extLst>
                  <a:ext uri="{0D108BD9-81ED-4DB2-BD59-A6C34878D82A}">
                    <a16:rowId xmlns:a16="http://schemas.microsoft.com/office/drawing/2014/main" val="10001"/>
                  </a:ext>
                </a:extLst>
              </a:tr>
              <a:tr h="1237640">
                <a:tc gridSpan="3">
                  <a:txBody>
                    <a:bodyPr/>
                    <a:lstStyle/>
                    <a:p>
                      <a:pPr marL="0" marR="0" lvl="0" indent="0" algn="ctr" defTabSz="4572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6300" b="1" dirty="0">
                          <a:solidFill>
                            <a:schemeClr val="bg1">
                              <a:lumMod val="50000"/>
                            </a:schemeClr>
                          </a:solidFill>
                          <a:latin typeface="Arial Narrow" panose="020B0606020202030204" pitchFamily="34" charset="0"/>
                        </a:rPr>
                        <a:t>GLOBALLY </a:t>
                      </a:r>
                    </a:p>
                  </a:txBody>
                  <a:tcPr marL="317857" marR="317857" marT="158468" marB="158468">
                    <a:solidFill>
                      <a:schemeClr val="bg1"/>
                    </a:solidFill>
                  </a:tcPr>
                </a:tc>
                <a:tc hMerge="1">
                  <a:txBody>
                    <a:bodyPr/>
                    <a:lstStyle/>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lang="en-US" sz="1800" dirty="0">
                        <a:latin typeface="Arial Narrow" panose="020B0606020202030204" pitchFamily="34" charset="0"/>
                      </a:endParaRPr>
                    </a:p>
                  </a:txBody>
                  <a:tcPr>
                    <a:solidFill>
                      <a:srgbClr val="D5F6FF"/>
                    </a:solidFill>
                  </a:tcPr>
                </a:tc>
                <a:tc hMerge="1">
                  <a:txBody>
                    <a:bodyPr/>
                    <a:lstStyle/>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lang="en-US" sz="1800" dirty="0">
                        <a:latin typeface="Arial Narrow" panose="020B0606020202030204" pitchFamily="34" charset="0"/>
                      </a:endParaRPr>
                    </a:p>
                  </a:txBody>
                  <a:tcPr>
                    <a:solidFill>
                      <a:srgbClr val="D5F6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47672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MONITOR THE LEGACY TOOLKIT FOR NEW RESOURCES</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3185" y="990600"/>
            <a:ext cx="8289871" cy="4981209"/>
          </a:xfrm>
          <a:prstGeom prst="rect">
            <a:avLst/>
          </a:prstGeom>
        </p:spPr>
      </p:pic>
      <p:pic>
        <p:nvPicPr>
          <p:cNvPr id="2" name="Picture 1"/>
          <p:cNvPicPr>
            <a:picLocks noChangeAspect="1"/>
          </p:cNvPicPr>
          <p:nvPr/>
        </p:nvPicPr>
        <p:blipFill>
          <a:blip r:embed="rId4"/>
          <a:stretch>
            <a:fillRect/>
          </a:stretch>
        </p:blipFill>
        <p:spPr>
          <a:xfrm>
            <a:off x="2756744" y="1696232"/>
            <a:ext cx="6202755" cy="3346073"/>
          </a:xfrm>
          <a:prstGeom prst="rect">
            <a:avLst/>
          </a:prstGeom>
        </p:spPr>
      </p:pic>
      <p:sp>
        <p:nvSpPr>
          <p:cNvPr id="5" name="TextBox 4"/>
          <p:cNvSpPr txBox="1"/>
          <p:nvPr/>
        </p:nvSpPr>
        <p:spPr>
          <a:xfrm>
            <a:off x="9333186" y="2081048"/>
            <a:ext cx="2722180" cy="523220"/>
          </a:xfrm>
          <a:prstGeom prst="rect">
            <a:avLst/>
          </a:prstGeom>
          <a:solidFill>
            <a:srgbClr val="0070C0"/>
          </a:solidFill>
        </p:spPr>
        <p:txBody>
          <a:bodyPr wrap="square" rtlCol="0">
            <a:spAutoFit/>
          </a:bodyPr>
          <a:lstStyle/>
          <a:p>
            <a:r>
              <a:rPr lang="en-US" sz="2800" dirty="0">
                <a:solidFill>
                  <a:schemeClr val="bg1"/>
                </a:solidFill>
              </a:rPr>
              <a:t>Rotary.org/legacy</a:t>
            </a:r>
          </a:p>
        </p:txBody>
      </p:sp>
    </p:spTree>
    <p:extLst>
      <p:ext uri="{BB962C8B-B14F-4D97-AF65-F5344CB8AC3E}">
        <p14:creationId xmlns:p14="http://schemas.microsoft.com/office/powerpoint/2010/main" val="4176776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546" y="152216"/>
            <a:ext cx="8050758" cy="5755204"/>
          </a:xfrm>
          <a:prstGeom prst="rect">
            <a:avLst/>
          </a:prstGeom>
        </p:spPr>
      </p:pic>
      <p:sp>
        <p:nvSpPr>
          <p:cNvPr id="4" name="TextBox 3"/>
          <p:cNvSpPr txBox="1"/>
          <p:nvPr/>
        </p:nvSpPr>
        <p:spPr>
          <a:xfrm>
            <a:off x="8180695" y="1371894"/>
            <a:ext cx="3284561" cy="923330"/>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4"/>
              </a:rPr>
              <a:t>https://www.charitynavigator.org/index.cfm?bay=search.summary&amp;orgid=4553</a:t>
            </a:r>
            <a:r>
              <a:rPr lang="en-US" dirty="0"/>
              <a:t> </a:t>
            </a:r>
          </a:p>
        </p:txBody>
      </p:sp>
      <p:sp>
        <p:nvSpPr>
          <p:cNvPr id="5" name="TextBox 4"/>
          <p:cNvSpPr txBox="1"/>
          <p:nvPr/>
        </p:nvSpPr>
        <p:spPr>
          <a:xfrm>
            <a:off x="8152263" y="2568153"/>
            <a:ext cx="3341427" cy="923330"/>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5"/>
              </a:rPr>
              <a:t>https://www.charitynavigator.org/index.cfm?bay=topten.detail&amp;listid=18</a:t>
            </a:r>
            <a:r>
              <a:rPr lang="en-US" dirty="0"/>
              <a:t> </a:t>
            </a:r>
          </a:p>
        </p:txBody>
      </p:sp>
      <p:sp>
        <p:nvSpPr>
          <p:cNvPr id="6" name="TextBox 5"/>
          <p:cNvSpPr txBox="1"/>
          <p:nvPr/>
        </p:nvSpPr>
        <p:spPr>
          <a:xfrm>
            <a:off x="8378304" y="545910"/>
            <a:ext cx="3115386" cy="523220"/>
          </a:xfrm>
          <a:prstGeom prst="rect">
            <a:avLst/>
          </a:prstGeom>
          <a:noFill/>
        </p:spPr>
        <p:txBody>
          <a:bodyPr wrap="square" rtlCol="0">
            <a:spAutoFit/>
          </a:bodyPr>
          <a:lstStyle/>
          <a:p>
            <a:r>
              <a:rPr lang="en-US" sz="2800" u="sng" dirty="0">
                <a:solidFill>
                  <a:schemeClr val="tx1">
                    <a:lumMod val="50000"/>
                  </a:schemeClr>
                </a:solidFill>
              </a:rPr>
              <a:t>Charity Navigator</a:t>
            </a:r>
          </a:p>
        </p:txBody>
      </p:sp>
    </p:spTree>
    <p:extLst>
      <p:ext uri="{BB962C8B-B14F-4D97-AF65-F5344CB8AC3E}">
        <p14:creationId xmlns:p14="http://schemas.microsoft.com/office/powerpoint/2010/main" val="730152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0476" t="17280" r="1037" b="7720"/>
          <a:stretch/>
        </p:blipFill>
        <p:spPr>
          <a:xfrm>
            <a:off x="406400" y="22727"/>
            <a:ext cx="11379200" cy="5969000"/>
          </a:xfrm>
          <a:prstGeom prst="rect">
            <a:avLst/>
          </a:prstGeom>
        </p:spPr>
      </p:pic>
    </p:spTree>
    <p:extLst>
      <p:ext uri="{BB962C8B-B14F-4D97-AF65-F5344CB8AC3E}">
        <p14:creationId xmlns:p14="http://schemas.microsoft.com/office/powerpoint/2010/main" val="314697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647" y="749508"/>
            <a:ext cx="10882858" cy="5170646"/>
          </a:xfrm>
          <a:prstGeom prst="rect">
            <a:avLst/>
          </a:prstGeom>
          <a:noFill/>
        </p:spPr>
        <p:txBody>
          <a:bodyPr wrap="square" rtlCol="0">
            <a:spAutoFit/>
          </a:bodyPr>
          <a:lstStyle/>
          <a:p>
            <a:pPr algn="ctr"/>
            <a:r>
              <a:rPr lang="en-US" sz="5400" b="1" dirty="0">
                <a:solidFill>
                  <a:schemeClr val="tx2"/>
                </a:solidFill>
              </a:rPr>
              <a:t>Thank You Video</a:t>
            </a:r>
          </a:p>
          <a:p>
            <a:endParaRPr lang="en-US" sz="3600" b="1" dirty="0">
              <a:solidFill>
                <a:schemeClr val="tx2"/>
              </a:solidFill>
            </a:endParaRPr>
          </a:p>
          <a:p>
            <a:pPr lvl="1" algn="ctr"/>
            <a:r>
              <a:rPr lang="en-US" sz="3600" b="1" dirty="0">
                <a:solidFill>
                  <a:schemeClr val="tx2"/>
                </a:solidFill>
              </a:rPr>
              <a:t>Vimeo Link:</a:t>
            </a:r>
          </a:p>
          <a:p>
            <a:pPr lvl="1" algn="ctr"/>
            <a:endParaRPr lang="en-US" sz="3600" b="1" dirty="0">
              <a:solidFill>
                <a:schemeClr val="tx2"/>
              </a:solidFill>
            </a:endParaRPr>
          </a:p>
          <a:p>
            <a:pPr lvl="1" algn="ctr"/>
            <a:r>
              <a:rPr lang="en-US" sz="3600" b="1" dirty="0">
                <a:solidFill>
                  <a:schemeClr val="tx2"/>
                </a:solidFill>
                <a:hlinkClick r:id="rId3"/>
              </a:rPr>
              <a:t>https://vimeo.com/351453425/40e568306a</a:t>
            </a:r>
            <a:r>
              <a:rPr lang="en-US" sz="3600" b="1" dirty="0">
                <a:solidFill>
                  <a:schemeClr val="tx2"/>
                </a:solidFill>
              </a:rPr>
              <a:t> </a:t>
            </a:r>
          </a:p>
          <a:p>
            <a:pPr lvl="1"/>
            <a:endParaRPr lang="en-US" sz="3600" b="1" dirty="0">
              <a:solidFill>
                <a:schemeClr val="tx2"/>
              </a:solidFill>
            </a:endParaRPr>
          </a:p>
          <a:p>
            <a:pPr marL="800100" lvl="1" indent="-342900">
              <a:buFont typeface="Arial" panose="020B0604020202020204" pitchFamily="34" charset="0"/>
              <a:buChar char="•"/>
            </a:pPr>
            <a:endParaRPr lang="en-US" sz="3600" b="1" dirty="0">
              <a:solidFill>
                <a:schemeClr val="tx2"/>
              </a:solidFill>
            </a:endParaRPr>
          </a:p>
          <a:p>
            <a:pPr lvl="1"/>
            <a:endParaRPr lang="en-US" sz="2400" b="1" dirty="0">
              <a:solidFill>
                <a:schemeClr val="tx2"/>
              </a:solidFill>
            </a:endParaRPr>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2267242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 </a:t>
            </a:r>
            <a:r>
              <a:rPr lang="en-US" dirty="0" err="1"/>
              <a:t>Klumph</a:t>
            </a:r>
            <a:r>
              <a:rPr lang="en-US" dirty="0"/>
              <a:t> Message</a:t>
            </a:r>
          </a:p>
        </p:txBody>
      </p:sp>
      <p:sp>
        <p:nvSpPr>
          <p:cNvPr id="13" name="Rectangle 12"/>
          <p:cNvSpPr/>
          <p:nvPr/>
        </p:nvSpPr>
        <p:spPr>
          <a:xfrm>
            <a:off x="2514601" y="1748662"/>
            <a:ext cx="10005643" cy="3014741"/>
          </a:xfrm>
          <a:prstGeom prst="rect">
            <a:avLst/>
          </a:prstGeom>
          <a:gradFill>
            <a:gsLst>
              <a:gs pos="0">
                <a:schemeClr val="tx1">
                  <a:alpha val="0"/>
                </a:schemeClr>
              </a:gs>
              <a:gs pos="100000">
                <a:schemeClr val="bg1">
                  <a:lumMod val="85000"/>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prstClr val="white"/>
              </a:solidFill>
              <a:latin typeface="Calibri"/>
            </a:endParaRPr>
          </a:p>
        </p:txBody>
      </p:sp>
      <p:pic>
        <p:nvPicPr>
          <p:cNvPr id="14" name="Picture 13"/>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56634" y="1748662"/>
            <a:ext cx="3023415" cy="3014741"/>
          </a:xfrm>
          <a:prstGeom prst="ellipse">
            <a:avLst/>
          </a:prstGeom>
        </p:spPr>
      </p:pic>
      <p:sp>
        <p:nvSpPr>
          <p:cNvPr id="15" name="Rectangle 14"/>
          <p:cNvSpPr/>
          <p:nvPr/>
        </p:nvSpPr>
        <p:spPr>
          <a:xfrm>
            <a:off x="3546615" y="1031345"/>
            <a:ext cx="1031373" cy="3847079"/>
          </a:xfrm>
          <a:prstGeom prst="rect">
            <a:avLst/>
          </a:prstGeom>
        </p:spPr>
        <p:txBody>
          <a:bodyPr wrap="none">
            <a:spAutoFit/>
          </a:bodyPr>
          <a:lstStyle/>
          <a:p>
            <a:pPr defTabSz="1219170" fontAlgn="base">
              <a:spcBef>
                <a:spcPct val="0"/>
              </a:spcBef>
              <a:spcAft>
                <a:spcPct val="0"/>
              </a:spcAft>
            </a:pPr>
            <a:r>
              <a:rPr lang="en-US" sz="24399" spc="-60" dirty="0">
                <a:solidFill>
                  <a:srgbClr val="F7A81B">
                    <a:alpha val="40000"/>
                  </a:srgbClr>
                </a:solidFill>
                <a:latin typeface="Arial Narrow" charset="0"/>
                <a:ea typeface="Arial Narrow" charset="0"/>
                <a:cs typeface="Arial Narrow" charset="0"/>
              </a:rPr>
              <a:t>“</a:t>
            </a:r>
            <a:endParaRPr lang="en-US" sz="24399" dirty="0">
              <a:solidFill>
                <a:srgbClr val="F7A81B">
                  <a:alpha val="40000"/>
                </a:srgbClr>
              </a:solidFill>
              <a:latin typeface="Arial Narrow" charset="0"/>
              <a:ea typeface="Arial Narrow" charset="0"/>
              <a:cs typeface="Arial Narrow" charset="0"/>
            </a:endParaRPr>
          </a:p>
        </p:txBody>
      </p:sp>
      <p:sp>
        <p:nvSpPr>
          <p:cNvPr id="18" name="Rectangle 17"/>
          <p:cNvSpPr/>
          <p:nvPr/>
        </p:nvSpPr>
        <p:spPr>
          <a:xfrm rot="10800000">
            <a:off x="11010994" y="1084651"/>
            <a:ext cx="1031373" cy="3847079"/>
          </a:xfrm>
          <a:prstGeom prst="rect">
            <a:avLst/>
          </a:prstGeom>
        </p:spPr>
        <p:txBody>
          <a:bodyPr wrap="none">
            <a:spAutoFit/>
          </a:bodyPr>
          <a:lstStyle/>
          <a:p>
            <a:pPr defTabSz="1219170" fontAlgn="base">
              <a:spcBef>
                <a:spcPct val="0"/>
              </a:spcBef>
              <a:spcAft>
                <a:spcPct val="0"/>
              </a:spcAft>
            </a:pPr>
            <a:r>
              <a:rPr lang="en-US" sz="24399" spc="-60" dirty="0">
                <a:solidFill>
                  <a:srgbClr val="F7A81B">
                    <a:alpha val="40000"/>
                  </a:srgbClr>
                </a:solidFill>
                <a:latin typeface="Arial Narrow" charset="0"/>
                <a:ea typeface="Arial Narrow" charset="0"/>
                <a:cs typeface="Arial Narrow" charset="0"/>
              </a:rPr>
              <a:t>“</a:t>
            </a:r>
            <a:endParaRPr lang="en-US" sz="24399" dirty="0">
              <a:solidFill>
                <a:srgbClr val="F7A81B">
                  <a:alpha val="40000"/>
                </a:srgbClr>
              </a:solidFill>
              <a:latin typeface="Arial Narrow" charset="0"/>
              <a:ea typeface="Arial Narrow" charset="0"/>
              <a:cs typeface="Arial Narrow" charset="0"/>
            </a:endParaRPr>
          </a:p>
        </p:txBody>
      </p:sp>
      <p:sp>
        <p:nvSpPr>
          <p:cNvPr id="19" name="Title 1"/>
          <p:cNvSpPr txBox="1">
            <a:spLocks/>
          </p:cNvSpPr>
          <p:nvPr/>
        </p:nvSpPr>
        <p:spPr>
          <a:xfrm>
            <a:off x="2132789" y="1748662"/>
            <a:ext cx="9435456" cy="2412575"/>
          </a:xfrm>
          <a:prstGeom prst="rect">
            <a:avLst/>
          </a:prstGeom>
        </p:spPr>
        <p:txBody>
          <a:bodyPr wrap="square" lIns="0" tIns="0" rIns="0" bIns="0" anchor="ctr" anchorCtr="0">
            <a:noAutofit/>
          </a:bodyPr>
          <a:lstStyle>
            <a:lvl1pPr algn="l" defTabSz="457200" rtl="0" eaLnBrk="0" fontAlgn="base" hangingPunct="0">
              <a:spcBef>
                <a:spcPct val="0"/>
              </a:spcBef>
              <a:spcAft>
                <a:spcPct val="0"/>
              </a:spcAft>
              <a:defRPr sz="2000" b="1" i="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defTabSz="609585"/>
            <a:r>
              <a:rPr lang="en-US" sz="4800" b="0" spc="-60" dirty="0">
                <a:solidFill>
                  <a:prstClr val="white">
                    <a:lumMod val="50000"/>
                  </a:prstClr>
                </a:solidFill>
                <a:latin typeface="Georgia" charset="0"/>
                <a:ea typeface="Georgia" charset="0"/>
                <a:cs typeface="Georgia" charset="0"/>
              </a:rPr>
              <a:t>Rotary’s </a:t>
            </a:r>
            <a:r>
              <a:rPr lang="en-US" sz="4800" b="0" spc="-60" dirty="0">
                <a:solidFill>
                  <a:srgbClr val="2361B5"/>
                </a:solidFill>
                <a:latin typeface="Georgia" charset="0"/>
                <a:ea typeface="Georgia" charset="0"/>
                <a:cs typeface="Georgia" charset="0"/>
              </a:rPr>
              <a:t>tomorrow</a:t>
            </a:r>
            <a:r>
              <a:rPr lang="en-US" sz="4800" b="0" spc="-60" dirty="0">
                <a:solidFill>
                  <a:prstClr val="white">
                    <a:lumMod val="50000"/>
                  </a:prstClr>
                </a:solidFill>
                <a:latin typeface="Georgia" charset="0"/>
                <a:ea typeface="Georgia" charset="0"/>
                <a:cs typeface="Georgia" charset="0"/>
              </a:rPr>
              <a:t> depends</a:t>
            </a:r>
            <a:br>
              <a:rPr lang="en-US" sz="4800" b="0" spc="-60" dirty="0">
                <a:solidFill>
                  <a:prstClr val="white">
                    <a:lumMod val="50000"/>
                  </a:prstClr>
                </a:solidFill>
                <a:latin typeface="Georgia" charset="0"/>
                <a:ea typeface="Georgia" charset="0"/>
                <a:cs typeface="Georgia" charset="0"/>
              </a:rPr>
            </a:br>
            <a:r>
              <a:rPr lang="en-US" sz="4800" b="0" spc="-60" dirty="0">
                <a:solidFill>
                  <a:prstClr val="white">
                    <a:lumMod val="50000"/>
                  </a:prstClr>
                </a:solidFill>
                <a:latin typeface="Georgia" charset="0"/>
                <a:ea typeface="Georgia" charset="0"/>
                <a:cs typeface="Georgia" charset="0"/>
              </a:rPr>
              <a:t>on what we do </a:t>
            </a:r>
            <a:r>
              <a:rPr lang="en-US" sz="4800" b="0" spc="-60" dirty="0">
                <a:solidFill>
                  <a:srgbClr val="2361B5"/>
                </a:solidFill>
                <a:latin typeface="Georgia" charset="0"/>
                <a:ea typeface="Georgia" charset="0"/>
                <a:cs typeface="Georgia" charset="0"/>
              </a:rPr>
              <a:t>today</a:t>
            </a:r>
            <a:r>
              <a:rPr lang="en-US" sz="4267" spc="-60" dirty="0">
                <a:solidFill>
                  <a:srgbClr val="958D85">
                    <a:lumMod val="50000"/>
                    <a:lumOff val="50000"/>
                  </a:srgbClr>
                </a:solidFill>
                <a:latin typeface="Georgia" charset="0"/>
                <a:ea typeface="Georgia" charset="0"/>
                <a:cs typeface="Georgia" charset="0"/>
              </a:rPr>
              <a:t>.</a:t>
            </a:r>
            <a:endParaRPr lang="en-US" sz="3733" spc="-120" dirty="0">
              <a:solidFill>
                <a:prstClr val="white"/>
              </a:solidFill>
              <a:latin typeface="Georgia" charset="0"/>
              <a:ea typeface="Georgia" charset="0"/>
              <a:cs typeface="Georgia" charset="0"/>
            </a:endParaRPr>
          </a:p>
        </p:txBody>
      </p:sp>
      <p:sp>
        <p:nvSpPr>
          <p:cNvPr id="20" name="Title 1"/>
          <p:cNvSpPr txBox="1">
            <a:spLocks/>
          </p:cNvSpPr>
          <p:nvPr/>
        </p:nvSpPr>
        <p:spPr>
          <a:xfrm>
            <a:off x="6244684" y="3911999"/>
            <a:ext cx="4654489" cy="516867"/>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algn="r" defTabSz="1219170" fontAlgn="base">
              <a:lnSpc>
                <a:spcPct val="100000"/>
              </a:lnSpc>
              <a:spcAft>
                <a:spcPct val="0"/>
              </a:spcAft>
            </a:pPr>
            <a:r>
              <a:rPr lang="en-US" sz="2800" b="0" i="1" spc="-60" dirty="0">
                <a:solidFill>
                  <a:prstClr val="white">
                    <a:lumMod val="50000"/>
                  </a:prstClr>
                </a:solidFill>
              </a:rPr>
              <a:t>– Arch C. Klumph</a:t>
            </a:r>
            <a:endParaRPr lang="en-US" sz="2000" b="0" i="1" spc="-120" dirty="0">
              <a:solidFill>
                <a:prstClr val="white">
                  <a:lumMod val="50000"/>
                </a:prstClr>
              </a:solidFill>
            </a:endParaRPr>
          </a:p>
        </p:txBody>
      </p:sp>
      <p:sp>
        <p:nvSpPr>
          <p:cNvPr id="4" name="TextBox 3"/>
          <p:cNvSpPr txBox="1"/>
          <p:nvPr/>
        </p:nvSpPr>
        <p:spPr>
          <a:xfrm>
            <a:off x="508000" y="5086350"/>
            <a:ext cx="11283950" cy="707886"/>
          </a:xfrm>
          <a:prstGeom prst="rect">
            <a:avLst/>
          </a:prstGeom>
          <a:noFill/>
        </p:spPr>
        <p:txBody>
          <a:bodyPr wrap="square" rtlCol="0">
            <a:spAutoFit/>
          </a:bodyPr>
          <a:lstStyle/>
          <a:p>
            <a:pPr algn="ctr"/>
            <a:r>
              <a:rPr lang="en-US" sz="4000" dirty="0">
                <a:solidFill>
                  <a:schemeClr val="tx2"/>
                </a:solidFill>
              </a:rPr>
              <a:t>What Will Your Rotary Legacy Be?</a:t>
            </a:r>
          </a:p>
        </p:txBody>
      </p:sp>
    </p:spTree>
    <p:extLst>
      <p:ext uri="{BB962C8B-B14F-4D97-AF65-F5344CB8AC3E}">
        <p14:creationId xmlns:p14="http://schemas.microsoft.com/office/powerpoint/2010/main" val="2670021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67221"/>
            <a:ext cx="12192000" cy="5127179"/>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09600" y="867221"/>
            <a:ext cx="5994400" cy="5137552"/>
          </a:xfrm>
        </p:spPr>
      </p:pic>
      <p:pic>
        <p:nvPicPr>
          <p:cNvPr id="9" name="Content Placeholder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4000" y="994437"/>
            <a:ext cx="4282408" cy="4955808"/>
          </a:xfrm>
          <a:prstGeom prst="rect">
            <a:avLst/>
          </a:prstGeom>
          <a:ln w="19050" cmpd="sng">
            <a:noFill/>
          </a:ln>
          <a:effectLst>
            <a:outerShdw blurRad="412750" dist="38100" algn="l" rotWithShape="0">
              <a:prstClr val="black">
                <a:alpha val="40000"/>
              </a:prstClr>
            </a:outerShdw>
          </a:effectLst>
        </p:spPr>
      </p:pic>
      <p:sp>
        <p:nvSpPr>
          <p:cNvPr id="3" name="Title 2"/>
          <p:cNvSpPr>
            <a:spLocks noGrp="1"/>
          </p:cNvSpPr>
          <p:nvPr>
            <p:ph type="title"/>
          </p:nvPr>
        </p:nvSpPr>
        <p:spPr>
          <a:xfrm>
            <a:off x="1899561" y="202069"/>
            <a:ext cx="7391400" cy="487363"/>
          </a:xfrm>
        </p:spPr>
        <p:txBody>
          <a:bodyPr>
            <a:noAutofit/>
          </a:bodyPr>
          <a:lstStyle/>
          <a:p>
            <a:r>
              <a:rPr lang="en-US" altLang="en-US" sz="3200" b="1" cap="all" dirty="0">
                <a:solidFill>
                  <a:schemeClr val="tx2">
                    <a:lumMod val="75000"/>
                  </a:schemeClr>
                </a:solidFill>
                <a:latin typeface="Arial Narrow" pitchFamily="34" charset="0"/>
                <a:ea typeface="ＭＳ Ｐゴシック" pitchFamily="34" charset="-128"/>
              </a:rPr>
              <a:t>PAUL HARRIS’ </a:t>
            </a:r>
            <a:r>
              <a:rPr lang="en-US" altLang="en-US" sz="3200" b="1" cap="all" dirty="0" err="1">
                <a:solidFill>
                  <a:schemeClr val="tx2">
                    <a:lumMod val="75000"/>
                  </a:schemeClr>
                </a:solidFill>
                <a:latin typeface="Arial Narrow" pitchFamily="34" charset="0"/>
                <a:ea typeface="ＭＳ Ｐゴシック" pitchFamily="34" charset="-128"/>
              </a:rPr>
              <a:t>vISION</a:t>
            </a:r>
            <a:r>
              <a:rPr lang="en-US" altLang="en-US" sz="3200" b="1" cap="all" dirty="0">
                <a:solidFill>
                  <a:schemeClr val="tx2">
                    <a:lumMod val="75000"/>
                  </a:schemeClr>
                </a:solidFill>
                <a:latin typeface="Arial Narrow" pitchFamily="34" charset="0"/>
                <a:ea typeface="ＭＳ Ｐゴシック" pitchFamily="34" charset="-128"/>
              </a:rPr>
              <a:t> </a:t>
            </a:r>
            <a:endParaRPr lang="en-US" sz="3200" b="1" cap="all" dirty="0">
              <a:solidFill>
                <a:schemeClr val="tx2">
                  <a:lumMod val="75000"/>
                </a:schemeClr>
              </a:solidFill>
            </a:endParaRPr>
          </a:p>
        </p:txBody>
      </p:sp>
      <p:sp>
        <p:nvSpPr>
          <p:cNvPr id="7" name="Content Placeholder 2"/>
          <p:cNvSpPr txBox="1">
            <a:spLocks/>
          </p:cNvSpPr>
          <p:nvPr/>
        </p:nvSpPr>
        <p:spPr bwMode="auto">
          <a:xfrm>
            <a:off x="7602796" y="1701800"/>
            <a:ext cx="3376331" cy="3893301"/>
          </a:xfrm>
          <a:prstGeom prst="rect">
            <a:avLst/>
          </a:prstGeom>
          <a:noFill/>
        </p:spPr>
        <p:txBody>
          <a:bodyPr tIns="91440" bIns="91440"/>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228594" indent="-100581" eaLnBrk="1" hangingPunct="1"/>
            <a:r>
              <a:rPr lang="en-US" altLang="en-US" dirty="0">
                <a:solidFill>
                  <a:schemeClr val="tx2">
                    <a:lumMod val="75000"/>
                  </a:schemeClr>
                </a:solidFill>
                <a:latin typeface="Georgia" pitchFamily="18" charset="0"/>
              </a:rPr>
              <a:t>“Paul Harris had expressed hope that instead of funeral flowers, money might be sent to [the] Foundation </a:t>
            </a:r>
            <a:br>
              <a:rPr lang="en-US" altLang="en-US" dirty="0">
                <a:solidFill>
                  <a:schemeClr val="tx2">
                    <a:lumMod val="75000"/>
                  </a:schemeClr>
                </a:solidFill>
                <a:latin typeface="Georgia" pitchFamily="18" charset="0"/>
              </a:rPr>
            </a:br>
            <a:r>
              <a:rPr lang="en-US" altLang="en-US" dirty="0">
                <a:solidFill>
                  <a:schemeClr val="tx2">
                    <a:lumMod val="75000"/>
                  </a:schemeClr>
                </a:solidFill>
                <a:latin typeface="Georgia" pitchFamily="18" charset="0"/>
              </a:rPr>
              <a:t>for furthering international understanding.”</a:t>
            </a:r>
          </a:p>
        </p:txBody>
      </p:sp>
    </p:spTree>
    <p:extLst>
      <p:ext uri="{BB962C8B-B14F-4D97-AF65-F5344CB8AC3E}">
        <p14:creationId xmlns:p14="http://schemas.microsoft.com/office/powerpoint/2010/main" val="2224004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ctr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sz="5333" b="1" dirty="0">
                <a:latin typeface="Arial Narrow" charset="0"/>
                <a:ea typeface="MS PGothic" charset="0"/>
                <a:cs typeface="Arial Narrow" charset="0"/>
              </a:rPr>
              <a:t>Your Rotary Foundation at Work </a:t>
            </a:r>
          </a:p>
        </p:txBody>
      </p:sp>
      <p:pic>
        <p:nvPicPr>
          <p:cNvPr id="2" name="Picture 1"/>
          <p:cNvPicPr>
            <a:picLocks noChangeAspect="1"/>
          </p:cNvPicPr>
          <p:nvPr/>
        </p:nvPicPr>
        <p:blipFill>
          <a:blip r:embed="rId3"/>
          <a:stretch>
            <a:fillRect/>
          </a:stretch>
        </p:blipFill>
        <p:spPr>
          <a:xfrm>
            <a:off x="4632853" y="139700"/>
            <a:ext cx="2469094" cy="2438400"/>
          </a:xfrm>
          <a:prstGeom prst="rect">
            <a:avLst/>
          </a:prstGeom>
        </p:spPr>
      </p:pic>
    </p:spTree>
    <p:extLst>
      <p:ext uri="{BB962C8B-B14F-4D97-AF65-F5344CB8AC3E}">
        <p14:creationId xmlns:p14="http://schemas.microsoft.com/office/powerpoint/2010/main" val="2464757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
          <p:cNvSpPr>
            <a:spLocks noGrp="1"/>
          </p:cNvSpPr>
          <p:nvPr>
            <p:ph type="title"/>
          </p:nvPr>
        </p:nvSpPr>
        <p:spPr bwMode="auto">
          <a:xfrm>
            <a:off x="711200" y="457200"/>
            <a:ext cx="11074400" cy="533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Arial Narrow" charset="0"/>
                <a:ea typeface="MS PGothic" charset="0"/>
                <a:cs typeface="Arial Narrow" charset="0"/>
              </a:rPr>
              <a:t>KEY MESSAGING</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3933" t="13843" r="47039" b="19263"/>
          <a:stretch/>
        </p:blipFill>
        <p:spPr>
          <a:xfrm>
            <a:off x="-980724" y="0"/>
            <a:ext cx="4572456" cy="6858000"/>
          </a:xfrm>
          <a:prstGeom prst="rect">
            <a:avLst/>
          </a:prstGeom>
        </p:spPr>
      </p:pic>
      <p:sp>
        <p:nvSpPr>
          <p:cNvPr id="5" name="Rectangle 4"/>
          <p:cNvSpPr/>
          <p:nvPr/>
        </p:nvSpPr>
        <p:spPr>
          <a:xfrm>
            <a:off x="3572381" y="0"/>
            <a:ext cx="8619620" cy="6858000"/>
          </a:xfrm>
          <a:prstGeom prst="rect">
            <a:avLst/>
          </a:prstGeom>
          <a:solidFill>
            <a:srgbClr val="236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3200" dirty="0">
              <a:solidFill>
                <a:prstClr val="white"/>
              </a:solidFill>
              <a:latin typeface="Calibri"/>
            </a:endParaRPr>
          </a:p>
        </p:txBody>
      </p:sp>
      <p:cxnSp>
        <p:nvCxnSpPr>
          <p:cNvPr id="7" name="Straight Connector 6"/>
          <p:cNvCxnSpPr/>
          <p:nvPr/>
        </p:nvCxnSpPr>
        <p:spPr>
          <a:xfrm>
            <a:off x="3556000" y="0"/>
            <a:ext cx="0" cy="685800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7" name="Content Placeholder 3"/>
          <p:cNvSpPr>
            <a:spLocks noGrp="1"/>
          </p:cNvSpPr>
          <p:nvPr>
            <p:ph idx="1"/>
          </p:nvPr>
        </p:nvSpPr>
        <p:spPr bwMode="auto">
          <a:xfrm>
            <a:off x="4775199" y="1905000"/>
            <a:ext cx="6856819" cy="335256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indent="0" algn="ctr" eaLnBrk="1" hangingPunct="1">
              <a:buNone/>
            </a:pPr>
            <a:r>
              <a:rPr lang="en-US" sz="4800" dirty="0">
                <a:solidFill>
                  <a:schemeClr val="bg1"/>
                </a:solidFill>
                <a:latin typeface="Georgia" panose="02040502050405020303" pitchFamily="18" charset="0"/>
              </a:rPr>
              <a:t>Annual Fund, Polio+, Grant Support and Directed Gifts make an impact </a:t>
            </a:r>
            <a:r>
              <a:rPr lang="en-US" sz="5400" b="1" i="1" dirty="0">
                <a:solidFill>
                  <a:srgbClr val="FFC000"/>
                </a:solidFill>
                <a:latin typeface="Georgia" panose="02040502050405020303" pitchFamily="18" charset="0"/>
              </a:rPr>
              <a:t>today</a:t>
            </a:r>
          </a:p>
          <a:p>
            <a:pPr marL="0" indent="0" algn="ctr" eaLnBrk="1" hangingPunct="1">
              <a:buNone/>
            </a:pPr>
            <a:endParaRPr lang="en-US" sz="5400" b="1" i="1" dirty="0">
              <a:solidFill>
                <a:srgbClr val="FFC000"/>
              </a:solidFill>
              <a:latin typeface="Georgia" panose="02040502050405020303" pitchFamily="18" charset="0"/>
            </a:endParaRPr>
          </a:p>
          <a:p>
            <a:pPr marL="0" indent="0" algn="ctr" eaLnBrk="1" hangingPunct="1">
              <a:buNone/>
            </a:pPr>
            <a:endParaRPr lang="en-US" sz="3200" b="1" dirty="0">
              <a:solidFill>
                <a:schemeClr val="bg1"/>
              </a:solidFill>
              <a:latin typeface="Georgia" charset="0"/>
              <a:ea typeface="MS PGothic" charset="0"/>
              <a:cs typeface="Georgia" charset="0"/>
            </a:endParaRPr>
          </a:p>
        </p:txBody>
      </p:sp>
    </p:spTree>
    <p:extLst>
      <p:ext uri="{BB962C8B-B14F-4D97-AF65-F5344CB8AC3E}">
        <p14:creationId xmlns:p14="http://schemas.microsoft.com/office/powerpoint/2010/main" val="282250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1959" y="-72595"/>
            <a:ext cx="12332947" cy="1774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607" dirty="0">
              <a:solidFill>
                <a:prstClr val="white"/>
              </a:solidFill>
              <a:latin typeface="Calibri"/>
            </a:endParaRPr>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858" t="13513" r="21384" b="6778"/>
          <a:stretch/>
        </p:blipFill>
        <p:spPr>
          <a:xfrm>
            <a:off x="4259" y="-46494"/>
            <a:ext cx="4091887" cy="346854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4955" r="8007"/>
          <a:stretch/>
        </p:blipFill>
        <p:spPr>
          <a:xfrm>
            <a:off x="8171420" y="-89610"/>
            <a:ext cx="4119569" cy="350431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0613" r="10698"/>
          <a:stretch/>
        </p:blipFill>
        <p:spPr>
          <a:xfrm>
            <a:off x="8171420" y="3468100"/>
            <a:ext cx="4119569" cy="3430837"/>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5568" r="6347" b="14805"/>
          <a:stretch/>
        </p:blipFill>
        <p:spPr>
          <a:xfrm>
            <a:off x="4125750" y="3459551"/>
            <a:ext cx="4016141" cy="3457935"/>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6499" t="6995" r="28214" b="7533"/>
          <a:stretch/>
        </p:blipFill>
        <p:spPr>
          <a:xfrm>
            <a:off x="1" y="3459237"/>
            <a:ext cx="4096148" cy="3458249"/>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3524" t="1617" r="3233"/>
          <a:stretch/>
        </p:blipFill>
        <p:spPr>
          <a:xfrm>
            <a:off x="4144375" y="-46494"/>
            <a:ext cx="3983091" cy="3457143"/>
          </a:xfrm>
          <a:prstGeom prst="rect">
            <a:avLst/>
          </a:prstGeom>
        </p:spPr>
      </p:pic>
      <p:sp>
        <p:nvSpPr>
          <p:cNvPr id="22" name="Title 1"/>
          <p:cNvSpPr txBox="1">
            <a:spLocks/>
          </p:cNvSpPr>
          <p:nvPr/>
        </p:nvSpPr>
        <p:spPr>
          <a:xfrm>
            <a:off x="76939" y="2434857"/>
            <a:ext cx="4018951" cy="861297"/>
          </a:xfrm>
          <a:prstGeom prst="rect">
            <a:avLst/>
          </a:prstGeom>
        </p:spPr>
        <p:txBody>
          <a:bodyPr wrap="square" lIns="0" tIns="0" rIns="0" bIns="0" anchor="ctr" anchorCtr="0">
            <a:noAutofit/>
          </a:bodyPr>
          <a:lstStyle>
            <a:lvl1pPr algn="l" defTabSz="457200" rtl="0" eaLnBrk="0" fontAlgn="base" hangingPunct="0">
              <a:spcBef>
                <a:spcPct val="0"/>
              </a:spcBef>
              <a:spcAft>
                <a:spcPct val="0"/>
              </a:spcAft>
              <a:defRPr sz="2000" b="1" i="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ctr" defTabSz="609585"/>
            <a:r>
              <a:rPr lang="en-US" dirty="0">
                <a:solidFill>
                  <a:prstClr val="white"/>
                </a:solidFill>
                <a:effectLst>
                  <a:outerShdw blurRad="38100" dist="38100" dir="2700000" algn="tl">
                    <a:srgbClr val="000000">
                      <a:alpha val="43137"/>
                    </a:srgbClr>
                  </a:outerShdw>
                </a:effectLst>
                <a:latin typeface="Georgia" charset="0"/>
                <a:ea typeface="Georgia" charset="0"/>
                <a:cs typeface="Georgia" charset="0"/>
              </a:rPr>
              <a:t>Providing</a:t>
            </a:r>
            <a:br>
              <a:rPr lang="en-US" dirty="0">
                <a:solidFill>
                  <a:prstClr val="white"/>
                </a:solidFill>
                <a:effectLst>
                  <a:outerShdw blurRad="38100" dist="38100" dir="2700000" algn="tl">
                    <a:srgbClr val="000000">
                      <a:alpha val="43137"/>
                    </a:srgbClr>
                  </a:outerShdw>
                </a:effectLst>
              </a:rPr>
            </a:br>
            <a:r>
              <a:rPr lang="en-US" dirty="0">
                <a:solidFill>
                  <a:prstClr val="white"/>
                </a:solidFill>
                <a:effectLst>
                  <a:outerShdw blurRad="38100" dist="38100" dir="2700000" algn="tl">
                    <a:srgbClr val="000000">
                      <a:alpha val="43137"/>
                    </a:srgbClr>
                  </a:outerShdw>
                </a:effectLst>
                <a:latin typeface="Georgia" charset="0"/>
                <a:ea typeface="Georgia" charset="0"/>
                <a:cs typeface="Georgia" charset="0"/>
              </a:rPr>
              <a:t>Clean Water</a:t>
            </a:r>
          </a:p>
        </p:txBody>
      </p:sp>
      <p:sp>
        <p:nvSpPr>
          <p:cNvPr id="23" name="Title 1"/>
          <p:cNvSpPr txBox="1">
            <a:spLocks/>
          </p:cNvSpPr>
          <p:nvPr/>
        </p:nvSpPr>
        <p:spPr>
          <a:xfrm>
            <a:off x="4111144" y="2434857"/>
            <a:ext cx="4045621" cy="861297"/>
          </a:xfrm>
          <a:prstGeom prst="rect">
            <a:avLst/>
          </a:prstGeom>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defTabSz="1219170" fontAlgn="base">
              <a:spcAft>
                <a:spcPct val="0"/>
              </a:spcAft>
            </a:pPr>
            <a:r>
              <a:rPr lang="en-US" sz="2000" dirty="0">
                <a:solidFill>
                  <a:prstClr val="white"/>
                </a:solidFill>
                <a:effectLst>
                  <a:outerShdw blurRad="38100" dist="38100" dir="2700000" algn="tl">
                    <a:srgbClr val="000000">
                      <a:alpha val="43137"/>
                    </a:srgbClr>
                  </a:outerShdw>
                </a:effectLst>
              </a:rPr>
              <a:t>Supporting</a:t>
            </a:r>
            <a:br>
              <a:rPr lang="en-US" sz="2000" dirty="0">
                <a:solidFill>
                  <a:prstClr val="white"/>
                </a:solidFill>
                <a:effectLst>
                  <a:outerShdw blurRad="38100" dist="38100" dir="2700000" algn="tl">
                    <a:srgbClr val="000000">
                      <a:alpha val="43137"/>
                    </a:srgbClr>
                  </a:outerShdw>
                </a:effectLst>
              </a:rPr>
            </a:br>
            <a:r>
              <a:rPr lang="en-US" sz="2000" dirty="0">
                <a:solidFill>
                  <a:prstClr val="white"/>
                </a:solidFill>
                <a:effectLst>
                  <a:outerShdw blurRad="38100" dist="38100" dir="2700000" algn="tl">
                    <a:srgbClr val="000000">
                      <a:alpha val="43137"/>
                    </a:srgbClr>
                  </a:outerShdw>
                </a:effectLst>
              </a:rPr>
              <a:t>Education</a:t>
            </a:r>
          </a:p>
        </p:txBody>
      </p:sp>
      <p:sp>
        <p:nvSpPr>
          <p:cNvPr id="24" name="Title 1"/>
          <p:cNvSpPr txBox="1">
            <a:spLocks/>
          </p:cNvSpPr>
          <p:nvPr/>
        </p:nvSpPr>
        <p:spPr>
          <a:xfrm>
            <a:off x="8142120" y="2434857"/>
            <a:ext cx="4045621" cy="861297"/>
          </a:xfrm>
          <a:prstGeom prst="rect">
            <a:avLst/>
          </a:prstGeom>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defTabSz="1219170" fontAlgn="base">
              <a:spcAft>
                <a:spcPct val="0"/>
              </a:spcAft>
            </a:pPr>
            <a:r>
              <a:rPr lang="en-US" sz="2000" dirty="0">
                <a:solidFill>
                  <a:prstClr val="white"/>
                </a:solidFill>
                <a:effectLst>
                  <a:outerShdw blurRad="38100" dist="38100" dir="2700000" algn="tl">
                    <a:srgbClr val="000000">
                      <a:alpha val="43137"/>
                    </a:srgbClr>
                  </a:outerShdw>
                </a:effectLst>
              </a:rPr>
              <a:t>Fighting</a:t>
            </a:r>
            <a:br>
              <a:rPr lang="en-US" sz="2000" dirty="0">
                <a:solidFill>
                  <a:prstClr val="white"/>
                </a:solidFill>
                <a:effectLst>
                  <a:outerShdw blurRad="38100" dist="38100" dir="2700000" algn="tl">
                    <a:srgbClr val="000000">
                      <a:alpha val="43137"/>
                    </a:srgbClr>
                  </a:outerShdw>
                </a:effectLst>
              </a:rPr>
            </a:br>
            <a:r>
              <a:rPr lang="en-US" sz="2000" dirty="0">
                <a:solidFill>
                  <a:prstClr val="white"/>
                </a:solidFill>
                <a:effectLst>
                  <a:outerShdw blurRad="38100" dist="38100" dir="2700000" algn="tl">
                    <a:srgbClr val="000000">
                      <a:alpha val="43137"/>
                    </a:srgbClr>
                  </a:outerShdw>
                </a:effectLst>
              </a:rPr>
              <a:t>Disease</a:t>
            </a:r>
          </a:p>
        </p:txBody>
      </p:sp>
      <p:sp>
        <p:nvSpPr>
          <p:cNvPr id="26" name="Title 1"/>
          <p:cNvSpPr txBox="1">
            <a:spLocks/>
          </p:cNvSpPr>
          <p:nvPr/>
        </p:nvSpPr>
        <p:spPr>
          <a:xfrm>
            <a:off x="76939" y="5871964"/>
            <a:ext cx="4018951" cy="861297"/>
          </a:xfrm>
          <a:prstGeom prst="rect">
            <a:avLst/>
          </a:prstGeom>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defTabSz="1219170" fontAlgn="base">
              <a:spcAft>
                <a:spcPct val="0"/>
              </a:spcAft>
            </a:pPr>
            <a:r>
              <a:rPr lang="en-US" sz="2000" dirty="0">
                <a:solidFill>
                  <a:prstClr val="white"/>
                </a:solidFill>
                <a:effectLst>
                  <a:outerShdw blurRad="38100" dist="38100" dir="2700000" algn="tl">
                    <a:srgbClr val="000000">
                      <a:alpha val="43137"/>
                    </a:srgbClr>
                  </a:outerShdw>
                </a:effectLst>
              </a:rPr>
              <a:t>Saving Mothers</a:t>
            </a:r>
            <a:br>
              <a:rPr lang="en-US" sz="2000" dirty="0">
                <a:solidFill>
                  <a:prstClr val="white"/>
                </a:solidFill>
                <a:effectLst>
                  <a:outerShdw blurRad="38100" dist="38100" dir="2700000" algn="tl">
                    <a:srgbClr val="000000">
                      <a:alpha val="43137"/>
                    </a:srgbClr>
                  </a:outerShdw>
                </a:effectLst>
              </a:rPr>
            </a:br>
            <a:r>
              <a:rPr lang="en-US" sz="2000" dirty="0">
                <a:solidFill>
                  <a:prstClr val="white"/>
                </a:solidFill>
                <a:effectLst>
                  <a:outerShdw blurRad="38100" dist="38100" dir="2700000" algn="tl">
                    <a:srgbClr val="000000">
                      <a:alpha val="43137"/>
                    </a:srgbClr>
                  </a:outerShdw>
                </a:effectLst>
              </a:rPr>
              <a:t>and Children</a:t>
            </a:r>
          </a:p>
        </p:txBody>
      </p:sp>
      <p:sp>
        <p:nvSpPr>
          <p:cNvPr id="27" name="Title 1"/>
          <p:cNvSpPr txBox="1">
            <a:spLocks/>
          </p:cNvSpPr>
          <p:nvPr/>
        </p:nvSpPr>
        <p:spPr>
          <a:xfrm>
            <a:off x="4111144" y="5903770"/>
            <a:ext cx="4045621" cy="861297"/>
          </a:xfrm>
          <a:prstGeom prst="rect">
            <a:avLst/>
          </a:prstGeom>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defTabSz="1219170" fontAlgn="base">
              <a:spcAft>
                <a:spcPct val="0"/>
              </a:spcAft>
            </a:pPr>
            <a:r>
              <a:rPr lang="en-US" sz="2000" dirty="0">
                <a:solidFill>
                  <a:prstClr val="white"/>
                </a:solidFill>
                <a:effectLst>
                  <a:outerShdw blurRad="38100" dist="38100" dir="2700000" algn="tl">
                    <a:srgbClr val="000000">
                      <a:alpha val="43137"/>
                    </a:srgbClr>
                  </a:outerShdw>
                </a:effectLst>
              </a:rPr>
              <a:t>Growing</a:t>
            </a:r>
            <a:br>
              <a:rPr lang="en-US" sz="2000" dirty="0">
                <a:solidFill>
                  <a:prstClr val="white"/>
                </a:solidFill>
                <a:effectLst>
                  <a:outerShdw blurRad="38100" dist="38100" dir="2700000" algn="tl">
                    <a:srgbClr val="000000">
                      <a:alpha val="43137"/>
                    </a:srgbClr>
                  </a:outerShdw>
                </a:effectLst>
              </a:rPr>
            </a:br>
            <a:r>
              <a:rPr lang="en-US" sz="2000" dirty="0">
                <a:solidFill>
                  <a:prstClr val="white"/>
                </a:solidFill>
                <a:effectLst>
                  <a:outerShdw blurRad="38100" dist="38100" dir="2700000" algn="tl">
                    <a:srgbClr val="000000">
                      <a:alpha val="43137"/>
                    </a:srgbClr>
                  </a:outerShdw>
                </a:effectLst>
              </a:rPr>
              <a:t>Local Economies</a:t>
            </a:r>
          </a:p>
        </p:txBody>
      </p:sp>
      <p:sp>
        <p:nvSpPr>
          <p:cNvPr id="28" name="Title 1"/>
          <p:cNvSpPr txBox="1">
            <a:spLocks/>
          </p:cNvSpPr>
          <p:nvPr/>
        </p:nvSpPr>
        <p:spPr>
          <a:xfrm>
            <a:off x="8142120" y="5903770"/>
            <a:ext cx="4045621" cy="861297"/>
          </a:xfrm>
          <a:prstGeom prst="rect">
            <a:avLst/>
          </a:prstGeom>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defTabSz="1219170" fontAlgn="base">
              <a:spcAft>
                <a:spcPct val="0"/>
              </a:spcAft>
            </a:pPr>
            <a:r>
              <a:rPr lang="en-US" sz="2000" dirty="0">
                <a:solidFill>
                  <a:prstClr val="white"/>
                </a:solidFill>
                <a:effectLst>
                  <a:outerShdw blurRad="38100" dist="38100" dir="2700000" algn="tl">
                    <a:srgbClr val="000000">
                      <a:alpha val="43137"/>
                    </a:srgbClr>
                  </a:outerShdw>
                </a:effectLst>
              </a:rPr>
              <a:t>Promoting</a:t>
            </a:r>
            <a:br>
              <a:rPr lang="en-US" sz="2000" dirty="0">
                <a:solidFill>
                  <a:prstClr val="white"/>
                </a:solidFill>
                <a:effectLst>
                  <a:outerShdw blurRad="38100" dist="38100" dir="2700000" algn="tl">
                    <a:srgbClr val="000000">
                      <a:alpha val="43137"/>
                    </a:srgbClr>
                  </a:outerShdw>
                </a:effectLst>
              </a:rPr>
            </a:br>
            <a:r>
              <a:rPr lang="en-US" sz="2000" dirty="0">
                <a:solidFill>
                  <a:prstClr val="white"/>
                </a:solidFill>
                <a:effectLst>
                  <a:outerShdw blurRad="38100" dist="38100" dir="2700000" algn="tl">
                    <a:srgbClr val="000000">
                      <a:alpha val="43137"/>
                    </a:srgbClr>
                  </a:outerShdw>
                </a:effectLst>
              </a:rPr>
              <a:t>Peace</a:t>
            </a:r>
          </a:p>
        </p:txBody>
      </p:sp>
      <p:cxnSp>
        <p:nvCxnSpPr>
          <p:cNvPr id="29" name="Straight Connector 28"/>
          <p:cNvCxnSpPr/>
          <p:nvPr/>
        </p:nvCxnSpPr>
        <p:spPr>
          <a:xfrm>
            <a:off x="8149736" y="-114302"/>
            <a:ext cx="0" cy="707843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4732" y="-114302"/>
            <a:ext cx="0" cy="707843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1684" y="3433448"/>
            <a:ext cx="123828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63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1959" y="-72595"/>
            <a:ext cx="12332947" cy="1774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607" dirty="0">
              <a:solidFill>
                <a:prstClr val="white"/>
              </a:solidFill>
              <a:latin typeface="Calibri"/>
            </a:endParaRP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7858" t="13513" r="21384" b="6778"/>
          <a:stretch/>
        </p:blipFill>
        <p:spPr>
          <a:xfrm>
            <a:off x="4259" y="-46494"/>
            <a:ext cx="4091887" cy="3468543"/>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4955" r="8007"/>
          <a:stretch/>
        </p:blipFill>
        <p:spPr>
          <a:xfrm>
            <a:off x="8171420" y="-89610"/>
            <a:ext cx="4119569" cy="3504311"/>
          </a:xfrm>
          <a:prstGeom prst="rect">
            <a:avLst/>
          </a:prstGeom>
        </p:spPr>
      </p:pic>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l="10613" r="10698"/>
          <a:stretch/>
        </p:blipFill>
        <p:spPr>
          <a:xfrm>
            <a:off x="8171420" y="3468100"/>
            <a:ext cx="4119569" cy="3430837"/>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25568" r="6347" b="14805"/>
          <a:stretch/>
        </p:blipFill>
        <p:spPr>
          <a:xfrm>
            <a:off x="4125750" y="3459551"/>
            <a:ext cx="4016141" cy="3457935"/>
          </a:xfrm>
          <a:prstGeom prst="rect">
            <a:avLst/>
          </a:prstGeom>
        </p:spPr>
      </p:pic>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l="6499" t="6995" r="28214" b="7533"/>
          <a:stretch/>
        </p:blipFill>
        <p:spPr>
          <a:xfrm>
            <a:off x="1" y="3459237"/>
            <a:ext cx="4096148" cy="3458249"/>
          </a:xfrm>
          <a:prstGeom prst="rect">
            <a:avLst/>
          </a:prstGeom>
        </p:spPr>
      </p:pic>
      <p:pic>
        <p:nvPicPr>
          <p:cNvPr id="35" name="Picture 34"/>
          <p:cNvPicPr>
            <a:picLocks noChangeAspect="1"/>
          </p:cNvPicPr>
          <p:nvPr/>
        </p:nvPicPr>
        <p:blipFill rotWithShape="1">
          <a:blip r:embed="rId8" cstate="print">
            <a:extLst>
              <a:ext uri="{28A0092B-C50C-407E-A947-70E740481C1C}">
                <a14:useLocalDpi xmlns:a14="http://schemas.microsoft.com/office/drawing/2010/main" val="0"/>
              </a:ext>
            </a:extLst>
          </a:blip>
          <a:srcRect l="23524" t="1617" r="3233"/>
          <a:stretch/>
        </p:blipFill>
        <p:spPr>
          <a:xfrm>
            <a:off x="4144375" y="-46494"/>
            <a:ext cx="3983091" cy="3457143"/>
          </a:xfrm>
          <a:prstGeom prst="rect">
            <a:avLst/>
          </a:prstGeom>
        </p:spPr>
      </p:pic>
      <p:sp>
        <p:nvSpPr>
          <p:cNvPr id="22" name="Title 1"/>
          <p:cNvSpPr txBox="1">
            <a:spLocks/>
          </p:cNvSpPr>
          <p:nvPr/>
        </p:nvSpPr>
        <p:spPr>
          <a:xfrm>
            <a:off x="76939" y="2434857"/>
            <a:ext cx="4018951" cy="861297"/>
          </a:xfrm>
          <a:prstGeom prst="rect">
            <a:avLst/>
          </a:prstGeom>
        </p:spPr>
        <p:txBody>
          <a:bodyPr wrap="square" lIns="0" tIns="0" rIns="0" bIns="0" anchor="ctr" anchorCtr="0">
            <a:noAutofit/>
          </a:bodyPr>
          <a:lstStyle>
            <a:lvl1pPr algn="l" defTabSz="457200" rtl="0" eaLnBrk="0" fontAlgn="base" hangingPunct="0">
              <a:spcBef>
                <a:spcPct val="0"/>
              </a:spcBef>
              <a:spcAft>
                <a:spcPct val="0"/>
              </a:spcAft>
              <a:defRPr sz="2000" b="1" i="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ctr" defTabSz="609585"/>
            <a:r>
              <a:rPr lang="en-US" sz="5333" dirty="0">
                <a:solidFill>
                  <a:prstClr val="white"/>
                </a:solidFill>
                <a:effectLst>
                  <a:outerShdw blurRad="38100" dist="38100" dir="2700000" algn="tl">
                    <a:srgbClr val="000000">
                      <a:alpha val="43137"/>
                    </a:srgbClr>
                  </a:outerShdw>
                </a:effectLst>
                <a:latin typeface="Georgia" charset="0"/>
                <a:ea typeface="Georgia" charset="0"/>
                <a:cs typeface="Georgia" charset="0"/>
              </a:rPr>
              <a:t>HOPE</a:t>
            </a:r>
          </a:p>
        </p:txBody>
      </p:sp>
      <p:sp>
        <p:nvSpPr>
          <p:cNvPr id="23" name="Title 1"/>
          <p:cNvSpPr txBox="1">
            <a:spLocks/>
          </p:cNvSpPr>
          <p:nvPr/>
        </p:nvSpPr>
        <p:spPr>
          <a:xfrm>
            <a:off x="4111144" y="2434857"/>
            <a:ext cx="4045621" cy="861297"/>
          </a:xfrm>
          <a:prstGeom prst="rect">
            <a:avLst/>
          </a:prstGeom>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defTabSz="1219170" fontAlgn="base">
              <a:spcAft>
                <a:spcPct val="0"/>
              </a:spcAft>
            </a:pPr>
            <a:r>
              <a:rPr lang="en-US" sz="4533" dirty="0">
                <a:solidFill>
                  <a:prstClr val="white"/>
                </a:solidFill>
                <a:effectLst>
                  <a:outerShdw blurRad="38100" dist="38100" dir="2700000" algn="tl">
                    <a:srgbClr val="000000">
                      <a:alpha val="43137"/>
                    </a:srgbClr>
                  </a:outerShdw>
                </a:effectLst>
              </a:rPr>
              <a:t>HAPPINESS</a:t>
            </a:r>
          </a:p>
        </p:txBody>
      </p:sp>
      <p:sp>
        <p:nvSpPr>
          <p:cNvPr id="24" name="Title 1"/>
          <p:cNvSpPr txBox="1">
            <a:spLocks/>
          </p:cNvSpPr>
          <p:nvPr/>
        </p:nvSpPr>
        <p:spPr>
          <a:xfrm>
            <a:off x="8142120" y="2434857"/>
            <a:ext cx="4045621" cy="861297"/>
          </a:xfrm>
          <a:prstGeom prst="rect">
            <a:avLst/>
          </a:prstGeom>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defTabSz="1219170" fontAlgn="base">
              <a:spcAft>
                <a:spcPct val="0"/>
              </a:spcAft>
            </a:pPr>
            <a:r>
              <a:rPr lang="en-US" sz="4267" dirty="0">
                <a:solidFill>
                  <a:prstClr val="white"/>
                </a:solidFill>
                <a:effectLst>
                  <a:outerShdw blurRad="38100" dist="38100" dir="2700000" algn="tl">
                    <a:srgbClr val="000000">
                      <a:alpha val="43137"/>
                    </a:srgbClr>
                  </a:outerShdw>
                </a:effectLst>
              </a:rPr>
              <a:t>GRATITUDE</a:t>
            </a:r>
            <a:endParaRPr lang="en-US" sz="3200" dirty="0">
              <a:solidFill>
                <a:prstClr val="white"/>
              </a:solidFill>
              <a:effectLst>
                <a:outerShdw blurRad="38100" dist="38100" dir="2700000" algn="tl">
                  <a:srgbClr val="000000">
                    <a:alpha val="43137"/>
                  </a:srgbClr>
                </a:outerShdw>
              </a:effectLst>
            </a:endParaRPr>
          </a:p>
        </p:txBody>
      </p:sp>
      <p:sp>
        <p:nvSpPr>
          <p:cNvPr id="26" name="Title 1"/>
          <p:cNvSpPr txBox="1">
            <a:spLocks/>
          </p:cNvSpPr>
          <p:nvPr/>
        </p:nvSpPr>
        <p:spPr>
          <a:xfrm>
            <a:off x="76939" y="5871964"/>
            <a:ext cx="4018951" cy="861297"/>
          </a:xfrm>
          <a:prstGeom prst="rect">
            <a:avLst/>
          </a:prstGeom>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defTabSz="1219170" fontAlgn="base">
              <a:spcAft>
                <a:spcPct val="0"/>
              </a:spcAft>
            </a:pPr>
            <a:r>
              <a:rPr lang="en-US" sz="5333" dirty="0">
                <a:solidFill>
                  <a:prstClr val="white"/>
                </a:solidFill>
                <a:effectLst>
                  <a:outerShdw blurRad="38100" dist="38100" dir="2700000" algn="tl">
                    <a:srgbClr val="000000">
                      <a:alpha val="43137"/>
                    </a:srgbClr>
                  </a:outerShdw>
                </a:effectLst>
              </a:rPr>
              <a:t>JOY</a:t>
            </a:r>
          </a:p>
        </p:txBody>
      </p:sp>
      <p:sp>
        <p:nvSpPr>
          <p:cNvPr id="27" name="Title 1"/>
          <p:cNvSpPr txBox="1">
            <a:spLocks/>
          </p:cNvSpPr>
          <p:nvPr/>
        </p:nvSpPr>
        <p:spPr>
          <a:xfrm>
            <a:off x="4111144" y="5903770"/>
            <a:ext cx="4045621" cy="861297"/>
          </a:xfrm>
          <a:prstGeom prst="rect">
            <a:avLst/>
          </a:prstGeom>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defTabSz="1219170" fontAlgn="base">
              <a:spcAft>
                <a:spcPct val="0"/>
              </a:spcAft>
            </a:pPr>
            <a:r>
              <a:rPr lang="en-US" sz="5333" dirty="0">
                <a:solidFill>
                  <a:prstClr val="white"/>
                </a:solidFill>
                <a:effectLst>
                  <a:outerShdw blurRad="38100" dist="38100" dir="2700000" algn="tl">
                    <a:srgbClr val="000000">
                      <a:alpha val="43137"/>
                    </a:srgbClr>
                  </a:outerShdw>
                </a:effectLst>
              </a:rPr>
              <a:t>PRIDE</a:t>
            </a:r>
            <a:endParaRPr lang="en-US" sz="2000" dirty="0">
              <a:solidFill>
                <a:prstClr val="white"/>
              </a:solidFill>
              <a:effectLst>
                <a:outerShdw blurRad="38100" dist="38100" dir="2700000" algn="tl">
                  <a:srgbClr val="000000">
                    <a:alpha val="43137"/>
                  </a:srgbClr>
                </a:outerShdw>
              </a:effectLst>
            </a:endParaRPr>
          </a:p>
        </p:txBody>
      </p:sp>
      <p:sp>
        <p:nvSpPr>
          <p:cNvPr id="28" name="Title 1"/>
          <p:cNvSpPr txBox="1">
            <a:spLocks/>
          </p:cNvSpPr>
          <p:nvPr/>
        </p:nvSpPr>
        <p:spPr>
          <a:xfrm>
            <a:off x="8142120" y="5903770"/>
            <a:ext cx="4045621" cy="861297"/>
          </a:xfrm>
          <a:prstGeom prst="rect">
            <a:avLst/>
          </a:prstGeom>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50000"/>
                    <a:lumOff val="50000"/>
                  </a:schemeClr>
                </a:solidFill>
                <a:latin typeface="Georgia" charset="0"/>
                <a:ea typeface="Georgia" charset="0"/>
                <a:cs typeface="Georgia" charset="0"/>
              </a:defRPr>
            </a:lvl1pPr>
          </a:lstStyle>
          <a:p>
            <a:pPr defTabSz="1219170" fontAlgn="base">
              <a:spcAft>
                <a:spcPct val="0"/>
              </a:spcAft>
            </a:pPr>
            <a:r>
              <a:rPr lang="en-US" sz="5333" dirty="0">
                <a:solidFill>
                  <a:prstClr val="white"/>
                </a:solidFill>
                <a:effectLst>
                  <a:outerShdw blurRad="38100" dist="38100" dir="2700000" algn="tl">
                    <a:srgbClr val="000000">
                      <a:alpha val="43137"/>
                    </a:srgbClr>
                  </a:outerShdw>
                </a:effectLst>
              </a:rPr>
              <a:t>PEACE</a:t>
            </a:r>
          </a:p>
        </p:txBody>
      </p:sp>
      <p:cxnSp>
        <p:nvCxnSpPr>
          <p:cNvPr id="29" name="Straight Connector 28"/>
          <p:cNvCxnSpPr/>
          <p:nvPr/>
        </p:nvCxnSpPr>
        <p:spPr>
          <a:xfrm>
            <a:off x="8149736" y="-114302"/>
            <a:ext cx="0" cy="707843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4732" y="-114302"/>
            <a:ext cx="0" cy="707843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1684" y="3433448"/>
            <a:ext cx="123828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93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812801" y="889000"/>
            <a:ext cx="4635499" cy="5080000"/>
          </a:xfrm>
        </p:spPr>
        <p:txBody>
          <a:bodyPr>
            <a:normAutofit/>
          </a:bodyPr>
          <a:lstStyle/>
          <a:p>
            <a:pPr marL="0" indent="0">
              <a:buNone/>
            </a:pPr>
            <a:r>
              <a:rPr lang="en-US" altLang="en-US" sz="2667" b="1" dirty="0">
                <a:solidFill>
                  <a:schemeClr val="tx2">
                    <a:lumMod val="75000"/>
                  </a:schemeClr>
                </a:solidFill>
                <a:latin typeface="Georgia" pitchFamily="18" charset="0"/>
                <a:ea typeface="ＭＳ Ｐゴシック" pitchFamily="34" charset="-128"/>
              </a:rPr>
              <a:t>It seems eminently proper that we should accept endowments for the purpose of doing good in the world, in charitable, educational or other avenues of community progress …</a:t>
            </a:r>
          </a:p>
          <a:p>
            <a:pPr marL="0" indent="0">
              <a:buNone/>
            </a:pPr>
            <a:endParaRPr lang="en-US" altLang="en-US" sz="2667" b="1" dirty="0">
              <a:solidFill>
                <a:schemeClr val="tx2">
                  <a:lumMod val="75000"/>
                </a:schemeClr>
              </a:solidFill>
              <a:latin typeface="Georgia" pitchFamily="18" charset="0"/>
              <a:ea typeface="ＭＳ Ｐゴシック" pitchFamily="34" charset="-128"/>
            </a:endParaRPr>
          </a:p>
          <a:p>
            <a:pPr marL="0" indent="0">
              <a:buNone/>
            </a:pPr>
            <a:r>
              <a:rPr lang="en-US" altLang="en-US" sz="2667" b="1" dirty="0">
                <a:solidFill>
                  <a:schemeClr val="tx2">
                    <a:lumMod val="75000"/>
                  </a:schemeClr>
                </a:solidFill>
                <a:latin typeface="Georgia" pitchFamily="18" charset="0"/>
                <a:ea typeface="ＭＳ Ｐゴシック" pitchFamily="34" charset="-128"/>
              </a:rPr>
              <a:t>— Arch </a:t>
            </a:r>
            <a:r>
              <a:rPr lang="en-US" altLang="en-US" sz="2667" b="1" dirty="0" err="1">
                <a:solidFill>
                  <a:schemeClr val="tx2">
                    <a:lumMod val="75000"/>
                  </a:schemeClr>
                </a:solidFill>
                <a:latin typeface="Georgia" pitchFamily="18" charset="0"/>
                <a:ea typeface="ＭＳ Ｐゴシック" pitchFamily="34" charset="-128"/>
              </a:rPr>
              <a:t>Klumph</a:t>
            </a:r>
            <a:r>
              <a:rPr lang="en-US" altLang="en-US" sz="2667" b="1" dirty="0">
                <a:solidFill>
                  <a:schemeClr val="tx2">
                    <a:lumMod val="75000"/>
                  </a:schemeClr>
                </a:solidFill>
                <a:latin typeface="Georgia" pitchFamily="18" charset="0"/>
                <a:ea typeface="ＭＳ Ｐゴシック" pitchFamily="34" charset="-128"/>
              </a:rPr>
              <a:t>, 1917</a:t>
            </a:r>
          </a:p>
          <a:p>
            <a:pPr marL="0" indent="0">
              <a:buNone/>
            </a:pPr>
            <a:r>
              <a:rPr lang="en-US" altLang="en-US" sz="2667" b="1" dirty="0">
                <a:solidFill>
                  <a:schemeClr val="tx2">
                    <a:lumMod val="75000"/>
                  </a:schemeClr>
                </a:solidFill>
                <a:latin typeface="Georgia" pitchFamily="18" charset="0"/>
                <a:ea typeface="ＭＳ Ｐゴシック" pitchFamily="34" charset="-128"/>
              </a:rPr>
              <a:t>6</a:t>
            </a:r>
            <a:r>
              <a:rPr lang="en-US" altLang="en-US" sz="2667" b="1" baseline="30000" dirty="0">
                <a:solidFill>
                  <a:schemeClr val="tx2">
                    <a:lumMod val="75000"/>
                  </a:schemeClr>
                </a:solidFill>
                <a:latin typeface="Georgia" pitchFamily="18" charset="0"/>
                <a:ea typeface="ＭＳ Ｐゴシック" pitchFamily="34" charset="-128"/>
              </a:rPr>
              <a:t>th</a:t>
            </a:r>
            <a:r>
              <a:rPr lang="en-US" altLang="en-US" sz="2667" b="1" dirty="0">
                <a:solidFill>
                  <a:schemeClr val="tx2">
                    <a:lumMod val="75000"/>
                  </a:schemeClr>
                </a:solidFill>
                <a:latin typeface="Georgia" pitchFamily="18" charset="0"/>
                <a:ea typeface="ＭＳ Ｐゴシック" pitchFamily="34" charset="-128"/>
              </a:rPr>
              <a:t> President of Rotary</a:t>
            </a:r>
          </a:p>
        </p:txBody>
      </p:sp>
      <p:pic>
        <p:nvPicPr>
          <p:cNvPr id="6" name="Content Placeholder 5"/>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299200" y="787399"/>
            <a:ext cx="5384800" cy="6051095"/>
          </a:xfrm>
        </p:spPr>
      </p:pic>
      <p:sp>
        <p:nvSpPr>
          <p:cNvPr id="3" name="Title 2"/>
          <p:cNvSpPr>
            <a:spLocks noGrp="1"/>
          </p:cNvSpPr>
          <p:nvPr>
            <p:ph type="title"/>
          </p:nvPr>
        </p:nvSpPr>
        <p:spPr>
          <a:xfrm>
            <a:off x="1908632" y="192999"/>
            <a:ext cx="7391400" cy="487363"/>
          </a:xfrm>
        </p:spPr>
        <p:txBody>
          <a:bodyPr>
            <a:noAutofit/>
          </a:bodyPr>
          <a:lstStyle/>
          <a:p>
            <a:r>
              <a:rPr lang="en-US" altLang="en-US" sz="3200" b="1" cap="all" dirty="0">
                <a:solidFill>
                  <a:schemeClr val="tx2">
                    <a:lumMod val="75000"/>
                  </a:schemeClr>
                </a:solidFill>
                <a:latin typeface="Georgia" panose="02040502050405020303" pitchFamily="18" charset="0"/>
                <a:ea typeface="ＭＳ Ｐゴシック" pitchFamily="34" charset="-128"/>
              </a:rPr>
              <a:t>Arch </a:t>
            </a:r>
            <a:r>
              <a:rPr lang="en-US" altLang="en-US" sz="3200" b="1" cap="all" dirty="0" err="1">
                <a:solidFill>
                  <a:schemeClr val="tx2">
                    <a:lumMod val="75000"/>
                  </a:schemeClr>
                </a:solidFill>
                <a:latin typeface="Georgia" panose="02040502050405020303" pitchFamily="18" charset="0"/>
                <a:ea typeface="ＭＳ Ｐゴシック" pitchFamily="34" charset="-128"/>
              </a:rPr>
              <a:t>Klumph’s</a:t>
            </a:r>
            <a:r>
              <a:rPr lang="en-US" altLang="en-US" sz="3200" b="1" cap="all" dirty="0">
                <a:solidFill>
                  <a:schemeClr val="tx2">
                    <a:lumMod val="75000"/>
                  </a:schemeClr>
                </a:solidFill>
                <a:latin typeface="Georgia" panose="02040502050405020303" pitchFamily="18" charset="0"/>
                <a:ea typeface="ＭＳ Ｐゴシック" pitchFamily="34" charset="-128"/>
              </a:rPr>
              <a:t> Vision — 1917</a:t>
            </a:r>
            <a:endParaRPr lang="en-US" sz="3200" b="1" cap="all" dirty="0">
              <a:solidFill>
                <a:schemeClr val="tx2">
                  <a:lumMod val="75000"/>
                </a:schemeClr>
              </a:solidFill>
              <a:latin typeface="Georgia" panose="02040502050405020303" pitchFamily="18" charset="0"/>
            </a:endParaRPr>
          </a:p>
        </p:txBody>
      </p:sp>
    </p:spTree>
    <p:extLst>
      <p:ext uri="{BB962C8B-B14F-4D97-AF65-F5344CB8AC3E}">
        <p14:creationId xmlns:p14="http://schemas.microsoft.com/office/powerpoint/2010/main" val="1741367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
          <p:cNvSpPr>
            <a:spLocks noGrp="1"/>
          </p:cNvSpPr>
          <p:nvPr>
            <p:ph type="title"/>
          </p:nvPr>
        </p:nvSpPr>
        <p:spPr bwMode="auto">
          <a:xfrm>
            <a:off x="711200" y="457200"/>
            <a:ext cx="11074400" cy="533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Arial Narrow" charset="0"/>
                <a:ea typeface="MS PGothic" charset="0"/>
                <a:cs typeface="Arial Narrow" charset="0"/>
              </a:rPr>
              <a:t>KEY MESSAGING</a:t>
            </a:r>
          </a:p>
        </p:txBody>
      </p:sp>
      <p:pic>
        <p:nvPicPr>
          <p:cNvPr id="5" name="Picture 2" descr="Image result for apple tree"/>
          <p:cNvPicPr>
            <a:picLocks noChangeAspect="1" noChangeArrowheads="1"/>
          </p:cNvPicPr>
          <p:nvPr/>
        </p:nvPicPr>
        <p:blipFill rotWithShape="1">
          <a:blip r:embed="rId3">
            <a:extLst>
              <a:ext uri="{28A0092B-C50C-407E-A947-70E740481C1C}">
                <a14:useLocalDpi xmlns:a14="http://schemas.microsoft.com/office/drawing/2010/main" val="0"/>
              </a:ext>
            </a:extLst>
          </a:blip>
          <a:srcRect b="15076"/>
          <a:stretch/>
        </p:blipFill>
        <p:spPr bwMode="auto">
          <a:xfrm>
            <a:off x="1" y="0"/>
            <a:ext cx="12192000" cy="688340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3"/>
          <p:cNvSpPr>
            <a:spLocks noGrp="1"/>
          </p:cNvSpPr>
          <p:nvPr>
            <p:ph idx="1"/>
          </p:nvPr>
        </p:nvSpPr>
        <p:spPr bwMode="auto">
          <a:xfrm>
            <a:off x="508000" y="4546600"/>
            <a:ext cx="10668000" cy="1397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indent="0" algn="ctr" eaLnBrk="1" hangingPunct="1">
              <a:buNone/>
            </a:pPr>
            <a:r>
              <a:rPr lang="en-US" sz="4800" b="1" dirty="0">
                <a:solidFill>
                  <a:schemeClr val="bg1"/>
                </a:solidFill>
                <a:effectLst>
                  <a:outerShdw blurRad="38100" dist="38100" dir="2700000" algn="tl">
                    <a:srgbClr val="000000">
                      <a:alpha val="43137"/>
                    </a:srgbClr>
                  </a:outerShdw>
                </a:effectLst>
                <a:latin typeface="Georgia" charset="0"/>
                <a:ea typeface="MS PGothic" charset="0"/>
                <a:cs typeface="Georgia" charset="0"/>
              </a:rPr>
              <a:t>Planning</a:t>
            </a:r>
            <a:r>
              <a:rPr lang="en-US" sz="3200" b="1" dirty="0">
                <a:solidFill>
                  <a:schemeClr val="bg1"/>
                </a:solidFill>
                <a:effectLst>
                  <a:outerShdw blurRad="38100" dist="38100" dir="2700000" algn="tl">
                    <a:srgbClr val="000000">
                      <a:alpha val="43137"/>
                    </a:srgbClr>
                  </a:outerShdw>
                </a:effectLst>
                <a:latin typeface="Georgia" charset="0"/>
                <a:ea typeface="MS PGothic" charset="0"/>
                <a:cs typeface="Georgia" charset="0"/>
              </a:rPr>
              <a:t> a gift to Rotary’s </a:t>
            </a:r>
            <a:r>
              <a:rPr lang="en-US" sz="4800" b="1" dirty="0">
                <a:solidFill>
                  <a:schemeClr val="bg1"/>
                </a:solidFill>
                <a:effectLst>
                  <a:outerShdw blurRad="38100" dist="38100" dir="2700000" algn="tl">
                    <a:srgbClr val="000000">
                      <a:alpha val="43137"/>
                    </a:srgbClr>
                  </a:outerShdw>
                </a:effectLst>
                <a:latin typeface="Georgia" charset="0"/>
                <a:ea typeface="MS PGothic" charset="0"/>
                <a:cs typeface="Georgia" charset="0"/>
              </a:rPr>
              <a:t>Endowment</a:t>
            </a:r>
            <a:r>
              <a:rPr lang="en-US" sz="3200" b="1" dirty="0">
                <a:solidFill>
                  <a:schemeClr val="bg1"/>
                </a:solidFill>
                <a:effectLst>
                  <a:outerShdw blurRad="38100" dist="38100" dir="2700000" algn="tl">
                    <a:srgbClr val="000000">
                      <a:alpha val="43137"/>
                    </a:srgbClr>
                  </a:outerShdw>
                </a:effectLst>
                <a:latin typeface="Georgia" charset="0"/>
                <a:ea typeface="MS PGothic" charset="0"/>
                <a:cs typeface="Georgia" charset="0"/>
              </a:rPr>
              <a:t> supports these same life-changing programs </a:t>
            </a:r>
            <a:r>
              <a:rPr lang="en-US" sz="4800" b="1" dirty="0">
                <a:solidFill>
                  <a:schemeClr val="bg1"/>
                </a:solidFill>
                <a:effectLst>
                  <a:outerShdw blurRad="38100" dist="38100" dir="2700000" algn="tl">
                    <a:srgbClr val="000000">
                      <a:alpha val="43137"/>
                    </a:srgbClr>
                  </a:outerShdw>
                </a:effectLst>
                <a:latin typeface="Georgia" charset="0"/>
                <a:ea typeface="MS PGothic" charset="0"/>
                <a:cs typeface="Georgia" charset="0"/>
              </a:rPr>
              <a:t>forever</a:t>
            </a:r>
            <a:r>
              <a:rPr lang="en-US" sz="3200" b="1" dirty="0">
                <a:solidFill>
                  <a:schemeClr val="bg1"/>
                </a:solidFill>
                <a:effectLst>
                  <a:outerShdw blurRad="38100" dist="38100" dir="2700000" algn="tl">
                    <a:srgbClr val="000000">
                      <a:alpha val="43137"/>
                    </a:srgbClr>
                  </a:outerShdw>
                </a:effectLst>
                <a:latin typeface="Georgia" charset="0"/>
                <a:ea typeface="MS PGothic" charset="0"/>
                <a:cs typeface="Georgia" charset="0"/>
              </a:rPr>
              <a:t>.</a:t>
            </a:r>
          </a:p>
          <a:p>
            <a:pPr marL="0" indent="0" eaLnBrk="1" hangingPunct="1">
              <a:buNone/>
            </a:pPr>
            <a:endParaRPr lang="en-US" sz="3200" b="1" dirty="0">
              <a:solidFill>
                <a:srgbClr val="F7A81B"/>
              </a:solidFill>
              <a:effectLst>
                <a:outerShdw blurRad="38100" dist="38100" dir="2700000" algn="tl">
                  <a:srgbClr val="000000">
                    <a:alpha val="43137"/>
                  </a:srgbClr>
                </a:outerShdw>
              </a:effectLst>
              <a:latin typeface="Georgia" charset="0"/>
              <a:ea typeface="MS PGothic" charset="0"/>
              <a:cs typeface="Georgia" charset="0"/>
            </a:endParaRPr>
          </a:p>
        </p:txBody>
      </p:sp>
    </p:spTree>
    <p:extLst>
      <p:ext uri="{BB962C8B-B14F-4D97-AF65-F5344CB8AC3E}">
        <p14:creationId xmlns:p14="http://schemas.microsoft.com/office/powerpoint/2010/main" val="1495262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16 Regional Leaders Training Institu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887A68731DC845BEDDE928B87B3317" ma:contentTypeVersion="8" ma:contentTypeDescription="Create a new document." ma:contentTypeScope="" ma:versionID="ad90e88f64a1a7f93e0ef5792e9ff4eb">
  <xsd:schema xmlns:xsd="http://www.w3.org/2001/XMLSchema" xmlns:xs="http://www.w3.org/2001/XMLSchema" xmlns:p="http://schemas.microsoft.com/office/2006/metadata/properties" xmlns:ns2="009936c2-24ca-4933-876e-bfe415f7a155" xmlns:ns3="4c07b313-76a7-482d-906d-b49e578c5ee6" targetNamespace="http://schemas.microsoft.com/office/2006/metadata/properties" ma:root="true" ma:fieldsID="2f2c9ab66cbf41e3a17804077fc3b790" ns2:_="" ns3:_="">
    <xsd:import namespace="009936c2-24ca-4933-876e-bfe415f7a155"/>
    <xsd:import namespace="4c07b313-76a7-482d-906d-b49e578c5e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Folder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936c2-24ca-4933-876e-bfe415f7a15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Folders" ma:index="12" nillable="true" ma:displayName="Folders" ma:internalName="Folders">
      <xsd:simpleType>
        <xsd:restriction base="dms:Text">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07b313-76a7-482d-906d-b49e578c5ee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olders xmlns="009936c2-24ca-4933-876e-bfe415f7a15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A1EBF7-1BAE-465A-9C25-7C080E1A7C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9936c2-24ca-4933-876e-bfe415f7a155"/>
    <ds:schemaRef ds:uri="4c07b313-76a7-482d-906d-b49e578c5e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A09088-88EF-44E6-9D6F-0E28DE54ADEB}">
  <ds:schemaRefs>
    <ds:schemaRef ds:uri="009936c2-24ca-4933-876e-bfe415f7a155"/>
    <ds:schemaRef ds:uri="http://purl.org/dc/dcmitype/"/>
    <ds:schemaRef ds:uri="4c07b313-76a7-482d-906d-b49e578c5ee6"/>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B76DB91-D30C-44FE-B642-A049D9F7C6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10065</TotalTime>
  <Words>2803</Words>
  <Application>Microsoft Office PowerPoint</Application>
  <PresentationFormat>Widescreen</PresentationFormat>
  <Paragraphs>249</Paragraphs>
  <Slides>25</Slides>
  <Notes>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Arial Black</vt:lpstr>
      <vt:lpstr>Arial Narrow</vt:lpstr>
      <vt:lpstr>Calibri</vt:lpstr>
      <vt:lpstr>Georgia</vt:lpstr>
      <vt:lpstr>Wingdings</vt:lpstr>
      <vt:lpstr>2016 Regional Leaders Training Institute</vt:lpstr>
      <vt:lpstr>Custom Design</vt:lpstr>
      <vt:lpstr>2_Custom Design</vt:lpstr>
      <vt:lpstr>PowerPoint Presentation</vt:lpstr>
      <vt:lpstr>PowerPoint Presentation</vt:lpstr>
      <vt:lpstr>PAUL HARRIS’ vISION </vt:lpstr>
      <vt:lpstr>Your Rotary Foundation at Work </vt:lpstr>
      <vt:lpstr>KEY MESSAGING</vt:lpstr>
      <vt:lpstr>PowerPoint Presentation</vt:lpstr>
      <vt:lpstr>PowerPoint Presentation</vt:lpstr>
      <vt:lpstr>Arch Klumph’s Vision — 1917</vt:lpstr>
      <vt:lpstr>KEY MESSAGING</vt:lpstr>
      <vt:lpstr>PowerPoint Presentation</vt:lpstr>
      <vt:lpstr>PowerPoint Presentation</vt:lpstr>
      <vt:lpstr>20-YEAR GROWTH SNAPSHOT</vt:lpstr>
      <vt:lpstr>LONG-TERM IMPACT</vt:lpstr>
      <vt:lpstr>PowerPoint Presentation</vt:lpstr>
      <vt:lpstr>YOUR ROTARY LEGACY COMMITMENT NOTIFICATION CARD</vt:lpstr>
      <vt:lpstr>PowerPoint Presentation</vt:lpstr>
      <vt:lpstr>PowerPoint Presentation</vt:lpstr>
      <vt:lpstr>Zone 26/27 Endowment/Major Gift Resources</vt:lpstr>
      <vt:lpstr>Zone 26/27 Endowment/Major Gift Resources</vt:lpstr>
      <vt:lpstr>MAJOR GIFTS</vt:lpstr>
      <vt:lpstr>MONITOR THE LEGACY TOOLKIT FOR NEW RESOURCES</vt:lpstr>
      <vt:lpstr>PowerPoint Presentation</vt:lpstr>
      <vt:lpstr>PowerPoint Presentation</vt:lpstr>
      <vt:lpstr>PowerPoint Presentation</vt:lpstr>
      <vt:lpstr>Arch Klumph Message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Kea Gorden</dc:creator>
  <cp:lastModifiedBy>Donette Wagner</cp:lastModifiedBy>
  <cp:revision>172</cp:revision>
  <cp:lastPrinted>2019-11-02T15:13:55Z</cp:lastPrinted>
  <dcterms:created xsi:type="dcterms:W3CDTF">2018-12-17T20:06:15Z</dcterms:created>
  <dcterms:modified xsi:type="dcterms:W3CDTF">2020-11-17T02:28:38Z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0x01010005887A68731DC845BEDDE928B87B3317</vt:lpwstr>
  </property>
</Properties>
</file>