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4" r:id="rId2"/>
    <p:sldId id="323" r:id="rId3"/>
    <p:sldId id="306" r:id="rId4"/>
    <p:sldId id="325" r:id="rId5"/>
    <p:sldId id="332" r:id="rId6"/>
    <p:sldId id="326" r:id="rId7"/>
    <p:sldId id="327" r:id="rId8"/>
    <p:sldId id="328" r:id="rId9"/>
    <p:sldId id="330" r:id="rId10"/>
    <p:sldId id="337" r:id="rId11"/>
    <p:sldId id="333" r:id="rId12"/>
    <p:sldId id="334" r:id="rId13"/>
    <p:sldId id="335" r:id="rId14"/>
    <p:sldId id="336" r:id="rId15"/>
    <p:sldId id="338" r:id="rId16"/>
    <p:sldId id="339" r:id="rId17"/>
  </p:sldIdLst>
  <p:sldSz cx="14630400" cy="8229600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81B"/>
    <a:srgbClr val="FFFFFF"/>
    <a:srgbClr val="174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76923" autoAdjust="0"/>
  </p:normalViewPr>
  <p:slideViewPr>
    <p:cSldViewPr snapToGrid="0" snapToObjects="1">
      <p:cViewPr varScale="1">
        <p:scale>
          <a:sx n="73" d="100"/>
          <a:sy n="73" d="100"/>
        </p:scale>
        <p:origin x="1434" y="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D56E8-E2B7-3048-81A4-F6A0D285908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F7A2F-6DA7-6443-8B83-B7FB021B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B2F7E-FF3B-9F47-AABF-BB9E740354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4463E-533D-5E43-BFD7-F41F9C1DB6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7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1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85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463E-533D-5E43-BFD7-F41F9C1DB6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38B7-C2B7-0245-BFA3-5D784BA43ABF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2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A56-2D17-8544-AF8F-8D90B982917E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1233-CAC7-7A40-90BA-A827E42E5E25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DD4-7118-CB40-A5BE-B6464DCF5C6C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7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8132-E576-2A45-996F-7301B7240D51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ACA6-C576-6E4C-B8A5-7B0C6C86839D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01-2DCE-8740-87A3-D4D7282D8716}" type="datetime1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7DF0-E7DD-6942-9226-02DA27C1A10D}" type="datetime1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E496-837E-0B4F-9E1A-FE345501DA3B}" type="datetime1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AC32-A356-704A-A257-96D64D87D85B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2A56-7C96-924A-82AB-93B781764B58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45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4267-EEFB-944C-BC90-A0BD0C3D6BFF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92C6C37-A7C6-6D40-B2A7-243B9A58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2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417" y="556995"/>
            <a:ext cx="3947534" cy="4148673"/>
          </a:xfrm>
        </p:spPr>
        <p:txBody>
          <a:bodyPr>
            <a:normAutofit/>
          </a:bodyPr>
          <a:lstStyle/>
          <a:p>
            <a:r>
              <a:rPr lang="en-US" sz="5400" dirty="0"/>
              <a:t>2021</a:t>
            </a:r>
            <a:br>
              <a:rPr lang="en-US" sz="5400" dirty="0"/>
            </a:br>
            <a:r>
              <a:rPr lang="en-US" sz="5400" dirty="0"/>
              <a:t>District 5520</a:t>
            </a:r>
            <a:br>
              <a:rPr lang="en-US" sz="5400" dirty="0"/>
            </a:br>
            <a:r>
              <a:rPr lang="en-US" sz="5400" dirty="0"/>
              <a:t>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2417358"/>
            <a:ext cx="8490857" cy="3453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Foundation Committee Report</a:t>
            </a:r>
          </a:p>
          <a:p>
            <a:pPr lvl="1" algn="ctr">
              <a:buNone/>
            </a:pPr>
            <a:r>
              <a:rPr lang="en-US" dirty="0"/>
              <a:t>Tom Walker</a:t>
            </a:r>
          </a:p>
          <a:p>
            <a:pPr lvl="1" algn="ctr">
              <a:buNone/>
            </a:pPr>
            <a:r>
              <a:rPr lang="en-US" dirty="0"/>
              <a:t>District Foundation Committee Chair (2019-2021)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4319EA8-0FFF-46DF-8F8A-84D4FF599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589" y="4737297"/>
            <a:ext cx="3543386" cy="313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13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417" y="556995"/>
            <a:ext cx="3947534" cy="4148673"/>
          </a:xfrm>
        </p:spPr>
        <p:txBody>
          <a:bodyPr>
            <a:normAutofit/>
          </a:bodyPr>
          <a:lstStyle/>
          <a:p>
            <a:r>
              <a:rPr lang="en-US" sz="5400" dirty="0"/>
              <a:t>2021</a:t>
            </a:r>
            <a:br>
              <a:rPr lang="en-US" sz="5400" dirty="0"/>
            </a:br>
            <a:r>
              <a:rPr lang="en-US" sz="5400" dirty="0"/>
              <a:t>District 5520</a:t>
            </a:r>
            <a:br>
              <a:rPr lang="en-US" sz="5400" dirty="0"/>
            </a:br>
            <a:r>
              <a:rPr lang="en-US" sz="5400" dirty="0"/>
              <a:t>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2417358"/>
            <a:ext cx="8490857" cy="3453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Changes to the World Fund</a:t>
            </a:r>
          </a:p>
          <a:p>
            <a:pPr lvl="1" algn="ctr">
              <a:buNone/>
            </a:pPr>
            <a:r>
              <a:rPr lang="en-US" dirty="0"/>
              <a:t>Tom Walker</a:t>
            </a:r>
          </a:p>
          <a:p>
            <a:pPr lvl="1" algn="ctr">
              <a:buNone/>
            </a:pPr>
            <a:r>
              <a:rPr lang="en-US" dirty="0"/>
              <a:t>District Foundation Committee Chair (2019-2021)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4319EA8-0FFF-46DF-8F8A-84D4FF599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589" y="4737297"/>
            <a:ext cx="3543386" cy="313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1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the World 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20240"/>
            <a:ext cx="13428617" cy="5431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Trustee Changes to World Fund (effective 1 July 2021)</a:t>
            </a:r>
          </a:p>
          <a:p>
            <a:pPr>
              <a:buNone/>
            </a:pPr>
            <a:r>
              <a:rPr lang="en-US" dirty="0"/>
              <a:t>	- WHY???</a:t>
            </a:r>
          </a:p>
          <a:p>
            <a:pPr>
              <a:buNone/>
            </a:pPr>
            <a:r>
              <a:rPr lang="en-US" dirty="0"/>
              <a:t>			-- Extraordinary Growth in Global Grants</a:t>
            </a:r>
          </a:p>
          <a:p>
            <a:pPr>
              <a:buNone/>
            </a:pPr>
            <a:r>
              <a:rPr lang="en-US" dirty="0"/>
              <a:t>				• FY14 Global Grants – 868 grants/$47.3M</a:t>
            </a:r>
          </a:p>
          <a:p>
            <a:pPr>
              <a:buNone/>
            </a:pPr>
            <a:r>
              <a:rPr lang="en-US" dirty="0"/>
              <a:t>				• FY20 Global Grants – 1,359 grants/$95.6M</a:t>
            </a:r>
          </a:p>
          <a:p>
            <a:pPr>
              <a:buNone/>
            </a:pPr>
            <a:r>
              <a:rPr lang="en-US" dirty="0"/>
              <a:t>				• FY21 Global Grants – </a:t>
            </a:r>
            <a:r>
              <a:rPr lang="en-US" b="1" i="1" dirty="0">
                <a:solidFill>
                  <a:srgbClr val="FF0000"/>
                </a:solidFill>
              </a:rPr>
              <a:t>2,800</a:t>
            </a:r>
            <a:r>
              <a:rPr lang="en-US" dirty="0"/>
              <a:t> grants expected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the World 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20240"/>
            <a:ext cx="13428617" cy="5431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Trustee Changes to World Fund (effective 1 July 2021)</a:t>
            </a:r>
          </a:p>
          <a:p>
            <a:pPr>
              <a:buNone/>
            </a:pPr>
            <a:r>
              <a:rPr lang="en-US" dirty="0"/>
              <a:t>	- Match PolioPlus DDF @ $0.50 (vs current $1.00)</a:t>
            </a:r>
          </a:p>
          <a:p>
            <a:pPr>
              <a:buNone/>
            </a:pPr>
            <a:r>
              <a:rPr lang="en-US" dirty="0"/>
              <a:t>	- Match Global Grant DDF @ $0.80 (vs $1.00)</a:t>
            </a:r>
          </a:p>
          <a:p>
            <a:pPr>
              <a:buNone/>
            </a:pPr>
            <a:r>
              <a:rPr lang="en-US" dirty="0"/>
              <a:t>			-- WF Matching of DDF through 30 June 2021 if:</a:t>
            </a:r>
          </a:p>
          <a:p>
            <a:pPr>
              <a:buNone/>
            </a:pPr>
            <a:r>
              <a:rPr lang="en-US" dirty="0"/>
              <a:t>				• Submitted by 31 May 2021 AND;</a:t>
            </a:r>
          </a:p>
          <a:p>
            <a:pPr>
              <a:buNone/>
            </a:pPr>
            <a:r>
              <a:rPr lang="en-US" dirty="0"/>
              <a:t>				• Approved by 30 June 2021 EXCEPT;</a:t>
            </a:r>
          </a:p>
          <a:p>
            <a:pPr>
              <a:buNone/>
            </a:pPr>
            <a:r>
              <a:rPr lang="en-US" dirty="0"/>
              <a:t>				• Global Scholarships APPROVED by 30 June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the World 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20240"/>
            <a:ext cx="13428617" cy="54311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Trustee Changes to World Fund (effective 1 July 2021)</a:t>
            </a:r>
          </a:p>
          <a:p>
            <a:pPr>
              <a:buNone/>
            </a:pPr>
            <a:r>
              <a:rPr lang="en-US" dirty="0"/>
              <a:t>	- Equally share 5% operating cost between DDF &amp; WF</a:t>
            </a:r>
          </a:p>
          <a:p>
            <a:pPr>
              <a:buNone/>
            </a:pPr>
            <a:r>
              <a:rPr lang="en-US" dirty="0"/>
              <a:t>		 -- Effective 1 July 2023</a:t>
            </a:r>
          </a:p>
          <a:p>
            <a:pPr>
              <a:buNone/>
            </a:pPr>
            <a:r>
              <a:rPr lang="en-US" dirty="0"/>
              <a:t>	  -- 2.5% from DDF; 2.5% from World Fund</a:t>
            </a:r>
          </a:p>
          <a:p>
            <a:pPr>
              <a:buNone/>
            </a:pPr>
            <a:r>
              <a:rPr lang="en-US" dirty="0"/>
              <a:t>	- Unused DDF (after 5 years) redirected to WF or other</a:t>
            </a:r>
          </a:p>
          <a:p>
            <a:pPr>
              <a:buNone/>
            </a:pPr>
            <a:r>
              <a:rPr lang="en-US" dirty="0"/>
              <a:t>		 -- Effective 1 July 2026</a:t>
            </a:r>
          </a:p>
          <a:p>
            <a:pPr>
              <a:buNone/>
            </a:pPr>
            <a:r>
              <a:rPr lang="en-US" dirty="0"/>
              <a:t>	  -- First In, First Out</a:t>
            </a:r>
          </a:p>
          <a:p>
            <a:pPr>
              <a:buNone/>
            </a:pPr>
            <a:r>
              <a:rPr lang="en-US" dirty="0"/>
              <a:t>	  -- Apparently No Impact on D5520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95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the World 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20240"/>
            <a:ext cx="13428617" cy="5431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/>
              <a:t>Conclusions:</a:t>
            </a:r>
          </a:p>
          <a:p>
            <a:pPr>
              <a:buNone/>
            </a:pPr>
            <a:r>
              <a:rPr lang="en-US" sz="5400" b="1" dirty="0"/>
              <a:t>	</a:t>
            </a:r>
            <a:r>
              <a:rPr lang="en-US" sz="5400" dirty="0"/>
              <a:t>- Trustee changes are necessary</a:t>
            </a:r>
          </a:p>
          <a:p>
            <a:pPr>
              <a:buNone/>
            </a:pPr>
            <a:r>
              <a:rPr lang="en-US" sz="5400" dirty="0"/>
              <a:t>	- Matching changes will impact Global Grants</a:t>
            </a:r>
          </a:p>
          <a:p>
            <a:pPr>
              <a:buNone/>
            </a:pPr>
            <a:r>
              <a:rPr lang="en-US" sz="5400" dirty="0"/>
              <a:t>	- Minimal impact of most changes to D5520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the World 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20240"/>
            <a:ext cx="13428617" cy="54311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/>
          </a:p>
          <a:p>
            <a:pPr algn="ctr">
              <a:buNone/>
            </a:pPr>
            <a:r>
              <a:rPr lang="en-US" sz="5400" b="1" dirty="0"/>
              <a:t>QUESTIONS?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4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FY20 Use of District Designated Funds (DDF)</a:t>
            </a:r>
          </a:p>
          <a:p>
            <a:pPr>
              <a:buNone/>
            </a:pPr>
            <a:r>
              <a:rPr lang="en-US" dirty="0"/>
              <a:t>	- District Grant							     $117,946.00</a:t>
            </a:r>
          </a:p>
          <a:p>
            <a:pPr>
              <a:buNone/>
            </a:pPr>
            <a:r>
              <a:rPr lang="en-US" dirty="0"/>
              <a:t>	- Global Grants								  $53,216.00</a:t>
            </a:r>
          </a:p>
          <a:p>
            <a:pPr>
              <a:buNone/>
            </a:pPr>
            <a:r>
              <a:rPr lang="en-US" dirty="0"/>
              <a:t>	- Polio Plus										  $10,000.00</a:t>
            </a:r>
          </a:p>
          <a:p>
            <a:pPr>
              <a:buNone/>
            </a:pPr>
            <a:r>
              <a:rPr lang="en-US" dirty="0"/>
              <a:t>													Total	$181,162.00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4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FY20 District Grant</a:t>
            </a:r>
          </a:p>
          <a:p>
            <a:pPr marL="0" indent="0">
              <a:buNone/>
            </a:pPr>
            <a:r>
              <a:rPr lang="en-US" dirty="0"/>
              <a:t>	- TRF $117,946.00</a:t>
            </a:r>
          </a:p>
          <a:p>
            <a:pPr marL="0" indent="0">
              <a:buNone/>
            </a:pPr>
            <a:r>
              <a:rPr lang="en-US" dirty="0"/>
              <a:t>	- 37 Grants/35 Clubs						   $117,946.00</a:t>
            </a:r>
          </a:p>
          <a:p>
            <a:pPr marL="0" indent="0">
              <a:buNone/>
            </a:pPr>
            <a:r>
              <a:rPr lang="en-US" dirty="0"/>
              <a:t>	- D5520 Administration						  		$0.00*</a:t>
            </a:r>
          </a:p>
          <a:p>
            <a:pPr marL="0" indent="0">
              <a:buNone/>
            </a:pPr>
            <a:r>
              <a:rPr lang="en-US" dirty="0"/>
              <a:t>												Total	   $117,946.00</a:t>
            </a:r>
          </a:p>
          <a:p>
            <a:pPr marL="0" indent="0">
              <a:buNone/>
            </a:pPr>
            <a:r>
              <a:rPr lang="en-US" dirty="0"/>
              <a:t>									</a:t>
            </a:r>
            <a:r>
              <a:rPr lang="en-US" sz="2400" dirty="0"/>
              <a:t>* </a:t>
            </a:r>
            <a:r>
              <a:rPr lang="en-US" sz="2400" dirty="0" err="1"/>
              <a:t>Clubrunner</a:t>
            </a:r>
            <a:r>
              <a:rPr lang="en-US" sz="2400" dirty="0"/>
              <a:t>® Grant Module Paid From D5520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Global Grants</a:t>
            </a:r>
          </a:p>
          <a:p>
            <a:pPr marL="0" indent="0">
              <a:buNone/>
            </a:pPr>
            <a:r>
              <a:rPr lang="en-US" dirty="0"/>
              <a:t>	- $53,376 to Fund 6 Global Grants worth $321,455</a:t>
            </a:r>
          </a:p>
          <a:p>
            <a:pPr marL="0" indent="0">
              <a:buNone/>
            </a:pPr>
            <a:r>
              <a:rPr lang="en-US" dirty="0"/>
              <a:t>	- Closed 5 Global Grants worth			    $186,434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Applied for Disaster Response Grant</a:t>
            </a:r>
          </a:p>
          <a:p>
            <a:pPr marL="0" indent="0">
              <a:buNone/>
            </a:pPr>
            <a:r>
              <a:rPr lang="en-US" dirty="0"/>
              <a:t>	- Approved 10 July 2020</a:t>
            </a:r>
          </a:p>
          <a:p>
            <a:pPr marL="0" indent="0">
              <a:buNone/>
            </a:pPr>
            <a:r>
              <a:rPr lang="en-US" dirty="0"/>
              <a:t>	- $25,000.00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3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Rotary Foundation Giving</a:t>
            </a:r>
          </a:p>
          <a:p>
            <a:pPr marL="0" indent="0">
              <a:buNone/>
            </a:pPr>
            <a:r>
              <a:rPr lang="en-US" dirty="0"/>
              <a:t>	- APF			</a:t>
            </a:r>
            <a:r>
              <a:rPr lang="en-US" i="1" dirty="0">
                <a:solidFill>
                  <a:schemeClr val="bg1"/>
                </a:solidFill>
              </a:rPr>
              <a:t>$318,156.58 or  $137.61/capita</a:t>
            </a:r>
          </a:p>
          <a:p>
            <a:pPr marL="0" indent="0">
              <a:buNone/>
            </a:pPr>
            <a:r>
              <a:rPr lang="en-US" dirty="0"/>
              <a:t>	- Polio		  $72,279.16 or    $30.83/capita</a:t>
            </a:r>
          </a:p>
          <a:p>
            <a:pPr marL="0" indent="0">
              <a:buNone/>
            </a:pPr>
            <a:r>
              <a:rPr lang="en-US" dirty="0"/>
              <a:t>	- Grants		  $14,359.25</a:t>
            </a:r>
          </a:p>
          <a:p>
            <a:pPr marL="0" indent="0">
              <a:buNone/>
            </a:pPr>
            <a:r>
              <a:rPr lang="en-US" dirty="0"/>
              <a:t>	- Endowment  $3,290.90 or	  $1.23/capita</a:t>
            </a:r>
          </a:p>
          <a:p>
            <a:pPr marL="0" indent="0">
              <a:buNone/>
            </a:pPr>
            <a:r>
              <a:rPr lang="en-US" dirty="0"/>
              <a:t>	          Total	</a:t>
            </a:r>
            <a:r>
              <a:rPr lang="en-US" i="1" dirty="0">
                <a:solidFill>
                  <a:srgbClr val="FF0000"/>
                </a:solidFill>
              </a:rPr>
              <a:t>$407,084.98 or  $176.07/capita</a:t>
            </a:r>
          </a:p>
          <a:p>
            <a:pPr marL="0" indent="0">
              <a:buNone/>
            </a:pPr>
            <a:r>
              <a:rPr lang="en-US" dirty="0"/>
              <a:t>31 Clubs Achieved $100/capita APF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9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Recognition For The Rotary Foundation Giving</a:t>
            </a:r>
          </a:p>
          <a:p>
            <a:pPr marL="0" indent="0">
              <a:buNone/>
            </a:pPr>
            <a:r>
              <a:rPr lang="en-US" dirty="0"/>
              <a:t>	Top 3 APF Giving Clubs</a:t>
            </a:r>
          </a:p>
          <a:p>
            <a:pPr marL="0" indent="0">
              <a:buNone/>
            </a:pPr>
            <a:r>
              <a:rPr lang="en-US" dirty="0"/>
              <a:t>		- Albuquerque 					        $601.61/capita</a:t>
            </a:r>
          </a:p>
          <a:p>
            <a:pPr marL="0" indent="0">
              <a:buNone/>
            </a:pPr>
            <a:r>
              <a:rPr lang="en-US" dirty="0"/>
              <a:t>		- Albuquerque Del Norte			   $309.40/capita</a:t>
            </a:r>
          </a:p>
          <a:p>
            <a:pPr marL="0" indent="0">
              <a:buNone/>
            </a:pPr>
            <a:r>
              <a:rPr lang="en-US" dirty="0"/>
              <a:t>		- Albuquerque Del Sol			   	   $242.67/capita</a:t>
            </a:r>
          </a:p>
          <a:p>
            <a:pPr marL="0" indent="0">
              <a:buNone/>
            </a:pPr>
            <a:r>
              <a:rPr lang="en-US" dirty="0"/>
              <a:t>	Eleven Clubs Received Banner Recognition For APF</a:t>
            </a:r>
          </a:p>
          <a:p>
            <a:pPr marL="0" indent="0">
              <a:buNone/>
            </a:pPr>
            <a:r>
              <a:rPr lang="en-US" dirty="0"/>
              <a:t>	Ten Clubs Received “Make History Today” For Polio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0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Peace Candidates</a:t>
            </a:r>
          </a:p>
          <a:p>
            <a:pPr marL="0" indent="0">
              <a:buNone/>
            </a:pPr>
            <a:r>
              <a:rPr lang="en-US" dirty="0"/>
              <a:t>	- Nominated by Los Alamos &amp; Santa 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Jaclyn McAlester @ Int’l Christian University (Tokyo)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8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Committee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Annual Assessment of D5520 Committee</a:t>
            </a:r>
          </a:p>
          <a:p>
            <a:pPr marL="0" indent="0">
              <a:buNone/>
            </a:pPr>
            <a:r>
              <a:rPr lang="en-US" dirty="0"/>
              <a:t>	- D5520 Foundation Audit Committee</a:t>
            </a:r>
          </a:p>
          <a:p>
            <a:pPr marL="0" indent="0">
              <a:buNone/>
            </a:pPr>
            <a:r>
              <a:rPr lang="en-US" dirty="0"/>
              <a:t>		-- Rob Butler, Cyndi Maestas Henry, Paul Christensen &amp; Kimberly Warren</a:t>
            </a:r>
          </a:p>
          <a:p>
            <a:pPr marL="0" indent="0">
              <a:buNone/>
            </a:pPr>
            <a:r>
              <a:rPr lang="en-US" dirty="0"/>
              <a:t>	- No Deficiencies</a:t>
            </a:r>
          </a:p>
          <a:p>
            <a:pPr marL="0" indent="0">
              <a:buNone/>
            </a:pPr>
            <a:r>
              <a:rPr lang="en-US" dirty="0"/>
              <a:t>		-- Some Recommendations for Current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6C37-A7C6-6D40-B2A7-243B9A58A8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2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776</Words>
  <Application>Microsoft Office PowerPoint</Application>
  <PresentationFormat>Custom</PresentationFormat>
  <Paragraphs>115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2021 District 5520 Conference</vt:lpstr>
      <vt:lpstr>Foundation Committee Report</vt:lpstr>
      <vt:lpstr>Foundation Committee Report</vt:lpstr>
      <vt:lpstr>Foundation Committee Report</vt:lpstr>
      <vt:lpstr>Foundation Committee Report</vt:lpstr>
      <vt:lpstr>Foundation Committee Report</vt:lpstr>
      <vt:lpstr>Foundation Committee Report</vt:lpstr>
      <vt:lpstr>Foundation Committee Report</vt:lpstr>
      <vt:lpstr>Foundation Committee Report</vt:lpstr>
      <vt:lpstr>Foundation Committee Report</vt:lpstr>
      <vt:lpstr>2021 District 5520 Conference</vt:lpstr>
      <vt:lpstr>What Happened to the World Fund?</vt:lpstr>
      <vt:lpstr>What Happened to the World Fund?</vt:lpstr>
      <vt:lpstr>What Happened to the World Fund?</vt:lpstr>
      <vt:lpstr>What Happened to the World Fund?</vt:lpstr>
      <vt:lpstr>What Happened to the World Fund?</vt:lpstr>
    </vt:vector>
  </TitlesOfParts>
  <Manager/>
  <Company>Hashem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Marshall Poole</dc:creator>
  <cp:keywords/>
  <dc:description/>
  <cp:lastModifiedBy>Donette Wagner</cp:lastModifiedBy>
  <cp:revision>61</cp:revision>
  <dcterms:created xsi:type="dcterms:W3CDTF">2018-02-17T16:11:42Z</dcterms:created>
  <dcterms:modified xsi:type="dcterms:W3CDTF">2021-03-08T15:44:54Z</dcterms:modified>
  <cp:category/>
</cp:coreProperties>
</file>