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3"/>
    <p:sldMasterId id="2147483664" r:id="rId4"/>
    <p:sldMasterId id="2147483688" r:id="rId5"/>
  </p:sldMasterIdLst>
  <p:notesMasterIdLst>
    <p:notesMasterId r:id="rId35"/>
  </p:notesMasterIdLst>
  <p:handoutMasterIdLst>
    <p:handoutMasterId r:id="rId36"/>
  </p:handoutMasterIdLst>
  <p:sldIdLst>
    <p:sldId id="479" r:id="rId6"/>
    <p:sldId id="517" r:id="rId7"/>
    <p:sldId id="711" r:id="rId8"/>
    <p:sldId id="437" r:id="rId9"/>
    <p:sldId id="716" r:id="rId10"/>
    <p:sldId id="701" r:id="rId11"/>
    <p:sldId id="703" r:id="rId12"/>
    <p:sldId id="714" r:id="rId13"/>
    <p:sldId id="712" r:id="rId14"/>
    <p:sldId id="713" r:id="rId15"/>
    <p:sldId id="718" r:id="rId16"/>
    <p:sldId id="708" r:id="rId17"/>
    <p:sldId id="704" r:id="rId18"/>
    <p:sldId id="570" r:id="rId19"/>
    <p:sldId id="710" r:id="rId20"/>
    <p:sldId id="709" r:id="rId21"/>
    <p:sldId id="566" r:id="rId22"/>
    <p:sldId id="697" r:id="rId23"/>
    <p:sldId id="378" r:id="rId24"/>
    <p:sldId id="421" r:id="rId25"/>
    <p:sldId id="422" r:id="rId26"/>
    <p:sldId id="413" r:id="rId27"/>
    <p:sldId id="419" r:id="rId28"/>
    <p:sldId id="372" r:id="rId29"/>
    <p:sldId id="402" r:id="rId30"/>
    <p:sldId id="698" r:id="rId31"/>
    <p:sldId id="665" r:id="rId32"/>
    <p:sldId id="257" r:id="rId33"/>
    <p:sldId id="673" r:id="rId34"/>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8" autoAdjust="0"/>
    <p:restoredTop sz="96275" autoAdjust="0"/>
  </p:normalViewPr>
  <p:slideViewPr>
    <p:cSldViewPr>
      <p:cViewPr varScale="1">
        <p:scale>
          <a:sx n="113" d="100"/>
          <a:sy n="113" d="100"/>
        </p:scale>
        <p:origin x="200" y="1120"/>
      </p:cViewPr>
      <p:guideLst>
        <p:guide orient="horz" pos="1620"/>
        <p:guide pos="2880"/>
      </p:guideLst>
    </p:cSldViewPr>
  </p:slideViewPr>
  <p:outlineViewPr>
    <p:cViewPr>
      <p:scale>
        <a:sx n="33" d="100"/>
        <a:sy n="33" d="100"/>
      </p:scale>
      <p:origin x="0" y="-24152"/>
    </p:cViewPr>
  </p:outlineViewPr>
  <p:notesTextViewPr>
    <p:cViewPr>
      <p:scale>
        <a:sx n="100" d="100"/>
        <a:sy n="100" d="100"/>
      </p:scale>
      <p:origin x="0" y="0"/>
    </p:cViewPr>
  </p:notesTextViewPr>
  <p:notesViewPr>
    <p:cSldViewPr>
      <p:cViewPr varScale="1">
        <p:scale>
          <a:sx n="99" d="100"/>
          <a:sy n="99" d="100"/>
        </p:scale>
        <p:origin x="27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C54CA-F349-4FA9-BC3E-8051B1131C8B}" type="doc">
      <dgm:prSet loTypeId="urn:microsoft.com/office/officeart/2005/8/layout/orgChart1" loCatId="hierarchy" qsTypeId="urn:microsoft.com/office/officeart/2005/8/quickstyle/simple1" qsCatId="simple" csTypeId="urn:microsoft.com/office/officeart/2005/8/colors/accent1_2" csCatId="accent1"/>
      <dgm:spPr/>
    </dgm:pt>
    <dgm:pt modelId="{FC5B01D2-3C03-468F-9CAE-EBAB4B4CD9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THE ROTARY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FOUNDATION</a:t>
          </a:r>
        </a:p>
      </dgm:t>
    </dgm:pt>
    <dgm:pt modelId="{0010DF42-8A52-41DD-BD25-F916615F9A49}" type="parTrans" cxnId="{B1378EFF-F5FD-42E4-A90B-3EB594E947E4}">
      <dgm:prSet/>
      <dgm:spPr/>
      <dgm:t>
        <a:bodyPr/>
        <a:lstStyle/>
        <a:p>
          <a:endParaRPr lang="en-US"/>
        </a:p>
      </dgm:t>
    </dgm:pt>
    <dgm:pt modelId="{AD6AF431-5AC4-4B58-A58C-3C00453B27C2}" type="sibTrans" cxnId="{B1378EFF-F5FD-42E4-A90B-3EB594E947E4}">
      <dgm:prSet/>
      <dgm:spPr/>
      <dgm:t>
        <a:bodyPr/>
        <a:lstStyle/>
        <a:p>
          <a:endParaRPr lang="en-US"/>
        </a:p>
      </dgm:t>
    </dgm:pt>
    <dgm:pt modelId="{D788C1F5-E489-4990-A24D-80141AC0588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POLIO PLUS</a:t>
          </a:r>
        </a:p>
      </dgm:t>
    </dgm:pt>
    <dgm:pt modelId="{B6185150-617F-427E-A2E5-96C13CBC89D1}" type="parTrans" cxnId="{F412D5D3-AF2F-46D3-B784-1961D4971D52}">
      <dgm:prSet/>
      <dgm:spPr/>
      <dgm:t>
        <a:bodyPr/>
        <a:lstStyle/>
        <a:p>
          <a:endParaRPr lang="en-US"/>
        </a:p>
      </dgm:t>
    </dgm:pt>
    <dgm:pt modelId="{D02B4BF9-B2E2-436A-A88A-A0B5ED42A1ED}" type="sibTrans" cxnId="{F412D5D3-AF2F-46D3-B784-1961D4971D52}">
      <dgm:prSet/>
      <dgm:spPr/>
      <dgm:t>
        <a:bodyPr/>
        <a:lstStyle/>
        <a:p>
          <a:endParaRPr lang="en-US"/>
        </a:p>
      </dgm:t>
    </dgm:pt>
    <dgm:pt modelId="{68EAC801-971D-4DD8-9900-D52DAEB4EE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ANNUAL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FUND</a:t>
          </a:r>
        </a:p>
      </dgm:t>
    </dgm:pt>
    <dgm:pt modelId="{DAB6EF84-360C-46B9-9F74-58B6654A8564}" type="parTrans" cxnId="{7ACEC99D-DEFB-4AEB-859C-3B8A15E11BBD}">
      <dgm:prSet/>
      <dgm:spPr/>
      <dgm:t>
        <a:bodyPr/>
        <a:lstStyle/>
        <a:p>
          <a:endParaRPr lang="en-US"/>
        </a:p>
      </dgm:t>
    </dgm:pt>
    <dgm:pt modelId="{F0D02CB5-E377-495E-B573-D950375DAD78}" type="sibTrans" cxnId="{7ACEC99D-DEFB-4AEB-859C-3B8A15E11BBD}">
      <dgm:prSet/>
      <dgm:spPr/>
      <dgm:t>
        <a:bodyPr/>
        <a:lstStyle/>
        <a:p>
          <a:endParaRPr lang="en-US"/>
        </a:p>
      </dgm:t>
    </dgm:pt>
    <dgm:pt modelId="{0D549A8C-CDE7-4DFB-AE82-559A730D57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ENDOWMENT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2">
                  <a:lumMod val="50000"/>
                </a:schemeClr>
              </a:solidFill>
              <a:effectLst/>
              <a:latin typeface="Arial" charset="0"/>
              <a:cs typeface="Arial" charset="0"/>
            </a:rPr>
            <a:t>FUND</a:t>
          </a:r>
        </a:p>
      </dgm:t>
    </dgm:pt>
    <dgm:pt modelId="{FF14F734-DACF-468E-A189-97BC53616E7B}" type="parTrans" cxnId="{D9081B86-67B6-4CC8-91D9-9D8AA7A7F41B}">
      <dgm:prSet/>
      <dgm:spPr/>
      <dgm:t>
        <a:bodyPr/>
        <a:lstStyle/>
        <a:p>
          <a:endParaRPr lang="en-US"/>
        </a:p>
      </dgm:t>
    </dgm:pt>
    <dgm:pt modelId="{29C60E1A-1635-40CD-999A-794BB0B37787}" type="sibTrans" cxnId="{D9081B86-67B6-4CC8-91D9-9D8AA7A7F41B}">
      <dgm:prSet/>
      <dgm:spPr/>
      <dgm:t>
        <a:bodyPr/>
        <a:lstStyle/>
        <a:p>
          <a:endParaRPr lang="en-US"/>
        </a:p>
      </dgm:t>
    </dgm:pt>
    <dgm:pt modelId="{B3896845-27B4-4F6F-8128-EB30377D4360}" type="pres">
      <dgm:prSet presAssocID="{172C54CA-F349-4FA9-BC3E-8051B1131C8B}" presName="hierChild1" presStyleCnt="0">
        <dgm:presLayoutVars>
          <dgm:orgChart val="1"/>
          <dgm:chPref val="1"/>
          <dgm:dir/>
          <dgm:animOne val="branch"/>
          <dgm:animLvl val="lvl"/>
          <dgm:resizeHandles/>
        </dgm:presLayoutVars>
      </dgm:prSet>
      <dgm:spPr/>
    </dgm:pt>
    <dgm:pt modelId="{C56537BE-C17F-45FB-9D93-E7D10B222D74}" type="pres">
      <dgm:prSet presAssocID="{FC5B01D2-3C03-468F-9CAE-EBAB4B4CD974}" presName="hierRoot1" presStyleCnt="0">
        <dgm:presLayoutVars>
          <dgm:hierBranch/>
        </dgm:presLayoutVars>
      </dgm:prSet>
      <dgm:spPr/>
    </dgm:pt>
    <dgm:pt modelId="{BDBB2DAA-AB8F-47BC-932F-487237F3EB37}" type="pres">
      <dgm:prSet presAssocID="{FC5B01D2-3C03-468F-9CAE-EBAB4B4CD974}" presName="rootComposite1" presStyleCnt="0"/>
      <dgm:spPr/>
    </dgm:pt>
    <dgm:pt modelId="{3BD71D86-2A96-4BCD-A970-EEFCAB72B716}" type="pres">
      <dgm:prSet presAssocID="{FC5B01D2-3C03-468F-9CAE-EBAB4B4CD974}" presName="rootText1" presStyleLbl="node0" presStyleIdx="0" presStyleCnt="1">
        <dgm:presLayoutVars>
          <dgm:chPref val="3"/>
        </dgm:presLayoutVars>
      </dgm:prSet>
      <dgm:spPr/>
    </dgm:pt>
    <dgm:pt modelId="{BFB86BB0-8B80-4737-B7C7-C74F90E325F0}" type="pres">
      <dgm:prSet presAssocID="{FC5B01D2-3C03-468F-9CAE-EBAB4B4CD974}" presName="rootConnector1" presStyleLbl="node1" presStyleIdx="0" presStyleCnt="0"/>
      <dgm:spPr/>
    </dgm:pt>
    <dgm:pt modelId="{68B720DC-F566-43F1-AF3D-BC182458AC9F}" type="pres">
      <dgm:prSet presAssocID="{FC5B01D2-3C03-468F-9CAE-EBAB4B4CD974}" presName="hierChild2" presStyleCnt="0"/>
      <dgm:spPr/>
    </dgm:pt>
    <dgm:pt modelId="{6E2D513A-7150-4A6C-ACAC-3A3111AFC454}" type="pres">
      <dgm:prSet presAssocID="{B6185150-617F-427E-A2E5-96C13CBC89D1}" presName="Name35" presStyleLbl="parChTrans1D2" presStyleIdx="0" presStyleCnt="3"/>
      <dgm:spPr/>
    </dgm:pt>
    <dgm:pt modelId="{3488ABB7-0CAD-4E36-BA3A-8C1E2D947D48}" type="pres">
      <dgm:prSet presAssocID="{D788C1F5-E489-4990-A24D-80141AC0588D}" presName="hierRoot2" presStyleCnt="0">
        <dgm:presLayoutVars>
          <dgm:hierBranch/>
        </dgm:presLayoutVars>
      </dgm:prSet>
      <dgm:spPr/>
    </dgm:pt>
    <dgm:pt modelId="{16344DC6-E6E5-4385-BEFF-3501A7FFEC70}" type="pres">
      <dgm:prSet presAssocID="{D788C1F5-E489-4990-A24D-80141AC0588D}" presName="rootComposite" presStyleCnt="0"/>
      <dgm:spPr/>
    </dgm:pt>
    <dgm:pt modelId="{27257D8D-2944-4012-ADDF-68756760C7F0}" type="pres">
      <dgm:prSet presAssocID="{D788C1F5-E489-4990-A24D-80141AC0588D}" presName="rootText" presStyleLbl="node2" presStyleIdx="0" presStyleCnt="3">
        <dgm:presLayoutVars>
          <dgm:chPref val="3"/>
        </dgm:presLayoutVars>
      </dgm:prSet>
      <dgm:spPr/>
    </dgm:pt>
    <dgm:pt modelId="{12FDCB5D-7691-4B71-807B-74C6199732DE}" type="pres">
      <dgm:prSet presAssocID="{D788C1F5-E489-4990-A24D-80141AC0588D}" presName="rootConnector" presStyleLbl="node2" presStyleIdx="0" presStyleCnt="3"/>
      <dgm:spPr/>
    </dgm:pt>
    <dgm:pt modelId="{3CCC05C4-D229-49D4-85DD-F46C8642B03A}" type="pres">
      <dgm:prSet presAssocID="{D788C1F5-E489-4990-A24D-80141AC0588D}" presName="hierChild4" presStyleCnt="0"/>
      <dgm:spPr/>
    </dgm:pt>
    <dgm:pt modelId="{49CC65F0-3A65-4D29-854C-9BE87D7D1737}" type="pres">
      <dgm:prSet presAssocID="{D788C1F5-E489-4990-A24D-80141AC0588D}" presName="hierChild5" presStyleCnt="0"/>
      <dgm:spPr/>
    </dgm:pt>
    <dgm:pt modelId="{0DCCF1CC-62D2-42F7-8A7A-61967114598F}" type="pres">
      <dgm:prSet presAssocID="{DAB6EF84-360C-46B9-9F74-58B6654A8564}" presName="Name35" presStyleLbl="parChTrans1D2" presStyleIdx="1" presStyleCnt="3"/>
      <dgm:spPr/>
    </dgm:pt>
    <dgm:pt modelId="{E8AF37F8-D003-4E33-99EE-81B9F8D52011}" type="pres">
      <dgm:prSet presAssocID="{68EAC801-971D-4DD8-9900-D52DAEB4EE68}" presName="hierRoot2" presStyleCnt="0">
        <dgm:presLayoutVars>
          <dgm:hierBranch/>
        </dgm:presLayoutVars>
      </dgm:prSet>
      <dgm:spPr/>
    </dgm:pt>
    <dgm:pt modelId="{FB23FCAA-21B2-4E10-8713-726C1E1E5003}" type="pres">
      <dgm:prSet presAssocID="{68EAC801-971D-4DD8-9900-D52DAEB4EE68}" presName="rootComposite" presStyleCnt="0"/>
      <dgm:spPr/>
    </dgm:pt>
    <dgm:pt modelId="{5185AE33-9BBC-4EC8-8F02-08D90E1827E5}" type="pres">
      <dgm:prSet presAssocID="{68EAC801-971D-4DD8-9900-D52DAEB4EE68}" presName="rootText" presStyleLbl="node2" presStyleIdx="1" presStyleCnt="3">
        <dgm:presLayoutVars>
          <dgm:chPref val="3"/>
        </dgm:presLayoutVars>
      </dgm:prSet>
      <dgm:spPr/>
    </dgm:pt>
    <dgm:pt modelId="{36F16ECD-F1ED-4EFB-AA63-DD42F2BEFAC7}" type="pres">
      <dgm:prSet presAssocID="{68EAC801-971D-4DD8-9900-D52DAEB4EE68}" presName="rootConnector" presStyleLbl="node2" presStyleIdx="1" presStyleCnt="3"/>
      <dgm:spPr/>
    </dgm:pt>
    <dgm:pt modelId="{1AECB7A3-7D29-43DA-9595-E716D38301FE}" type="pres">
      <dgm:prSet presAssocID="{68EAC801-971D-4DD8-9900-D52DAEB4EE68}" presName="hierChild4" presStyleCnt="0"/>
      <dgm:spPr/>
    </dgm:pt>
    <dgm:pt modelId="{F3B2F6DD-273E-4204-A15F-3F1F320EE1CD}" type="pres">
      <dgm:prSet presAssocID="{68EAC801-971D-4DD8-9900-D52DAEB4EE68}" presName="hierChild5" presStyleCnt="0"/>
      <dgm:spPr/>
    </dgm:pt>
    <dgm:pt modelId="{110C0B15-3D8C-470E-91C3-3F7AB823F22B}" type="pres">
      <dgm:prSet presAssocID="{FF14F734-DACF-468E-A189-97BC53616E7B}" presName="Name35" presStyleLbl="parChTrans1D2" presStyleIdx="2" presStyleCnt="3"/>
      <dgm:spPr/>
    </dgm:pt>
    <dgm:pt modelId="{70389BA4-1253-4713-8795-C97C3B710D59}" type="pres">
      <dgm:prSet presAssocID="{0D549A8C-CDE7-4DFB-AE82-559A730D57C7}" presName="hierRoot2" presStyleCnt="0">
        <dgm:presLayoutVars>
          <dgm:hierBranch/>
        </dgm:presLayoutVars>
      </dgm:prSet>
      <dgm:spPr/>
    </dgm:pt>
    <dgm:pt modelId="{B03C9AE2-3DD8-46D4-9CD1-7BAE38F8EB29}" type="pres">
      <dgm:prSet presAssocID="{0D549A8C-CDE7-4DFB-AE82-559A730D57C7}" presName="rootComposite" presStyleCnt="0"/>
      <dgm:spPr/>
    </dgm:pt>
    <dgm:pt modelId="{45D66DCC-7FA1-4987-97EC-7F97F7828938}" type="pres">
      <dgm:prSet presAssocID="{0D549A8C-CDE7-4DFB-AE82-559A730D57C7}" presName="rootText" presStyleLbl="node2" presStyleIdx="2" presStyleCnt="3">
        <dgm:presLayoutVars>
          <dgm:chPref val="3"/>
        </dgm:presLayoutVars>
      </dgm:prSet>
      <dgm:spPr/>
    </dgm:pt>
    <dgm:pt modelId="{21DB0140-958D-4846-BEE8-9AF0A3054C2B}" type="pres">
      <dgm:prSet presAssocID="{0D549A8C-CDE7-4DFB-AE82-559A730D57C7}" presName="rootConnector" presStyleLbl="node2" presStyleIdx="2" presStyleCnt="3"/>
      <dgm:spPr/>
    </dgm:pt>
    <dgm:pt modelId="{7519B771-4034-4A9B-8FB4-6EABF5847D90}" type="pres">
      <dgm:prSet presAssocID="{0D549A8C-CDE7-4DFB-AE82-559A730D57C7}" presName="hierChild4" presStyleCnt="0"/>
      <dgm:spPr/>
    </dgm:pt>
    <dgm:pt modelId="{2DD65D66-78B9-42D7-BC14-F05FB2C31420}" type="pres">
      <dgm:prSet presAssocID="{0D549A8C-CDE7-4DFB-AE82-559A730D57C7}" presName="hierChild5" presStyleCnt="0"/>
      <dgm:spPr/>
    </dgm:pt>
    <dgm:pt modelId="{DEAF553F-1D10-437F-880B-172D3C0EB91C}" type="pres">
      <dgm:prSet presAssocID="{FC5B01D2-3C03-468F-9CAE-EBAB4B4CD974}" presName="hierChild3" presStyleCnt="0"/>
      <dgm:spPr/>
    </dgm:pt>
  </dgm:ptLst>
  <dgm:cxnLst>
    <dgm:cxn modelId="{851DC513-130A-497C-BFF0-94CC25E179F1}" type="presOf" srcId="{D788C1F5-E489-4990-A24D-80141AC0588D}" destId="{27257D8D-2944-4012-ADDF-68756760C7F0}" srcOrd="0" destOrd="0" presId="urn:microsoft.com/office/officeart/2005/8/layout/orgChart1"/>
    <dgm:cxn modelId="{B8BF9816-9EB8-41D4-B62E-855FE6F2A7EC}" type="presOf" srcId="{68EAC801-971D-4DD8-9900-D52DAEB4EE68}" destId="{5185AE33-9BBC-4EC8-8F02-08D90E1827E5}" srcOrd="0" destOrd="0" presId="urn:microsoft.com/office/officeart/2005/8/layout/orgChart1"/>
    <dgm:cxn modelId="{C76BA249-37A7-45D2-BEB6-828BD77E8526}" type="presOf" srcId="{B6185150-617F-427E-A2E5-96C13CBC89D1}" destId="{6E2D513A-7150-4A6C-ACAC-3A3111AFC454}" srcOrd="0" destOrd="0" presId="urn:microsoft.com/office/officeart/2005/8/layout/orgChart1"/>
    <dgm:cxn modelId="{4FF4065F-D31B-463F-9DFA-9DB722BE2522}" type="presOf" srcId="{68EAC801-971D-4DD8-9900-D52DAEB4EE68}" destId="{36F16ECD-F1ED-4EFB-AA63-DD42F2BEFAC7}" srcOrd="1" destOrd="0" presId="urn:microsoft.com/office/officeart/2005/8/layout/orgChart1"/>
    <dgm:cxn modelId="{42C58B6E-7959-4C0C-9503-7E9B873739C4}" type="presOf" srcId="{172C54CA-F349-4FA9-BC3E-8051B1131C8B}" destId="{B3896845-27B4-4F6F-8128-EB30377D4360}" srcOrd="0" destOrd="0" presId="urn:microsoft.com/office/officeart/2005/8/layout/orgChart1"/>
    <dgm:cxn modelId="{41B6F084-75ED-44DC-ABB6-91FF046BAF72}" type="presOf" srcId="{FC5B01D2-3C03-468F-9CAE-EBAB4B4CD974}" destId="{3BD71D86-2A96-4BCD-A970-EEFCAB72B716}" srcOrd="0" destOrd="0" presId="urn:microsoft.com/office/officeart/2005/8/layout/orgChart1"/>
    <dgm:cxn modelId="{D9081B86-67B6-4CC8-91D9-9D8AA7A7F41B}" srcId="{FC5B01D2-3C03-468F-9CAE-EBAB4B4CD974}" destId="{0D549A8C-CDE7-4DFB-AE82-559A730D57C7}" srcOrd="2" destOrd="0" parTransId="{FF14F734-DACF-468E-A189-97BC53616E7B}" sibTransId="{29C60E1A-1635-40CD-999A-794BB0B37787}"/>
    <dgm:cxn modelId="{0F72308B-C824-4E2C-8828-05271D9969A9}" type="presOf" srcId="{FF14F734-DACF-468E-A189-97BC53616E7B}" destId="{110C0B15-3D8C-470E-91C3-3F7AB823F22B}" srcOrd="0" destOrd="0" presId="urn:microsoft.com/office/officeart/2005/8/layout/orgChart1"/>
    <dgm:cxn modelId="{8C757D9A-30BD-4283-985F-059A56B74E0B}" type="presOf" srcId="{0D549A8C-CDE7-4DFB-AE82-559A730D57C7}" destId="{45D66DCC-7FA1-4987-97EC-7F97F7828938}" srcOrd="0" destOrd="0" presId="urn:microsoft.com/office/officeart/2005/8/layout/orgChart1"/>
    <dgm:cxn modelId="{9EA9229D-BA00-4360-8A72-183433733DD9}" type="presOf" srcId="{FC5B01D2-3C03-468F-9CAE-EBAB4B4CD974}" destId="{BFB86BB0-8B80-4737-B7C7-C74F90E325F0}" srcOrd="1" destOrd="0" presId="urn:microsoft.com/office/officeart/2005/8/layout/orgChart1"/>
    <dgm:cxn modelId="{7ACEC99D-DEFB-4AEB-859C-3B8A15E11BBD}" srcId="{FC5B01D2-3C03-468F-9CAE-EBAB4B4CD974}" destId="{68EAC801-971D-4DD8-9900-D52DAEB4EE68}" srcOrd="1" destOrd="0" parTransId="{DAB6EF84-360C-46B9-9F74-58B6654A8564}" sibTransId="{F0D02CB5-E377-495E-B573-D950375DAD78}"/>
    <dgm:cxn modelId="{0419CAD1-2D52-468A-BBA0-0F342B7750D9}" type="presOf" srcId="{DAB6EF84-360C-46B9-9F74-58B6654A8564}" destId="{0DCCF1CC-62D2-42F7-8A7A-61967114598F}" srcOrd="0" destOrd="0" presId="urn:microsoft.com/office/officeart/2005/8/layout/orgChart1"/>
    <dgm:cxn modelId="{F412D5D3-AF2F-46D3-B784-1961D4971D52}" srcId="{FC5B01D2-3C03-468F-9CAE-EBAB4B4CD974}" destId="{D788C1F5-E489-4990-A24D-80141AC0588D}" srcOrd="0" destOrd="0" parTransId="{B6185150-617F-427E-A2E5-96C13CBC89D1}" sibTransId="{D02B4BF9-B2E2-436A-A88A-A0B5ED42A1ED}"/>
    <dgm:cxn modelId="{891353FC-DCB3-45A7-BD09-93C3D6629418}" type="presOf" srcId="{D788C1F5-E489-4990-A24D-80141AC0588D}" destId="{12FDCB5D-7691-4B71-807B-74C6199732DE}" srcOrd="1" destOrd="0" presId="urn:microsoft.com/office/officeart/2005/8/layout/orgChart1"/>
    <dgm:cxn modelId="{32C0DCFE-4A5E-4A45-82EE-FC03ADFC3629}" type="presOf" srcId="{0D549A8C-CDE7-4DFB-AE82-559A730D57C7}" destId="{21DB0140-958D-4846-BEE8-9AF0A3054C2B}" srcOrd="1" destOrd="0" presId="urn:microsoft.com/office/officeart/2005/8/layout/orgChart1"/>
    <dgm:cxn modelId="{B1378EFF-F5FD-42E4-A90B-3EB594E947E4}" srcId="{172C54CA-F349-4FA9-BC3E-8051B1131C8B}" destId="{FC5B01D2-3C03-468F-9CAE-EBAB4B4CD974}" srcOrd="0" destOrd="0" parTransId="{0010DF42-8A52-41DD-BD25-F916615F9A49}" sibTransId="{AD6AF431-5AC4-4B58-A58C-3C00453B27C2}"/>
    <dgm:cxn modelId="{F5B93C65-4BD3-49DB-A852-033D0226377E}" type="presParOf" srcId="{B3896845-27B4-4F6F-8128-EB30377D4360}" destId="{C56537BE-C17F-45FB-9D93-E7D10B222D74}" srcOrd="0" destOrd="0" presId="urn:microsoft.com/office/officeart/2005/8/layout/orgChart1"/>
    <dgm:cxn modelId="{F43BAE04-924A-418C-8475-96E122F7B3BC}" type="presParOf" srcId="{C56537BE-C17F-45FB-9D93-E7D10B222D74}" destId="{BDBB2DAA-AB8F-47BC-932F-487237F3EB37}" srcOrd="0" destOrd="0" presId="urn:microsoft.com/office/officeart/2005/8/layout/orgChart1"/>
    <dgm:cxn modelId="{EB237B3E-D560-4567-8058-83E2CDD04A36}" type="presParOf" srcId="{BDBB2DAA-AB8F-47BC-932F-487237F3EB37}" destId="{3BD71D86-2A96-4BCD-A970-EEFCAB72B716}" srcOrd="0" destOrd="0" presId="urn:microsoft.com/office/officeart/2005/8/layout/orgChart1"/>
    <dgm:cxn modelId="{6F749300-B61A-4140-9569-19AAE1D32F0D}" type="presParOf" srcId="{BDBB2DAA-AB8F-47BC-932F-487237F3EB37}" destId="{BFB86BB0-8B80-4737-B7C7-C74F90E325F0}" srcOrd="1" destOrd="0" presId="urn:microsoft.com/office/officeart/2005/8/layout/orgChart1"/>
    <dgm:cxn modelId="{A83CE80B-9B8E-4201-962A-7C889C858B87}" type="presParOf" srcId="{C56537BE-C17F-45FB-9D93-E7D10B222D74}" destId="{68B720DC-F566-43F1-AF3D-BC182458AC9F}" srcOrd="1" destOrd="0" presId="urn:microsoft.com/office/officeart/2005/8/layout/orgChart1"/>
    <dgm:cxn modelId="{13520723-5F51-4A63-A046-B6C6C68D6403}" type="presParOf" srcId="{68B720DC-F566-43F1-AF3D-BC182458AC9F}" destId="{6E2D513A-7150-4A6C-ACAC-3A3111AFC454}" srcOrd="0" destOrd="0" presId="urn:microsoft.com/office/officeart/2005/8/layout/orgChart1"/>
    <dgm:cxn modelId="{FA85AE61-338B-457F-B15C-326AD701FB28}" type="presParOf" srcId="{68B720DC-F566-43F1-AF3D-BC182458AC9F}" destId="{3488ABB7-0CAD-4E36-BA3A-8C1E2D947D48}" srcOrd="1" destOrd="0" presId="urn:microsoft.com/office/officeart/2005/8/layout/orgChart1"/>
    <dgm:cxn modelId="{403F7E0F-7EBB-4F35-8EB6-B0E2E91F65AE}" type="presParOf" srcId="{3488ABB7-0CAD-4E36-BA3A-8C1E2D947D48}" destId="{16344DC6-E6E5-4385-BEFF-3501A7FFEC70}" srcOrd="0" destOrd="0" presId="urn:microsoft.com/office/officeart/2005/8/layout/orgChart1"/>
    <dgm:cxn modelId="{ED58BCA2-FDCA-46AA-BCC9-3D0697ABF345}" type="presParOf" srcId="{16344DC6-E6E5-4385-BEFF-3501A7FFEC70}" destId="{27257D8D-2944-4012-ADDF-68756760C7F0}" srcOrd="0" destOrd="0" presId="urn:microsoft.com/office/officeart/2005/8/layout/orgChart1"/>
    <dgm:cxn modelId="{E25C54DA-ACAC-409D-933B-BAFA31A57154}" type="presParOf" srcId="{16344DC6-E6E5-4385-BEFF-3501A7FFEC70}" destId="{12FDCB5D-7691-4B71-807B-74C6199732DE}" srcOrd="1" destOrd="0" presId="urn:microsoft.com/office/officeart/2005/8/layout/orgChart1"/>
    <dgm:cxn modelId="{3FD917BF-8502-41B5-8169-A4B906BFB02C}" type="presParOf" srcId="{3488ABB7-0CAD-4E36-BA3A-8C1E2D947D48}" destId="{3CCC05C4-D229-49D4-85DD-F46C8642B03A}" srcOrd="1" destOrd="0" presId="urn:microsoft.com/office/officeart/2005/8/layout/orgChart1"/>
    <dgm:cxn modelId="{BA916013-9D39-4BC7-8E2B-E7C2233C7CF4}" type="presParOf" srcId="{3488ABB7-0CAD-4E36-BA3A-8C1E2D947D48}" destId="{49CC65F0-3A65-4D29-854C-9BE87D7D1737}" srcOrd="2" destOrd="0" presId="urn:microsoft.com/office/officeart/2005/8/layout/orgChart1"/>
    <dgm:cxn modelId="{C286D2BE-F091-463C-BC79-2C10BA502455}" type="presParOf" srcId="{68B720DC-F566-43F1-AF3D-BC182458AC9F}" destId="{0DCCF1CC-62D2-42F7-8A7A-61967114598F}" srcOrd="2" destOrd="0" presId="urn:microsoft.com/office/officeart/2005/8/layout/orgChart1"/>
    <dgm:cxn modelId="{D2501CEF-3C0E-4643-9C1F-68F14E6AF399}" type="presParOf" srcId="{68B720DC-F566-43F1-AF3D-BC182458AC9F}" destId="{E8AF37F8-D003-4E33-99EE-81B9F8D52011}" srcOrd="3" destOrd="0" presId="urn:microsoft.com/office/officeart/2005/8/layout/orgChart1"/>
    <dgm:cxn modelId="{AFD2D822-ABE5-4033-8AD2-B61CAF3FFFA8}" type="presParOf" srcId="{E8AF37F8-D003-4E33-99EE-81B9F8D52011}" destId="{FB23FCAA-21B2-4E10-8713-726C1E1E5003}" srcOrd="0" destOrd="0" presId="urn:microsoft.com/office/officeart/2005/8/layout/orgChart1"/>
    <dgm:cxn modelId="{CE53FEC3-3431-4E26-8AD0-118BBF0C5BB0}" type="presParOf" srcId="{FB23FCAA-21B2-4E10-8713-726C1E1E5003}" destId="{5185AE33-9BBC-4EC8-8F02-08D90E1827E5}" srcOrd="0" destOrd="0" presId="urn:microsoft.com/office/officeart/2005/8/layout/orgChart1"/>
    <dgm:cxn modelId="{AEA91910-E817-4EC1-B9E3-BB9B6580B340}" type="presParOf" srcId="{FB23FCAA-21B2-4E10-8713-726C1E1E5003}" destId="{36F16ECD-F1ED-4EFB-AA63-DD42F2BEFAC7}" srcOrd="1" destOrd="0" presId="urn:microsoft.com/office/officeart/2005/8/layout/orgChart1"/>
    <dgm:cxn modelId="{D589CF0C-CA56-4028-B7F5-DB905EA03C58}" type="presParOf" srcId="{E8AF37F8-D003-4E33-99EE-81B9F8D52011}" destId="{1AECB7A3-7D29-43DA-9595-E716D38301FE}" srcOrd="1" destOrd="0" presId="urn:microsoft.com/office/officeart/2005/8/layout/orgChart1"/>
    <dgm:cxn modelId="{FE3B1A7A-1222-4308-A52F-922D524453D0}" type="presParOf" srcId="{E8AF37F8-D003-4E33-99EE-81B9F8D52011}" destId="{F3B2F6DD-273E-4204-A15F-3F1F320EE1CD}" srcOrd="2" destOrd="0" presId="urn:microsoft.com/office/officeart/2005/8/layout/orgChart1"/>
    <dgm:cxn modelId="{FA4027D9-7848-4574-BF85-1F6E31E22CB9}" type="presParOf" srcId="{68B720DC-F566-43F1-AF3D-BC182458AC9F}" destId="{110C0B15-3D8C-470E-91C3-3F7AB823F22B}" srcOrd="4" destOrd="0" presId="urn:microsoft.com/office/officeart/2005/8/layout/orgChart1"/>
    <dgm:cxn modelId="{A6E60E75-D36B-4B14-8979-313C8D13E0E1}" type="presParOf" srcId="{68B720DC-F566-43F1-AF3D-BC182458AC9F}" destId="{70389BA4-1253-4713-8795-C97C3B710D59}" srcOrd="5" destOrd="0" presId="urn:microsoft.com/office/officeart/2005/8/layout/orgChart1"/>
    <dgm:cxn modelId="{A3C9864F-3DDA-4B06-AF98-5CB8552EF296}" type="presParOf" srcId="{70389BA4-1253-4713-8795-C97C3B710D59}" destId="{B03C9AE2-3DD8-46D4-9CD1-7BAE38F8EB29}" srcOrd="0" destOrd="0" presId="urn:microsoft.com/office/officeart/2005/8/layout/orgChart1"/>
    <dgm:cxn modelId="{230833E6-7A09-45C9-B6E7-19507A61ECCB}" type="presParOf" srcId="{B03C9AE2-3DD8-46D4-9CD1-7BAE38F8EB29}" destId="{45D66DCC-7FA1-4987-97EC-7F97F7828938}" srcOrd="0" destOrd="0" presId="urn:microsoft.com/office/officeart/2005/8/layout/orgChart1"/>
    <dgm:cxn modelId="{E99D26FA-4DE9-4B2E-8819-9D9F46C29B21}" type="presParOf" srcId="{B03C9AE2-3DD8-46D4-9CD1-7BAE38F8EB29}" destId="{21DB0140-958D-4846-BEE8-9AF0A3054C2B}" srcOrd="1" destOrd="0" presId="urn:microsoft.com/office/officeart/2005/8/layout/orgChart1"/>
    <dgm:cxn modelId="{60726674-C5DE-4A30-ABE8-FFBED6BF4F71}" type="presParOf" srcId="{70389BA4-1253-4713-8795-C97C3B710D59}" destId="{7519B771-4034-4A9B-8FB4-6EABF5847D90}" srcOrd="1" destOrd="0" presId="urn:microsoft.com/office/officeart/2005/8/layout/orgChart1"/>
    <dgm:cxn modelId="{C78CEE9F-D79C-43F3-903C-67AB89F6FF38}" type="presParOf" srcId="{70389BA4-1253-4713-8795-C97C3B710D59}" destId="{2DD65D66-78B9-42D7-BC14-F05FB2C31420}" srcOrd="2" destOrd="0" presId="urn:microsoft.com/office/officeart/2005/8/layout/orgChart1"/>
    <dgm:cxn modelId="{3279EE79-32E8-4354-8C27-D51FA286A756}" type="presParOf" srcId="{C56537BE-C17F-45FB-9D93-E7D10B222D74}" destId="{DEAF553F-1D10-437F-880B-172D3C0EB91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79EDF-F50C-46F7-B089-EBDEB2AF5D7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7F21662-E28E-470C-9C83-3D053EDA5351}">
      <dgm:prSet phldrT="[Text]"/>
      <dgm:spPr>
        <a:solidFill>
          <a:srgbClr val="F7A81B"/>
        </a:solidFill>
      </dgm:spPr>
      <dgm:t>
        <a:bodyPr/>
        <a:lstStyle/>
        <a:p>
          <a:endParaRPr lang="en-US" dirty="0">
            <a:latin typeface="Georgia" panose="02040502050405020303" pitchFamily="18" charset="0"/>
          </a:endParaRPr>
        </a:p>
      </dgm:t>
    </dgm:pt>
    <dgm:pt modelId="{83FAC278-3E52-4A72-B796-A1AB5DB59680}" type="parTrans" cxnId="{56D8193F-9ECE-4CF6-978A-C5FE5F104886}">
      <dgm:prSet/>
      <dgm:spPr/>
      <dgm:t>
        <a:bodyPr/>
        <a:lstStyle/>
        <a:p>
          <a:endParaRPr lang="en-US"/>
        </a:p>
      </dgm:t>
    </dgm:pt>
    <dgm:pt modelId="{16CC2AEA-D7FD-49BF-A2EF-4AA284149F56}" type="sibTrans" cxnId="{56D8193F-9ECE-4CF6-978A-C5FE5F104886}">
      <dgm:prSet/>
      <dgm:spPr/>
      <dgm:t>
        <a:bodyPr/>
        <a:lstStyle/>
        <a:p>
          <a:endParaRPr lang="en-US"/>
        </a:p>
      </dgm:t>
    </dgm:pt>
    <dgm:pt modelId="{3F622D4C-0B89-46CA-9FF3-D50E1FD13877}">
      <dgm:prSet phldrT="[Text]"/>
      <dgm:spPr/>
      <dgm:t>
        <a:bodyPr/>
        <a:lstStyle/>
        <a:p>
          <a:r>
            <a:rPr lang="en-US" dirty="0">
              <a:latin typeface="Georgia" panose="02040502050405020303" pitchFamily="18" charset="0"/>
            </a:rPr>
            <a:t>District makes contributions</a:t>
          </a:r>
        </a:p>
      </dgm:t>
    </dgm:pt>
    <dgm:pt modelId="{689415FD-CCF5-48D9-AC1A-9FF9F0110E6B}" type="parTrans" cxnId="{F5F15BCE-9654-4FD8-9966-81F92DA41ECB}">
      <dgm:prSet/>
      <dgm:spPr/>
      <dgm:t>
        <a:bodyPr/>
        <a:lstStyle/>
        <a:p>
          <a:endParaRPr lang="en-US"/>
        </a:p>
      </dgm:t>
    </dgm:pt>
    <dgm:pt modelId="{AC160164-CE2D-42D9-BE17-9B6329235F00}" type="sibTrans" cxnId="{F5F15BCE-9654-4FD8-9966-81F92DA41ECB}">
      <dgm:prSet/>
      <dgm:spPr/>
      <dgm:t>
        <a:bodyPr/>
        <a:lstStyle/>
        <a:p>
          <a:endParaRPr lang="en-US"/>
        </a:p>
      </dgm:t>
    </dgm:pt>
    <dgm:pt modelId="{0778F307-EB56-457E-811F-77268BCB5941}">
      <dgm:prSet phldrT="[Text]"/>
      <dgm:spPr/>
      <dgm:t>
        <a:bodyPr/>
        <a:lstStyle/>
        <a:p>
          <a:r>
            <a:rPr lang="en-US" dirty="0">
              <a:latin typeface="Georgia" panose="02040502050405020303" pitchFamily="18" charset="0"/>
            </a:rPr>
            <a:t>Contributions are invested over 3 years</a:t>
          </a:r>
        </a:p>
      </dgm:t>
    </dgm:pt>
    <dgm:pt modelId="{F7A6F416-2644-4EE8-A91C-692D1B24078D}" type="parTrans" cxnId="{5CA679BD-F3C5-4A23-ACA0-F9B2010B47B0}">
      <dgm:prSet/>
      <dgm:spPr/>
      <dgm:t>
        <a:bodyPr/>
        <a:lstStyle/>
        <a:p>
          <a:endParaRPr lang="en-US"/>
        </a:p>
      </dgm:t>
    </dgm:pt>
    <dgm:pt modelId="{C5355D18-D571-46FF-BB60-52BF6EC1AB73}" type="sibTrans" cxnId="{5CA679BD-F3C5-4A23-ACA0-F9B2010B47B0}">
      <dgm:prSet/>
      <dgm:spPr/>
      <dgm:t>
        <a:bodyPr/>
        <a:lstStyle/>
        <a:p>
          <a:endParaRPr lang="en-US"/>
        </a:p>
      </dgm:t>
    </dgm:pt>
    <dgm:pt modelId="{D43256B5-72BA-4235-95B0-890FCBF22B79}">
      <dgm:prSet phldrT="[Text]"/>
      <dgm:spPr>
        <a:solidFill>
          <a:srgbClr val="F7A81B"/>
        </a:solidFill>
      </dgm:spPr>
      <dgm:t>
        <a:bodyPr/>
        <a:lstStyle/>
        <a:p>
          <a:endParaRPr lang="en-US" dirty="0">
            <a:latin typeface="Georgia" panose="02040502050405020303" pitchFamily="18" charset="0"/>
          </a:endParaRPr>
        </a:p>
      </dgm:t>
    </dgm:pt>
    <dgm:pt modelId="{31DF4112-C86D-47AA-BA44-0356D9525995}" type="parTrans" cxnId="{5AC32D32-5DBF-47DE-A340-C982ACE61430}">
      <dgm:prSet/>
      <dgm:spPr/>
      <dgm:t>
        <a:bodyPr/>
        <a:lstStyle/>
        <a:p>
          <a:endParaRPr lang="en-US"/>
        </a:p>
      </dgm:t>
    </dgm:pt>
    <dgm:pt modelId="{0BA0113A-8D0B-4E6F-AD2C-B8647C0DCE29}" type="sibTrans" cxnId="{5AC32D32-5DBF-47DE-A340-C982ACE61430}">
      <dgm:prSet/>
      <dgm:spPr/>
      <dgm:t>
        <a:bodyPr/>
        <a:lstStyle/>
        <a:p>
          <a:endParaRPr lang="en-US"/>
        </a:p>
      </dgm:t>
    </dgm:pt>
    <dgm:pt modelId="{2B13C863-B14E-4D47-BDC5-3017FD0EA177}">
      <dgm:prSet phldrT="[Text]"/>
      <dgm:spPr/>
      <dgm:t>
        <a:bodyPr/>
        <a:lstStyle/>
        <a:p>
          <a:r>
            <a:rPr lang="en-US" dirty="0">
              <a:latin typeface="Georgia" panose="02040502050405020303" pitchFamily="18" charset="0"/>
            </a:rPr>
            <a:t>Contributions are divided into …</a:t>
          </a:r>
        </a:p>
      </dgm:t>
    </dgm:pt>
    <dgm:pt modelId="{CC1E1743-6C57-4279-9BEB-41F034C71174}" type="parTrans" cxnId="{F02D52E6-89D6-4F3B-ADD0-5AA2D4905DCB}">
      <dgm:prSet/>
      <dgm:spPr/>
      <dgm:t>
        <a:bodyPr/>
        <a:lstStyle/>
        <a:p>
          <a:endParaRPr lang="en-US"/>
        </a:p>
      </dgm:t>
    </dgm:pt>
    <dgm:pt modelId="{839AB720-41DE-4BD6-B3A9-E68723B46EDF}" type="sibTrans" cxnId="{F02D52E6-89D6-4F3B-ADD0-5AA2D4905DCB}">
      <dgm:prSet/>
      <dgm:spPr/>
      <dgm:t>
        <a:bodyPr/>
        <a:lstStyle/>
        <a:p>
          <a:endParaRPr lang="en-US"/>
        </a:p>
      </dgm:t>
    </dgm:pt>
    <dgm:pt modelId="{275701B8-5E02-46AE-957A-7520A251BF14}">
      <dgm:prSet phldrT="[Text]"/>
      <dgm:spPr>
        <a:solidFill>
          <a:srgbClr val="17458F"/>
        </a:solidFill>
      </dgm:spPr>
      <dgm:t>
        <a:bodyPr/>
        <a:lstStyle/>
        <a:p>
          <a:endParaRPr lang="en-US" dirty="0">
            <a:latin typeface="Georgia" panose="02040502050405020303" pitchFamily="18" charset="0"/>
          </a:endParaRPr>
        </a:p>
      </dgm:t>
    </dgm:pt>
    <dgm:pt modelId="{685D91E6-D0AC-4974-BB0B-2A92B4115A35}" type="sibTrans" cxnId="{99230B18-62BA-45B2-A760-83157D6702B6}">
      <dgm:prSet/>
      <dgm:spPr/>
      <dgm:t>
        <a:bodyPr/>
        <a:lstStyle/>
        <a:p>
          <a:endParaRPr lang="en-US"/>
        </a:p>
      </dgm:t>
    </dgm:pt>
    <dgm:pt modelId="{FC68C8D5-13E2-4579-B16A-BE2C614FE8A4}" type="parTrans" cxnId="{99230B18-62BA-45B2-A760-83157D6702B6}">
      <dgm:prSet/>
      <dgm:spPr/>
      <dgm:t>
        <a:bodyPr/>
        <a:lstStyle/>
        <a:p>
          <a:endParaRPr lang="en-US"/>
        </a:p>
      </dgm:t>
    </dgm:pt>
    <dgm:pt modelId="{6AB0D80D-C377-4F65-AE9C-A892D04201A0}" type="pres">
      <dgm:prSet presAssocID="{3DC79EDF-F50C-46F7-B089-EBDEB2AF5D7E}" presName="Name0" presStyleCnt="0">
        <dgm:presLayoutVars>
          <dgm:dir/>
          <dgm:animLvl val="lvl"/>
          <dgm:resizeHandles val="exact"/>
        </dgm:presLayoutVars>
      </dgm:prSet>
      <dgm:spPr/>
    </dgm:pt>
    <dgm:pt modelId="{517C0258-1D1A-4EB0-A3CB-3675DEA2094C}" type="pres">
      <dgm:prSet presAssocID="{97F21662-E28E-470C-9C83-3D053EDA5351}" presName="compositeNode" presStyleCnt="0">
        <dgm:presLayoutVars>
          <dgm:bulletEnabled val="1"/>
        </dgm:presLayoutVars>
      </dgm:prSet>
      <dgm:spPr/>
    </dgm:pt>
    <dgm:pt modelId="{752CCB44-EE91-4F3B-ADF1-362A971738AB}" type="pres">
      <dgm:prSet presAssocID="{97F21662-E28E-470C-9C83-3D053EDA5351}" presName="bgRect" presStyleLbl="node1" presStyleIdx="0" presStyleCnt="3" custLinFactNeighborX="-733" custLinFactNeighborY="0"/>
      <dgm:spPr/>
    </dgm:pt>
    <dgm:pt modelId="{94287ABF-655F-4F22-A386-F98B99CF6BFF}" type="pres">
      <dgm:prSet presAssocID="{97F21662-E28E-470C-9C83-3D053EDA5351}" presName="parentNode" presStyleLbl="node1" presStyleIdx="0" presStyleCnt="3">
        <dgm:presLayoutVars>
          <dgm:chMax val="0"/>
          <dgm:bulletEnabled val="1"/>
        </dgm:presLayoutVars>
      </dgm:prSet>
      <dgm:spPr/>
    </dgm:pt>
    <dgm:pt modelId="{90AACED4-F9A4-4396-A9D1-8698D1368B59}" type="pres">
      <dgm:prSet presAssocID="{97F21662-E28E-470C-9C83-3D053EDA5351}" presName="childNode" presStyleLbl="node1" presStyleIdx="0" presStyleCnt="3">
        <dgm:presLayoutVars>
          <dgm:bulletEnabled val="1"/>
        </dgm:presLayoutVars>
      </dgm:prSet>
      <dgm:spPr/>
    </dgm:pt>
    <dgm:pt modelId="{2BAB20A5-BF75-4806-8EE8-4BC2B3B1CA79}" type="pres">
      <dgm:prSet presAssocID="{16CC2AEA-D7FD-49BF-A2EF-4AA284149F56}" presName="hSp" presStyleCnt="0"/>
      <dgm:spPr/>
    </dgm:pt>
    <dgm:pt modelId="{69C411FA-082E-4DB1-9E23-C96BB0DDA685}" type="pres">
      <dgm:prSet presAssocID="{16CC2AEA-D7FD-49BF-A2EF-4AA284149F56}" presName="vProcSp" presStyleCnt="0"/>
      <dgm:spPr/>
    </dgm:pt>
    <dgm:pt modelId="{18272518-780F-472E-90A3-0103968B935A}" type="pres">
      <dgm:prSet presAssocID="{16CC2AEA-D7FD-49BF-A2EF-4AA284149F56}" presName="vSp1" presStyleCnt="0"/>
      <dgm:spPr/>
    </dgm:pt>
    <dgm:pt modelId="{E25AB988-1E87-44AF-A8B7-9834501CCEC1}" type="pres">
      <dgm:prSet presAssocID="{16CC2AEA-D7FD-49BF-A2EF-4AA284149F56}" presName="simulatedConn" presStyleLbl="solidFgAcc1" presStyleIdx="0" presStyleCnt="2" custLinFactY="-120669" custLinFactNeighborX="-8686" custLinFactNeighborY="-200000"/>
      <dgm:spPr/>
    </dgm:pt>
    <dgm:pt modelId="{03EE8AB1-B61D-462D-95D9-53CFC823378A}" type="pres">
      <dgm:prSet presAssocID="{16CC2AEA-D7FD-49BF-A2EF-4AA284149F56}" presName="vSp2" presStyleCnt="0"/>
      <dgm:spPr/>
    </dgm:pt>
    <dgm:pt modelId="{3CBF093A-A713-43AD-950B-31D81E7A57B1}" type="pres">
      <dgm:prSet presAssocID="{16CC2AEA-D7FD-49BF-A2EF-4AA284149F56}" presName="sibTrans" presStyleCnt="0"/>
      <dgm:spPr/>
    </dgm:pt>
    <dgm:pt modelId="{E993811A-88D6-4E93-AB00-0AF3578B3128}" type="pres">
      <dgm:prSet presAssocID="{275701B8-5E02-46AE-957A-7520A251BF14}" presName="compositeNode" presStyleCnt="0">
        <dgm:presLayoutVars>
          <dgm:bulletEnabled val="1"/>
        </dgm:presLayoutVars>
      </dgm:prSet>
      <dgm:spPr/>
    </dgm:pt>
    <dgm:pt modelId="{03A6E8CC-D220-4BF8-88ED-8CEAD65CBD77}" type="pres">
      <dgm:prSet presAssocID="{275701B8-5E02-46AE-957A-7520A251BF14}" presName="bgRect" presStyleLbl="node1" presStyleIdx="1" presStyleCnt="3" custLinFactNeighborY="13664"/>
      <dgm:spPr/>
    </dgm:pt>
    <dgm:pt modelId="{D2D473BB-F2E3-4D96-BFB5-3A3382F58932}" type="pres">
      <dgm:prSet presAssocID="{275701B8-5E02-46AE-957A-7520A251BF14}" presName="parentNode" presStyleLbl="node1" presStyleIdx="1" presStyleCnt="3">
        <dgm:presLayoutVars>
          <dgm:chMax val="0"/>
          <dgm:bulletEnabled val="1"/>
        </dgm:presLayoutVars>
      </dgm:prSet>
      <dgm:spPr/>
    </dgm:pt>
    <dgm:pt modelId="{48808082-B9F1-4715-BE76-556FA07BECDB}" type="pres">
      <dgm:prSet presAssocID="{275701B8-5E02-46AE-957A-7520A251BF14}" presName="childNode" presStyleLbl="node1" presStyleIdx="1" presStyleCnt="3">
        <dgm:presLayoutVars>
          <dgm:bulletEnabled val="1"/>
        </dgm:presLayoutVars>
      </dgm:prSet>
      <dgm:spPr/>
    </dgm:pt>
    <dgm:pt modelId="{46E79966-2295-4225-AACB-8FEB3BCC85EE}" type="pres">
      <dgm:prSet presAssocID="{685D91E6-D0AC-4974-BB0B-2A92B4115A35}" presName="hSp" presStyleCnt="0"/>
      <dgm:spPr/>
    </dgm:pt>
    <dgm:pt modelId="{F99A2553-C335-447D-8741-320AED057DE2}" type="pres">
      <dgm:prSet presAssocID="{685D91E6-D0AC-4974-BB0B-2A92B4115A35}" presName="vProcSp" presStyleCnt="0"/>
      <dgm:spPr/>
    </dgm:pt>
    <dgm:pt modelId="{2DC6DA23-7D72-4310-A9B2-5B1EEA3855C1}" type="pres">
      <dgm:prSet presAssocID="{685D91E6-D0AC-4974-BB0B-2A92B4115A35}" presName="vSp1" presStyleCnt="0"/>
      <dgm:spPr/>
    </dgm:pt>
    <dgm:pt modelId="{A0CAA992-9BD1-482E-ACCE-1DCC6CB8BCDD}" type="pres">
      <dgm:prSet presAssocID="{685D91E6-D0AC-4974-BB0B-2A92B4115A35}" presName="simulatedConn" presStyleLbl="solidFgAcc1" presStyleIdx="1" presStyleCnt="2" custLinFactY="-109749" custLinFactNeighborX="10974" custLinFactNeighborY="-200000"/>
      <dgm:spPr/>
    </dgm:pt>
    <dgm:pt modelId="{3EC10D05-B4FE-424D-9C2A-A48CB91460E2}" type="pres">
      <dgm:prSet presAssocID="{685D91E6-D0AC-4974-BB0B-2A92B4115A35}" presName="vSp2" presStyleCnt="0"/>
      <dgm:spPr/>
    </dgm:pt>
    <dgm:pt modelId="{132FD21D-75F2-4236-816D-68F6CC964059}" type="pres">
      <dgm:prSet presAssocID="{685D91E6-D0AC-4974-BB0B-2A92B4115A35}" presName="sibTrans" presStyleCnt="0"/>
      <dgm:spPr/>
    </dgm:pt>
    <dgm:pt modelId="{F93A2B25-6159-41BE-A841-F9139FA488A3}" type="pres">
      <dgm:prSet presAssocID="{D43256B5-72BA-4235-95B0-890FCBF22B79}" presName="compositeNode" presStyleCnt="0">
        <dgm:presLayoutVars>
          <dgm:bulletEnabled val="1"/>
        </dgm:presLayoutVars>
      </dgm:prSet>
      <dgm:spPr/>
    </dgm:pt>
    <dgm:pt modelId="{D39A2541-5BD5-4F23-9C2E-7F709517B8F2}" type="pres">
      <dgm:prSet presAssocID="{D43256B5-72BA-4235-95B0-890FCBF22B79}" presName="bgRect" presStyleLbl="node1" presStyleIdx="2" presStyleCnt="3" custLinFactNeighborX="12705" custLinFactNeighborY="0"/>
      <dgm:spPr/>
    </dgm:pt>
    <dgm:pt modelId="{FE17E262-5F2D-4B8E-9EA9-A8E33F309542}" type="pres">
      <dgm:prSet presAssocID="{D43256B5-72BA-4235-95B0-890FCBF22B79}" presName="parentNode" presStyleLbl="node1" presStyleIdx="2" presStyleCnt="3">
        <dgm:presLayoutVars>
          <dgm:chMax val="0"/>
          <dgm:bulletEnabled val="1"/>
        </dgm:presLayoutVars>
      </dgm:prSet>
      <dgm:spPr/>
    </dgm:pt>
    <dgm:pt modelId="{3D52715D-AD53-43B6-939D-EF7B9DEED310}" type="pres">
      <dgm:prSet presAssocID="{D43256B5-72BA-4235-95B0-890FCBF22B79}" presName="childNode" presStyleLbl="node1" presStyleIdx="2" presStyleCnt="3">
        <dgm:presLayoutVars>
          <dgm:bulletEnabled val="1"/>
        </dgm:presLayoutVars>
      </dgm:prSet>
      <dgm:spPr/>
    </dgm:pt>
  </dgm:ptLst>
  <dgm:cxnLst>
    <dgm:cxn modelId="{99230B18-62BA-45B2-A760-83157D6702B6}" srcId="{3DC79EDF-F50C-46F7-B089-EBDEB2AF5D7E}" destId="{275701B8-5E02-46AE-957A-7520A251BF14}" srcOrd="1" destOrd="0" parTransId="{FC68C8D5-13E2-4579-B16A-BE2C614FE8A4}" sibTransId="{685D91E6-D0AC-4974-BB0B-2A92B4115A35}"/>
    <dgm:cxn modelId="{8115171E-82DF-4124-8A8C-8234CFD91CD9}" type="presOf" srcId="{2B13C863-B14E-4D47-BDC5-3017FD0EA177}" destId="{3D52715D-AD53-43B6-939D-EF7B9DEED310}" srcOrd="0" destOrd="0" presId="urn:microsoft.com/office/officeart/2005/8/layout/hProcess7"/>
    <dgm:cxn modelId="{54A75027-0391-49E7-BB81-9D553B4DAD82}" type="presOf" srcId="{275701B8-5E02-46AE-957A-7520A251BF14}" destId="{03A6E8CC-D220-4BF8-88ED-8CEAD65CBD77}" srcOrd="0" destOrd="0" presId="urn:microsoft.com/office/officeart/2005/8/layout/hProcess7"/>
    <dgm:cxn modelId="{94C8F82B-FAB0-4BF4-B059-9FAA6E4CAE89}" type="presOf" srcId="{D43256B5-72BA-4235-95B0-890FCBF22B79}" destId="{D39A2541-5BD5-4F23-9C2E-7F709517B8F2}" srcOrd="0" destOrd="0" presId="urn:microsoft.com/office/officeart/2005/8/layout/hProcess7"/>
    <dgm:cxn modelId="{5AC32D32-5DBF-47DE-A340-C982ACE61430}" srcId="{3DC79EDF-F50C-46F7-B089-EBDEB2AF5D7E}" destId="{D43256B5-72BA-4235-95B0-890FCBF22B79}" srcOrd="2" destOrd="0" parTransId="{31DF4112-C86D-47AA-BA44-0356D9525995}" sibTransId="{0BA0113A-8D0B-4E6F-AD2C-B8647C0DCE29}"/>
    <dgm:cxn modelId="{56D8193F-9ECE-4CF6-978A-C5FE5F104886}" srcId="{3DC79EDF-F50C-46F7-B089-EBDEB2AF5D7E}" destId="{97F21662-E28E-470C-9C83-3D053EDA5351}" srcOrd="0" destOrd="0" parTransId="{83FAC278-3E52-4A72-B796-A1AB5DB59680}" sibTransId="{16CC2AEA-D7FD-49BF-A2EF-4AA284149F56}"/>
    <dgm:cxn modelId="{65799F4C-EC5F-428D-84CC-E5C6A09D0221}" type="presOf" srcId="{275701B8-5E02-46AE-957A-7520A251BF14}" destId="{D2D473BB-F2E3-4D96-BFB5-3A3382F58932}" srcOrd="1" destOrd="0" presId="urn:microsoft.com/office/officeart/2005/8/layout/hProcess7"/>
    <dgm:cxn modelId="{B767FE4E-ABAD-46E4-BDDC-3D90F28CE319}" type="presOf" srcId="{0778F307-EB56-457E-811F-77268BCB5941}" destId="{48808082-B9F1-4715-BE76-556FA07BECDB}" srcOrd="0" destOrd="0" presId="urn:microsoft.com/office/officeart/2005/8/layout/hProcess7"/>
    <dgm:cxn modelId="{8766D35C-CC9B-4083-A6B9-DEFE9DE061CF}" type="presOf" srcId="{97F21662-E28E-470C-9C83-3D053EDA5351}" destId="{752CCB44-EE91-4F3B-ADF1-362A971738AB}" srcOrd="0" destOrd="0" presId="urn:microsoft.com/office/officeart/2005/8/layout/hProcess7"/>
    <dgm:cxn modelId="{77AFA68B-2CD9-4CDB-BDA4-53D21F894DF6}" type="presOf" srcId="{3DC79EDF-F50C-46F7-B089-EBDEB2AF5D7E}" destId="{6AB0D80D-C377-4F65-AE9C-A892D04201A0}" srcOrd="0" destOrd="0" presId="urn:microsoft.com/office/officeart/2005/8/layout/hProcess7"/>
    <dgm:cxn modelId="{F23A1F92-54CA-4C41-A4F4-E44EDC92979E}" type="presOf" srcId="{97F21662-E28E-470C-9C83-3D053EDA5351}" destId="{94287ABF-655F-4F22-A386-F98B99CF6BFF}" srcOrd="1" destOrd="0" presId="urn:microsoft.com/office/officeart/2005/8/layout/hProcess7"/>
    <dgm:cxn modelId="{ED82B0BA-59CC-4B51-B78B-662C02646F40}" type="presOf" srcId="{3F622D4C-0B89-46CA-9FF3-D50E1FD13877}" destId="{90AACED4-F9A4-4396-A9D1-8698D1368B59}" srcOrd="0" destOrd="0" presId="urn:microsoft.com/office/officeart/2005/8/layout/hProcess7"/>
    <dgm:cxn modelId="{5CA679BD-F3C5-4A23-ACA0-F9B2010B47B0}" srcId="{275701B8-5E02-46AE-957A-7520A251BF14}" destId="{0778F307-EB56-457E-811F-77268BCB5941}" srcOrd="0" destOrd="0" parTransId="{F7A6F416-2644-4EE8-A91C-692D1B24078D}" sibTransId="{C5355D18-D571-46FF-BB60-52BF6EC1AB73}"/>
    <dgm:cxn modelId="{F5F15BCE-9654-4FD8-9966-81F92DA41ECB}" srcId="{97F21662-E28E-470C-9C83-3D053EDA5351}" destId="{3F622D4C-0B89-46CA-9FF3-D50E1FD13877}" srcOrd="0" destOrd="0" parTransId="{689415FD-CCF5-48D9-AC1A-9FF9F0110E6B}" sibTransId="{AC160164-CE2D-42D9-BE17-9B6329235F00}"/>
    <dgm:cxn modelId="{F02D52E6-89D6-4F3B-ADD0-5AA2D4905DCB}" srcId="{D43256B5-72BA-4235-95B0-890FCBF22B79}" destId="{2B13C863-B14E-4D47-BDC5-3017FD0EA177}" srcOrd="0" destOrd="0" parTransId="{CC1E1743-6C57-4279-9BEB-41F034C71174}" sibTransId="{839AB720-41DE-4BD6-B3A9-E68723B46EDF}"/>
    <dgm:cxn modelId="{CA8AC0FF-38CE-4AA7-9034-BC36B82AE195}" type="presOf" srcId="{D43256B5-72BA-4235-95B0-890FCBF22B79}" destId="{FE17E262-5F2D-4B8E-9EA9-A8E33F309542}" srcOrd="1" destOrd="0" presId="urn:microsoft.com/office/officeart/2005/8/layout/hProcess7"/>
    <dgm:cxn modelId="{52545252-6000-413B-B7F7-B720572CA013}" type="presParOf" srcId="{6AB0D80D-C377-4F65-AE9C-A892D04201A0}" destId="{517C0258-1D1A-4EB0-A3CB-3675DEA2094C}" srcOrd="0" destOrd="0" presId="urn:microsoft.com/office/officeart/2005/8/layout/hProcess7"/>
    <dgm:cxn modelId="{D3B0885D-8C6B-4022-919D-6933131FA297}" type="presParOf" srcId="{517C0258-1D1A-4EB0-A3CB-3675DEA2094C}" destId="{752CCB44-EE91-4F3B-ADF1-362A971738AB}" srcOrd="0" destOrd="0" presId="urn:microsoft.com/office/officeart/2005/8/layout/hProcess7"/>
    <dgm:cxn modelId="{C44C52F2-7F98-42F2-A355-8C1FB7F3A1B1}" type="presParOf" srcId="{517C0258-1D1A-4EB0-A3CB-3675DEA2094C}" destId="{94287ABF-655F-4F22-A386-F98B99CF6BFF}" srcOrd="1" destOrd="0" presId="urn:microsoft.com/office/officeart/2005/8/layout/hProcess7"/>
    <dgm:cxn modelId="{E507A6CE-FC83-4563-BF3B-31A058B7D282}" type="presParOf" srcId="{517C0258-1D1A-4EB0-A3CB-3675DEA2094C}" destId="{90AACED4-F9A4-4396-A9D1-8698D1368B59}" srcOrd="2" destOrd="0" presId="urn:microsoft.com/office/officeart/2005/8/layout/hProcess7"/>
    <dgm:cxn modelId="{04BF33DE-AE1F-4FBD-B20C-1A1E4DCDB3A0}" type="presParOf" srcId="{6AB0D80D-C377-4F65-AE9C-A892D04201A0}" destId="{2BAB20A5-BF75-4806-8EE8-4BC2B3B1CA79}" srcOrd="1" destOrd="0" presId="urn:microsoft.com/office/officeart/2005/8/layout/hProcess7"/>
    <dgm:cxn modelId="{2409C36D-182A-4396-BE8E-F1CA38E2E532}" type="presParOf" srcId="{6AB0D80D-C377-4F65-AE9C-A892D04201A0}" destId="{69C411FA-082E-4DB1-9E23-C96BB0DDA685}" srcOrd="2" destOrd="0" presId="urn:microsoft.com/office/officeart/2005/8/layout/hProcess7"/>
    <dgm:cxn modelId="{0B7D2F56-3844-47F3-A331-016E16A1B607}" type="presParOf" srcId="{69C411FA-082E-4DB1-9E23-C96BB0DDA685}" destId="{18272518-780F-472E-90A3-0103968B935A}" srcOrd="0" destOrd="0" presId="urn:microsoft.com/office/officeart/2005/8/layout/hProcess7"/>
    <dgm:cxn modelId="{14D48DB3-46FF-464E-90D6-4290FA2B0E6D}" type="presParOf" srcId="{69C411FA-082E-4DB1-9E23-C96BB0DDA685}" destId="{E25AB988-1E87-44AF-A8B7-9834501CCEC1}" srcOrd="1" destOrd="0" presId="urn:microsoft.com/office/officeart/2005/8/layout/hProcess7"/>
    <dgm:cxn modelId="{032A3A00-6258-4C24-AA4D-C62C54F326B6}" type="presParOf" srcId="{69C411FA-082E-4DB1-9E23-C96BB0DDA685}" destId="{03EE8AB1-B61D-462D-95D9-53CFC823378A}" srcOrd="2" destOrd="0" presId="urn:microsoft.com/office/officeart/2005/8/layout/hProcess7"/>
    <dgm:cxn modelId="{7E130AE4-5968-4299-BA06-748CDAEFAF6F}" type="presParOf" srcId="{6AB0D80D-C377-4F65-AE9C-A892D04201A0}" destId="{3CBF093A-A713-43AD-950B-31D81E7A57B1}" srcOrd="3" destOrd="0" presId="urn:microsoft.com/office/officeart/2005/8/layout/hProcess7"/>
    <dgm:cxn modelId="{F351C90A-4AD7-4A5A-9761-BE46B1A6F653}" type="presParOf" srcId="{6AB0D80D-C377-4F65-AE9C-A892D04201A0}" destId="{E993811A-88D6-4E93-AB00-0AF3578B3128}" srcOrd="4" destOrd="0" presId="urn:microsoft.com/office/officeart/2005/8/layout/hProcess7"/>
    <dgm:cxn modelId="{2E3C4D0E-DA27-4228-842B-17A610576E41}" type="presParOf" srcId="{E993811A-88D6-4E93-AB00-0AF3578B3128}" destId="{03A6E8CC-D220-4BF8-88ED-8CEAD65CBD77}" srcOrd="0" destOrd="0" presId="urn:microsoft.com/office/officeart/2005/8/layout/hProcess7"/>
    <dgm:cxn modelId="{FBF796E0-106F-488D-8C9F-077312DFEA90}" type="presParOf" srcId="{E993811A-88D6-4E93-AB00-0AF3578B3128}" destId="{D2D473BB-F2E3-4D96-BFB5-3A3382F58932}" srcOrd="1" destOrd="0" presId="urn:microsoft.com/office/officeart/2005/8/layout/hProcess7"/>
    <dgm:cxn modelId="{CB4034FD-8ACA-43EC-A726-6097382F465E}" type="presParOf" srcId="{E993811A-88D6-4E93-AB00-0AF3578B3128}" destId="{48808082-B9F1-4715-BE76-556FA07BECDB}" srcOrd="2" destOrd="0" presId="urn:microsoft.com/office/officeart/2005/8/layout/hProcess7"/>
    <dgm:cxn modelId="{74D464F8-1DDC-4210-AD7F-FBA618FF8699}" type="presParOf" srcId="{6AB0D80D-C377-4F65-AE9C-A892D04201A0}" destId="{46E79966-2295-4225-AACB-8FEB3BCC85EE}" srcOrd="5" destOrd="0" presId="urn:microsoft.com/office/officeart/2005/8/layout/hProcess7"/>
    <dgm:cxn modelId="{042BDC10-57C6-4750-BA53-7D99BB9B0E75}" type="presParOf" srcId="{6AB0D80D-C377-4F65-AE9C-A892D04201A0}" destId="{F99A2553-C335-447D-8741-320AED057DE2}" srcOrd="6" destOrd="0" presId="urn:microsoft.com/office/officeart/2005/8/layout/hProcess7"/>
    <dgm:cxn modelId="{41F21F25-72C8-481C-95C5-85D93FFD8CFF}" type="presParOf" srcId="{F99A2553-C335-447D-8741-320AED057DE2}" destId="{2DC6DA23-7D72-4310-A9B2-5B1EEA3855C1}" srcOrd="0" destOrd="0" presId="urn:microsoft.com/office/officeart/2005/8/layout/hProcess7"/>
    <dgm:cxn modelId="{F335AA77-EA9A-4C2A-B399-68A508D5F928}" type="presParOf" srcId="{F99A2553-C335-447D-8741-320AED057DE2}" destId="{A0CAA992-9BD1-482E-ACCE-1DCC6CB8BCDD}" srcOrd="1" destOrd="0" presId="urn:microsoft.com/office/officeart/2005/8/layout/hProcess7"/>
    <dgm:cxn modelId="{8E547444-B2FB-4649-8E66-4D3B0DD01A11}" type="presParOf" srcId="{F99A2553-C335-447D-8741-320AED057DE2}" destId="{3EC10D05-B4FE-424D-9C2A-A48CB91460E2}" srcOrd="2" destOrd="0" presId="urn:microsoft.com/office/officeart/2005/8/layout/hProcess7"/>
    <dgm:cxn modelId="{2DFB65C5-62F9-4AF2-8607-C455453679A6}" type="presParOf" srcId="{6AB0D80D-C377-4F65-AE9C-A892D04201A0}" destId="{132FD21D-75F2-4236-816D-68F6CC964059}" srcOrd="7" destOrd="0" presId="urn:microsoft.com/office/officeart/2005/8/layout/hProcess7"/>
    <dgm:cxn modelId="{947717FD-7EB2-4470-87C1-41B6F3C686FE}" type="presParOf" srcId="{6AB0D80D-C377-4F65-AE9C-A892D04201A0}" destId="{F93A2B25-6159-41BE-A841-F9139FA488A3}" srcOrd="8" destOrd="0" presId="urn:microsoft.com/office/officeart/2005/8/layout/hProcess7"/>
    <dgm:cxn modelId="{7A9EC93D-46E6-4241-BE59-498F5E1007CA}" type="presParOf" srcId="{F93A2B25-6159-41BE-A841-F9139FA488A3}" destId="{D39A2541-5BD5-4F23-9C2E-7F709517B8F2}" srcOrd="0" destOrd="0" presId="urn:microsoft.com/office/officeart/2005/8/layout/hProcess7"/>
    <dgm:cxn modelId="{1ED53756-8B84-4E8C-A6D9-91573AC2AA48}" type="presParOf" srcId="{F93A2B25-6159-41BE-A841-F9139FA488A3}" destId="{FE17E262-5F2D-4B8E-9EA9-A8E33F309542}" srcOrd="1" destOrd="0" presId="urn:microsoft.com/office/officeart/2005/8/layout/hProcess7"/>
    <dgm:cxn modelId="{962AA155-6D26-4442-9F2D-94C2FAD8319B}" type="presParOf" srcId="{F93A2B25-6159-41BE-A841-F9139FA488A3}" destId="{3D52715D-AD53-43B6-939D-EF7B9DEED310}" srcOrd="2" destOrd="0" presId="urn:microsoft.com/office/officeart/2005/8/layout/hProcess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D73FA-CF07-4F79-A21A-A4972A03AF8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F40DC49-A15D-44C8-A6AA-ED700EC533DD}">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District Designated Fund</a:t>
          </a:r>
        </a:p>
      </dgm:t>
    </dgm:pt>
    <dgm:pt modelId="{32A367ED-AB64-4615-A47D-64B33B1BD91F}" type="parTrans" cxnId="{72023507-89C6-4AF8-A3D4-DEFDD23825FF}">
      <dgm:prSet/>
      <dgm:spPr/>
      <dgm:t>
        <a:bodyPr/>
        <a:lstStyle/>
        <a:p>
          <a:endParaRPr lang="en-US"/>
        </a:p>
      </dgm:t>
    </dgm:pt>
    <dgm:pt modelId="{89454867-B599-4F26-BBFE-BAA04DC979A8}" type="sibTrans" cxnId="{72023507-89C6-4AF8-A3D4-DEFDD23825FF}">
      <dgm:prSet/>
      <dgm:spPr/>
      <dgm:t>
        <a:bodyPr/>
        <a:lstStyle/>
        <a:p>
          <a:endParaRPr lang="en-US"/>
        </a:p>
      </dgm:t>
    </dgm:pt>
    <dgm:pt modelId="{D8F79E69-9DDB-42B6-B944-5AEC3DCA4203}">
      <dgm:prSet phldrT="[Text]"/>
      <dgm:spPr>
        <a:solidFill>
          <a:srgbClr val="17458F"/>
        </a:solidFill>
      </dgm:spPr>
      <dgm:t>
        <a:bodyPr/>
        <a:lstStyle/>
        <a:p>
          <a:r>
            <a:rPr lang="en-US" dirty="0">
              <a:latin typeface="Georgia" panose="02040502050405020303" pitchFamily="18" charset="0"/>
            </a:rPr>
            <a:t>Use up to half for a district grant</a:t>
          </a:r>
        </a:p>
      </dgm:t>
    </dgm:pt>
    <dgm:pt modelId="{7DF82AB7-DA33-45A1-A88C-8DF9D97911A2}" type="parTrans" cxnId="{B54F9935-22B3-494C-AE7E-AB8F8ABED67A}">
      <dgm:prSet/>
      <dgm:spPr/>
      <dgm:t>
        <a:bodyPr/>
        <a:lstStyle/>
        <a:p>
          <a:endParaRPr lang="en-US"/>
        </a:p>
      </dgm:t>
    </dgm:pt>
    <dgm:pt modelId="{C97CEF3C-5255-44E6-9FF9-B01F2BB113F3}" type="sibTrans" cxnId="{B54F9935-22B3-494C-AE7E-AB8F8ABED67A}">
      <dgm:prSet/>
      <dgm:spPr/>
      <dgm:t>
        <a:bodyPr/>
        <a:lstStyle/>
        <a:p>
          <a:endParaRPr lang="en-US"/>
        </a:p>
      </dgm:t>
    </dgm:pt>
    <dgm:pt modelId="{072BA85B-156B-4EC9-B326-A15FC6EFB642}">
      <dgm:prSet phldrT="[Text]"/>
      <dgm:spPr>
        <a:solidFill>
          <a:srgbClr val="17458F"/>
        </a:solidFill>
      </dgm:spPr>
      <dgm:t>
        <a:bodyPr/>
        <a:lstStyle/>
        <a:p>
          <a:r>
            <a:rPr lang="en-US" dirty="0">
              <a:latin typeface="Georgia" panose="02040502050405020303" pitchFamily="18" charset="0"/>
            </a:rPr>
            <a:t>Donate to PolioPlus, Rotary Peace Centers, and more </a:t>
          </a:r>
        </a:p>
      </dgm:t>
    </dgm:pt>
    <dgm:pt modelId="{386B585E-4130-4706-83D7-D4B8D8FB3283}" type="parTrans" cxnId="{78F9EA10-0E24-4968-A634-CAA89E4D3E75}">
      <dgm:prSet/>
      <dgm:spPr/>
      <dgm:t>
        <a:bodyPr/>
        <a:lstStyle/>
        <a:p>
          <a:endParaRPr lang="en-US"/>
        </a:p>
      </dgm:t>
    </dgm:pt>
    <dgm:pt modelId="{975780FD-1C99-4ED8-9413-3985AE6FA424}" type="sibTrans" cxnId="{78F9EA10-0E24-4968-A634-CAA89E4D3E75}">
      <dgm:prSet/>
      <dgm:spPr/>
      <dgm:t>
        <a:bodyPr/>
        <a:lstStyle/>
        <a:p>
          <a:endParaRPr lang="en-US"/>
        </a:p>
      </dgm:t>
    </dgm:pt>
    <dgm:pt modelId="{54E913A0-58AF-482C-9146-BEBD02E13887}">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World Fund</a:t>
          </a:r>
        </a:p>
      </dgm:t>
    </dgm:pt>
    <dgm:pt modelId="{C605F521-64FC-467D-9DD5-F69B69E41498}" type="parTrans" cxnId="{EAC56F6C-CF09-4766-ABF7-D5DABCAD28A2}">
      <dgm:prSet/>
      <dgm:spPr/>
      <dgm:t>
        <a:bodyPr/>
        <a:lstStyle/>
        <a:p>
          <a:endParaRPr lang="en-US"/>
        </a:p>
      </dgm:t>
    </dgm:pt>
    <dgm:pt modelId="{8ABEFE59-4DC9-4F09-9F54-342228D467B9}" type="sibTrans" cxnId="{EAC56F6C-CF09-4766-ABF7-D5DABCAD28A2}">
      <dgm:prSet/>
      <dgm:spPr/>
      <dgm:t>
        <a:bodyPr/>
        <a:lstStyle/>
        <a:p>
          <a:endParaRPr lang="en-US"/>
        </a:p>
      </dgm:t>
    </dgm:pt>
    <dgm:pt modelId="{46109643-BAED-46A6-B5F4-4456DFC259F8}">
      <dgm:prSet phldrT="[Text]"/>
      <dgm:spPr>
        <a:solidFill>
          <a:srgbClr val="17458F"/>
        </a:solidFill>
      </dgm:spPr>
      <dgm:t>
        <a:bodyPr/>
        <a:lstStyle/>
        <a:p>
          <a:r>
            <a:rPr lang="en-US" dirty="0">
              <a:latin typeface="Georgia" panose="02040502050405020303" pitchFamily="18" charset="0"/>
            </a:rPr>
            <a:t>Supports grants and programs available to all districts</a:t>
          </a:r>
        </a:p>
      </dgm:t>
    </dgm:pt>
    <dgm:pt modelId="{033A31A6-8558-4454-93B7-396DB733ACD9}" type="parTrans" cxnId="{177A9C87-B49D-4CCF-9B3A-7CC72BEB9C15}">
      <dgm:prSet/>
      <dgm:spPr/>
      <dgm:t>
        <a:bodyPr/>
        <a:lstStyle/>
        <a:p>
          <a:endParaRPr lang="en-US"/>
        </a:p>
      </dgm:t>
    </dgm:pt>
    <dgm:pt modelId="{A2286D03-414E-468F-A721-EDBC2BB505EB}" type="sibTrans" cxnId="{177A9C87-B49D-4CCF-9B3A-7CC72BEB9C15}">
      <dgm:prSet/>
      <dgm:spPr/>
      <dgm:t>
        <a:bodyPr/>
        <a:lstStyle/>
        <a:p>
          <a:endParaRPr lang="en-US"/>
        </a:p>
      </dgm:t>
    </dgm:pt>
    <dgm:pt modelId="{46A8E872-0315-4D68-862E-0E28A90BFEB7}">
      <dgm:prSet phldrT="[Text]"/>
      <dgm:spPr>
        <a:solidFill>
          <a:srgbClr val="17458F"/>
        </a:solidFill>
      </dgm:spPr>
      <dgm:t>
        <a:bodyPr/>
        <a:lstStyle/>
        <a:p>
          <a:r>
            <a:rPr lang="en-US" dirty="0">
              <a:latin typeface="Georgia" panose="02040502050405020303" pitchFamily="18" charset="0"/>
            </a:rPr>
            <a:t>Fund global grants and receive World Fund match</a:t>
          </a:r>
        </a:p>
      </dgm:t>
    </dgm:pt>
    <dgm:pt modelId="{C7FD1AE1-FA8D-4BFB-9D78-4FE52643F8A4}" type="parTrans" cxnId="{461489A6-4423-4566-B42B-11BFBA083DC9}">
      <dgm:prSet/>
      <dgm:spPr/>
      <dgm:t>
        <a:bodyPr/>
        <a:lstStyle/>
        <a:p>
          <a:endParaRPr lang="en-US"/>
        </a:p>
      </dgm:t>
    </dgm:pt>
    <dgm:pt modelId="{323E1136-3BEB-4858-9C94-218EB118683F}" type="sibTrans" cxnId="{461489A6-4423-4566-B42B-11BFBA083DC9}">
      <dgm:prSet/>
      <dgm:spPr/>
      <dgm:t>
        <a:bodyPr/>
        <a:lstStyle/>
        <a:p>
          <a:endParaRPr lang="en-US"/>
        </a:p>
      </dgm:t>
    </dgm:pt>
    <dgm:pt modelId="{3F0F3514-A352-4D26-B266-59A6DFC7546C}" type="pres">
      <dgm:prSet presAssocID="{91AD73FA-CF07-4F79-A21A-A4972A03AF8E}" presName="Name0" presStyleCnt="0">
        <dgm:presLayoutVars>
          <dgm:dir val="rev"/>
          <dgm:animLvl val="lvl"/>
          <dgm:resizeHandles val="exact"/>
        </dgm:presLayoutVars>
      </dgm:prSet>
      <dgm:spPr/>
    </dgm:pt>
    <dgm:pt modelId="{79FD4FF4-A713-472E-8612-63EBAE35046A}" type="pres">
      <dgm:prSet presAssocID="{7F40DC49-A15D-44C8-A6AA-ED700EC533DD}" presName="linNode" presStyleCnt="0"/>
      <dgm:spPr/>
    </dgm:pt>
    <dgm:pt modelId="{B0C8BB36-89DA-4DFB-9EC6-2BFE7FFFED45}" type="pres">
      <dgm:prSet presAssocID="{7F40DC49-A15D-44C8-A6AA-ED700EC533DD}" presName="parTx" presStyleLbl="revTx" presStyleIdx="0" presStyleCnt="2" custScaleX="101523" custLinFactNeighborX="978" custLinFactNeighborY="-11448">
        <dgm:presLayoutVars>
          <dgm:chMax val="1"/>
          <dgm:bulletEnabled val="1"/>
        </dgm:presLayoutVars>
      </dgm:prSet>
      <dgm:spPr/>
    </dgm:pt>
    <dgm:pt modelId="{0666AE6F-4F15-437C-87B4-2E70B1558F55}" type="pres">
      <dgm:prSet presAssocID="{7F40DC49-A15D-44C8-A6AA-ED700EC533DD}" presName="bracket" presStyleLbl="parChTrans1D1" presStyleIdx="0" presStyleCnt="2" custLinFactNeighborX="-12105" custLinFactNeighborY="-8498"/>
      <dgm:spPr/>
    </dgm:pt>
    <dgm:pt modelId="{DAFE3A89-8A99-4AE8-90F0-16E2F8158F0B}" type="pres">
      <dgm:prSet presAssocID="{7F40DC49-A15D-44C8-A6AA-ED700EC533DD}" presName="spH" presStyleCnt="0"/>
      <dgm:spPr/>
    </dgm:pt>
    <dgm:pt modelId="{F6606382-CC7F-4ED7-BD88-BD4233D07319}" type="pres">
      <dgm:prSet presAssocID="{7F40DC49-A15D-44C8-A6AA-ED700EC533DD}" presName="desTx" presStyleLbl="node1" presStyleIdx="0" presStyleCnt="2" custLinFactNeighborX="-2444" custLinFactNeighborY="-8845">
        <dgm:presLayoutVars>
          <dgm:bulletEnabled val="1"/>
        </dgm:presLayoutVars>
      </dgm:prSet>
      <dgm:spPr/>
    </dgm:pt>
    <dgm:pt modelId="{8E204F5E-6310-4372-8EA6-5A9F4BB22AD0}" type="pres">
      <dgm:prSet presAssocID="{89454867-B599-4F26-BBFE-BAA04DC979A8}" presName="spV" presStyleCnt="0"/>
      <dgm:spPr/>
    </dgm:pt>
    <dgm:pt modelId="{3528A2DB-3F5F-4016-A636-FD0715BF43D2}" type="pres">
      <dgm:prSet presAssocID="{54E913A0-58AF-482C-9146-BEBD02E13887}" presName="linNode" presStyleCnt="0"/>
      <dgm:spPr/>
    </dgm:pt>
    <dgm:pt modelId="{2883F940-E995-41B8-8A1B-0CBFBE7BF412}" type="pres">
      <dgm:prSet presAssocID="{54E913A0-58AF-482C-9146-BEBD02E13887}" presName="parTx" presStyleLbl="revTx" presStyleIdx="1" presStyleCnt="2" custLinFactNeighborX="978" custLinFactNeighborY="-24151">
        <dgm:presLayoutVars>
          <dgm:chMax val="1"/>
          <dgm:bulletEnabled val="1"/>
        </dgm:presLayoutVars>
      </dgm:prSet>
      <dgm:spPr/>
    </dgm:pt>
    <dgm:pt modelId="{DC165B77-D6C4-4988-929A-1F1455CE2CC9}" type="pres">
      <dgm:prSet presAssocID="{54E913A0-58AF-482C-9146-BEBD02E13887}" presName="bracket" presStyleLbl="parChTrans1D1" presStyleIdx="1" presStyleCnt="2" custLinFactNeighborX="-6052" custLinFactNeighborY="-24151"/>
      <dgm:spPr/>
    </dgm:pt>
    <dgm:pt modelId="{57C0D210-F4A8-4C85-9846-732FB64C0EE2}" type="pres">
      <dgm:prSet presAssocID="{54E913A0-58AF-482C-9146-BEBD02E13887}" presName="spH" presStyleCnt="0"/>
      <dgm:spPr/>
    </dgm:pt>
    <dgm:pt modelId="{C96C7B70-34E3-44D0-8D2E-21DD7A2A0FA1}" type="pres">
      <dgm:prSet presAssocID="{54E913A0-58AF-482C-9146-BEBD02E13887}" presName="desTx" presStyleLbl="node1" presStyleIdx="1" presStyleCnt="2" custScaleY="71187" custLinFactNeighborX="-2444" custLinFactNeighborY="-24151">
        <dgm:presLayoutVars>
          <dgm:bulletEnabled val="1"/>
        </dgm:presLayoutVars>
      </dgm:prSet>
      <dgm:spPr/>
    </dgm:pt>
  </dgm:ptLst>
  <dgm:cxnLst>
    <dgm:cxn modelId="{72023507-89C6-4AF8-A3D4-DEFDD23825FF}" srcId="{91AD73FA-CF07-4F79-A21A-A4972A03AF8E}" destId="{7F40DC49-A15D-44C8-A6AA-ED700EC533DD}" srcOrd="0" destOrd="0" parTransId="{32A367ED-AB64-4615-A47D-64B33B1BD91F}" sibTransId="{89454867-B599-4F26-BBFE-BAA04DC979A8}"/>
    <dgm:cxn modelId="{78F9EA10-0E24-4968-A634-CAA89E4D3E75}" srcId="{7F40DC49-A15D-44C8-A6AA-ED700EC533DD}" destId="{072BA85B-156B-4EC9-B326-A15FC6EFB642}" srcOrd="2" destOrd="0" parTransId="{386B585E-4130-4706-83D7-D4B8D8FB3283}" sibTransId="{975780FD-1C99-4ED8-9413-3985AE6FA424}"/>
    <dgm:cxn modelId="{6DFC141C-7936-421C-A7A8-85386E214A2E}" type="presOf" srcId="{46109643-BAED-46A6-B5F4-4456DFC259F8}" destId="{C96C7B70-34E3-44D0-8D2E-21DD7A2A0FA1}" srcOrd="0" destOrd="0" presId="urn:diagrams.loki3.com/BracketList"/>
    <dgm:cxn modelId="{B54F9935-22B3-494C-AE7E-AB8F8ABED67A}" srcId="{7F40DC49-A15D-44C8-A6AA-ED700EC533DD}" destId="{D8F79E69-9DDB-42B6-B944-5AEC3DCA4203}" srcOrd="0" destOrd="0" parTransId="{7DF82AB7-DA33-45A1-A88C-8DF9D97911A2}" sibTransId="{C97CEF3C-5255-44E6-9FF9-B01F2BB113F3}"/>
    <dgm:cxn modelId="{3D0F884F-19AC-4FE4-873C-CEE1C03AA1CB}" type="presOf" srcId="{D8F79E69-9DDB-42B6-B944-5AEC3DCA4203}" destId="{F6606382-CC7F-4ED7-BD88-BD4233D07319}" srcOrd="0" destOrd="0" presId="urn:diagrams.loki3.com/BracketList"/>
    <dgm:cxn modelId="{D0052254-FEC0-4C73-BE5B-48D4087059D5}" type="presOf" srcId="{54E913A0-58AF-482C-9146-BEBD02E13887}" destId="{2883F940-E995-41B8-8A1B-0CBFBE7BF412}" srcOrd="0" destOrd="0" presId="urn:diagrams.loki3.com/BracketList"/>
    <dgm:cxn modelId="{2999696B-052E-4781-912B-F6E4CBC602A6}" type="presOf" srcId="{46A8E872-0315-4D68-862E-0E28A90BFEB7}" destId="{F6606382-CC7F-4ED7-BD88-BD4233D07319}" srcOrd="0" destOrd="1" presId="urn:diagrams.loki3.com/BracketList"/>
    <dgm:cxn modelId="{EAC56F6C-CF09-4766-ABF7-D5DABCAD28A2}" srcId="{91AD73FA-CF07-4F79-A21A-A4972A03AF8E}" destId="{54E913A0-58AF-482C-9146-BEBD02E13887}" srcOrd="1" destOrd="0" parTransId="{C605F521-64FC-467D-9DD5-F69B69E41498}" sibTransId="{8ABEFE59-4DC9-4F09-9F54-342228D467B9}"/>
    <dgm:cxn modelId="{177A9C87-B49D-4CCF-9B3A-7CC72BEB9C15}" srcId="{54E913A0-58AF-482C-9146-BEBD02E13887}" destId="{46109643-BAED-46A6-B5F4-4456DFC259F8}" srcOrd="0" destOrd="0" parTransId="{033A31A6-8558-4454-93B7-396DB733ACD9}" sibTransId="{A2286D03-414E-468F-A721-EDBC2BB505EB}"/>
    <dgm:cxn modelId="{D2A42F89-C9C6-4E2A-9D5B-69AAEE2C55A9}" type="presOf" srcId="{91AD73FA-CF07-4F79-A21A-A4972A03AF8E}" destId="{3F0F3514-A352-4D26-B266-59A6DFC7546C}" srcOrd="0" destOrd="0" presId="urn:diagrams.loki3.com/BracketList"/>
    <dgm:cxn modelId="{461489A6-4423-4566-B42B-11BFBA083DC9}" srcId="{7F40DC49-A15D-44C8-A6AA-ED700EC533DD}" destId="{46A8E872-0315-4D68-862E-0E28A90BFEB7}" srcOrd="1" destOrd="0" parTransId="{C7FD1AE1-FA8D-4BFB-9D78-4FE52643F8A4}" sibTransId="{323E1136-3BEB-4858-9C94-218EB118683F}"/>
    <dgm:cxn modelId="{0CFFA0BD-4FAF-464D-9924-D3F718295B07}" type="presOf" srcId="{7F40DC49-A15D-44C8-A6AA-ED700EC533DD}" destId="{B0C8BB36-89DA-4DFB-9EC6-2BFE7FFFED45}" srcOrd="0" destOrd="0" presId="urn:diagrams.loki3.com/BracketList"/>
    <dgm:cxn modelId="{C21790C1-8B15-4559-BBD9-4C6F4E968A7B}" type="presOf" srcId="{072BA85B-156B-4EC9-B326-A15FC6EFB642}" destId="{F6606382-CC7F-4ED7-BD88-BD4233D07319}" srcOrd="0" destOrd="2" presId="urn:diagrams.loki3.com/BracketList"/>
    <dgm:cxn modelId="{E1E62AD6-AAC2-4275-A4AB-EB10481F730B}" type="presParOf" srcId="{3F0F3514-A352-4D26-B266-59A6DFC7546C}" destId="{79FD4FF4-A713-472E-8612-63EBAE35046A}" srcOrd="0" destOrd="0" presId="urn:diagrams.loki3.com/BracketList"/>
    <dgm:cxn modelId="{14EF98D3-E53A-4038-A5B7-68EF7DDEE968}" type="presParOf" srcId="{79FD4FF4-A713-472E-8612-63EBAE35046A}" destId="{B0C8BB36-89DA-4DFB-9EC6-2BFE7FFFED45}" srcOrd="0" destOrd="0" presId="urn:diagrams.loki3.com/BracketList"/>
    <dgm:cxn modelId="{F779BA7C-5C30-4A0C-87E3-FCAAD0DD266D}" type="presParOf" srcId="{79FD4FF4-A713-472E-8612-63EBAE35046A}" destId="{0666AE6F-4F15-437C-87B4-2E70B1558F55}" srcOrd="1" destOrd="0" presId="urn:diagrams.loki3.com/BracketList"/>
    <dgm:cxn modelId="{74E98110-441E-4757-B000-939508976264}" type="presParOf" srcId="{79FD4FF4-A713-472E-8612-63EBAE35046A}" destId="{DAFE3A89-8A99-4AE8-90F0-16E2F8158F0B}" srcOrd="2" destOrd="0" presId="urn:diagrams.loki3.com/BracketList"/>
    <dgm:cxn modelId="{2E8737B1-3923-40F6-94E5-958EE0D5EF0D}" type="presParOf" srcId="{79FD4FF4-A713-472E-8612-63EBAE35046A}" destId="{F6606382-CC7F-4ED7-BD88-BD4233D07319}" srcOrd="3" destOrd="0" presId="urn:diagrams.loki3.com/BracketList"/>
    <dgm:cxn modelId="{7BC98433-BBFB-4C98-AE27-040C86E3C02B}" type="presParOf" srcId="{3F0F3514-A352-4D26-B266-59A6DFC7546C}" destId="{8E204F5E-6310-4372-8EA6-5A9F4BB22AD0}" srcOrd="1" destOrd="0" presId="urn:diagrams.loki3.com/BracketList"/>
    <dgm:cxn modelId="{BA457836-EE43-431A-8D4F-AB9B25A242C3}" type="presParOf" srcId="{3F0F3514-A352-4D26-B266-59A6DFC7546C}" destId="{3528A2DB-3F5F-4016-A636-FD0715BF43D2}" srcOrd="2" destOrd="0" presId="urn:diagrams.loki3.com/BracketList"/>
    <dgm:cxn modelId="{FBF95957-6AA6-4082-AD58-902BB8D8CF49}" type="presParOf" srcId="{3528A2DB-3F5F-4016-A636-FD0715BF43D2}" destId="{2883F940-E995-41B8-8A1B-0CBFBE7BF412}" srcOrd="0" destOrd="0" presId="urn:diagrams.loki3.com/BracketList"/>
    <dgm:cxn modelId="{44416E63-D2B7-48C5-8C22-2E88C7FFDE3D}" type="presParOf" srcId="{3528A2DB-3F5F-4016-A636-FD0715BF43D2}" destId="{DC165B77-D6C4-4988-929A-1F1455CE2CC9}" srcOrd="1" destOrd="0" presId="urn:diagrams.loki3.com/BracketList"/>
    <dgm:cxn modelId="{85087F41-A909-4A5F-9E10-BE4CF67864CF}" type="presParOf" srcId="{3528A2DB-3F5F-4016-A636-FD0715BF43D2}" destId="{57C0D210-F4A8-4C85-9846-732FB64C0EE2}" srcOrd="2" destOrd="0" presId="urn:diagrams.loki3.com/BracketList"/>
    <dgm:cxn modelId="{FF991503-6361-489D-9B94-EDA38AF0E546}" type="presParOf" srcId="{3528A2DB-3F5F-4016-A636-FD0715BF43D2}" destId="{C96C7B70-34E3-44D0-8D2E-21DD7A2A0FA1}" srcOrd="3" destOrd="0" presId="urn:diagrams.loki3.com/Bracke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C0B15-3D8C-470E-91C3-3F7AB823F22B}">
      <dsp:nvSpPr>
        <dsp:cNvPr id="0" name=""/>
        <dsp:cNvSpPr/>
      </dsp:nvSpPr>
      <dsp:spPr>
        <a:xfrm>
          <a:off x="1825164" y="680170"/>
          <a:ext cx="1291317" cy="224112"/>
        </a:xfrm>
        <a:custGeom>
          <a:avLst/>
          <a:gdLst/>
          <a:ahLst/>
          <a:cxnLst/>
          <a:rect l="0" t="0" r="0" b="0"/>
          <a:pathLst>
            <a:path>
              <a:moveTo>
                <a:pt x="0" y="0"/>
              </a:moveTo>
              <a:lnTo>
                <a:pt x="0" y="112056"/>
              </a:lnTo>
              <a:lnTo>
                <a:pt x="1291317" y="112056"/>
              </a:lnTo>
              <a:lnTo>
                <a:pt x="1291317" y="224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CF1CC-62D2-42F7-8A7A-61967114598F}">
      <dsp:nvSpPr>
        <dsp:cNvPr id="0" name=""/>
        <dsp:cNvSpPr/>
      </dsp:nvSpPr>
      <dsp:spPr>
        <a:xfrm>
          <a:off x="1779444" y="680170"/>
          <a:ext cx="91440" cy="224112"/>
        </a:xfrm>
        <a:custGeom>
          <a:avLst/>
          <a:gdLst/>
          <a:ahLst/>
          <a:cxnLst/>
          <a:rect l="0" t="0" r="0" b="0"/>
          <a:pathLst>
            <a:path>
              <a:moveTo>
                <a:pt x="45720" y="0"/>
              </a:moveTo>
              <a:lnTo>
                <a:pt x="45720" y="224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D513A-7150-4A6C-ACAC-3A3111AFC454}">
      <dsp:nvSpPr>
        <dsp:cNvPr id="0" name=""/>
        <dsp:cNvSpPr/>
      </dsp:nvSpPr>
      <dsp:spPr>
        <a:xfrm>
          <a:off x="533847" y="680170"/>
          <a:ext cx="1291317" cy="224112"/>
        </a:xfrm>
        <a:custGeom>
          <a:avLst/>
          <a:gdLst/>
          <a:ahLst/>
          <a:cxnLst/>
          <a:rect l="0" t="0" r="0" b="0"/>
          <a:pathLst>
            <a:path>
              <a:moveTo>
                <a:pt x="1291317" y="0"/>
              </a:moveTo>
              <a:lnTo>
                <a:pt x="1291317" y="112056"/>
              </a:lnTo>
              <a:lnTo>
                <a:pt x="0" y="112056"/>
              </a:lnTo>
              <a:lnTo>
                <a:pt x="0" y="224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71D86-2A96-4BCD-A970-EEFCAB72B716}">
      <dsp:nvSpPr>
        <dsp:cNvPr id="0" name=""/>
        <dsp:cNvSpPr/>
      </dsp:nvSpPr>
      <dsp:spPr>
        <a:xfrm>
          <a:off x="1291562" y="146567"/>
          <a:ext cx="1067204" cy="533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THE ROTARY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FOUNDATION</a:t>
          </a:r>
        </a:p>
      </dsp:txBody>
      <dsp:txXfrm>
        <a:off x="1291562" y="146567"/>
        <a:ext cx="1067204" cy="533602"/>
      </dsp:txXfrm>
    </dsp:sp>
    <dsp:sp modelId="{27257D8D-2944-4012-ADDF-68756760C7F0}">
      <dsp:nvSpPr>
        <dsp:cNvPr id="0" name=""/>
        <dsp:cNvSpPr/>
      </dsp:nvSpPr>
      <dsp:spPr>
        <a:xfrm>
          <a:off x="245" y="904282"/>
          <a:ext cx="1067204" cy="533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POLIO PLUS</a:t>
          </a:r>
        </a:p>
      </dsp:txBody>
      <dsp:txXfrm>
        <a:off x="245" y="904282"/>
        <a:ext cx="1067204" cy="533602"/>
      </dsp:txXfrm>
    </dsp:sp>
    <dsp:sp modelId="{5185AE33-9BBC-4EC8-8F02-08D90E1827E5}">
      <dsp:nvSpPr>
        <dsp:cNvPr id="0" name=""/>
        <dsp:cNvSpPr/>
      </dsp:nvSpPr>
      <dsp:spPr>
        <a:xfrm>
          <a:off x="1291562" y="904282"/>
          <a:ext cx="1067204" cy="533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ANNUAL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FUND</a:t>
          </a:r>
        </a:p>
      </dsp:txBody>
      <dsp:txXfrm>
        <a:off x="1291562" y="904282"/>
        <a:ext cx="1067204" cy="533602"/>
      </dsp:txXfrm>
    </dsp:sp>
    <dsp:sp modelId="{45D66DCC-7FA1-4987-97EC-7F97F7828938}">
      <dsp:nvSpPr>
        <dsp:cNvPr id="0" name=""/>
        <dsp:cNvSpPr/>
      </dsp:nvSpPr>
      <dsp:spPr>
        <a:xfrm>
          <a:off x="2582879" y="904282"/>
          <a:ext cx="1067204" cy="533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ENDOWMENT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2">
                  <a:lumMod val="50000"/>
                </a:schemeClr>
              </a:solidFill>
              <a:effectLst/>
              <a:latin typeface="Arial" charset="0"/>
              <a:cs typeface="Arial" charset="0"/>
            </a:rPr>
            <a:t>FUND</a:t>
          </a:r>
        </a:p>
      </dsp:txBody>
      <dsp:txXfrm>
        <a:off x="2582879" y="904282"/>
        <a:ext cx="1067204" cy="533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CB44-EE91-4F3B-ADF1-362A971738AB}">
      <dsp:nvSpPr>
        <dsp:cNvPr id="0" name=""/>
        <dsp:cNvSpPr/>
      </dsp:nvSpPr>
      <dsp:spPr>
        <a:xfrm>
          <a:off x="0" y="0"/>
          <a:ext cx="2147505" cy="1240927"/>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latin typeface="Georgia" panose="02040502050405020303" pitchFamily="18" charset="0"/>
          </a:endParaRPr>
        </a:p>
      </dsp:txBody>
      <dsp:txXfrm rot="16200000">
        <a:off x="-294029" y="294029"/>
        <a:ext cx="1017560" cy="429501"/>
      </dsp:txXfrm>
    </dsp:sp>
    <dsp:sp modelId="{90AACED4-F9A4-4396-A9D1-8698D1368B59}">
      <dsp:nvSpPr>
        <dsp:cNvPr id="0" name=""/>
        <dsp:cNvSpPr/>
      </dsp:nvSpPr>
      <dsp:spPr>
        <a:xfrm>
          <a:off x="429501" y="0"/>
          <a:ext cx="1599891" cy="1240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Georgia" panose="02040502050405020303" pitchFamily="18" charset="0"/>
            </a:rPr>
            <a:t>District makes contributions</a:t>
          </a:r>
        </a:p>
      </dsp:txBody>
      <dsp:txXfrm>
        <a:off x="429501" y="0"/>
        <a:ext cx="1599891" cy="1240927"/>
      </dsp:txXfrm>
    </dsp:sp>
    <dsp:sp modelId="{03A6E8CC-D220-4BF8-88ED-8CEAD65CBD77}">
      <dsp:nvSpPr>
        <dsp:cNvPr id="0" name=""/>
        <dsp:cNvSpPr/>
      </dsp:nvSpPr>
      <dsp:spPr>
        <a:xfrm>
          <a:off x="2223167" y="0"/>
          <a:ext cx="2147505" cy="1240927"/>
        </a:xfrm>
        <a:prstGeom prst="roundRect">
          <a:avLst>
            <a:gd name="adj" fmla="val 5000"/>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latin typeface="Georgia" panose="02040502050405020303" pitchFamily="18" charset="0"/>
          </a:endParaRPr>
        </a:p>
      </dsp:txBody>
      <dsp:txXfrm rot="16200000">
        <a:off x="1929137" y="294029"/>
        <a:ext cx="1017560" cy="429501"/>
      </dsp:txXfrm>
    </dsp:sp>
    <dsp:sp modelId="{E25AB988-1E87-44AF-A8B7-9834501CCEC1}">
      <dsp:nvSpPr>
        <dsp:cNvPr id="0" name=""/>
        <dsp:cNvSpPr/>
      </dsp:nvSpPr>
      <dsp:spPr>
        <a:xfrm rot="5400000">
          <a:off x="2114768" y="512274"/>
          <a:ext cx="182312" cy="32212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808082-B9F1-4715-BE76-556FA07BECDB}">
      <dsp:nvSpPr>
        <dsp:cNvPr id="0" name=""/>
        <dsp:cNvSpPr/>
      </dsp:nvSpPr>
      <dsp:spPr>
        <a:xfrm>
          <a:off x="2652668" y="0"/>
          <a:ext cx="1599891" cy="1240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Georgia" panose="02040502050405020303" pitchFamily="18" charset="0"/>
            </a:rPr>
            <a:t>Contributions are invested over 3 years</a:t>
          </a:r>
        </a:p>
      </dsp:txBody>
      <dsp:txXfrm>
        <a:off x="2652668" y="0"/>
        <a:ext cx="1599891" cy="1240927"/>
      </dsp:txXfrm>
    </dsp:sp>
    <dsp:sp modelId="{D39A2541-5BD5-4F23-9C2E-7F709517B8F2}">
      <dsp:nvSpPr>
        <dsp:cNvPr id="0" name=""/>
        <dsp:cNvSpPr/>
      </dsp:nvSpPr>
      <dsp:spPr>
        <a:xfrm>
          <a:off x="4446334" y="0"/>
          <a:ext cx="2147505" cy="1240927"/>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latin typeface="Georgia" panose="02040502050405020303" pitchFamily="18" charset="0"/>
          </a:endParaRPr>
        </a:p>
      </dsp:txBody>
      <dsp:txXfrm rot="16200000">
        <a:off x="4152304" y="294029"/>
        <a:ext cx="1017560" cy="429501"/>
      </dsp:txXfrm>
    </dsp:sp>
    <dsp:sp modelId="{A0CAA992-9BD1-482E-ACCE-1DCC6CB8BCDD}">
      <dsp:nvSpPr>
        <dsp:cNvPr id="0" name=""/>
        <dsp:cNvSpPr/>
      </dsp:nvSpPr>
      <dsp:spPr>
        <a:xfrm rot="5400000">
          <a:off x="4400766" y="532182"/>
          <a:ext cx="182312" cy="32212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2715D-AD53-43B6-939D-EF7B9DEED310}">
      <dsp:nvSpPr>
        <dsp:cNvPr id="0" name=""/>
        <dsp:cNvSpPr/>
      </dsp:nvSpPr>
      <dsp:spPr>
        <a:xfrm>
          <a:off x="4875835" y="0"/>
          <a:ext cx="1599891" cy="1240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Georgia" panose="02040502050405020303" pitchFamily="18" charset="0"/>
            </a:rPr>
            <a:t>Contributions are divided into …</a:t>
          </a:r>
        </a:p>
      </dsp:txBody>
      <dsp:txXfrm>
        <a:off x="4875835" y="0"/>
        <a:ext cx="1599891" cy="1240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8BB36-89DA-4DFB-9EC6-2BFE7FFFED45}">
      <dsp:nvSpPr>
        <dsp:cNvPr id="0" name=""/>
        <dsp:cNvSpPr/>
      </dsp:nvSpPr>
      <dsp:spPr>
        <a:xfrm>
          <a:off x="4926811" y="209571"/>
          <a:ext cx="1667028" cy="1221412"/>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Georgia" panose="02040502050405020303" pitchFamily="18" charset="0"/>
            </a:rPr>
            <a:t>47.5% District Designated Fund</a:t>
          </a:r>
        </a:p>
      </dsp:txBody>
      <dsp:txXfrm>
        <a:off x="4926811" y="209571"/>
        <a:ext cx="1667028" cy="1221412"/>
      </dsp:txXfrm>
    </dsp:sp>
    <dsp:sp modelId="{0666AE6F-4F15-437C-87B4-2E70B1558F55}">
      <dsp:nvSpPr>
        <dsp:cNvPr id="0" name=""/>
        <dsp:cNvSpPr/>
      </dsp:nvSpPr>
      <dsp:spPr>
        <a:xfrm rot="10800000">
          <a:off x="4582131" y="0"/>
          <a:ext cx="328404" cy="164127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06382-CC7F-4ED7-BD88-BD4233D07319}">
      <dsp:nvSpPr>
        <dsp:cNvPr id="0" name=""/>
        <dsp:cNvSpPr/>
      </dsp:nvSpPr>
      <dsp:spPr>
        <a:xfrm>
          <a:off x="0" y="0"/>
          <a:ext cx="4466296" cy="1641273"/>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Georgia" panose="02040502050405020303" pitchFamily="18" charset="0"/>
            </a:rPr>
            <a:t>Use up to half for a district grant</a:t>
          </a:r>
        </a:p>
        <a:p>
          <a:pPr marL="171450" lvl="1" indent="-171450" algn="l" defTabSz="844550">
            <a:lnSpc>
              <a:spcPct val="90000"/>
            </a:lnSpc>
            <a:spcBef>
              <a:spcPct val="0"/>
            </a:spcBef>
            <a:spcAft>
              <a:spcPct val="15000"/>
            </a:spcAft>
            <a:buChar char="•"/>
          </a:pPr>
          <a:r>
            <a:rPr lang="en-US" sz="1900" kern="1200" dirty="0">
              <a:latin typeface="Georgia" panose="02040502050405020303" pitchFamily="18" charset="0"/>
            </a:rPr>
            <a:t>Fund global grants and receive World Fund match</a:t>
          </a:r>
        </a:p>
        <a:p>
          <a:pPr marL="171450" lvl="1" indent="-171450" algn="l" defTabSz="844550">
            <a:lnSpc>
              <a:spcPct val="90000"/>
            </a:lnSpc>
            <a:spcBef>
              <a:spcPct val="0"/>
            </a:spcBef>
            <a:spcAft>
              <a:spcPct val="15000"/>
            </a:spcAft>
            <a:buChar char="•"/>
          </a:pPr>
          <a:r>
            <a:rPr lang="en-US" sz="1900" kern="1200" dirty="0">
              <a:latin typeface="Georgia" panose="02040502050405020303" pitchFamily="18" charset="0"/>
            </a:rPr>
            <a:t>Donate to PolioPlus, Rotary Peace Centers, and more </a:t>
          </a:r>
        </a:p>
      </dsp:txBody>
      <dsp:txXfrm>
        <a:off x="0" y="0"/>
        <a:ext cx="4466296" cy="1641273"/>
      </dsp:txXfrm>
    </dsp:sp>
    <dsp:sp modelId="{2883F940-E995-41B8-8A1B-0CBFBE7BF412}">
      <dsp:nvSpPr>
        <dsp:cNvPr id="0" name=""/>
        <dsp:cNvSpPr/>
      </dsp:nvSpPr>
      <dsp:spPr>
        <a:xfrm>
          <a:off x="4946989" y="1630396"/>
          <a:ext cx="1646850" cy="935550"/>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Georgia" panose="02040502050405020303" pitchFamily="18" charset="0"/>
            </a:rPr>
            <a:t>47.5%  World Fund</a:t>
          </a:r>
        </a:p>
      </dsp:txBody>
      <dsp:txXfrm>
        <a:off x="4946989" y="1630396"/>
        <a:ext cx="1646850" cy="935550"/>
      </dsp:txXfrm>
    </dsp:sp>
    <dsp:sp modelId="{DC165B77-D6C4-4988-929A-1F1455CE2CC9}">
      <dsp:nvSpPr>
        <dsp:cNvPr id="0" name=""/>
        <dsp:cNvSpPr/>
      </dsp:nvSpPr>
      <dsp:spPr>
        <a:xfrm rot="10800000">
          <a:off x="4609271" y="1630396"/>
          <a:ext cx="329370" cy="9355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C7B70-34E3-44D0-8D2E-21DD7A2A0FA1}">
      <dsp:nvSpPr>
        <dsp:cNvPr id="0" name=""/>
        <dsp:cNvSpPr/>
      </dsp:nvSpPr>
      <dsp:spPr>
        <a:xfrm>
          <a:off x="2844" y="1765176"/>
          <a:ext cx="4479432" cy="665989"/>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Georgia" panose="02040502050405020303" pitchFamily="18" charset="0"/>
            </a:rPr>
            <a:t>Supports grants and programs available to all districts</a:t>
          </a:r>
        </a:p>
      </dsp:txBody>
      <dsp:txXfrm>
        <a:off x="2844" y="1765176"/>
        <a:ext cx="4479432" cy="6659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E1C497D-E950-AF41-9474-8C942EF8169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C8BB7943-6D83-B247-9C8E-251BE26D0CBA}"/>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44E7669F-4492-E241-9900-A853875AF764}"/>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8226691C-D12A-8D4D-AA8A-A8EAA17F98C2}"/>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charset="-128"/>
              </a:defRPr>
            </a:lvl1pPr>
          </a:lstStyle>
          <a:p>
            <a:pPr>
              <a:defRPr/>
            </a:pPr>
            <a:fld id="{EEEBCB11-A68D-0246-925F-4FFAFF7978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721167-237B-0244-A2C3-ECB53ABB88F4}"/>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54C52922-E20C-174E-88CB-3B45E8A1359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a:extLst>
              <a:ext uri="{FF2B5EF4-FFF2-40B4-BE49-F238E27FC236}">
                <a16:creationId xmlns:a16="http://schemas.microsoft.com/office/drawing/2014/main" id="{2AEEEFEA-92FC-B447-B45F-06679C353E5F}"/>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D9A6D7E-1B6C-5640-85DC-AD711BBD2374}"/>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B2FD51FF-CDF0-A34B-B4FC-C0EC352A0686}"/>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119E9FDF-15BC-2E4A-9E66-880817AFC542}"/>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charset="-128"/>
              </a:defRPr>
            </a:lvl1pPr>
          </a:lstStyle>
          <a:p>
            <a:pPr>
              <a:defRPr/>
            </a:pPr>
            <a:fld id="{F221AD46-89D2-E64F-A872-07FD309AC040}" type="slidenum">
              <a:rPr lang="en-US" altLang="en-US"/>
              <a:pPr>
                <a:defRPr/>
              </a:pPr>
              <a:t>‹#›</a:t>
            </a:fld>
            <a:endParaRPr lang="en-US" altLang="en-US"/>
          </a:p>
        </p:txBody>
      </p:sp>
    </p:spTree>
    <p:extLst>
      <p:ext uri="{BB962C8B-B14F-4D97-AF65-F5344CB8AC3E}">
        <p14:creationId xmlns:p14="http://schemas.microsoft.com/office/powerpoint/2010/main" val="1509886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1</a:t>
            </a:fld>
            <a:endParaRPr lang="en-US" altLang="en-US"/>
          </a:p>
        </p:txBody>
      </p:sp>
    </p:spTree>
    <p:extLst>
      <p:ext uri="{BB962C8B-B14F-4D97-AF65-F5344CB8AC3E}">
        <p14:creationId xmlns:p14="http://schemas.microsoft.com/office/powerpoint/2010/main" val="246266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heard some examples earlier of district grants and many of our clubs do these smaller, short-term projects in our local communities and some even use these funds to do smaller, shorter term international projects.  </a:t>
            </a: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49353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2024-25, Rotary awarded:</a:t>
            </a:r>
          </a:p>
          <a:p>
            <a:endParaRPr lang="en-US" dirty="0"/>
          </a:p>
          <a:p>
            <a:pPr marL="171450" indent="-171450">
              <a:buFont typeface="Arial" panose="020B0604020202020204" pitchFamily="34" charset="0"/>
              <a:buChar char="•"/>
            </a:pPr>
            <a:r>
              <a:rPr lang="en-US" dirty="0"/>
              <a:t>468 district grants with total funding of US$29 million</a:t>
            </a:r>
          </a:p>
          <a:p>
            <a:pPr marL="171450" indent="-171450">
              <a:buFont typeface="Arial" panose="020B0604020202020204" pitchFamily="34" charset="0"/>
              <a:buChar char="•"/>
            </a:pPr>
            <a:r>
              <a:rPr lang="en-US" dirty="0"/>
              <a:t>1,423 global grants with total funding of US$88.2 million</a:t>
            </a:r>
          </a:p>
          <a:p>
            <a:pPr marL="171450" indent="-171450">
              <a:buFont typeface="Arial" panose="020B0604020202020204" pitchFamily="34" charset="0"/>
              <a:buChar char="•"/>
            </a:pPr>
            <a:r>
              <a:rPr lang="en-US" dirty="0"/>
              <a:t>74 disaster response grants with total funding of US$1.9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 Programs of Scale grant with total funding of US$2 million</a:t>
            </a:r>
          </a:p>
          <a:p>
            <a:endParaRPr lang="en-US" dirty="0"/>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11</a:t>
            </a:fld>
            <a:endParaRPr lang="en-US" altLang="en-US"/>
          </a:p>
        </p:txBody>
      </p:sp>
    </p:spTree>
    <p:extLst>
      <p:ext uri="{BB962C8B-B14F-4D97-AF65-F5344CB8AC3E}">
        <p14:creationId xmlns:p14="http://schemas.microsoft.com/office/powerpoint/2010/main" val="332197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2369059-2671-426D-8AF4-C26E0D10028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DE6EB26C-1DCA-45B9-92B4-9893B60ADB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Remember we now have 7 areas of focus, as we added the Environment. </a:t>
            </a:r>
          </a:p>
        </p:txBody>
      </p:sp>
      <p:sp>
        <p:nvSpPr>
          <p:cNvPr id="47108" name="Slide Number Placeholder 3">
            <a:extLst>
              <a:ext uri="{FF2B5EF4-FFF2-40B4-BE49-F238E27FC236}">
                <a16:creationId xmlns:a16="http://schemas.microsoft.com/office/drawing/2014/main" id="{A007AB36-A0F2-4EC5-B31C-D6B050AAB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4A005358-2B97-489A-97D6-655DB2963516}"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97004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Global grants are by nature longer-term, larger grants and as such have additional requirements set by The Rotary Foundation to ensure that the projects are sustainable with measurable and lasting outcomes and that the grant funds are managed responsibly.  A global grant must also meet an important need of the community within one of Rotary’s 7 areas of focus and help improve the community’s capacity to address its own needs.</a:t>
            </a: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solidFill>
                  <a:prstClr val="black"/>
                </a:solidFill>
              </a:rPr>
              <a:pPr>
                <a:spcBef>
                  <a:spcPct val="0"/>
                </a:spcBef>
              </a:pPr>
              <a:t>13</a:t>
            </a:fld>
            <a:endParaRPr lang="en-US" altLang="en-US">
              <a:solidFill>
                <a:prstClr val="black"/>
              </a:solidFill>
            </a:endParaRPr>
          </a:p>
        </p:txBody>
      </p:sp>
    </p:spTree>
    <p:extLst>
      <p:ext uri="{BB962C8B-B14F-4D97-AF65-F5344CB8AC3E}">
        <p14:creationId xmlns:p14="http://schemas.microsoft.com/office/powerpoint/2010/main" val="319501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605-conducting-community-assessments-en.pdf</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75175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1D9D1D-A88A-4AC2-BD71-211E34394D0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B92F80B-A394-40CC-8CA3-76586BBF6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Don’t presume you know what the community needs, choose a group of diverse participants (gender, age, ethnicity, religion, income levels, and vocations), include women, young, elderly, religious and ethnic minorities, speak with your participants not at them, AND don’t overpromise – your club may not vote for the project you think they will.</a:t>
            </a:r>
          </a:p>
          <a:p>
            <a:r>
              <a:rPr lang="en-US" altLang="en-US" dirty="0">
                <a:latin typeface="Arial" panose="020B0604020202020204" pitchFamily="34" charset="0"/>
                <a:cs typeface="ヒラギノ角ゴ Pro W3" charset="-128"/>
              </a:rPr>
              <a:t>https://cdn5.dcbstatic.com/files/r/o/rotary_docebosaas_com/1615006800/W-Wo-pLWd9dLdToTcGu0iA/item/5d01f098d1568a33e85c1aee5e332af82abfc1a6.pdf</a:t>
            </a:r>
          </a:p>
          <a:p>
            <a:endParaRPr lang="en-US" altLang="en-US" dirty="0">
              <a:latin typeface="Arial" panose="020B0604020202020204" pitchFamily="34" charset="0"/>
              <a:cs typeface="ヒラギノ角ゴ Pro W3" charset="-128"/>
            </a:endParaRPr>
          </a:p>
        </p:txBody>
      </p:sp>
      <p:sp>
        <p:nvSpPr>
          <p:cNvPr id="43012" name="Slide Number Placeholder 3">
            <a:extLst>
              <a:ext uri="{FF2B5EF4-FFF2-40B4-BE49-F238E27FC236}">
                <a16:creationId xmlns:a16="http://schemas.microsoft.com/office/drawing/2014/main" id="{D0C53960-9D4A-433E-9010-7E1FF0080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2">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33366" indent="-282064"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28255"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79557"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30860"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482162"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33464"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384766"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36068"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FC937F48-66CC-4EC6-ABBD-699385066F8D}"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51301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must have sustainable impact. Here we have 6 steps to sustainability.  Start with the community to identify a need and develop a solution that builds on community strengths and aligns with local values and culture.  This means we need to start with a community assessment – ask the community what they need rather than deciding what you think you would like to do.  You may want to provide school uniforms, but the community may have a greater need for clean water or for trained teachers and books.  Identify key community members to assess their needs and become partners committed to the project and maybe even create new jobs or sell goods and services.  Provide training and education so that the community knows how to take over the project when the grant funding is gone.  Buy local, getting at least 3 bids, and make sure spare parts will be available locally.  Get local funding through governments, hospitals, companies or other organizations. Develop clear, measurable project outcomes and engage the community in collecting data and evaluating the outcomes.</a:t>
            </a:r>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16</a:t>
            </a:fld>
            <a:endParaRPr lang="en-US" altLang="en-US"/>
          </a:p>
        </p:txBody>
      </p:sp>
    </p:spTree>
    <p:extLst>
      <p:ext uri="{BB962C8B-B14F-4D97-AF65-F5344CB8AC3E}">
        <p14:creationId xmlns:p14="http://schemas.microsoft.com/office/powerpoint/2010/main" val="45940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17</a:t>
            </a:fld>
            <a:endParaRPr lang="en-US" altLang="en-US"/>
          </a:p>
        </p:txBody>
      </p:sp>
    </p:spTree>
    <p:extLst>
      <p:ext uri="{BB962C8B-B14F-4D97-AF65-F5344CB8AC3E}">
        <p14:creationId xmlns:p14="http://schemas.microsoft.com/office/powerpoint/2010/main" val="35531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18</a:t>
            </a:fld>
            <a:endParaRPr lang="en-US" altLang="en-US"/>
          </a:p>
        </p:txBody>
      </p:sp>
    </p:spTree>
    <p:extLst>
      <p:ext uri="{BB962C8B-B14F-4D97-AF65-F5344CB8AC3E}">
        <p14:creationId xmlns:p14="http://schemas.microsoft.com/office/powerpoint/2010/main" val="2165837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95727E9-A1F7-4EA0-9AA5-74A662969E7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1173AC45-F1A8-439B-95A7-7FD8B7329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Our 5 districts have differing requirements for district grant funding but all require certification of the club for Rotary Foundation funding which includes attending a grant management seminar (such as this) and completing a Memo of Understanding.  I know that most of us also suggest that more than one club member participate in a grant management seminar simply because one may leave your club.</a:t>
            </a:r>
          </a:p>
        </p:txBody>
      </p:sp>
      <p:sp>
        <p:nvSpPr>
          <p:cNvPr id="61444" name="Slide Number Placeholder 3">
            <a:extLst>
              <a:ext uri="{FF2B5EF4-FFF2-40B4-BE49-F238E27FC236}">
                <a16:creationId xmlns:a16="http://schemas.microsoft.com/office/drawing/2014/main" id="{BE2EA0D0-A9EC-47A3-8F3F-9D5370BA3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DD77F87A-C5CA-490B-BF19-E6E5848D0D8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2348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2</a:t>
            </a:fld>
            <a:endParaRPr lang="en-US" altLang="en-US"/>
          </a:p>
        </p:txBody>
      </p:sp>
    </p:spTree>
    <p:extLst>
      <p:ext uri="{BB962C8B-B14F-4D97-AF65-F5344CB8AC3E}">
        <p14:creationId xmlns:p14="http://schemas.microsoft.com/office/powerpoint/2010/main" val="349356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95727E9-A1F7-4EA0-9AA5-74A662969E7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1173AC45-F1A8-439B-95A7-7FD8B7329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have financial stewardship requirements for each club which you will see on your screen and which are designed to provide standard, best practices for the use and protection of our grant funds.</a:t>
            </a:r>
          </a:p>
        </p:txBody>
      </p:sp>
      <p:sp>
        <p:nvSpPr>
          <p:cNvPr id="61444" name="Slide Number Placeholder 3">
            <a:extLst>
              <a:ext uri="{FF2B5EF4-FFF2-40B4-BE49-F238E27FC236}">
                <a16:creationId xmlns:a16="http://schemas.microsoft.com/office/drawing/2014/main" id="{BE2EA0D0-A9EC-47A3-8F3F-9D5370BA3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DD77F87A-C5CA-490B-BF19-E6E5848D0D8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75790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95727E9-A1F7-4EA0-9AA5-74A662969E7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1173AC45-F1A8-439B-95A7-7FD8B7329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also need to have recordkeeping policies and procedures.  Finally, remember to check with your district for any district-specific qualifications requirements.</a:t>
            </a:r>
          </a:p>
        </p:txBody>
      </p:sp>
      <p:sp>
        <p:nvSpPr>
          <p:cNvPr id="61444" name="Slide Number Placeholder 3">
            <a:extLst>
              <a:ext uri="{FF2B5EF4-FFF2-40B4-BE49-F238E27FC236}">
                <a16:creationId xmlns:a16="http://schemas.microsoft.com/office/drawing/2014/main" id="{BE2EA0D0-A9EC-47A3-8F3F-9D5370BA3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DD77F87A-C5CA-490B-BF19-E6E5848D0D8C}"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96336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FE15E9E-5515-4B0B-9F89-4527DD82439D}"/>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F0558D65-2F37-4AF0-8FBC-FCD32DAD2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Your financial management plan will include procedures for a standard set of accounts, handling of receipts and disbursements, segregating duties, establishing any equipment inventories, and complying with laws.</a:t>
            </a:r>
          </a:p>
        </p:txBody>
      </p:sp>
      <p:sp>
        <p:nvSpPr>
          <p:cNvPr id="65540" name="Slide Number Placeholder 3">
            <a:extLst>
              <a:ext uri="{FF2B5EF4-FFF2-40B4-BE49-F238E27FC236}">
                <a16:creationId xmlns:a16="http://schemas.microsoft.com/office/drawing/2014/main" id="{EC968B08-EAA9-49C8-9078-30524F2562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2">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33366" indent="-282064"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28255"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79557"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30860"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482162"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33464"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384766"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36068"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98A0D0B1-A87F-477D-A944-C74C0442966F}" type="slidenum">
              <a:rPr lang="en-US" altLang="en-US" smtClean="0"/>
              <a:pPr>
                <a:spcBef>
                  <a:spcPct val="0"/>
                </a:spcBef>
              </a:pPr>
              <a:t>22</a:t>
            </a:fld>
            <a:endParaRPr lang="en-US" altLang="en-US"/>
          </a:p>
        </p:txBody>
      </p:sp>
    </p:spTree>
    <p:extLst>
      <p:ext uri="{BB962C8B-B14F-4D97-AF65-F5344CB8AC3E}">
        <p14:creationId xmlns:p14="http://schemas.microsoft.com/office/powerpoint/2010/main" val="59118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Rotary and community participation are needed for a successful, sustainable project.  To apply for a global grant, two qualified clubs or districts must work together.  The host sponsor is the partner in or near the community that’s implementing the project.  The international sponsor works with the host sponsor and is located outside of the host sponsor’s country.  Both the host and international partners must form committees of at least 3 members each.  Avoid conflicts of interest and look for committed members who have expertise, are accessible, respected, responsive, and multilingual.  Remember you will also be collaborating with community members and other organizations to maximize your project’s impact.  Clearly define responsibilities; have a detailed plan of action; develop clear and open lines of communication; have knowledgeable and motivated partners; show mutual respect; and anticipate potential barriers.</a:t>
            </a:r>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23</a:t>
            </a:fld>
            <a:endParaRPr lang="en-US" altLang="en-US"/>
          </a:p>
        </p:txBody>
      </p:sp>
    </p:spTree>
    <p:extLst>
      <p:ext uri="{BB962C8B-B14F-4D97-AF65-F5344CB8AC3E}">
        <p14:creationId xmlns:p14="http://schemas.microsoft.com/office/powerpoint/2010/main" val="2669405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950CCC5-C29D-4052-BB80-63FD8D8EB37E}"/>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1785021F-48ED-4FE1-902D-F3F0CE1F84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You can find in a variety of ways.  Your district leaders may help with this, you may also find partners at Rotary events like Rotary International Conventions or Project Fairs, as well as through Rotary related groups and online tools like discussion groups and Rotary Ideas. rotary-action-groups-flier-</a:t>
            </a:r>
            <a:r>
              <a:rPr lang="en-US" altLang="en-US" dirty="0" err="1">
                <a:latin typeface="Arial" panose="020B0604020202020204" pitchFamily="34" charset="0"/>
                <a:cs typeface="ヒラギノ角ゴ Pro W3" charset="-128"/>
              </a:rPr>
              <a:t>en</a:t>
            </a:r>
            <a:r>
              <a:rPr lang="en-US" altLang="en-US" dirty="0">
                <a:latin typeface="Arial" panose="020B0604020202020204" pitchFamily="34" charset="0"/>
                <a:cs typeface="ヒラギノ角ゴ Pro W3" charset="-128"/>
              </a:rPr>
              <a:t> </a:t>
            </a:r>
            <a:r>
              <a:rPr lang="en-US" altLang="en-US" dirty="0" err="1">
                <a:latin typeface="Arial" panose="020B0604020202020204" pitchFamily="34" charset="0"/>
                <a:cs typeface="ヒラギノ角ゴ Pro W3" charset="-128"/>
              </a:rPr>
              <a:t>copy.pdf</a:t>
            </a:r>
            <a:endParaRPr lang="en-US" altLang="en-US" dirty="0">
              <a:latin typeface="Arial" panose="020B0604020202020204" pitchFamily="34" charset="0"/>
              <a:cs typeface="ヒラギノ角ゴ Pro W3" charset="-128"/>
            </a:endParaRPr>
          </a:p>
        </p:txBody>
      </p:sp>
      <p:sp>
        <p:nvSpPr>
          <p:cNvPr id="45060" name="Slide Number Placeholder 3">
            <a:extLst>
              <a:ext uri="{FF2B5EF4-FFF2-40B4-BE49-F238E27FC236}">
                <a16:creationId xmlns:a16="http://schemas.microsoft.com/office/drawing/2014/main" id="{2D74B9A0-EAC2-4D37-AA00-6AECD66947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2">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33366" indent="-282064"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28255"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79557"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30860"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482162"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33464"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384766"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36068"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F9777FAA-AA2C-4D5B-91D9-3157D6B99965}"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58737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44D2C54-4CD9-44D7-9B2B-FFA8B567AC1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7431293A-B48B-4783-A545-025CD6CB0C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Also remember that reports are due for both district and global grants.  Global grant reports establish baselines, measurement methods, your goals, how you spend funds, and more importantly who benefited and how.</a:t>
            </a:r>
          </a:p>
        </p:txBody>
      </p:sp>
      <p:sp>
        <p:nvSpPr>
          <p:cNvPr id="73732" name="Slide Number Placeholder 3">
            <a:extLst>
              <a:ext uri="{FF2B5EF4-FFF2-40B4-BE49-F238E27FC236}">
                <a16:creationId xmlns:a16="http://schemas.microsoft.com/office/drawing/2014/main" id="{8904A3BD-1C2B-473C-A5E1-CF457AD0A9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2">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33366" indent="-282064"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28255"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79557"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30860"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482162"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33464"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384766"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36068"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E095FFDB-FFC5-4B5E-9309-63B4CFCAD835}" type="slidenum">
              <a:rPr lang="en-US" altLang="en-US" smtClean="0"/>
              <a:pPr>
                <a:spcBef>
                  <a:spcPct val="0"/>
                </a:spcBef>
              </a:pPr>
              <a:t>25</a:t>
            </a:fld>
            <a:endParaRPr lang="en-US" altLang="en-US"/>
          </a:p>
        </p:txBody>
      </p:sp>
    </p:spTree>
    <p:extLst>
      <p:ext uri="{BB962C8B-B14F-4D97-AF65-F5344CB8AC3E}">
        <p14:creationId xmlns:p14="http://schemas.microsoft.com/office/powerpoint/2010/main" val="731370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BABF0D7-9335-4F56-B0C7-7510666FC224}"/>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158AC6BA-D226-4B2C-879F-8FD4FC2FD2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Failing to timely report may cause you to be unable to receive future funds or cause issues with your current project. Any funds not used for the project as set forth in your application, must be returned to The Rotary Foundation.</a:t>
            </a:r>
          </a:p>
          <a:p>
            <a:endParaRPr lang="en-US" altLang="en-US" dirty="0">
              <a:latin typeface="Arial" panose="020B0604020202020204" pitchFamily="34" charset="0"/>
              <a:cs typeface="ヒラギノ角ゴ Pro W3" charset="-128"/>
            </a:endParaRPr>
          </a:p>
        </p:txBody>
      </p:sp>
      <p:sp>
        <p:nvSpPr>
          <p:cNvPr id="71684" name="Slide Number Placeholder 3">
            <a:extLst>
              <a:ext uri="{FF2B5EF4-FFF2-40B4-BE49-F238E27FC236}">
                <a16:creationId xmlns:a16="http://schemas.microsoft.com/office/drawing/2014/main" id="{2BA82DD3-A541-443F-94C2-9D4B2C9AF1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2">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33366" indent="-282064"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28255"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79557"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30860" indent="-225651" defTabSz="919842">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482162"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33464"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384766"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36068" indent="-225651" defTabSz="919842"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A8A88FD0-498A-491C-B396-922A246302CB}"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35679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 Mar 2025: 7 cases, (6 Pakistan, 1 Afghanistan); Jan - Mar 2024: 3 cases</a:t>
            </a:r>
          </a:p>
          <a:p>
            <a:r>
              <a:rPr lang="en-US" dirty="0"/>
              <a:t>2024 Totals: 99 (74 Pakistan, 25 Afghanistan)</a:t>
            </a:r>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27</a:t>
            </a:fld>
            <a:endParaRPr lang="en-US" altLang="en-US"/>
          </a:p>
        </p:txBody>
      </p:sp>
    </p:spTree>
    <p:extLst>
      <p:ext uri="{BB962C8B-B14F-4D97-AF65-F5344CB8AC3E}">
        <p14:creationId xmlns:p14="http://schemas.microsoft.com/office/powerpoint/2010/main" val="374899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28</a:t>
            </a:fld>
            <a:endParaRPr lang="en-US" altLang="en-US"/>
          </a:p>
        </p:txBody>
      </p:sp>
    </p:spTree>
    <p:extLst>
      <p:ext uri="{BB962C8B-B14F-4D97-AF65-F5344CB8AC3E}">
        <p14:creationId xmlns:p14="http://schemas.microsoft.com/office/powerpoint/2010/main" val="1608410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29</a:t>
            </a:fld>
            <a:endParaRPr lang="en-US" altLang="en-US"/>
          </a:p>
        </p:txBody>
      </p:sp>
    </p:spTree>
    <p:extLst>
      <p:ext uri="{BB962C8B-B14F-4D97-AF65-F5344CB8AC3E}">
        <p14:creationId xmlns:p14="http://schemas.microsoft.com/office/powerpoint/2010/main" val="425256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ヒラギノ角ゴ Pro W3" charset="-128"/>
              </a:rPr>
              <a:t>We have talked about why we give.  Now let’s visit how we give and how we can use our gifts to fund our projects which we are passionate about.  We know we can give to polio which means a gift to The Rotary Foundation, PolioPlus Fund.  We can also give to the Annual Fund and to the Endowment Fund.  The Annual Fund helps us to fund our current projects while the Endowment Fund provides funding for the types of projects we are passionate about well into the future. </a:t>
            </a:r>
            <a:endParaRPr lang="en-US" dirty="0"/>
          </a:p>
        </p:txBody>
      </p:sp>
      <p:sp>
        <p:nvSpPr>
          <p:cNvPr id="4" name="Slide Number Placeholder 3"/>
          <p:cNvSpPr>
            <a:spLocks noGrp="1"/>
          </p:cNvSpPr>
          <p:nvPr>
            <p:ph type="sldNum" sz="quarter" idx="5"/>
          </p:nvPr>
        </p:nvSpPr>
        <p:spPr/>
        <p:txBody>
          <a:bodyPr/>
          <a:lstStyle/>
          <a:p>
            <a:fld id="{BE28465E-FA5F-4447-8A9F-2CE5D4105353}" type="slidenum">
              <a:rPr lang="en-US" smtClean="0"/>
              <a:t>3</a:t>
            </a:fld>
            <a:endParaRPr lang="en-US"/>
          </a:p>
        </p:txBody>
      </p:sp>
    </p:spTree>
    <p:extLst>
      <p:ext uri="{BB962C8B-B14F-4D97-AF65-F5344CB8AC3E}">
        <p14:creationId xmlns:p14="http://schemas.microsoft.com/office/powerpoint/2010/main" val="127296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9694999-BFD2-F843-8EBE-27E4A685CF18}"/>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0A37DE1D-0F7D-5943-8907-BB517B456D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ヒラギノ角ゴ Pro W3" panose="020B0300000000000000" pitchFamily="34" charset="-128"/>
            </a:endParaRPr>
          </a:p>
        </p:txBody>
      </p:sp>
      <p:sp>
        <p:nvSpPr>
          <p:cNvPr id="32771" name="Slide Number Placeholder 3">
            <a:extLst>
              <a:ext uri="{FF2B5EF4-FFF2-40B4-BE49-F238E27FC236}">
                <a16:creationId xmlns:a16="http://schemas.microsoft.com/office/drawing/2014/main" id="{4B1577D2-37CF-8F42-A45F-416103052E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panose="020B0300000000000000" pitchFamily="34" charset="-128"/>
              </a:defRPr>
            </a:lvl1pPr>
            <a:lvl2pPr marL="742950" indent="-285750" defTabSz="931863">
              <a:spcBef>
                <a:spcPct val="30000"/>
              </a:spcBef>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defTabSz="931863">
              <a:spcBef>
                <a:spcPct val="30000"/>
              </a:spcBef>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defTabSz="931863">
              <a:spcBef>
                <a:spcPct val="30000"/>
              </a:spcBef>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defTabSz="931863">
              <a:spcBef>
                <a:spcPct val="30000"/>
              </a:spcBef>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spcBef>
                <a:spcPct val="0"/>
              </a:spcBef>
            </a:pPr>
            <a:fld id="{E50B7335-8D0C-7647-8C1D-CF2FEDE63A2E}" type="slidenum">
              <a:rPr lang="en-US" altLang="en-US" smtClean="0"/>
              <a:pPr>
                <a:spcBef>
                  <a:spcPct val="0"/>
                </a:spcBef>
              </a:pPr>
              <a:t>4</a:t>
            </a:fld>
            <a:endParaRPr lang="en-US" altLang="en-US"/>
          </a:p>
        </p:txBody>
      </p:sp>
    </p:spTree>
    <p:extLst>
      <p:ext uri="{BB962C8B-B14F-4D97-AF65-F5344CB8AC3E}">
        <p14:creationId xmlns:p14="http://schemas.microsoft.com/office/powerpoint/2010/main" val="365278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A9A2-3BBD-EA2A-F686-22FBF4451374}"/>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AA0A2C9-3ABA-CD35-E37A-D2AEA319AD2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93F8D3D7-434A-4A00-ADF4-8845C669F5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heard some examples earlier of district grants and many of our clubs do these smaller, short-term projects in our local communities and some even use these funds to do smaller, shorter term international projects.  </a:t>
            </a:r>
          </a:p>
        </p:txBody>
      </p:sp>
      <p:sp>
        <p:nvSpPr>
          <p:cNvPr id="38916" name="Slide Number Placeholder 3">
            <a:extLst>
              <a:ext uri="{FF2B5EF4-FFF2-40B4-BE49-F238E27FC236}">
                <a16:creationId xmlns:a16="http://schemas.microsoft.com/office/drawing/2014/main" id="{A3DC402B-F47C-AC1F-3F46-E66508048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5</a:t>
            </a:fld>
            <a:endParaRPr lang="en-US" altLang="en-US"/>
          </a:p>
        </p:txBody>
      </p:sp>
    </p:spTree>
    <p:extLst>
      <p:ext uri="{BB962C8B-B14F-4D97-AF65-F5344CB8AC3E}">
        <p14:creationId xmlns:p14="http://schemas.microsoft.com/office/powerpoint/2010/main" val="357039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ts val="1325"/>
              </a:lnSpc>
              <a:spcBef>
                <a:spcPts val="611"/>
              </a:spcBef>
              <a:spcAft>
                <a:spcPct val="0"/>
              </a:spcAft>
              <a:buClrTx/>
              <a:buSzTx/>
              <a:buFont typeface="Arial" pitchFamily="34" charset="0"/>
              <a:buNone/>
              <a:tabLst/>
              <a:defRPr/>
            </a:pPr>
            <a:r>
              <a:rPr lang="en-US" altLang="en-US" dirty="0">
                <a:latin typeface="Arial" panose="020B0604020202020204" pitchFamily="34" charset="0"/>
                <a:cs typeface="ヒラギノ角ゴ Pro W3" charset="-128"/>
              </a:rPr>
              <a:t>When you give money to The Rotary Foundation Annual Fund, SHARE program, in 3 years 47.5% of this comes back to your district for grants.  This is what we call District Designated Funds or DDF. Your district can allocate up to 50% of its DDF for district grants and the remaining 50% for global grants. </a:t>
            </a:r>
          </a:p>
          <a:p>
            <a:pPr marL="0" marR="0" lvl="0" indent="0" algn="l" defTabSz="914400" rtl="0" eaLnBrk="0" fontAlgn="base" latinLnBrk="0" hangingPunct="0">
              <a:lnSpc>
                <a:spcPts val="1325"/>
              </a:lnSpc>
              <a:spcBef>
                <a:spcPts val="611"/>
              </a:spcBef>
              <a:spcAft>
                <a:spcPct val="0"/>
              </a:spcAft>
              <a:buClrTx/>
              <a:buSzTx/>
              <a:buFont typeface="Arial" pitchFamily="34" charset="0"/>
              <a:buNone/>
              <a:tabLst/>
              <a:defRPr/>
            </a:pPr>
            <a:endParaRPr lang="en-US" altLang="en-US" dirty="0">
              <a:latin typeface="Arial" panose="020B0604020202020204" pitchFamily="34" charset="0"/>
              <a:cs typeface="ヒラギノ角ゴ Pro W3" charset="-128"/>
            </a:endParaRPr>
          </a:p>
          <a:p>
            <a:pPr marL="0" marR="0" lvl="0" indent="0" algn="l" defTabSz="914400" rtl="0" eaLnBrk="0" fontAlgn="base" latinLnBrk="0" hangingPunct="0">
              <a:lnSpc>
                <a:spcPts val="1325"/>
              </a:lnSpc>
              <a:spcBef>
                <a:spcPts val="611"/>
              </a:spcBef>
              <a:spcAft>
                <a:spcPct val="0"/>
              </a:spcAft>
              <a:buClrTx/>
              <a:buSzTx/>
              <a:buFont typeface="Arial" pitchFamily="34" charset="0"/>
              <a:buNone/>
              <a:tabLst/>
              <a:defRPr/>
            </a:pPr>
            <a:r>
              <a:rPr lang="en-US" altLang="en-US" dirty="0">
                <a:latin typeface="Arial" panose="020B0604020202020204" pitchFamily="34" charset="0"/>
                <a:cs typeface="ヒラギノ角ゴ Pro W3" charset="-128"/>
              </a:rPr>
              <a:t>The 47.5% of our contributions goes to the World Fund which can be used to match your global grants, and 5% is used for operating expenses.</a:t>
            </a:r>
          </a:p>
          <a:p>
            <a:pPr marL="0" marR="0" lvl="0" indent="0" algn="l" defTabSz="914400" rtl="0" eaLnBrk="0" fontAlgn="base" latinLnBrk="0" hangingPunct="0">
              <a:lnSpc>
                <a:spcPts val="1325"/>
              </a:lnSpc>
              <a:spcBef>
                <a:spcPts val="611"/>
              </a:spcBef>
              <a:spcAft>
                <a:spcPct val="0"/>
              </a:spcAft>
              <a:buClrTx/>
              <a:buSzTx/>
              <a:buFont typeface="Arial" pitchFamily="34" charset="0"/>
              <a:buNone/>
              <a:tabLst/>
              <a:defRPr/>
            </a:pPr>
            <a:endParaRPr lang="en-US" altLang="en-US" dirty="0">
              <a:latin typeface="Arial" panose="020B0604020202020204" pitchFamily="34" charset="0"/>
              <a:cs typeface="ヒラギノ角ゴ Pro W3" charset="-128"/>
            </a:endParaRPr>
          </a:p>
          <a:p>
            <a:pPr marL="0" indent="0">
              <a:lnSpc>
                <a:spcPts val="1325"/>
              </a:lnSpc>
              <a:spcBef>
                <a:spcPts val="611"/>
              </a:spcBef>
              <a:buFont typeface="Arial" pitchFamily="34" charset="0"/>
              <a:buNone/>
            </a:pPr>
            <a:endParaRPr lang="en-US" sz="1200" dirty="0">
              <a:solidFill>
                <a:srgbClr val="000000"/>
              </a:solidFill>
              <a:latin typeface="Arial" panose="020B0604020202020204" pitchFamily="34" charset="0"/>
              <a:ea typeface="Times New Roman"/>
              <a:cs typeface="Arial" panose="020B0604020202020204" pitchFamily="34" charset="0"/>
            </a:endParaRPr>
          </a:p>
          <a:p>
            <a:pPr marL="914350"/>
            <a:endParaRPr lang="en-US" i="1"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6545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heard some examples earlier of district grants and many of our clubs do these smaller, short-term projects in our local communities and some even use these funds to do smaller, shorter term international projects.  </a:t>
            </a: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7</a:t>
            </a:fld>
            <a:endParaRPr lang="en-US" altLang="en-US"/>
          </a:p>
        </p:txBody>
      </p:sp>
    </p:spTree>
    <p:extLst>
      <p:ext uri="{BB962C8B-B14F-4D97-AF65-F5344CB8AC3E}">
        <p14:creationId xmlns:p14="http://schemas.microsoft.com/office/powerpoint/2010/main" val="349353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heard some examples earlier of district grants and many of our clubs do these smaller, short-term projects in our local communities and some even use these funds to do smaller, shorter term international projects.  </a:t>
            </a: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8</a:t>
            </a:fld>
            <a:endParaRPr lang="en-US" altLang="en-US"/>
          </a:p>
        </p:txBody>
      </p:sp>
    </p:spTree>
    <p:extLst>
      <p:ext uri="{BB962C8B-B14F-4D97-AF65-F5344CB8AC3E}">
        <p14:creationId xmlns:p14="http://schemas.microsoft.com/office/powerpoint/2010/main" val="108572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We heard some examples earlier of district grants and many of our clubs do these smaller, short-term projects in our local communities and some even use these funds to do smaller, shorter term international projects.  </a:t>
            </a: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9</a:t>
            </a:fld>
            <a:endParaRPr lang="en-US" altLang="en-US"/>
          </a:p>
        </p:txBody>
      </p:sp>
    </p:spTree>
    <p:extLst>
      <p:ext uri="{BB962C8B-B14F-4D97-AF65-F5344CB8AC3E}">
        <p14:creationId xmlns:p14="http://schemas.microsoft.com/office/powerpoint/2010/main" val="349353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AEEF"/>
          </a:solidFill>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497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75887-C340-1C4E-A5C9-9695B78E3EC6}"/>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64505B8-575E-FB43-A804-18F84FC8415F}"/>
              </a:ext>
            </a:extLst>
          </p:cNvPr>
          <p:cNvSpPr>
            <a:spLocks noChangeArrowheads="1"/>
          </p:cNvSpPr>
          <p:nvPr/>
        </p:nvSpPr>
        <p:spPr bwMode="auto">
          <a:xfrm>
            <a:off x="-76200" y="342900"/>
            <a:ext cx="9296400" cy="40005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4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9667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815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36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96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7934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91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1993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26868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2889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4945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96851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155031"/>
            <a:ext cx="9144000" cy="3988469"/>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4767263"/>
            <a:ext cx="317501" cy="273844"/>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15503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86678"/>
            <a:ext cx="317501" cy="273844"/>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375199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827609"/>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07161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83B857-07C8-2C45-9A88-7F8CBE10CC53}"/>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44705384-ABB9-3049-AC94-16166981BB7E}"/>
              </a:ext>
            </a:extLst>
          </p:cNvPr>
          <p:cNvSpPr/>
          <p:nvPr/>
        </p:nvSpPr>
        <p:spPr>
          <a:xfrm>
            <a:off x="-152400" y="2000250"/>
            <a:ext cx="9525000" cy="1200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217617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F6F2B9-2ECE-9F4D-A0D7-2418B4ACC068}"/>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C63E8DB-F5C2-1749-BD50-65DEB8EFFDAA}"/>
              </a:ext>
            </a:extLst>
          </p:cNvPr>
          <p:cNvSpPr>
            <a:spLocks noChangeArrowheads="1"/>
          </p:cNvSpPr>
          <p:nvPr/>
        </p:nvSpPr>
        <p:spPr bwMode="auto">
          <a:xfrm>
            <a:off x="-152400" y="2000250"/>
            <a:ext cx="9525000" cy="1200150"/>
          </a:xfrm>
          <a:prstGeom prst="rect">
            <a:avLst/>
          </a:prstGeom>
          <a:solidFill>
            <a:srgbClr val="005DAA"/>
          </a:solidFill>
          <a:ln>
            <a:noFill/>
          </a:ln>
          <a:effectLst>
            <a:outerShdw blurRad="88900" dist="61087" dir="5400000" rotWithShape="0">
              <a:srgbClr val="808080">
                <a:alpha val="45999"/>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554760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E9DEC3-F574-0C45-9EC5-19E0F33AF4E0}"/>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AE8D23D-5EEE-804A-B52A-BCB7282896EF}"/>
              </a:ext>
            </a:extLst>
          </p:cNvPr>
          <p:cNvSpPr>
            <a:spLocks noChangeArrowheads="1"/>
          </p:cNvSpPr>
          <p:nvPr/>
        </p:nvSpPr>
        <p:spPr bwMode="auto">
          <a:xfrm>
            <a:off x="-152400" y="2000250"/>
            <a:ext cx="9525000" cy="1200150"/>
          </a:xfrm>
          <a:prstGeom prst="rect">
            <a:avLst/>
          </a:prstGeom>
          <a:solidFill>
            <a:schemeClr val="tx2"/>
          </a:solidFill>
          <a:ln>
            <a:noFill/>
          </a:ln>
          <a:effectLst>
            <a:outerShdw blurRad="88900" dist="61087" dir="5400000" rotWithShape="0">
              <a:srgbClr val="808080">
                <a:alpha val="45999"/>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0207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B6B2C-2839-7947-9D11-64DA67AAB6FE}"/>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EA93F927-A617-1847-BE72-DD1BD73A7AFD}"/>
              </a:ext>
            </a:extLst>
          </p:cNvPr>
          <p:cNvSpPr>
            <a:spLocks noChangeArrowheads="1"/>
          </p:cNvSpPr>
          <p:nvPr/>
        </p:nvSpPr>
        <p:spPr bwMode="auto">
          <a:xfrm>
            <a:off x="-152400" y="2000250"/>
            <a:ext cx="9525000" cy="1200150"/>
          </a:xfrm>
          <a:prstGeom prst="rect">
            <a:avLst/>
          </a:prstGeom>
          <a:solidFill>
            <a:srgbClr val="009999"/>
          </a:solidFill>
          <a:ln>
            <a:noFill/>
          </a:ln>
          <a:effectLst>
            <a:outerShdw blurRad="88900" dist="61087" dir="5400000" rotWithShape="0">
              <a:srgbClr val="808080">
                <a:alpha val="45999"/>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90970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6FDFA9-D1C9-E947-AB29-ED9FD1A2E329}"/>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E3A69A94-B385-1744-8136-4DD84734919E}"/>
              </a:ext>
            </a:extLst>
          </p:cNvPr>
          <p:cNvSpPr>
            <a:spLocks noChangeArrowheads="1"/>
          </p:cNvSpPr>
          <p:nvPr/>
        </p:nvSpPr>
        <p:spPr bwMode="auto">
          <a:xfrm>
            <a:off x="-152400" y="2000250"/>
            <a:ext cx="9525000" cy="120015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4864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311D0D-43FE-AA49-9276-249D74C923BF}"/>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1374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1838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8722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4508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C115C-8BD7-C046-A35C-7765F6B90BB6}"/>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2DC00AE-B354-F74D-BA53-5403D8C01CEF}"/>
              </a:ext>
            </a:extLst>
          </p:cNvPr>
          <p:cNvSpPr/>
          <p:nvPr/>
        </p:nvSpPr>
        <p:spPr>
          <a:xfrm>
            <a:off x="-76200" y="342900"/>
            <a:ext cx="9296400" cy="400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906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C324A-FE49-DD47-82C5-E829AD1A60A6}"/>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FCE8337-6A34-B44A-A9A9-5E8BE04289E1}"/>
              </a:ext>
            </a:extLst>
          </p:cNvPr>
          <p:cNvSpPr>
            <a:spLocks noChangeArrowheads="1"/>
          </p:cNvSpPr>
          <p:nvPr/>
        </p:nvSpPr>
        <p:spPr bwMode="auto">
          <a:xfrm>
            <a:off x="-76200" y="342900"/>
            <a:ext cx="9296400" cy="40005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44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B79996-DAD5-3049-8B11-491CC987984C}"/>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A2B2DAF1-1E4F-3D41-8292-27D99FB1E527}"/>
              </a:ext>
            </a:extLst>
          </p:cNvPr>
          <p:cNvSpPr>
            <a:spLocks noChangeArrowheads="1"/>
          </p:cNvSpPr>
          <p:nvPr/>
        </p:nvSpPr>
        <p:spPr bwMode="auto">
          <a:xfrm>
            <a:off x="-76200" y="342900"/>
            <a:ext cx="9296400" cy="40005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45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076D58-84E9-E94B-BCF0-804EFEDF6BF0}"/>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1D14804-3B5C-B246-9878-35BD4095272C}"/>
              </a:ext>
            </a:extLst>
          </p:cNvPr>
          <p:cNvSpPr>
            <a:spLocks noChangeArrowheads="1"/>
          </p:cNvSpPr>
          <p:nvPr/>
        </p:nvSpPr>
        <p:spPr bwMode="auto">
          <a:xfrm>
            <a:off x="-76200" y="342900"/>
            <a:ext cx="9296400" cy="40005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27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E5D8"/>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0283FF23-66C6-4440-BBA0-F270F35330F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45529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00CA3699-778B-BB4B-B223-67505CF0990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5D8457E1-0009-8541-8C07-CED5ECB678C3}"/>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7200" y="45529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B21D6F0-CFA5-AE41-8F30-6C759AFBC311}"/>
              </a:ext>
            </a:extLst>
          </p:cNvPr>
          <p:cNvSpPr txBox="1"/>
          <p:nvPr/>
        </p:nvSpPr>
        <p:spPr>
          <a:xfrm>
            <a:off x="7086600" y="485775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6366101-2A83-8149-AD05-DD8F7FE7C33F}" type="slidenum">
              <a:rPr lang="en-US" altLang="en-US" sz="900" smtClean="0">
                <a:solidFill>
                  <a:srgbClr val="58585A"/>
                </a:solidFill>
                <a:latin typeface="Arial Narrow" panose="020B0606020202030204" pitchFamily="34" charset="0"/>
              </a:rPr>
              <a:pPr algn="r">
                <a:defRPr/>
              </a:pPr>
              <a:t>‹#›</a:t>
            </a:fld>
            <a:r>
              <a:rPr lang="en-US" altLang="en-US" sz="900">
                <a:solidFill>
                  <a:srgbClr val="58585A"/>
                </a:solidFill>
                <a:latin typeface="Arial Narrow" panose="020B0606020202030204" pitchFamily="34" charset="0"/>
              </a:rPr>
              <a:t>  </a:t>
            </a: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70" r:id="rId14"/>
    <p:sldLayoutId id="2147484271" r:id="rId15"/>
    <p:sldLayoutId id="2147484278" r:id="rId16"/>
    <p:sldLayoutId id="2147484279"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62DEE8-80D4-BD47-8870-3EE5CF2372DF}"/>
              </a:ext>
            </a:extLst>
          </p:cNvPr>
          <p:cNvSpPr txBox="1"/>
          <p:nvPr/>
        </p:nvSpPr>
        <p:spPr>
          <a:xfrm>
            <a:off x="7086600" y="485775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C217D10-E80B-6646-B0D1-464CEAC8C7EB}" type="slidenum">
              <a:rPr lang="en-US" altLang="en-US" sz="900" smtClean="0">
                <a:solidFill>
                  <a:srgbClr val="58585A"/>
                </a:solidFill>
                <a:latin typeface="Arial Narrow" panose="020B0606020202030204" pitchFamily="34" charset="0"/>
              </a:rPr>
              <a:pPr algn="r">
                <a:defRPr/>
              </a:pPr>
              <a:t>‹#›</a:t>
            </a:fld>
            <a:r>
              <a:rPr lang="en-US" altLang="en-US" sz="900">
                <a:solidFill>
                  <a:srgbClr val="58585A"/>
                </a:solidFill>
                <a:latin typeface="Arial Narrow" panose="020B0606020202030204" pitchFamily="34" charset="0"/>
              </a:rPr>
              <a:t>  </a:t>
            </a:r>
          </a:p>
        </p:txBody>
      </p:sp>
      <p:pic>
        <p:nvPicPr>
          <p:cNvPr id="8195" name="Picture 4">
            <a:extLst>
              <a:ext uri="{FF2B5EF4-FFF2-40B4-BE49-F238E27FC236}">
                <a16:creationId xmlns:a16="http://schemas.microsoft.com/office/drawing/2014/main" id="{D3850F0A-E2E9-3442-84DC-872BE417957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45529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bvaughn6840@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rotary-action-groups-flier-en%20copy.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3D4A-F006-5B4F-8AB7-4BEA6EA78377}"/>
              </a:ext>
            </a:extLst>
          </p:cNvPr>
          <p:cNvSpPr>
            <a:spLocks noGrp="1"/>
          </p:cNvSpPr>
          <p:nvPr>
            <p:ph type="title"/>
          </p:nvPr>
        </p:nvSpPr>
        <p:spPr/>
        <p:txBody>
          <a:bodyPr/>
          <a:lstStyle/>
          <a:p>
            <a:r>
              <a:rPr lang="en-US" dirty="0"/>
              <a:t>GRANT MANAGEMENT SEMINAR</a:t>
            </a:r>
          </a:p>
        </p:txBody>
      </p:sp>
      <p:sp>
        <p:nvSpPr>
          <p:cNvPr id="4" name="Title 1">
            <a:extLst>
              <a:ext uri="{FF2B5EF4-FFF2-40B4-BE49-F238E27FC236}">
                <a16:creationId xmlns:a16="http://schemas.microsoft.com/office/drawing/2014/main" id="{D34841BC-C2D6-434F-83ED-E71CE412E100}"/>
              </a:ext>
            </a:extLst>
          </p:cNvPr>
          <p:cNvSpPr>
            <a:spLocks noGrp="1"/>
          </p:cNvSpPr>
          <p:nvPr>
            <p:ph idx="1"/>
          </p:nvPr>
        </p:nvSpPr>
        <p:spPr>
          <a:xfrm>
            <a:off x="152400" y="1267442"/>
            <a:ext cx="8001000" cy="1970905"/>
          </a:xfrm>
        </p:spPr>
        <p:txBody>
          <a:bodyPr>
            <a:normAutofit fontScale="92500" lnSpcReduction="10000"/>
          </a:bodyPr>
          <a:lstStyle/>
          <a:p>
            <a:pPr marL="0" indent="0" algn="ctr">
              <a:buNone/>
            </a:pPr>
            <a:r>
              <a:rPr lang="en-US" i="1" dirty="0">
                <a:solidFill>
                  <a:schemeClr val="tx2"/>
                </a:solidFill>
              </a:rPr>
              <a:t>KEY PROGRAMS OF </a:t>
            </a:r>
          </a:p>
          <a:p>
            <a:pPr marL="0" indent="0" algn="ctr">
              <a:buNone/>
            </a:pPr>
            <a:r>
              <a:rPr lang="en-US" i="1" dirty="0">
                <a:solidFill>
                  <a:schemeClr val="tx2"/>
                </a:solidFill>
              </a:rPr>
              <a:t>THE ROTARY FOUNDATION</a:t>
            </a:r>
          </a:p>
          <a:p>
            <a:pPr marL="0" indent="0" algn="ctr">
              <a:buNone/>
            </a:pPr>
            <a:r>
              <a:rPr lang="en-US" i="1" dirty="0">
                <a:solidFill>
                  <a:schemeClr val="tx2"/>
                </a:solidFill>
              </a:rPr>
              <a:t>&amp; </a:t>
            </a:r>
          </a:p>
          <a:p>
            <a:pPr marL="0" indent="0" algn="ctr">
              <a:buNone/>
            </a:pPr>
            <a:r>
              <a:rPr lang="en-US" i="1" dirty="0">
                <a:solidFill>
                  <a:schemeClr val="tx2"/>
                </a:solidFill>
              </a:rPr>
              <a:t>GRANT CERTIFICATION </a:t>
            </a:r>
          </a:p>
        </p:txBody>
      </p:sp>
      <p:sp>
        <p:nvSpPr>
          <p:cNvPr id="5" name="Subtitle 2">
            <a:extLst>
              <a:ext uri="{FF2B5EF4-FFF2-40B4-BE49-F238E27FC236}">
                <a16:creationId xmlns:a16="http://schemas.microsoft.com/office/drawing/2014/main" id="{6142AFF3-FD8D-7242-A7B3-9ACA9619D062}"/>
              </a:ext>
            </a:extLst>
          </p:cNvPr>
          <p:cNvSpPr txBox="1">
            <a:spLocks/>
          </p:cNvSpPr>
          <p:nvPr/>
        </p:nvSpPr>
        <p:spPr>
          <a:xfrm>
            <a:off x="990600" y="3028596"/>
            <a:ext cx="5943600" cy="25896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000000"/>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000000"/>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000000"/>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 </a:t>
            </a:r>
          </a:p>
          <a:p>
            <a:pPr marL="0" indent="0" algn="ctr">
              <a:buNone/>
            </a:pPr>
            <a:r>
              <a:rPr lang="en-US" sz="1600" dirty="0"/>
              <a:t>March 5, 2026</a:t>
            </a:r>
          </a:p>
        </p:txBody>
      </p:sp>
      <p:sp>
        <p:nvSpPr>
          <p:cNvPr id="7" name="Rectangle 6">
            <a:extLst>
              <a:ext uri="{FF2B5EF4-FFF2-40B4-BE49-F238E27FC236}">
                <a16:creationId xmlns:a16="http://schemas.microsoft.com/office/drawing/2014/main" id="{F91C5151-991A-9542-9CBD-B230780BC073}"/>
              </a:ext>
            </a:extLst>
          </p:cNvPr>
          <p:cNvSpPr/>
          <p:nvPr/>
        </p:nvSpPr>
        <p:spPr>
          <a:xfrm>
            <a:off x="6629400" y="3698794"/>
            <a:ext cx="2180007" cy="923330"/>
          </a:xfrm>
          <a:prstGeom prst="rect">
            <a:avLst/>
          </a:prstGeom>
        </p:spPr>
        <p:txBody>
          <a:bodyPr wrap="square">
            <a:spAutoFit/>
          </a:bodyPr>
          <a:lstStyle/>
          <a:p>
            <a:r>
              <a:rPr lang="en-US" sz="1600" dirty="0">
                <a:solidFill>
                  <a:schemeClr val="bg2">
                    <a:lumMod val="10000"/>
                  </a:schemeClr>
                </a:solidFill>
                <a:latin typeface="Georgia" panose="02040502050405020303" pitchFamily="18" charset="0"/>
              </a:rPr>
              <a:t>DRFC Bob Vaughn</a:t>
            </a:r>
          </a:p>
          <a:p>
            <a:r>
              <a:rPr lang="en-US" sz="1400" dirty="0">
                <a:solidFill>
                  <a:schemeClr val="bg2">
                    <a:lumMod val="10000"/>
                  </a:schemeClr>
                </a:solidFill>
                <a:latin typeface="Georgia" panose="02040502050405020303" pitchFamily="18" charset="0"/>
              </a:rPr>
              <a:t>District 6840</a:t>
            </a:r>
          </a:p>
          <a:p>
            <a:r>
              <a:rPr lang="en-US" sz="1200" dirty="0">
                <a:solidFill>
                  <a:schemeClr val="bg2">
                    <a:lumMod val="10000"/>
                  </a:schemeClr>
                </a:solidFill>
                <a:latin typeface="Georgia" panose="02040502050405020303" pitchFamily="18" charset="0"/>
                <a:hlinkClick r:id="rId3"/>
              </a:rPr>
              <a:t>bobvaughn6840@gmail.com</a:t>
            </a:r>
            <a:endParaRPr lang="en-US" sz="1200" dirty="0">
              <a:solidFill>
                <a:schemeClr val="bg2">
                  <a:lumMod val="10000"/>
                </a:schemeClr>
              </a:solidFill>
              <a:latin typeface="Georgia" panose="02040502050405020303" pitchFamily="18" charset="0"/>
            </a:endParaRPr>
          </a:p>
          <a:p>
            <a:r>
              <a:rPr lang="en-US" sz="1200" dirty="0">
                <a:solidFill>
                  <a:schemeClr val="bg2">
                    <a:lumMod val="10000"/>
                  </a:schemeClr>
                </a:solidFill>
                <a:latin typeface="Georgia" panose="02040502050405020303" pitchFamily="18" charset="0"/>
              </a:rPr>
              <a:t>832-671-6700</a:t>
            </a:r>
          </a:p>
        </p:txBody>
      </p:sp>
      <p:sp>
        <p:nvSpPr>
          <p:cNvPr id="9" name="Rectangle 8">
            <a:extLst>
              <a:ext uri="{FF2B5EF4-FFF2-40B4-BE49-F238E27FC236}">
                <a16:creationId xmlns:a16="http://schemas.microsoft.com/office/drawing/2014/main" id="{C9713EE1-A9E0-CC4D-97A8-5BCA7B24A4DD}"/>
              </a:ext>
            </a:extLst>
          </p:cNvPr>
          <p:cNvSpPr/>
          <p:nvPr/>
        </p:nvSpPr>
        <p:spPr>
          <a:xfrm>
            <a:off x="334593" y="3952710"/>
            <a:ext cx="1524000" cy="307777"/>
          </a:xfrm>
          <a:prstGeom prst="rect">
            <a:avLst/>
          </a:prstGeom>
        </p:spPr>
        <p:txBody>
          <a:bodyPr wrap="square">
            <a:spAutoFit/>
          </a:bodyPr>
          <a:lstStyle/>
          <a:p>
            <a:r>
              <a:rPr lang="en-US" sz="1400" dirty="0">
                <a:solidFill>
                  <a:schemeClr val="bg2">
                    <a:lumMod val="10000"/>
                  </a:schemeClr>
                </a:solidFill>
              </a:rPr>
              <a:t> </a:t>
            </a:r>
          </a:p>
        </p:txBody>
      </p:sp>
      <p:sp>
        <p:nvSpPr>
          <p:cNvPr id="3" name="TextBox 2">
            <a:extLst>
              <a:ext uri="{FF2B5EF4-FFF2-40B4-BE49-F238E27FC236}">
                <a16:creationId xmlns:a16="http://schemas.microsoft.com/office/drawing/2014/main" id="{890B431A-85FD-42D4-9F8C-073FC81E3714}"/>
              </a:ext>
            </a:extLst>
          </p:cNvPr>
          <p:cNvSpPr txBox="1"/>
          <p:nvPr/>
        </p:nvSpPr>
        <p:spPr>
          <a:xfrm>
            <a:off x="4615543" y="3518263"/>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87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 Important Information</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latin typeface="Gill Sans MT" panose="020B0502020104020203" pitchFamily="34" charset="0"/>
              </a:rPr>
              <a:t>District grants are graded on the following:</a:t>
            </a:r>
          </a:p>
          <a:p>
            <a:r>
              <a:rPr lang="en-US" altLang="en-US" sz="2400" dirty="0">
                <a:latin typeface="Gill Sans MT" panose="020B0502020104020203" pitchFamily="34" charset="0"/>
              </a:rPr>
              <a:t>On a per capita basis, how much is given to the Rotary Foundation. To be considered, the club’s contribution must be at the Foundation by </a:t>
            </a:r>
            <a:r>
              <a:rPr lang="en-US" altLang="en-US" sz="2400" b="1" dirty="0">
                <a:latin typeface="Gill Sans MT" panose="020B0502020104020203" pitchFamily="34" charset="0"/>
              </a:rPr>
              <a:t>May 31, 2026</a:t>
            </a:r>
          </a:p>
          <a:p>
            <a:r>
              <a:rPr lang="en-US" altLang="en-US" sz="2400" dirty="0">
                <a:latin typeface="Gill Sans MT" panose="020B0502020104020203" pitchFamily="34" charset="0"/>
              </a:rPr>
              <a:t>The club’s financial contribution to the project compared to the amount it requests as a grant</a:t>
            </a:r>
          </a:p>
          <a:p>
            <a:r>
              <a:rPr lang="en-US" altLang="en-US" sz="2400" dirty="0">
                <a:latin typeface="Gill Sans MT" panose="020B0502020104020203" pitchFamily="34" charset="0"/>
              </a:rPr>
              <a:t>Successful, timely closing of current year grants</a:t>
            </a:r>
          </a:p>
          <a:p>
            <a:r>
              <a:rPr lang="en-US" altLang="en-US" sz="2400" dirty="0">
                <a:latin typeface="Gill Sans MT" panose="020B0502020104020203" pitchFamily="34" charset="0"/>
              </a:rPr>
              <a:t>Club members’ grant training</a:t>
            </a:r>
          </a:p>
          <a:p>
            <a:endParaRPr lang="en-US" altLang="en-US" sz="2800" dirty="0">
              <a:latin typeface="Gill Sans MT" panose="020B0502020104020203" pitchFamily="34" charset="0"/>
            </a:endParaRPr>
          </a:p>
        </p:txBody>
      </p:sp>
    </p:spTree>
    <p:extLst>
      <p:ext uri="{BB962C8B-B14F-4D97-AF65-F5344CB8AC3E}">
        <p14:creationId xmlns:p14="http://schemas.microsoft.com/office/powerpoint/2010/main" val="50509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D687-6AA3-8B0F-7140-FA5E40A3288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C1B5C5-0E72-7D53-15A9-5F032D23970C}"/>
              </a:ext>
            </a:extLst>
          </p:cNvPr>
          <p:cNvPicPr>
            <a:picLocks noChangeAspect="1"/>
          </p:cNvPicPr>
          <p:nvPr/>
        </p:nvPicPr>
        <p:blipFill>
          <a:blip r:embed="rId3"/>
          <a:stretch>
            <a:fillRect/>
          </a:stretch>
        </p:blipFill>
        <p:spPr>
          <a:xfrm>
            <a:off x="685800" y="133350"/>
            <a:ext cx="7772400" cy="4627427"/>
          </a:xfrm>
          <a:prstGeom prst="rect">
            <a:avLst/>
          </a:prstGeom>
        </p:spPr>
      </p:pic>
    </p:spTree>
    <p:extLst>
      <p:ext uri="{BB962C8B-B14F-4D97-AF65-F5344CB8AC3E}">
        <p14:creationId xmlns:p14="http://schemas.microsoft.com/office/powerpoint/2010/main" val="246015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3BFB683-E030-4864-A330-87F23115226D}"/>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Seven Areas of Focus</a:t>
            </a:r>
          </a:p>
        </p:txBody>
      </p:sp>
      <p:pic>
        <p:nvPicPr>
          <p:cNvPr id="5" name="Picture 4" descr="Diagram&#10;&#10;Description automatically generated with low confidence">
            <a:extLst>
              <a:ext uri="{FF2B5EF4-FFF2-40B4-BE49-F238E27FC236}">
                <a16:creationId xmlns:a16="http://schemas.microsoft.com/office/drawing/2014/main" id="{86D11804-CDE9-44A9-A8D9-645D880CCB43}"/>
              </a:ext>
            </a:extLst>
          </p:cNvPr>
          <p:cNvPicPr>
            <a:picLocks noChangeAspect="1"/>
          </p:cNvPicPr>
          <p:nvPr/>
        </p:nvPicPr>
        <p:blipFill>
          <a:blip r:embed="rId5"/>
          <a:stretch>
            <a:fillRect/>
          </a:stretch>
        </p:blipFill>
        <p:spPr>
          <a:xfrm>
            <a:off x="1066800" y="971550"/>
            <a:ext cx="6172200" cy="3734742"/>
          </a:xfrm>
          <a:prstGeom prst="rect">
            <a:avLst/>
          </a:prstGeom>
        </p:spPr>
      </p:pic>
      <p:pic>
        <p:nvPicPr>
          <p:cNvPr id="2" name="Slide 12">
            <a:hlinkClick r:id="" action="ppaction://media"/>
            <a:extLst>
              <a:ext uri="{FF2B5EF4-FFF2-40B4-BE49-F238E27FC236}">
                <a16:creationId xmlns:a16="http://schemas.microsoft.com/office/drawing/2014/main" id="{B5763E7D-0EF6-4E99-87FE-1AB95385F9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4597400"/>
            <a:ext cx="406400" cy="406400"/>
          </a:xfrm>
          <a:prstGeom prst="rect">
            <a:avLst/>
          </a:prstGeom>
        </p:spPr>
      </p:pic>
    </p:spTree>
    <p:extLst>
      <p:ext uri="{BB962C8B-B14F-4D97-AF65-F5344CB8AC3E}">
        <p14:creationId xmlns:p14="http://schemas.microsoft.com/office/powerpoint/2010/main" val="330934681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Global Grants</a:t>
            </a:r>
          </a:p>
        </p:txBody>
      </p:sp>
      <p:sp>
        <p:nvSpPr>
          <p:cNvPr id="39939" name="Content Placeholder 1">
            <a:extLst>
              <a:ext uri="{FF2B5EF4-FFF2-40B4-BE49-F238E27FC236}">
                <a16:creationId xmlns:a16="http://schemas.microsoft.com/office/drawing/2014/main" id="{0055CFBB-82CC-4DC9-96E7-26BE22771098}"/>
              </a:ext>
            </a:extLst>
          </p:cNvPr>
          <p:cNvSpPr>
            <a:spLocks noGrp="1" noChangeArrowheads="1"/>
          </p:cNvSpPr>
          <p:nvPr>
            <p:ph idx="1"/>
          </p:nvPr>
        </p:nvSpPr>
        <p:spPr bwMode="auto">
          <a:xfrm>
            <a:off x="381000" y="742950"/>
            <a:ext cx="6172200" cy="333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altLang="en-US" sz="2800" dirty="0">
                <a:latin typeface="Gill Sans MT" panose="020B0502020104020203" pitchFamily="34" charset="0"/>
              </a:rPr>
              <a:t>Longer-term projects</a:t>
            </a:r>
          </a:p>
          <a:p>
            <a:pPr>
              <a:spcBef>
                <a:spcPts val="0"/>
              </a:spcBef>
            </a:pPr>
            <a:r>
              <a:rPr lang="en-US" altLang="en-US" sz="2800" dirty="0">
                <a:latin typeface="Gill Sans MT" panose="020B0502020104020203" pitchFamily="34" charset="0"/>
              </a:rPr>
              <a:t>Sustainable impact</a:t>
            </a:r>
          </a:p>
          <a:p>
            <a:pPr>
              <a:spcBef>
                <a:spcPts val="0"/>
              </a:spcBef>
            </a:pPr>
            <a:r>
              <a:rPr lang="en-US" altLang="en-US" sz="2800" dirty="0">
                <a:latin typeface="Gill Sans MT" panose="020B0502020104020203" pitchFamily="34" charset="0"/>
              </a:rPr>
              <a:t>Support One of Rotary’s 7 Areas of Focus</a:t>
            </a:r>
          </a:p>
          <a:p>
            <a:pPr>
              <a:spcBef>
                <a:spcPts val="0"/>
              </a:spcBef>
            </a:pPr>
            <a:r>
              <a:rPr lang="en-US" altLang="en-US" sz="2800" dirty="0">
                <a:latin typeface="Gill Sans MT" panose="020B0502020104020203" pitchFamily="34" charset="0"/>
              </a:rPr>
              <a:t>Larger amount ($30,000-$400,000)</a:t>
            </a:r>
          </a:p>
          <a:p>
            <a:pPr>
              <a:spcBef>
                <a:spcPts val="0"/>
              </a:spcBef>
            </a:pPr>
            <a:r>
              <a:rPr lang="en-US" altLang="en-US" sz="2800" dirty="0">
                <a:latin typeface="Gill Sans MT" panose="020B0502020104020203" pitchFamily="34" charset="0"/>
              </a:rPr>
              <a:t>Address an important need identified in the community</a:t>
            </a:r>
          </a:p>
          <a:p>
            <a:pPr>
              <a:spcBef>
                <a:spcPts val="0"/>
              </a:spcBef>
            </a:pPr>
            <a:r>
              <a:rPr lang="en-US" altLang="en-US" sz="2800" dirty="0">
                <a:latin typeface="Gill Sans MT" panose="020B0502020104020203" pitchFamily="34" charset="0"/>
              </a:rPr>
              <a:t>Strengthen the community’s capacity to address its own needs</a:t>
            </a:r>
          </a:p>
        </p:txBody>
      </p:sp>
      <p:pic>
        <p:nvPicPr>
          <p:cNvPr id="39940" name="Picture 2" descr="A girl looking at the camera&#10;&#10;Description automatically generated">
            <a:extLst>
              <a:ext uri="{FF2B5EF4-FFF2-40B4-BE49-F238E27FC236}">
                <a16:creationId xmlns:a16="http://schemas.microsoft.com/office/drawing/2014/main" id="{427F521B-6172-4054-8B38-A449C1B8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256" y="803154"/>
            <a:ext cx="24257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78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285750" y="1"/>
            <a:ext cx="8629650" cy="1155032"/>
          </a:xfrm>
        </p:spPr>
        <p:txBody>
          <a:bodyPr>
            <a:normAutofit/>
          </a:bodyPr>
          <a:lstStyle/>
          <a:p>
            <a:pPr lvl="0"/>
            <a:r>
              <a:rPr lang="en-US" sz="3000" dirty="0"/>
              <a:t>before applying for a global grant:</a:t>
            </a:r>
            <a:br>
              <a:rPr lang="en-US" sz="3000" dirty="0"/>
            </a:br>
            <a:r>
              <a:rPr lang="en-US" sz="3000" dirty="0">
                <a:solidFill>
                  <a:srgbClr val="01B4E7"/>
                </a:solidFill>
              </a:rPr>
              <a:t>preliminary review</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266701" y="1444336"/>
            <a:ext cx="8470899" cy="3699164"/>
          </a:xfrm>
        </p:spPr>
        <p:txBody>
          <a:bodyPr>
            <a:normAutofit/>
          </a:bodyPr>
          <a:lstStyle/>
          <a:p>
            <a:pPr marL="385763" indent="-385763">
              <a:buFont typeface="+mj-lt"/>
              <a:buAutoNum type="arabicPeriod"/>
            </a:pPr>
            <a:r>
              <a:rPr lang="en-US" sz="2100" dirty="0"/>
              <a:t>Contact your Regional Grants Officer and request a </a:t>
            </a:r>
            <a:r>
              <a:rPr lang="en-US" sz="2100" b="1" dirty="0">
                <a:solidFill>
                  <a:srgbClr val="01B4E7"/>
                </a:solidFill>
              </a:rPr>
              <a:t>Preliminary Review</a:t>
            </a:r>
          </a:p>
          <a:p>
            <a:pPr marL="385763" indent="-385763">
              <a:buFont typeface="+mj-lt"/>
              <a:buAutoNum type="arabicPeriod"/>
            </a:pPr>
            <a:endParaRPr lang="en-US" b="1" dirty="0">
              <a:sym typeface="Wingdings" panose="05000000000000000000" pitchFamily="2" charset="2"/>
            </a:endParaRPr>
          </a:p>
          <a:p>
            <a:pPr marL="385763" indent="-385763">
              <a:buFont typeface="+mj-lt"/>
              <a:buAutoNum type="arabicPeriod"/>
            </a:pPr>
            <a:r>
              <a:rPr lang="en-US" sz="2100" dirty="0">
                <a:sym typeface="Wingdings" panose="05000000000000000000" pitchFamily="2" charset="2"/>
              </a:rPr>
              <a:t>Complete </a:t>
            </a:r>
            <a:r>
              <a:rPr lang="en-US" sz="2100" b="1" dirty="0">
                <a:solidFill>
                  <a:srgbClr val="00B0F0"/>
                </a:solidFill>
                <a:sym typeface="Wingdings" panose="05000000000000000000" pitchFamily="2" charset="2"/>
              </a:rPr>
              <a:t>Application Template </a:t>
            </a:r>
            <a:r>
              <a:rPr lang="en-US" sz="2100" dirty="0">
                <a:sym typeface="Wingdings" panose="05000000000000000000" pitchFamily="2" charset="2"/>
              </a:rPr>
              <a:t>+ </a:t>
            </a:r>
            <a:r>
              <a:rPr lang="en-US" sz="2100" b="1" dirty="0">
                <a:solidFill>
                  <a:srgbClr val="00B0F0"/>
                </a:solidFill>
                <a:sym typeface="Wingdings" panose="05000000000000000000" pitchFamily="2" charset="2"/>
              </a:rPr>
              <a:t>Community Assessment Form</a:t>
            </a:r>
          </a:p>
          <a:p>
            <a:pPr marL="385763" indent="-385763">
              <a:buFont typeface="+mj-lt"/>
              <a:buAutoNum type="arabicPeriod"/>
            </a:pPr>
            <a:endParaRPr lang="en-US" sz="2100" b="1" dirty="0">
              <a:solidFill>
                <a:srgbClr val="00B0F0"/>
              </a:solidFill>
              <a:sym typeface="Wingdings" panose="05000000000000000000" pitchFamily="2" charset="2"/>
            </a:endParaRPr>
          </a:p>
          <a:p>
            <a:pPr marL="385763" indent="-385763">
              <a:buFont typeface="+mj-lt"/>
              <a:buAutoNum type="arabicPeriod"/>
            </a:pPr>
            <a:r>
              <a:rPr lang="en-US" sz="2100" dirty="0"/>
              <a:t>Feedback will include:</a:t>
            </a:r>
          </a:p>
          <a:p>
            <a:pPr lvl="3"/>
            <a:r>
              <a:rPr lang="en-US" sz="1500" dirty="0"/>
              <a:t>Is the project eligible?</a:t>
            </a:r>
          </a:p>
          <a:p>
            <a:pPr lvl="3"/>
            <a:r>
              <a:rPr lang="en-US" sz="1500" dirty="0"/>
              <a:t>Is there anything missing?</a:t>
            </a:r>
          </a:p>
          <a:p>
            <a:pPr lvl="3"/>
            <a:r>
              <a:rPr lang="en-US" sz="1500" dirty="0"/>
              <a:t>How can we further strengthen the project?</a:t>
            </a:r>
          </a:p>
          <a:p>
            <a:pPr marL="171450" lvl="1" indent="0">
              <a:buNone/>
            </a:pPr>
            <a:endParaRPr lang="en-US" sz="1800" dirty="0"/>
          </a:p>
          <a:p>
            <a:pPr lvl="2"/>
            <a:endParaRPr lang="en-US" sz="1650" dirty="0"/>
          </a:p>
          <a:p>
            <a:pPr lvl="2"/>
            <a:endParaRPr lang="en-US" sz="1650" dirty="0"/>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a:xfrm>
            <a:off x="8737600" y="86678"/>
            <a:ext cx="317501" cy="273844"/>
          </a:xfrm>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28655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916212-F655-4C76-B812-EACBEFC28C8A}"/>
              </a:ext>
            </a:extLst>
          </p:cNvPr>
          <p:cNvSpPr>
            <a:spLocks noGrp="1"/>
          </p:cNvSpPr>
          <p:nvPr>
            <p:ph type="title"/>
          </p:nvPr>
        </p:nvSpPr>
        <p:spPr bwMode="auto">
          <a:xfrm>
            <a:off x="457200" y="205979"/>
            <a:ext cx="8229600" cy="602148"/>
          </a:xfrm>
          <a:solidFill>
            <a:srgbClr val="00B0F0"/>
          </a:solidFill>
          <a:ln>
            <a:solidFill>
              <a:srgbClr val="00B0F0"/>
            </a:solidFill>
          </a:ln>
        </p:spPr>
        <p:txBody>
          <a:bodyPr vert="horz" numCol="1" compatLnSpc="1">
            <a:prstTxWarp prst="textNoShape">
              <a:avLst/>
            </a:prstTxWarp>
            <a:normAutofit fontScale="90000"/>
          </a:bodyPr>
          <a:lstStyle/>
          <a:p>
            <a:pPr eaLnBrk="1" hangingPunct="1">
              <a:defRPr/>
            </a:pPr>
            <a:r>
              <a:rPr lang="en-US" altLang="en-US" b="1" dirty="0">
                <a:solidFill>
                  <a:schemeClr val="bg1"/>
                </a:solidFill>
                <a:effectLst>
                  <a:outerShdw blurRad="38100" dist="38100" dir="2700000" algn="tl">
                    <a:srgbClr val="000000">
                      <a:alpha val="43137"/>
                    </a:srgbClr>
                  </a:outerShdw>
                </a:effectLst>
              </a:rPr>
              <a:t>Community Needs Assessment </a:t>
            </a:r>
          </a:p>
        </p:txBody>
      </p:sp>
      <p:sp>
        <p:nvSpPr>
          <p:cNvPr id="137" name="Content Placeholder 2">
            <a:extLst>
              <a:ext uri="{FF2B5EF4-FFF2-40B4-BE49-F238E27FC236}">
                <a16:creationId xmlns:a16="http://schemas.microsoft.com/office/drawing/2014/main" id="{E6CE4BE2-BFD6-4DD1-9480-6B813EC26B06}"/>
              </a:ext>
            </a:extLst>
          </p:cNvPr>
          <p:cNvSpPr>
            <a:spLocks noGrp="1"/>
          </p:cNvSpPr>
          <p:nvPr>
            <p:ph sz="half" idx="1"/>
          </p:nvPr>
        </p:nvSpPr>
        <p:spPr>
          <a:xfrm>
            <a:off x="25078" y="1047750"/>
            <a:ext cx="6663912" cy="3394472"/>
          </a:xfrm>
        </p:spPr>
        <p:txBody>
          <a:bodyPr/>
          <a:lstStyle/>
          <a:p>
            <a:r>
              <a:rPr lang="en-US" sz="2400" dirty="0"/>
              <a:t>Remain open minded</a:t>
            </a:r>
          </a:p>
          <a:p>
            <a:r>
              <a:rPr lang="en-US" sz="2400" dirty="0"/>
              <a:t>Choose participants carefully</a:t>
            </a:r>
          </a:p>
          <a:p>
            <a:r>
              <a:rPr lang="en-US" sz="2400" dirty="0"/>
              <a:t>Include overlooked or marginalized groups</a:t>
            </a:r>
          </a:p>
          <a:p>
            <a:r>
              <a:rPr lang="en-US" sz="2400" dirty="0"/>
              <a:t>Consider yourself an outsider</a:t>
            </a:r>
          </a:p>
          <a:p>
            <a:r>
              <a:rPr lang="en-US" sz="2400" dirty="0"/>
              <a:t>Avoid promising a project before your club makes a formal decision</a:t>
            </a:r>
          </a:p>
          <a:p>
            <a:r>
              <a:rPr lang="en-US" sz="2400" dirty="0"/>
              <a:t>Empower stakeholders</a:t>
            </a:r>
          </a:p>
        </p:txBody>
      </p:sp>
      <p:pic>
        <p:nvPicPr>
          <p:cNvPr id="41988" name="Picture 8">
            <a:extLst>
              <a:ext uri="{FF2B5EF4-FFF2-40B4-BE49-F238E27FC236}">
                <a16:creationId xmlns:a16="http://schemas.microsoft.com/office/drawing/2014/main" id="{BE374014-E84C-4D39-8385-09A9F40BCF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3912" y="1047750"/>
            <a:ext cx="2469478" cy="3394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7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9FD99-BF7D-4751-AD18-6CAC9BC3D315}"/>
              </a:ext>
            </a:extLst>
          </p:cNvPr>
          <p:cNvPicPr>
            <a:picLocks noChangeAspect="1"/>
          </p:cNvPicPr>
          <p:nvPr/>
        </p:nvPicPr>
        <p:blipFill>
          <a:blip r:embed="rId3"/>
          <a:stretch>
            <a:fillRect/>
          </a:stretch>
        </p:blipFill>
        <p:spPr>
          <a:xfrm>
            <a:off x="2506980" y="0"/>
            <a:ext cx="4130040" cy="5143500"/>
          </a:xfrm>
          <a:prstGeom prst="rect">
            <a:avLst/>
          </a:prstGeom>
        </p:spPr>
      </p:pic>
    </p:spTree>
    <p:extLst>
      <p:ext uri="{BB962C8B-B14F-4D97-AF65-F5344CB8AC3E}">
        <p14:creationId xmlns:p14="http://schemas.microsoft.com/office/powerpoint/2010/main" val="278987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Budget &amp; funding requirements</a:t>
            </a:r>
          </a:p>
        </p:txBody>
      </p:sp>
      <p:sp>
        <p:nvSpPr>
          <p:cNvPr id="3" name="Content Placeholder 2"/>
          <p:cNvSpPr>
            <a:spLocks noGrp="1"/>
          </p:cNvSpPr>
          <p:nvPr>
            <p:ph idx="1"/>
          </p:nvPr>
        </p:nvSpPr>
        <p:spPr>
          <a:xfrm>
            <a:off x="285750" y="1485901"/>
            <a:ext cx="8629649" cy="3219450"/>
          </a:xfrm>
        </p:spPr>
        <p:txBody>
          <a:bodyPr>
            <a:normAutofit lnSpcReduction="10000"/>
          </a:bodyPr>
          <a:lstStyle/>
          <a:p>
            <a:pPr>
              <a:buFont typeface="+mj-lt"/>
              <a:buAutoNum type="arabicPeriod"/>
            </a:pPr>
            <a:r>
              <a:rPr lang="en-US" sz="2100" b="1" dirty="0"/>
              <a:t>$30,000 </a:t>
            </a:r>
            <a:r>
              <a:rPr lang="en-US" sz="2100" dirty="0"/>
              <a:t>minimum budget; Maximum World Fund match of $400,000</a:t>
            </a:r>
          </a:p>
          <a:p>
            <a:pPr>
              <a:buFont typeface="+mj-lt"/>
              <a:buAutoNum type="arabicPeriod"/>
            </a:pPr>
            <a:endParaRPr lang="en-US" sz="2100" b="1" dirty="0"/>
          </a:p>
          <a:p>
            <a:pPr>
              <a:buFont typeface="+mj-lt"/>
              <a:buAutoNum type="arabicPeriod"/>
            </a:pPr>
            <a:r>
              <a:rPr lang="en-US" sz="2100" b="1" dirty="0"/>
              <a:t>80% </a:t>
            </a:r>
            <a:r>
              <a:rPr lang="en-US" sz="2100" dirty="0"/>
              <a:t>World Fund match for </a:t>
            </a:r>
            <a:r>
              <a:rPr lang="en-US" sz="2100" b="1" dirty="0"/>
              <a:t>DDF </a:t>
            </a:r>
            <a:r>
              <a:rPr lang="en-US" sz="2100" dirty="0"/>
              <a:t>contributions</a:t>
            </a:r>
          </a:p>
          <a:p>
            <a:pPr>
              <a:buFont typeface="+mj-lt"/>
              <a:buAutoNum type="arabicPeriod"/>
            </a:pPr>
            <a:endParaRPr lang="en-US" sz="2100" b="1" dirty="0"/>
          </a:p>
          <a:p>
            <a:pPr>
              <a:buFont typeface="+mj-lt"/>
              <a:buAutoNum type="arabicPeriod"/>
            </a:pPr>
            <a:r>
              <a:rPr lang="en-US" sz="2100" b="1" dirty="0"/>
              <a:t>No</a:t>
            </a:r>
            <a:r>
              <a:rPr lang="en-US" sz="2100" dirty="0"/>
              <a:t> World Fund match for </a:t>
            </a:r>
            <a:r>
              <a:rPr lang="en-US" sz="2100" b="1" dirty="0"/>
              <a:t>cash </a:t>
            </a:r>
            <a:r>
              <a:rPr lang="en-US" sz="2100" dirty="0"/>
              <a:t>contributions</a:t>
            </a:r>
          </a:p>
          <a:p>
            <a:pPr>
              <a:buFont typeface="+mj-lt"/>
              <a:buAutoNum type="arabicPeriod"/>
            </a:pPr>
            <a:endParaRPr lang="en-US" sz="2100" b="1" dirty="0"/>
          </a:p>
          <a:p>
            <a:pPr>
              <a:buFont typeface="+mj-lt"/>
              <a:buAutoNum type="arabicPeriod"/>
            </a:pPr>
            <a:r>
              <a:rPr lang="en-US" sz="2100" b="1" dirty="0"/>
              <a:t>At least 15% of contributions </a:t>
            </a:r>
            <a:r>
              <a:rPr lang="en-US" sz="2100" dirty="0"/>
              <a:t>that fund </a:t>
            </a:r>
            <a:r>
              <a:rPr lang="en-US" sz="2100" b="1" dirty="0"/>
              <a:t>humanitarian projects </a:t>
            </a:r>
            <a:r>
              <a:rPr lang="en-US" sz="2100" dirty="0"/>
              <a:t>need to come from </a:t>
            </a:r>
            <a:r>
              <a:rPr lang="en-US" sz="2100" b="1" dirty="0"/>
              <a:t>outside the project country</a:t>
            </a:r>
            <a:r>
              <a:rPr lang="en-US" sz="2100" dirty="0"/>
              <a:t>.</a:t>
            </a:r>
            <a:r>
              <a:rPr lang="en-US" sz="2100" dirty="0">
                <a:sym typeface="Wingdings" panose="05000000000000000000" pitchFamily="2" charset="2"/>
              </a:rPr>
              <a:t> </a:t>
            </a:r>
            <a:r>
              <a:rPr lang="en-US" sz="2100" dirty="0">
                <a:solidFill>
                  <a:schemeClr val="tx1"/>
                </a:solidFill>
                <a:sym typeface="Wingdings" panose="05000000000000000000" pitchFamily="2" charset="2"/>
              </a:rPr>
              <a:t>This rule does not apply to scholarships and vocational training teams (VTTs).</a:t>
            </a:r>
            <a:endParaRPr lang="en-US" sz="2100"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17</a:t>
            </a:fld>
            <a:endParaRPr lang="en-US" dirty="0"/>
          </a:p>
        </p:txBody>
      </p:sp>
    </p:spTree>
    <p:extLst>
      <p:ext uri="{BB962C8B-B14F-4D97-AF65-F5344CB8AC3E}">
        <p14:creationId xmlns:p14="http://schemas.microsoft.com/office/powerpoint/2010/main" val="337262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55B03-A594-2946-9306-9F7F5A6676C6}"/>
              </a:ext>
            </a:extLst>
          </p:cNvPr>
          <p:cNvSpPr>
            <a:spLocks noGrp="1"/>
          </p:cNvSpPr>
          <p:nvPr>
            <p:ph type="title"/>
          </p:nvPr>
        </p:nvSpPr>
        <p:spPr/>
        <p:txBody>
          <a:bodyPr/>
          <a:lstStyle/>
          <a:p>
            <a:r>
              <a:rPr lang="en-US" dirty="0"/>
              <a:t> Grant Certification …</a:t>
            </a:r>
          </a:p>
        </p:txBody>
      </p:sp>
      <p:sp>
        <p:nvSpPr>
          <p:cNvPr id="5" name="Content Placeholder 4">
            <a:extLst>
              <a:ext uri="{FF2B5EF4-FFF2-40B4-BE49-F238E27FC236}">
                <a16:creationId xmlns:a16="http://schemas.microsoft.com/office/drawing/2014/main" id="{6EA22285-4570-D74E-9FB4-C11B633EAF01}"/>
              </a:ext>
            </a:extLst>
          </p:cNvPr>
          <p:cNvSpPr>
            <a:spLocks noGrp="1"/>
          </p:cNvSpPr>
          <p:nvPr>
            <p:ph idx="1"/>
          </p:nvPr>
        </p:nvSpPr>
        <p:spPr>
          <a:xfrm>
            <a:off x="609600" y="1742424"/>
            <a:ext cx="5943600" cy="1362726"/>
          </a:xfrm>
        </p:spPr>
        <p:txBody>
          <a:bodyPr/>
          <a:lstStyle/>
          <a:p>
            <a:pPr marL="0" indent="0" algn="ctr">
              <a:buNone/>
            </a:pPr>
            <a:r>
              <a:rPr lang="en-US" sz="3200" b="1" dirty="0">
                <a:solidFill>
                  <a:srgbClr val="0070C0"/>
                </a:solidFill>
              </a:rPr>
              <a:t>Grant Certification …</a:t>
            </a:r>
          </a:p>
          <a:p>
            <a:pPr marL="0" indent="0" algn="ctr">
              <a:buNone/>
            </a:pPr>
            <a:r>
              <a:rPr lang="en-US" sz="2800" b="1" i="1" dirty="0">
                <a:solidFill>
                  <a:srgbClr val="0070C0"/>
                </a:solidFill>
              </a:rPr>
              <a:t> </a:t>
            </a:r>
            <a:r>
              <a:rPr lang="en-US" sz="2400" b="1" i="1" dirty="0">
                <a:solidFill>
                  <a:srgbClr val="0070C0"/>
                </a:solidFill>
              </a:rPr>
              <a:t>District &amp; Global Grants</a:t>
            </a:r>
            <a:endParaRPr lang="en-US" sz="2400" dirty="0">
              <a:solidFill>
                <a:srgbClr val="0070C0"/>
              </a:solidFill>
            </a:endParaRPr>
          </a:p>
          <a:p>
            <a:pPr marL="0" indent="0">
              <a:buNone/>
            </a:pPr>
            <a:endParaRPr lang="en-US" dirty="0"/>
          </a:p>
        </p:txBody>
      </p:sp>
      <p:pic>
        <p:nvPicPr>
          <p:cNvPr id="6" name="Picture 5">
            <a:extLst>
              <a:ext uri="{FF2B5EF4-FFF2-40B4-BE49-F238E27FC236}">
                <a16:creationId xmlns:a16="http://schemas.microsoft.com/office/drawing/2014/main" id="{1A51AE28-612F-8C42-AA9C-B31FBCE68391}"/>
              </a:ext>
            </a:extLst>
          </p:cNvPr>
          <p:cNvPicPr>
            <a:picLocks noChangeAspect="1"/>
          </p:cNvPicPr>
          <p:nvPr/>
        </p:nvPicPr>
        <p:blipFill>
          <a:blip r:embed="rId3"/>
          <a:stretch>
            <a:fillRect/>
          </a:stretch>
        </p:blipFill>
        <p:spPr>
          <a:xfrm>
            <a:off x="2514600" y="3613150"/>
            <a:ext cx="2416992" cy="861375"/>
          </a:xfrm>
          <a:prstGeom prst="rect">
            <a:avLst/>
          </a:prstGeom>
        </p:spPr>
      </p:pic>
    </p:spTree>
    <p:extLst>
      <p:ext uri="{BB962C8B-B14F-4D97-AF65-F5344CB8AC3E}">
        <p14:creationId xmlns:p14="http://schemas.microsoft.com/office/powerpoint/2010/main" val="368100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925F4F-28E2-4E53-89B8-089B5797A0FB}"/>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Club Qualifications</a:t>
            </a:r>
          </a:p>
        </p:txBody>
      </p:sp>
      <p:sp>
        <p:nvSpPr>
          <p:cNvPr id="3" name="Content Placeholder 2">
            <a:extLst>
              <a:ext uri="{FF2B5EF4-FFF2-40B4-BE49-F238E27FC236}">
                <a16:creationId xmlns:a16="http://schemas.microsoft.com/office/drawing/2014/main" id="{6111A340-35B8-4D52-99FB-51D3B1683F0E}"/>
              </a:ext>
            </a:extLst>
          </p:cNvPr>
          <p:cNvSpPr>
            <a:spLocks noGrp="1"/>
          </p:cNvSpPr>
          <p:nvPr>
            <p:ph idx="1"/>
          </p:nvPr>
        </p:nvSpPr>
        <p:spPr>
          <a:xfrm>
            <a:off x="533400" y="895350"/>
            <a:ext cx="7966075" cy="3581400"/>
          </a:xfrm>
        </p:spPr>
        <p:txBody>
          <a:bodyPr lIns="0" tIns="0" rIns="0" bIns="0"/>
          <a:lstStyle/>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Require at least one (1) Club members (preferably the incoming Club President) to participate in a Grant Management Seminar. Two Club members is better.</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Agree to implement the club Memorandum of Understanding (MOU) and provide other necessary documents.</a:t>
            </a:r>
          </a:p>
          <a:p>
            <a:pPr marL="285750" indent="-285750" eaLnBrk="1" fontAlgn="auto" hangingPunct="1">
              <a:spcAft>
                <a:spcPts val="0"/>
              </a:spcAft>
              <a:buFont typeface="Arial"/>
              <a:buChar char="•"/>
              <a:defRPr/>
            </a:pPr>
            <a:endParaRPr lang="en-US" sz="2000" dirty="0">
              <a:ea typeface="+mn-ea"/>
            </a:endParaRPr>
          </a:p>
        </p:txBody>
      </p:sp>
    </p:spTree>
    <p:extLst>
      <p:ext uri="{BB962C8B-B14F-4D97-AF65-F5344CB8AC3E}">
        <p14:creationId xmlns:p14="http://schemas.microsoft.com/office/powerpoint/2010/main" val="1713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55B03-A594-2946-9306-9F7F5A6676C6}"/>
              </a:ext>
            </a:extLst>
          </p:cNvPr>
          <p:cNvSpPr>
            <a:spLocks noGrp="1"/>
          </p:cNvSpPr>
          <p:nvPr>
            <p:ph type="title"/>
          </p:nvPr>
        </p:nvSpPr>
        <p:spPr/>
        <p:txBody>
          <a:bodyPr/>
          <a:lstStyle/>
          <a:p>
            <a:r>
              <a:rPr lang="en-US" dirty="0"/>
              <a:t>Why I Contribute To the Rotary Foundation.</a:t>
            </a:r>
          </a:p>
        </p:txBody>
      </p:sp>
      <p:sp>
        <p:nvSpPr>
          <p:cNvPr id="5" name="Content Placeholder 4">
            <a:extLst>
              <a:ext uri="{FF2B5EF4-FFF2-40B4-BE49-F238E27FC236}">
                <a16:creationId xmlns:a16="http://schemas.microsoft.com/office/drawing/2014/main" id="{6EA22285-4570-D74E-9FB4-C11B633EAF01}"/>
              </a:ext>
            </a:extLst>
          </p:cNvPr>
          <p:cNvSpPr>
            <a:spLocks noGrp="1"/>
          </p:cNvSpPr>
          <p:nvPr>
            <p:ph idx="1"/>
          </p:nvPr>
        </p:nvSpPr>
        <p:spPr>
          <a:xfrm>
            <a:off x="838200" y="1123950"/>
            <a:ext cx="7315200" cy="3394472"/>
          </a:xfrm>
        </p:spPr>
        <p:txBody>
          <a:bodyPr/>
          <a:lstStyle/>
          <a:p>
            <a:pPr marL="0" indent="0" algn="ctr">
              <a:buNone/>
            </a:pPr>
            <a:r>
              <a:rPr lang="en-US" sz="2800" b="1" dirty="0">
                <a:solidFill>
                  <a:schemeClr val="tx2"/>
                </a:solidFill>
              </a:rPr>
              <a:t>START WITH WHY? </a:t>
            </a:r>
            <a:endParaRPr lang="en-US" sz="2800" dirty="0">
              <a:solidFill>
                <a:schemeClr val="tx2"/>
              </a:solidFill>
            </a:endParaRPr>
          </a:p>
          <a:p>
            <a:pPr marL="0" indent="0" algn="ctr">
              <a:buNone/>
            </a:pPr>
            <a:r>
              <a:rPr lang="en-US" sz="2800" b="1" i="1" dirty="0"/>
              <a:t>Nelson Mandela Quote</a:t>
            </a:r>
            <a:br>
              <a:rPr lang="en-US" dirty="0"/>
            </a:br>
            <a:br>
              <a:rPr lang="en-US" sz="2800" dirty="0"/>
            </a:br>
            <a:r>
              <a:rPr lang="en-US" sz="2400" dirty="0"/>
              <a:t>“</a:t>
            </a:r>
            <a:r>
              <a:rPr lang="en-US" sz="2400" i="1" dirty="0"/>
              <a:t>What counts in life is not the mere fact that we have lived. It is what difference we have made to the lives of others that will determine the significance of the life we lead.”</a:t>
            </a:r>
            <a:endParaRPr lang="en-US" sz="2400" dirty="0"/>
          </a:p>
          <a:p>
            <a:pPr marL="0" indent="0">
              <a:buNone/>
            </a:pPr>
            <a:endParaRPr lang="en-US" dirty="0"/>
          </a:p>
        </p:txBody>
      </p:sp>
    </p:spTree>
    <p:extLst>
      <p:ext uri="{BB962C8B-B14F-4D97-AF65-F5344CB8AC3E}">
        <p14:creationId xmlns:p14="http://schemas.microsoft.com/office/powerpoint/2010/main" val="326122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925F4F-28E2-4E53-89B8-089B5797A0FB}"/>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Club Qualifications</a:t>
            </a:r>
          </a:p>
        </p:txBody>
      </p:sp>
      <p:sp>
        <p:nvSpPr>
          <p:cNvPr id="3" name="Content Placeholder 2">
            <a:extLst>
              <a:ext uri="{FF2B5EF4-FFF2-40B4-BE49-F238E27FC236}">
                <a16:creationId xmlns:a16="http://schemas.microsoft.com/office/drawing/2014/main" id="{6111A340-35B8-4D52-99FB-51D3B1683F0E}"/>
              </a:ext>
            </a:extLst>
          </p:cNvPr>
          <p:cNvSpPr>
            <a:spLocks noGrp="1"/>
          </p:cNvSpPr>
          <p:nvPr>
            <p:ph idx="1"/>
          </p:nvPr>
        </p:nvSpPr>
        <p:spPr>
          <a:xfrm>
            <a:off x="533400" y="895350"/>
            <a:ext cx="7966075" cy="3581400"/>
          </a:xfrm>
        </p:spPr>
        <p:txBody>
          <a:bodyPr lIns="0" tIns="0" rIns="0" bIns="0"/>
          <a:lstStyle/>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Implement the Financial Stewardship Requirements in the MOU</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Develop a Financial Management Plan</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Have a Dedicated Bank Account for Each Global Grant</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Keep a Separate Ledger for Each Project</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Each Account needs 2 Signatories</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Have a Club Bank Account Succession Plan</a:t>
            </a:r>
          </a:p>
          <a:p>
            <a:pPr marL="285750" indent="-285750" eaLnBrk="1" fontAlgn="auto" hangingPunct="1">
              <a:spcAft>
                <a:spcPts val="0"/>
              </a:spcAft>
              <a:buFont typeface="Arial"/>
              <a:buChar char="•"/>
              <a:defRPr/>
            </a:pPr>
            <a:endParaRPr lang="en-US" sz="2000" dirty="0">
              <a:ea typeface="+mn-ea"/>
            </a:endParaRPr>
          </a:p>
        </p:txBody>
      </p:sp>
    </p:spTree>
    <p:extLst>
      <p:ext uri="{BB962C8B-B14F-4D97-AF65-F5344CB8AC3E}">
        <p14:creationId xmlns:p14="http://schemas.microsoft.com/office/powerpoint/2010/main" val="226588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925F4F-28E2-4E53-89B8-089B5797A0FB}"/>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Club Qualifications</a:t>
            </a:r>
          </a:p>
        </p:txBody>
      </p:sp>
      <p:sp>
        <p:nvSpPr>
          <p:cNvPr id="3" name="Content Placeholder 2">
            <a:extLst>
              <a:ext uri="{FF2B5EF4-FFF2-40B4-BE49-F238E27FC236}">
                <a16:creationId xmlns:a16="http://schemas.microsoft.com/office/drawing/2014/main" id="{6111A340-35B8-4D52-99FB-51D3B1683F0E}"/>
              </a:ext>
            </a:extLst>
          </p:cNvPr>
          <p:cNvSpPr>
            <a:spLocks noGrp="1"/>
          </p:cNvSpPr>
          <p:nvPr>
            <p:ph idx="1"/>
          </p:nvPr>
        </p:nvSpPr>
        <p:spPr>
          <a:xfrm>
            <a:off x="533400" y="895350"/>
            <a:ext cx="7966075" cy="3581400"/>
          </a:xfrm>
        </p:spPr>
        <p:txBody>
          <a:bodyPr lIns="0" tIns="0" rIns="0" bIns="0"/>
          <a:lstStyle/>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Recordkeeping System to Organize &amp; Maintain Required Documents </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Store Documents a Minimum of 5 Years</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Report Any Misuse to District</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Complete District Grant Management Training</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Know Your District Qualification Requirements</a:t>
            </a:r>
          </a:p>
          <a:p>
            <a:pPr marL="457200" eaLnBrk="1" fontAlgn="auto" hangingPunct="1">
              <a:spcAft>
                <a:spcPts val="900"/>
              </a:spcAft>
              <a:buClr>
                <a:schemeClr val="accent1"/>
              </a:buClr>
              <a:buSzPct val="125000"/>
              <a:buFont typeface="Wingdings" panose="05000000000000000000" pitchFamily="2" charset="2"/>
              <a:buChar char="§"/>
              <a:defRPr/>
            </a:pPr>
            <a:endParaRPr lang="en-US" sz="2400" dirty="0">
              <a:latin typeface="Gill Sans MT" panose="020B0502020104020203" pitchFamily="34" charset="0"/>
              <a:ea typeface="+mn-ea"/>
            </a:endParaRPr>
          </a:p>
          <a:p>
            <a:pPr marL="285750" indent="-285750" eaLnBrk="1" fontAlgn="auto" hangingPunct="1">
              <a:spcAft>
                <a:spcPts val="0"/>
              </a:spcAft>
              <a:buFont typeface="Arial"/>
              <a:buChar char="•"/>
              <a:defRPr/>
            </a:pPr>
            <a:endParaRPr lang="en-US" sz="2000" dirty="0">
              <a:ea typeface="+mn-ea"/>
            </a:endParaRPr>
          </a:p>
        </p:txBody>
      </p:sp>
    </p:spTree>
    <p:extLst>
      <p:ext uri="{BB962C8B-B14F-4D97-AF65-F5344CB8AC3E}">
        <p14:creationId xmlns:p14="http://schemas.microsoft.com/office/powerpoint/2010/main" val="46593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1C6A0CA-1F55-4099-82D2-198748BB09F2}"/>
              </a:ext>
            </a:extLst>
          </p:cNvPr>
          <p:cNvSpPr>
            <a:spLocks noGrp="1"/>
          </p:cNvSpPr>
          <p:nvPr>
            <p:ph type="title"/>
          </p:nvPr>
        </p:nvSpPr>
        <p:spPr bwMode="auto">
          <a:xfrm>
            <a:off x="152400" y="342900"/>
            <a:ext cx="8991600" cy="400050"/>
          </a:xfrm>
        </p:spPr>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Financial Management Plan</a:t>
            </a:r>
          </a:p>
        </p:txBody>
      </p:sp>
      <p:sp>
        <p:nvSpPr>
          <p:cNvPr id="64515" name="Content Placeholder 1">
            <a:extLst>
              <a:ext uri="{FF2B5EF4-FFF2-40B4-BE49-F238E27FC236}">
                <a16:creationId xmlns:a16="http://schemas.microsoft.com/office/drawing/2014/main" id="{3A87F69C-6696-4621-AAE6-109B31A89461}"/>
              </a:ext>
            </a:extLst>
          </p:cNvPr>
          <p:cNvSpPr>
            <a:spLocks noGrp="1" noChangeArrowheads="1"/>
          </p:cNvSpPr>
          <p:nvPr>
            <p:ph idx="1"/>
          </p:nvPr>
        </p:nvSpPr>
        <p:spPr bwMode="auto">
          <a:xfrm>
            <a:off x="309563" y="1093787"/>
            <a:ext cx="441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latin typeface="Gill Sans MT" panose="020B0502020104020203" pitchFamily="34" charset="0"/>
              </a:rPr>
              <a:t>How will your club select vendors and set its project budget?</a:t>
            </a:r>
          </a:p>
          <a:p>
            <a:r>
              <a:rPr lang="en-US" altLang="en-US" sz="1800" dirty="0">
                <a:latin typeface="Gill Sans MT" panose="020B0502020104020203" pitchFamily="34" charset="0"/>
              </a:rPr>
              <a:t>Who will be responsible for approving purchases and paying those bills?</a:t>
            </a:r>
            <a:endParaRPr lang="en-US" altLang="en-US" sz="1800" u="sng" dirty="0">
              <a:latin typeface="Gill Sans MT" panose="020B0502020104020203" pitchFamily="34" charset="0"/>
            </a:endParaRPr>
          </a:p>
          <a:p>
            <a:r>
              <a:rPr lang="en-US" altLang="en-US" sz="1800" dirty="0">
                <a:latin typeface="Gill Sans MT" panose="020B0502020104020203" pitchFamily="34" charset="0"/>
              </a:rPr>
              <a:t>Where will your club keep documents like receipts, banks statements, project ledgers, and inventory lists?</a:t>
            </a:r>
          </a:p>
          <a:p>
            <a:r>
              <a:rPr lang="en-US" altLang="en-US" sz="1800" dirty="0">
                <a:latin typeface="Gill Sans MT" panose="020B0502020104020203" pitchFamily="34" charset="0"/>
              </a:rPr>
              <a:t>What process will you use to replace a contact or signatory if someone leaves the project before it is finished?</a:t>
            </a:r>
          </a:p>
        </p:txBody>
      </p:sp>
      <p:pic>
        <p:nvPicPr>
          <p:cNvPr id="64516" name="Picture 2">
            <a:extLst>
              <a:ext uri="{FF2B5EF4-FFF2-40B4-BE49-F238E27FC236}">
                <a16:creationId xmlns:a16="http://schemas.microsoft.com/office/drawing/2014/main" id="{037F4F7C-DA8D-4A5F-A4BF-BA66B88BA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09700"/>
            <a:ext cx="3378994"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10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BD88-4C8C-4C1F-A728-FCAFD39EE421}"/>
              </a:ext>
            </a:extLst>
          </p:cNvPr>
          <p:cNvSpPr>
            <a:spLocks noGrp="1"/>
          </p:cNvSpPr>
          <p:nvPr>
            <p:ph type="title"/>
          </p:nvPr>
        </p:nvSpPr>
        <p:spPr>
          <a:xfrm>
            <a:off x="381000" y="342900"/>
            <a:ext cx="8763000" cy="400050"/>
          </a:xfrm>
        </p:spPr>
        <p:txBody>
          <a:bodyPr anchor="ctr">
            <a:normAutofit/>
          </a:bodyPr>
          <a:lstStyle/>
          <a:p>
            <a:pPr>
              <a:lnSpc>
                <a:spcPct val="90000"/>
              </a:lnSpc>
            </a:pPr>
            <a:r>
              <a:rPr lang="en-US" sz="2700"/>
              <a:t>Partner to Maximize Your Impact</a:t>
            </a:r>
          </a:p>
        </p:txBody>
      </p:sp>
      <p:pic>
        <p:nvPicPr>
          <p:cNvPr id="5" name="Content Placeholder 4">
            <a:extLst>
              <a:ext uri="{FF2B5EF4-FFF2-40B4-BE49-F238E27FC236}">
                <a16:creationId xmlns:a16="http://schemas.microsoft.com/office/drawing/2014/main" id="{CA1EE158-AC0D-401F-B210-EFA53391AD84}"/>
              </a:ext>
            </a:extLst>
          </p:cNvPr>
          <p:cNvPicPr>
            <a:picLocks noGrp="1" noChangeAspect="1"/>
          </p:cNvPicPr>
          <p:nvPr>
            <p:ph idx="1"/>
          </p:nvPr>
        </p:nvPicPr>
        <p:blipFill>
          <a:blip r:embed="rId3"/>
          <a:stretch>
            <a:fillRect/>
          </a:stretch>
        </p:blipFill>
        <p:spPr>
          <a:xfrm>
            <a:off x="2095500" y="742950"/>
            <a:ext cx="5334000" cy="4301908"/>
          </a:xfrm>
          <a:noFill/>
        </p:spPr>
      </p:pic>
    </p:spTree>
    <p:extLst>
      <p:ext uri="{BB962C8B-B14F-4D97-AF65-F5344CB8AC3E}">
        <p14:creationId xmlns:p14="http://schemas.microsoft.com/office/powerpoint/2010/main" val="354056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527AF4F-8889-4690-B157-5DF5DEAF8630}"/>
              </a:ext>
            </a:extLst>
          </p:cNvPr>
          <p:cNvSpPr>
            <a:spLocks noGrp="1"/>
          </p:cNvSpPr>
          <p:nvPr>
            <p:ph type="title"/>
          </p:nvPr>
        </p:nvSpPr>
        <p:spPr bwMode="auto">
          <a:xfrm>
            <a:off x="381000" y="308176"/>
            <a:ext cx="8763000" cy="400050"/>
          </a:xfrm>
        </p:spPr>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Locating Partners</a:t>
            </a:r>
          </a:p>
        </p:txBody>
      </p:sp>
      <p:sp>
        <p:nvSpPr>
          <p:cNvPr id="3" name="Content Placeholder 2">
            <a:extLst>
              <a:ext uri="{FF2B5EF4-FFF2-40B4-BE49-F238E27FC236}">
                <a16:creationId xmlns:a16="http://schemas.microsoft.com/office/drawing/2014/main" id="{403B0D16-A8A5-4C52-B6CC-2F0488C37C6F}"/>
              </a:ext>
            </a:extLst>
          </p:cNvPr>
          <p:cNvSpPr>
            <a:spLocks noGrp="1"/>
          </p:cNvSpPr>
          <p:nvPr>
            <p:ph idx="1"/>
          </p:nvPr>
        </p:nvSpPr>
        <p:spPr>
          <a:xfrm>
            <a:off x="415925" y="1123950"/>
            <a:ext cx="7966075" cy="3162300"/>
          </a:xfrm>
        </p:spPr>
        <p:txBody>
          <a:bodyPr lIns="0" tIns="0" rIns="0" bIns="0"/>
          <a:lstStyle/>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Rotary Conventions</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Project Fairs</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Rotary Action Groups </a:t>
            </a:r>
            <a:r>
              <a:rPr lang="en-US" altLang="en-US" sz="1050" dirty="0">
                <a:latin typeface="Arial" panose="020B0604020202020204" pitchFamily="34" charset="0"/>
                <a:cs typeface="ヒラギノ角ゴ Pro W3" charset="-128"/>
                <a:hlinkClick r:id="rId3"/>
              </a:rPr>
              <a:t>Rotary Action Groups</a:t>
            </a:r>
            <a:endParaRPr lang="en-US" sz="2400" dirty="0">
              <a:latin typeface="Gill Sans MT" panose="020B0502020104020203" pitchFamily="34" charset="0"/>
              <a:ea typeface="+mn-ea"/>
            </a:endParaRP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Rotary discussion groups</a:t>
            </a:r>
          </a:p>
          <a:p>
            <a:pPr marL="457200" eaLnBrk="1" fontAlgn="auto" hangingPunct="1">
              <a:spcAft>
                <a:spcPts val="900"/>
              </a:spcAft>
              <a:buClr>
                <a:schemeClr val="accent1"/>
              </a:buClr>
              <a:buSzPct val="125000"/>
              <a:buFont typeface="Wingdings" panose="05000000000000000000" pitchFamily="2" charset="2"/>
              <a:buChar char="§"/>
              <a:defRPr/>
            </a:pPr>
            <a:r>
              <a:rPr lang="en-US" sz="2400" dirty="0">
                <a:latin typeface="Gill Sans MT" panose="020B0502020104020203" pitchFamily="34" charset="0"/>
                <a:ea typeface="+mn-ea"/>
              </a:rPr>
              <a:t>Rotary Service Project Center </a:t>
            </a:r>
            <a:r>
              <a:rPr lang="en-US" sz="1050" dirty="0">
                <a:latin typeface="Arial" panose="020B0604020202020204" pitchFamily="34" charset="0"/>
                <a:ea typeface="+mn-ea"/>
                <a:cs typeface="Arial" panose="020B0604020202020204" pitchFamily="34" charset="0"/>
                <a:hlinkClick r:id="rId3"/>
              </a:rPr>
              <a:t>Service Project Center</a:t>
            </a:r>
            <a:endParaRPr lang="en-US" sz="1050" dirty="0">
              <a:latin typeface="Arial" panose="020B0604020202020204" pitchFamily="34" charset="0"/>
              <a:ea typeface="+mn-ea"/>
              <a:cs typeface="Arial" panose="020B0604020202020204" pitchFamily="34" charset="0"/>
            </a:endParaRPr>
          </a:p>
          <a:p>
            <a:pPr marL="0" indent="0" eaLnBrk="1" fontAlgn="auto" hangingPunct="1">
              <a:spcAft>
                <a:spcPts val="0"/>
              </a:spcAft>
              <a:buNone/>
              <a:defRPr/>
            </a:pPr>
            <a:endParaRPr lang="en-US" sz="2000" dirty="0">
              <a:ea typeface="+mn-ea"/>
            </a:endParaRPr>
          </a:p>
        </p:txBody>
      </p:sp>
    </p:spTree>
    <p:extLst>
      <p:ext uri="{BB962C8B-B14F-4D97-AF65-F5344CB8AC3E}">
        <p14:creationId xmlns:p14="http://schemas.microsoft.com/office/powerpoint/2010/main" val="84693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913555E-4244-49F0-A1BE-5A7D17D5D4A0}"/>
              </a:ext>
            </a:extLst>
          </p:cNvPr>
          <p:cNvSpPr>
            <a:spLocks noGrp="1"/>
          </p:cNvSpPr>
          <p:nvPr>
            <p:ph type="title"/>
          </p:nvPr>
        </p:nvSpPr>
        <p:spPr bwMode="auto">
          <a:xfrm>
            <a:off x="152400" y="342900"/>
            <a:ext cx="8991600" cy="400050"/>
          </a:xfrm>
        </p:spPr>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Global Grant Reports </a:t>
            </a:r>
          </a:p>
        </p:txBody>
      </p:sp>
      <p:sp>
        <p:nvSpPr>
          <p:cNvPr id="39939" name="Content Placeholder 1">
            <a:extLst>
              <a:ext uri="{FF2B5EF4-FFF2-40B4-BE49-F238E27FC236}">
                <a16:creationId xmlns:a16="http://schemas.microsoft.com/office/drawing/2014/main" id="{090A356C-FBD6-411F-8052-8895FC25BAB3}"/>
              </a:ext>
            </a:extLst>
          </p:cNvPr>
          <p:cNvSpPr>
            <a:spLocks noGrp="1" noChangeArrowheads="1"/>
          </p:cNvSpPr>
          <p:nvPr>
            <p:ph idx="1"/>
          </p:nvPr>
        </p:nvSpPr>
        <p:spPr bwMode="auto">
          <a:xfrm>
            <a:off x="381000" y="874713"/>
            <a:ext cx="8148638" cy="3394075"/>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dirty="0">
                <a:latin typeface="Gill Sans MT" panose="020B0502020104020203" pitchFamily="34" charset="0"/>
              </a:rPr>
              <a:t>Your Global Grant report should include:</a:t>
            </a:r>
          </a:p>
          <a:p>
            <a:pPr>
              <a:defRPr/>
            </a:pPr>
            <a:r>
              <a:rPr lang="en-US" altLang="en-US" sz="2800" dirty="0">
                <a:latin typeface="Gill Sans MT" panose="020B0502020104020203" pitchFamily="34" charset="0"/>
              </a:rPr>
              <a:t>Number of beneficiaries and how they benefited</a:t>
            </a:r>
          </a:p>
          <a:p>
            <a:pPr>
              <a:defRPr/>
            </a:pPr>
            <a:r>
              <a:rPr lang="en-US" altLang="en-US" sz="2800" dirty="0">
                <a:latin typeface="Gill Sans MT" panose="020B0502020104020203" pitchFamily="34" charset="0"/>
              </a:rPr>
              <a:t>Specify your measurement methods</a:t>
            </a:r>
          </a:p>
          <a:p>
            <a:pPr>
              <a:defRPr/>
            </a:pPr>
            <a:r>
              <a:rPr lang="en-US" altLang="en-US" sz="2800" dirty="0">
                <a:latin typeface="Gill Sans MT" panose="020B0502020104020203" pitchFamily="34" charset="0"/>
              </a:rPr>
              <a:t>Establish baseline</a:t>
            </a:r>
          </a:p>
          <a:p>
            <a:pPr>
              <a:defRPr/>
            </a:pPr>
            <a:r>
              <a:rPr lang="en-US" altLang="en-US" sz="2800" dirty="0">
                <a:latin typeface="Gill Sans MT" panose="020B0502020104020203" pitchFamily="34" charset="0"/>
              </a:rPr>
              <a:t>How areas of focus goals were met</a:t>
            </a:r>
          </a:p>
          <a:p>
            <a:pPr>
              <a:defRPr/>
            </a:pPr>
            <a:r>
              <a:rPr lang="en-US" altLang="en-US" sz="2800" dirty="0">
                <a:latin typeface="Gill Sans MT" panose="020B0502020104020203" pitchFamily="34" charset="0"/>
              </a:rPr>
              <a:t>How funds were spent (itemize/document)</a:t>
            </a:r>
          </a:p>
          <a:p>
            <a:pPr marL="0" indent="0">
              <a:buNone/>
              <a:defRPr/>
            </a:pPr>
            <a:endParaRPr lang="en-US" altLang="en-US" sz="2800" dirty="0">
              <a:latin typeface="Gill Sans MT" panose="020B0502020104020203" pitchFamily="34" charset="0"/>
            </a:endParaRPr>
          </a:p>
        </p:txBody>
      </p:sp>
    </p:spTree>
    <p:extLst>
      <p:ext uri="{BB962C8B-B14F-4D97-AF65-F5344CB8AC3E}">
        <p14:creationId xmlns:p14="http://schemas.microsoft.com/office/powerpoint/2010/main" val="2948240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8ABDE1A-D603-49C3-A0C6-F50B37515273}"/>
              </a:ext>
            </a:extLst>
          </p:cNvPr>
          <p:cNvSpPr>
            <a:spLocks noGrp="1"/>
          </p:cNvSpPr>
          <p:nvPr>
            <p:ph type="title"/>
          </p:nvPr>
        </p:nvSpPr>
        <p:spPr bwMode="auto">
          <a:xfrm>
            <a:off x="152400" y="342900"/>
            <a:ext cx="8991600" cy="400050"/>
          </a:xfrm>
        </p:spPr>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Global Grant Reports </a:t>
            </a:r>
          </a:p>
        </p:txBody>
      </p:sp>
      <p:sp>
        <p:nvSpPr>
          <p:cNvPr id="39939" name="Content Placeholder 1">
            <a:extLst>
              <a:ext uri="{FF2B5EF4-FFF2-40B4-BE49-F238E27FC236}">
                <a16:creationId xmlns:a16="http://schemas.microsoft.com/office/drawing/2014/main" id="{9E19C592-EE8E-40A2-BE2A-D5B0B4BABD81}"/>
              </a:ext>
            </a:extLst>
          </p:cNvPr>
          <p:cNvSpPr>
            <a:spLocks noGrp="1" noChangeArrowheads="1"/>
          </p:cNvSpPr>
          <p:nvPr>
            <p:ph idx="1"/>
          </p:nvPr>
        </p:nvSpPr>
        <p:spPr bwMode="auto">
          <a:xfrm>
            <a:off x="380999" y="1123950"/>
            <a:ext cx="8148638" cy="3394075"/>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sz="2400" dirty="0">
                <a:latin typeface="Gill Sans MT" panose="020B0502020104020203" pitchFamily="34" charset="0"/>
              </a:rPr>
              <a:t>Timeline for reporting: (true for all kinds of grants)</a:t>
            </a:r>
          </a:p>
          <a:p>
            <a:pPr>
              <a:defRPr/>
            </a:pPr>
            <a:r>
              <a:rPr lang="en-US" altLang="en-US" sz="2400" dirty="0">
                <a:latin typeface="Gill Sans MT" panose="020B0502020104020203" pitchFamily="34" charset="0"/>
              </a:rPr>
              <a:t>Progress reports are due within 12 months of first payment</a:t>
            </a:r>
          </a:p>
          <a:p>
            <a:pPr>
              <a:defRPr/>
            </a:pPr>
            <a:r>
              <a:rPr lang="en-US" altLang="en-US" sz="2400" dirty="0">
                <a:latin typeface="Gill Sans MT" panose="020B0502020104020203" pitchFamily="34" charset="0"/>
              </a:rPr>
              <a:t>Follow up reports are due every 12 months throughout the term of the grant</a:t>
            </a:r>
          </a:p>
          <a:p>
            <a:pPr>
              <a:defRPr/>
            </a:pPr>
            <a:r>
              <a:rPr lang="en-US" altLang="en-US" sz="2400" dirty="0">
                <a:latin typeface="Gill Sans MT" panose="020B0502020104020203" pitchFamily="34" charset="0"/>
              </a:rPr>
              <a:t>Final report is due within two months of completion</a:t>
            </a:r>
          </a:p>
          <a:p>
            <a:pPr>
              <a:defRPr/>
            </a:pPr>
            <a:r>
              <a:rPr lang="en-US" altLang="en-US" sz="2400" dirty="0">
                <a:latin typeface="Gill Sans MT" panose="020B0502020104020203" pitchFamily="34" charset="0"/>
              </a:rPr>
              <a:t>Arrangements must be made to utilize unused funds or these must be returned to Rotary</a:t>
            </a:r>
          </a:p>
        </p:txBody>
      </p:sp>
    </p:spTree>
    <p:extLst>
      <p:ext uri="{BB962C8B-B14F-4D97-AF65-F5344CB8AC3E}">
        <p14:creationId xmlns:p14="http://schemas.microsoft.com/office/powerpoint/2010/main" val="13410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Polio Eradication Story ….</a:t>
            </a:r>
          </a:p>
        </p:txBody>
      </p:sp>
      <p:sp>
        <p:nvSpPr>
          <p:cNvPr id="3" name="Subtitle 2"/>
          <p:cNvSpPr>
            <a:spLocks noGrp="1"/>
          </p:cNvSpPr>
          <p:nvPr>
            <p:ph idx="1"/>
          </p:nvPr>
        </p:nvSpPr>
        <p:spPr>
          <a:xfrm>
            <a:off x="1141570" y="2825621"/>
            <a:ext cx="5105400" cy="2327672"/>
          </a:xfrm>
        </p:spPr>
        <p:txBody>
          <a:bodyPr/>
          <a:lstStyle/>
          <a:p>
            <a:pPr marL="0" indent="0" algn="ctr">
              <a:buNone/>
            </a:pPr>
            <a:r>
              <a:rPr lang="en-US" sz="3600" dirty="0">
                <a:solidFill>
                  <a:schemeClr val="tx2"/>
                </a:solidFill>
              </a:rPr>
              <a:t>Rotary’s Polio Eradication Efforts …</a:t>
            </a:r>
          </a:p>
          <a:p>
            <a:pPr marL="0" indent="0">
              <a:buNone/>
            </a:pPr>
            <a:endParaRPr lang="en-US" sz="1600" dirty="0"/>
          </a:p>
          <a:p>
            <a:pPr marL="0" indent="0" algn="ctr">
              <a:buNone/>
            </a:pPr>
            <a:r>
              <a:rPr lang="en-US" sz="1600" dirty="0"/>
              <a:t> </a:t>
            </a:r>
          </a:p>
        </p:txBody>
      </p:sp>
      <p:pic>
        <p:nvPicPr>
          <p:cNvPr id="8" name="Picture 7" descr="A close up of a sign&#10;&#10;Description automatically generated">
            <a:extLst>
              <a:ext uri="{FF2B5EF4-FFF2-40B4-BE49-F238E27FC236}">
                <a16:creationId xmlns:a16="http://schemas.microsoft.com/office/drawing/2014/main" id="{5F74AB06-7D2D-1B4A-8CDB-5DD04EDA1021}"/>
              </a:ext>
            </a:extLst>
          </p:cNvPr>
          <p:cNvPicPr>
            <a:picLocks noChangeAspect="1"/>
          </p:cNvPicPr>
          <p:nvPr/>
        </p:nvPicPr>
        <p:blipFill>
          <a:blip r:embed="rId3"/>
          <a:stretch>
            <a:fillRect/>
          </a:stretch>
        </p:blipFill>
        <p:spPr>
          <a:xfrm>
            <a:off x="2538949" y="905862"/>
            <a:ext cx="2197124" cy="1756847"/>
          </a:xfrm>
          <a:prstGeom prst="rect">
            <a:avLst/>
          </a:prstGeom>
        </p:spPr>
      </p:pic>
    </p:spTree>
    <p:extLst>
      <p:ext uri="{BB962C8B-B14F-4D97-AF65-F5344CB8AC3E}">
        <p14:creationId xmlns:p14="http://schemas.microsoft.com/office/powerpoint/2010/main" val="239967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AC33-E3C8-4AFB-9ECF-AE3E0D0BED6C}"/>
              </a:ext>
            </a:extLst>
          </p:cNvPr>
          <p:cNvSpPr>
            <a:spLocks noGrp="1"/>
          </p:cNvSpPr>
          <p:nvPr>
            <p:ph type="title"/>
          </p:nvPr>
        </p:nvSpPr>
        <p:spPr>
          <a:xfrm>
            <a:off x="314325" y="159544"/>
            <a:ext cx="7886700" cy="747713"/>
          </a:xfrm>
        </p:spPr>
        <p:txBody>
          <a:bodyPr/>
          <a:lstStyle/>
          <a:p>
            <a:r>
              <a:rPr lang="en-US" dirty="0"/>
              <a:t>The Job: Just Two Drops</a:t>
            </a:r>
          </a:p>
        </p:txBody>
      </p:sp>
      <p:pic>
        <p:nvPicPr>
          <p:cNvPr id="1028" name="Picture 4" descr="WHO welcomes 'historic step' in fight against polio | News | Al ...">
            <a:extLst>
              <a:ext uri="{FF2B5EF4-FFF2-40B4-BE49-F238E27FC236}">
                <a16:creationId xmlns:a16="http://schemas.microsoft.com/office/drawing/2014/main" id="{3D9CB8F9-50A1-4C2D-B24F-92F884CCD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64406"/>
            <a:ext cx="5715000" cy="3214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lestone' in polio eradication achieved - BBC News">
            <a:extLst>
              <a:ext uri="{FF2B5EF4-FFF2-40B4-BE49-F238E27FC236}">
                <a16:creationId xmlns:a16="http://schemas.microsoft.com/office/drawing/2014/main" id="{50D8139E-F731-41B8-BE96-FA59CA365E3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77028" y="2157412"/>
            <a:ext cx="4653731" cy="282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67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3863-1CCC-4E9D-B001-72CF92E88AD4}"/>
              </a:ext>
            </a:extLst>
          </p:cNvPr>
          <p:cNvSpPr>
            <a:spLocks noGrp="1"/>
          </p:cNvSpPr>
          <p:nvPr>
            <p:ph type="title"/>
          </p:nvPr>
        </p:nvSpPr>
        <p:spPr/>
        <p:txBody>
          <a:bodyPr>
            <a:normAutofit fontScale="90000"/>
          </a:bodyPr>
          <a:lstStyle/>
          <a:p>
            <a:r>
              <a:rPr lang="en-US" dirty="0"/>
              <a:t>What Have We Accomplished? </a:t>
            </a:r>
          </a:p>
        </p:txBody>
      </p:sp>
      <p:pic>
        <p:nvPicPr>
          <p:cNvPr id="3" name="Picture 2">
            <a:extLst>
              <a:ext uri="{FF2B5EF4-FFF2-40B4-BE49-F238E27FC236}">
                <a16:creationId xmlns:a16="http://schemas.microsoft.com/office/drawing/2014/main" id="{4E16D3AD-EA66-E74A-AF63-15B3B5969DD6}"/>
              </a:ext>
            </a:extLst>
          </p:cNvPr>
          <p:cNvPicPr>
            <a:picLocks noChangeAspect="1"/>
          </p:cNvPicPr>
          <p:nvPr/>
        </p:nvPicPr>
        <p:blipFill>
          <a:blip r:embed="rId3"/>
          <a:stretch>
            <a:fillRect/>
          </a:stretch>
        </p:blipFill>
        <p:spPr>
          <a:xfrm>
            <a:off x="6400800" y="1962150"/>
            <a:ext cx="1516111" cy="1516111"/>
          </a:xfrm>
          <a:prstGeom prst="rect">
            <a:avLst/>
          </a:prstGeom>
        </p:spPr>
      </p:pic>
      <p:sp>
        <p:nvSpPr>
          <p:cNvPr id="7" name="Content Placeholder 2">
            <a:extLst>
              <a:ext uri="{FF2B5EF4-FFF2-40B4-BE49-F238E27FC236}">
                <a16:creationId xmlns:a16="http://schemas.microsoft.com/office/drawing/2014/main" id="{C0B163FA-2959-6C45-8E64-0DC189315CA5}"/>
              </a:ext>
            </a:extLst>
          </p:cNvPr>
          <p:cNvSpPr txBox="1">
            <a:spLocks/>
          </p:cNvSpPr>
          <p:nvPr/>
        </p:nvSpPr>
        <p:spPr>
          <a:xfrm>
            <a:off x="533400" y="1200150"/>
            <a:ext cx="5219700" cy="353994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000000"/>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000000"/>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000000"/>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70C0"/>
                </a:solidFill>
              </a:rPr>
              <a:t>Polio Eradication </a:t>
            </a:r>
          </a:p>
          <a:p>
            <a:pPr marL="0" indent="0">
              <a:buFont typeface="Arial" panose="020B0604020202020204" pitchFamily="34" charset="0"/>
              <a:buNone/>
            </a:pPr>
            <a:r>
              <a:rPr lang="en-US" sz="1600" dirty="0"/>
              <a:t>The following have been accomplished by Rotary’s polio eradication efforts:  </a:t>
            </a:r>
            <a:endParaRPr lang="en-US" sz="1600" dirty="0">
              <a:solidFill>
                <a:schemeClr val="tx2"/>
              </a:solidFill>
            </a:endParaRPr>
          </a:p>
          <a:p>
            <a:pPr lvl="1">
              <a:buFont typeface="+mj-lt"/>
              <a:buAutoNum type="alphaLcParenR"/>
            </a:pPr>
            <a:r>
              <a:rPr lang="en-US" sz="1600" dirty="0"/>
              <a:t>3 billion children have been vaccinated in 40 countries (400 million / year)</a:t>
            </a:r>
          </a:p>
          <a:p>
            <a:pPr lvl="1">
              <a:buFont typeface="+mj-lt"/>
              <a:buAutoNum type="alphaLcParenR"/>
            </a:pPr>
            <a:r>
              <a:rPr lang="en-US" sz="1600" dirty="0"/>
              <a:t>20 million children were not stricken with polio</a:t>
            </a:r>
          </a:p>
          <a:p>
            <a:pPr lvl="1">
              <a:buFont typeface="+mj-lt"/>
              <a:buAutoNum type="alphaLcParenR"/>
            </a:pPr>
            <a:r>
              <a:rPr lang="en-US" sz="1600" dirty="0"/>
              <a:t>1.5 million children did not die from polio</a:t>
            </a:r>
          </a:p>
          <a:p>
            <a:pPr lvl="1">
              <a:buFont typeface="+mj-lt"/>
              <a:buAutoNum type="alphaLcParenR"/>
            </a:pPr>
            <a:r>
              <a:rPr lang="en-US" sz="1600" dirty="0"/>
              <a:t>All countries except Pakistan &amp; Afghanistan are ”Polio Free”</a:t>
            </a:r>
          </a:p>
          <a:p>
            <a:pPr lvl="1">
              <a:buFont typeface="+mj-lt"/>
              <a:buAutoNum type="alphaLcParenR"/>
            </a:pPr>
            <a:r>
              <a:rPr lang="en-US" sz="1600" dirty="0"/>
              <a:t>$146.3 million was spent on Polio Plus in 23-24 with $2.6B committed since 1988</a:t>
            </a:r>
          </a:p>
          <a:p>
            <a:pPr marL="457200" lvl="1" indent="0">
              <a:buNone/>
            </a:pPr>
            <a:endParaRPr lang="en-US" sz="1600" dirty="0"/>
          </a:p>
        </p:txBody>
      </p:sp>
    </p:spTree>
    <p:extLst>
      <p:ext uri="{BB962C8B-B14F-4D97-AF65-F5344CB8AC3E}">
        <p14:creationId xmlns:p14="http://schemas.microsoft.com/office/powerpoint/2010/main" val="21729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44C2-16E4-4121-9353-6B83BDA04A22}"/>
              </a:ext>
            </a:extLst>
          </p:cNvPr>
          <p:cNvSpPr>
            <a:spLocks noGrp="1"/>
          </p:cNvSpPr>
          <p:nvPr>
            <p:ph type="title" idx="4294967295"/>
          </p:nvPr>
        </p:nvSpPr>
        <p:spPr>
          <a:xfrm>
            <a:off x="-26043" y="100292"/>
            <a:ext cx="9144000" cy="770188"/>
          </a:xfrm>
          <a:prstGeom prst="rect">
            <a:avLst/>
          </a:prstGeom>
          <a:solidFill>
            <a:srgbClr val="00B0F0"/>
          </a:solidFill>
        </p:spPr>
        <p:txBody>
          <a:bodyPr>
            <a:normAutofit fontScale="90000"/>
          </a:bodyPr>
          <a:lstStyle/>
          <a:p>
            <a:pPr>
              <a:spcBef>
                <a:spcPts val="0"/>
              </a:spcBef>
            </a:pPr>
            <a:r>
              <a:rPr lang="en-US" b="1" dirty="0">
                <a:solidFill>
                  <a:prstClr val="white"/>
                </a:solidFill>
                <a:latin typeface="Arial Narrow Bold"/>
              </a:rPr>
              <a:t>SUPPORTING THE ROTARY FOUNDATION</a:t>
            </a:r>
            <a:br>
              <a:rPr lang="en-US" dirty="0"/>
            </a:br>
            <a:endParaRPr lang="en-US" dirty="0"/>
          </a:p>
        </p:txBody>
      </p:sp>
      <p:pic>
        <p:nvPicPr>
          <p:cNvPr id="4" name="Content Placeholder 3">
            <a:extLst>
              <a:ext uri="{FF2B5EF4-FFF2-40B4-BE49-F238E27FC236}">
                <a16:creationId xmlns:a16="http://schemas.microsoft.com/office/drawing/2014/main" id="{991C2021-77EC-428D-9F25-5701CD63C984}"/>
              </a:ext>
            </a:extLst>
          </p:cNvPr>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540770" y="1358924"/>
            <a:ext cx="2289175" cy="189230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77D3856-3CC6-490F-990B-E0FA8E4601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3060" y="1357963"/>
            <a:ext cx="2220016" cy="1893261"/>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6BCB6BCC-195E-4E67-80D7-8B07EABEE4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8365" y="1348547"/>
            <a:ext cx="2220016" cy="19026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a:extLst>
              <a:ext uri="{FF2B5EF4-FFF2-40B4-BE49-F238E27FC236}">
                <a16:creationId xmlns:a16="http://schemas.microsoft.com/office/drawing/2014/main" id="{41624EAD-7337-416C-8239-E2116B3AFD5E}"/>
              </a:ext>
            </a:extLst>
          </p:cNvPr>
          <p:cNvSpPr txBox="1">
            <a:spLocks noChangeArrowheads="1"/>
          </p:cNvSpPr>
          <p:nvPr/>
        </p:nvSpPr>
        <p:spPr bwMode="auto">
          <a:xfrm>
            <a:off x="649687" y="3421317"/>
            <a:ext cx="20002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800" eaLnBrk="1" fontAlgn="auto" hangingPunct="1">
              <a:spcBef>
                <a:spcPct val="50000"/>
              </a:spcBef>
              <a:spcAft>
                <a:spcPts val="0"/>
              </a:spcAft>
              <a:defRPr/>
            </a:pPr>
            <a:r>
              <a:rPr lang="en-US" sz="1500" b="1" kern="0" dirty="0">
                <a:solidFill>
                  <a:srgbClr val="585858"/>
                </a:solidFill>
                <a:latin typeface="Georgia" pitchFamily="18" charset="0"/>
                <a:ea typeface="+mn-ea"/>
              </a:rPr>
              <a:t>PolioPlus Fund</a:t>
            </a:r>
          </a:p>
          <a:p>
            <a:pPr algn="ctr" defTabSz="685800" eaLnBrk="1" fontAlgn="auto" hangingPunct="1">
              <a:spcBef>
                <a:spcPct val="20000"/>
              </a:spcBef>
              <a:spcAft>
                <a:spcPts val="0"/>
              </a:spcAft>
              <a:defRPr/>
            </a:pPr>
            <a:r>
              <a:rPr lang="en-US" sz="1500" kern="0" dirty="0">
                <a:solidFill>
                  <a:srgbClr val="585858"/>
                </a:solidFill>
                <a:latin typeface="Georgia" pitchFamily="18" charset="0"/>
                <a:ea typeface="+mn-ea"/>
              </a:rPr>
              <a:t>End Polio Now</a:t>
            </a:r>
          </a:p>
        </p:txBody>
      </p:sp>
      <p:sp>
        <p:nvSpPr>
          <p:cNvPr id="8" name="Rectangle 3">
            <a:extLst>
              <a:ext uri="{FF2B5EF4-FFF2-40B4-BE49-F238E27FC236}">
                <a16:creationId xmlns:a16="http://schemas.microsoft.com/office/drawing/2014/main" id="{D2B66F30-291B-4297-8465-88BEA3F6A8DA}"/>
              </a:ext>
            </a:extLst>
          </p:cNvPr>
          <p:cNvSpPr txBox="1">
            <a:spLocks noChangeArrowheads="1"/>
          </p:cNvSpPr>
          <p:nvPr/>
        </p:nvSpPr>
        <p:spPr bwMode="auto">
          <a:xfrm>
            <a:off x="3463060" y="3421317"/>
            <a:ext cx="2286000" cy="8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57175" indent="-257175" algn="ctr" defTabSz="685800" eaLnBrk="1" hangingPunct="1">
              <a:buNone/>
              <a:defRPr/>
            </a:pPr>
            <a:r>
              <a:rPr lang="en-US" sz="1500" b="1" kern="0" dirty="0">
                <a:solidFill>
                  <a:srgbClr val="585858"/>
                </a:solidFill>
                <a:latin typeface="Georgia" pitchFamily="18" charset="0"/>
                <a:cs typeface="Arial"/>
              </a:rPr>
              <a:t>Annual Fund</a:t>
            </a:r>
          </a:p>
          <a:p>
            <a:pPr marL="257175" indent="-257175" algn="ctr" defTabSz="685800" eaLnBrk="1" hangingPunct="1">
              <a:buNone/>
              <a:defRPr/>
            </a:pPr>
            <a:r>
              <a:rPr lang="en-US" sz="1500" kern="0" dirty="0">
                <a:solidFill>
                  <a:srgbClr val="585858"/>
                </a:solidFill>
                <a:latin typeface="Georgia" pitchFamily="18" charset="0"/>
                <a:cs typeface="Arial"/>
              </a:rPr>
              <a:t>For support today</a:t>
            </a:r>
          </a:p>
        </p:txBody>
      </p:sp>
      <p:sp>
        <p:nvSpPr>
          <p:cNvPr id="9" name="Rectangle 4">
            <a:extLst>
              <a:ext uri="{FF2B5EF4-FFF2-40B4-BE49-F238E27FC236}">
                <a16:creationId xmlns:a16="http://schemas.microsoft.com/office/drawing/2014/main" id="{B0F2FB94-D978-4C7A-93E9-7EDFA76E9654}"/>
              </a:ext>
            </a:extLst>
          </p:cNvPr>
          <p:cNvSpPr txBox="1">
            <a:spLocks noChangeArrowheads="1"/>
          </p:cNvSpPr>
          <p:nvPr/>
        </p:nvSpPr>
        <p:spPr bwMode="auto">
          <a:xfrm>
            <a:off x="6276760" y="3430359"/>
            <a:ext cx="22165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685800" eaLnBrk="1" hangingPunct="1">
              <a:buNone/>
              <a:defRPr/>
            </a:pPr>
            <a:r>
              <a:rPr lang="en-US" sz="1500" b="1" kern="0" dirty="0">
                <a:solidFill>
                  <a:srgbClr val="585858"/>
                </a:solidFill>
                <a:latin typeface="Georgia" pitchFamily="18" charset="0"/>
                <a:cs typeface="Arial"/>
              </a:rPr>
              <a:t>Endowment Fund</a:t>
            </a:r>
          </a:p>
          <a:p>
            <a:pPr marL="0" indent="0" algn="ctr" defTabSz="685800" eaLnBrk="1" hangingPunct="1">
              <a:buNone/>
              <a:defRPr/>
            </a:pPr>
            <a:r>
              <a:rPr lang="en-US" sz="1500" kern="0" dirty="0">
                <a:solidFill>
                  <a:srgbClr val="585858"/>
                </a:solidFill>
                <a:latin typeface="Georgia" pitchFamily="18" charset="0"/>
                <a:cs typeface="Arial"/>
              </a:rPr>
              <a:t>To secure tomorrow</a:t>
            </a:r>
          </a:p>
        </p:txBody>
      </p:sp>
    </p:spTree>
    <p:extLst>
      <p:ext uri="{BB962C8B-B14F-4D97-AF65-F5344CB8AC3E}">
        <p14:creationId xmlns:p14="http://schemas.microsoft.com/office/powerpoint/2010/main" val="42643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C837110-B636-1846-99A9-94C9728E4DA8}"/>
              </a:ext>
            </a:extLst>
          </p:cNvPr>
          <p:cNvSpPr>
            <a:spLocks noGrp="1"/>
          </p:cNvSpPr>
          <p:nvPr>
            <p:ph type="title"/>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normAutofit/>
          </a:bodyPr>
          <a:lstStyle/>
          <a:p>
            <a:pPr eaLnBrk="1" hangingPunct="1">
              <a:lnSpc>
                <a:spcPct val="90000"/>
              </a:lnSpc>
            </a:pPr>
            <a:r>
              <a:rPr lang="en-US" altLang="en-US" sz="2700" dirty="0"/>
              <a:t> Our Rotary Foundation ….</a:t>
            </a:r>
          </a:p>
        </p:txBody>
      </p:sp>
      <p:sp>
        <p:nvSpPr>
          <p:cNvPr id="5" name="Title 1">
            <a:extLst>
              <a:ext uri="{FF2B5EF4-FFF2-40B4-BE49-F238E27FC236}">
                <a16:creationId xmlns:a16="http://schemas.microsoft.com/office/drawing/2014/main" id="{C819FCEF-FF6B-8942-B74F-D6C56183656A}"/>
              </a:ext>
            </a:extLst>
          </p:cNvPr>
          <p:cNvSpPr txBox="1">
            <a:spLocks/>
          </p:cNvSpPr>
          <p:nvPr/>
        </p:nvSpPr>
        <p:spPr>
          <a:xfrm>
            <a:off x="800100" y="801501"/>
            <a:ext cx="6784999" cy="1479643"/>
          </a:xfrm>
          <a:prstGeom prst="rect">
            <a:avLst/>
          </a:prstGeom>
        </p:spPr>
        <p:txBody>
          <a:bodyPr lIns="0" tIns="0" rIns="0" bIns="0" anchor="ctr" anchorCtr="0">
            <a:normAutofit fontScale="97500"/>
          </a:bodyPr>
          <a:lstStyle>
            <a:lvl1pPr algn="l"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endParaRPr lang="en-US" sz="2500" dirty="0">
              <a:solidFill>
                <a:schemeClr val="tx2">
                  <a:lumMod val="75000"/>
                </a:schemeClr>
              </a:solidFill>
              <a:latin typeface="Georgia" panose="02040502050405020303" pitchFamily="18" charset="0"/>
            </a:endParaRPr>
          </a:p>
        </p:txBody>
      </p:sp>
      <p:sp>
        <p:nvSpPr>
          <p:cNvPr id="7" name="Title 1">
            <a:extLst>
              <a:ext uri="{FF2B5EF4-FFF2-40B4-BE49-F238E27FC236}">
                <a16:creationId xmlns:a16="http://schemas.microsoft.com/office/drawing/2014/main" id="{52679C21-B1F6-CE43-9FF8-D2CEACFA296D}"/>
              </a:ext>
            </a:extLst>
          </p:cNvPr>
          <p:cNvSpPr txBox="1">
            <a:spLocks/>
          </p:cNvSpPr>
          <p:nvPr/>
        </p:nvSpPr>
        <p:spPr>
          <a:xfrm>
            <a:off x="800100" y="743249"/>
            <a:ext cx="7543800" cy="1470025"/>
          </a:xfrm>
          <a:prstGeom prst="rect">
            <a:avLst/>
          </a:prstGeom>
        </p:spPr>
        <p:txBody>
          <a:bodyPr lIns="0" tIns="0" rIns="0" bIns="0" anchor="ctr" anchorCtr="0">
            <a:normAutofit fontScale="97500"/>
          </a:bodyPr>
          <a:lstStyle>
            <a:lvl1pPr algn="l"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endParaRPr lang="en-US" sz="2400" dirty="0">
              <a:solidFill>
                <a:schemeClr val="tx2">
                  <a:lumMod val="75000"/>
                </a:schemeClr>
              </a:solidFill>
              <a:latin typeface="Georgia" panose="02040502050405020303" pitchFamily="18" charset="0"/>
            </a:endParaRPr>
          </a:p>
        </p:txBody>
      </p:sp>
      <p:sp>
        <p:nvSpPr>
          <p:cNvPr id="12" name="Content Placeholder 3">
            <a:extLst>
              <a:ext uri="{FF2B5EF4-FFF2-40B4-BE49-F238E27FC236}">
                <a16:creationId xmlns:a16="http://schemas.microsoft.com/office/drawing/2014/main" id="{E45CE2E4-4F5C-0449-B880-4C5E4CB130F1}"/>
              </a:ext>
            </a:extLst>
          </p:cNvPr>
          <p:cNvSpPr txBox="1">
            <a:spLocks/>
          </p:cNvSpPr>
          <p:nvPr/>
        </p:nvSpPr>
        <p:spPr>
          <a:xfrm>
            <a:off x="4572000" y="976134"/>
            <a:ext cx="4552950" cy="40005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000000"/>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000000"/>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000000"/>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000000"/>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400" b="1" dirty="0"/>
          </a:p>
        </p:txBody>
      </p:sp>
      <p:sp>
        <p:nvSpPr>
          <p:cNvPr id="3" name="Rectangle 2">
            <a:extLst>
              <a:ext uri="{FF2B5EF4-FFF2-40B4-BE49-F238E27FC236}">
                <a16:creationId xmlns:a16="http://schemas.microsoft.com/office/drawing/2014/main" id="{850BB57B-99B6-7B47-9090-5259C7925BFC}"/>
              </a:ext>
            </a:extLst>
          </p:cNvPr>
          <p:cNvSpPr/>
          <p:nvPr/>
        </p:nvSpPr>
        <p:spPr>
          <a:xfrm>
            <a:off x="1676400" y="3138367"/>
            <a:ext cx="1363691" cy="1354217"/>
          </a:xfrm>
          <a:prstGeom prst="rect">
            <a:avLst/>
          </a:prstGeom>
        </p:spPr>
        <p:txBody>
          <a:bodyPr wrap="square">
            <a:spAutoFit/>
          </a:bodyPr>
          <a:lstStyle/>
          <a:p>
            <a:r>
              <a:rPr lang="en-US" sz="1600" dirty="0">
                <a:solidFill>
                  <a:srgbClr val="0070C0"/>
                </a:solidFill>
                <a:latin typeface="Georgia" panose="02040502050405020303" pitchFamily="18" charset="0"/>
                <a:cs typeface="Al Tarikh" pitchFamily="2" charset="-78"/>
              </a:rPr>
              <a:t>Polio Eradication Efforts </a:t>
            </a:r>
          </a:p>
          <a:p>
            <a:endParaRPr lang="en-US" sz="1100" dirty="0">
              <a:solidFill>
                <a:srgbClr val="000000"/>
              </a:solidFill>
              <a:latin typeface="Georgia" panose="02040502050405020303" pitchFamily="18" charset="0"/>
              <a:cs typeface="Al Tarikh" pitchFamily="2" charset="-78"/>
            </a:endParaRPr>
          </a:p>
          <a:p>
            <a:endParaRPr lang="en-US" sz="1100" dirty="0">
              <a:solidFill>
                <a:srgbClr val="000000"/>
              </a:solidFill>
              <a:latin typeface="Georgia" panose="02040502050405020303" pitchFamily="18" charset="0"/>
              <a:cs typeface="Al Tarikh" pitchFamily="2" charset="-78"/>
            </a:endParaRPr>
          </a:p>
          <a:p>
            <a:pPr marL="628650" lvl="1" indent="-171450">
              <a:buFont typeface="Arial" panose="020B0604020202020204" pitchFamily="34" charset="0"/>
              <a:buChar char="•"/>
            </a:pPr>
            <a:endParaRPr lang="en-US" sz="1200" dirty="0"/>
          </a:p>
        </p:txBody>
      </p:sp>
      <p:graphicFrame>
        <p:nvGraphicFramePr>
          <p:cNvPr id="10" name="Diagram 9">
            <a:extLst>
              <a:ext uri="{FF2B5EF4-FFF2-40B4-BE49-F238E27FC236}">
                <a16:creationId xmlns:a16="http://schemas.microsoft.com/office/drawing/2014/main" id="{E88165F9-8874-CC43-BE8E-DA5750F8B681}"/>
              </a:ext>
            </a:extLst>
          </p:cNvPr>
          <p:cNvGraphicFramePr/>
          <p:nvPr>
            <p:extLst>
              <p:ext uri="{D42A27DB-BD31-4B8C-83A1-F6EECF244321}">
                <p14:modId xmlns:p14="http://schemas.microsoft.com/office/powerpoint/2010/main" val="3358615053"/>
              </p:ext>
            </p:extLst>
          </p:nvPr>
        </p:nvGraphicFramePr>
        <p:xfrm>
          <a:off x="2826670" y="1246283"/>
          <a:ext cx="3650329" cy="158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99D8FF5-CBE3-2A4B-B5B2-B3FAE0535529}"/>
              </a:ext>
            </a:extLst>
          </p:cNvPr>
          <p:cNvSpPr/>
          <p:nvPr/>
        </p:nvSpPr>
        <p:spPr>
          <a:xfrm>
            <a:off x="3831675" y="3273194"/>
            <a:ext cx="1635828" cy="1354217"/>
          </a:xfrm>
          <a:prstGeom prst="rect">
            <a:avLst/>
          </a:prstGeom>
        </p:spPr>
        <p:txBody>
          <a:bodyPr wrap="square">
            <a:spAutoFit/>
          </a:bodyPr>
          <a:lstStyle/>
          <a:p>
            <a:r>
              <a:rPr lang="en-US" sz="1600" dirty="0">
                <a:solidFill>
                  <a:srgbClr val="0070C0"/>
                </a:solidFill>
                <a:latin typeface="Georgia" panose="02040502050405020303" pitchFamily="18" charset="0"/>
                <a:cs typeface="Al Tarikh" pitchFamily="2" charset="-78"/>
              </a:rPr>
              <a:t>Funds</a:t>
            </a:r>
          </a:p>
          <a:p>
            <a:r>
              <a:rPr lang="en-US" sz="1600" dirty="0">
                <a:solidFill>
                  <a:srgbClr val="0070C0"/>
                </a:solidFill>
                <a:latin typeface="Georgia" panose="02040502050405020303" pitchFamily="18" charset="0"/>
                <a:cs typeface="Al Tarikh" pitchFamily="2" charset="-78"/>
              </a:rPr>
              <a:t>Global Grants &amp;</a:t>
            </a:r>
          </a:p>
          <a:p>
            <a:r>
              <a:rPr lang="en-US" sz="1600" dirty="0">
                <a:solidFill>
                  <a:srgbClr val="0070C0"/>
                </a:solidFill>
                <a:latin typeface="Georgia" panose="02040502050405020303" pitchFamily="18" charset="0"/>
                <a:cs typeface="Al Tarikh" pitchFamily="2" charset="-78"/>
              </a:rPr>
              <a:t>District Grants</a:t>
            </a:r>
          </a:p>
          <a:p>
            <a:endParaRPr lang="en-US" sz="1100" dirty="0">
              <a:solidFill>
                <a:srgbClr val="000000"/>
              </a:solidFill>
              <a:latin typeface="Georgia" panose="02040502050405020303" pitchFamily="18" charset="0"/>
              <a:cs typeface="Al Tarikh" pitchFamily="2" charset="-78"/>
            </a:endParaRPr>
          </a:p>
          <a:p>
            <a:endParaRPr lang="en-US" sz="1100" dirty="0">
              <a:solidFill>
                <a:srgbClr val="000000"/>
              </a:solidFill>
              <a:latin typeface="Georgia" panose="02040502050405020303" pitchFamily="18" charset="0"/>
              <a:cs typeface="Al Tarikh" pitchFamily="2" charset="-78"/>
            </a:endParaRPr>
          </a:p>
          <a:p>
            <a:pPr marL="628650" lvl="1" indent="-171450">
              <a:buFont typeface="Arial" panose="020B0604020202020204" pitchFamily="34" charset="0"/>
              <a:buChar char="•"/>
            </a:pPr>
            <a:endParaRPr lang="en-US" sz="1200" dirty="0"/>
          </a:p>
        </p:txBody>
      </p:sp>
      <p:sp>
        <p:nvSpPr>
          <p:cNvPr id="9" name="Rectangle 8">
            <a:extLst>
              <a:ext uri="{FF2B5EF4-FFF2-40B4-BE49-F238E27FC236}">
                <a16:creationId xmlns:a16="http://schemas.microsoft.com/office/drawing/2014/main" id="{0EF1EEBC-8016-804D-8646-D23E3A2133BB}"/>
              </a:ext>
            </a:extLst>
          </p:cNvPr>
          <p:cNvSpPr/>
          <p:nvPr/>
        </p:nvSpPr>
        <p:spPr>
          <a:xfrm>
            <a:off x="6259087" y="3139685"/>
            <a:ext cx="1438276" cy="1354217"/>
          </a:xfrm>
          <a:prstGeom prst="rect">
            <a:avLst/>
          </a:prstGeom>
        </p:spPr>
        <p:txBody>
          <a:bodyPr wrap="square">
            <a:spAutoFit/>
          </a:bodyPr>
          <a:lstStyle/>
          <a:p>
            <a:r>
              <a:rPr lang="en-US" sz="1600" dirty="0">
                <a:solidFill>
                  <a:srgbClr val="0070C0"/>
                </a:solidFill>
                <a:latin typeface="Georgia" panose="02040502050405020303" pitchFamily="18" charset="0"/>
                <a:cs typeface="Al Tarikh" pitchFamily="2" charset="-78"/>
              </a:rPr>
              <a:t>Provides Long Term Funding </a:t>
            </a:r>
          </a:p>
          <a:p>
            <a:endParaRPr lang="en-US" sz="1100" dirty="0">
              <a:solidFill>
                <a:srgbClr val="000000"/>
              </a:solidFill>
              <a:latin typeface="Georgia" panose="02040502050405020303" pitchFamily="18" charset="0"/>
              <a:cs typeface="Al Tarikh" pitchFamily="2" charset="-78"/>
            </a:endParaRPr>
          </a:p>
          <a:p>
            <a:endParaRPr lang="en-US" sz="1100" dirty="0">
              <a:solidFill>
                <a:srgbClr val="000000"/>
              </a:solidFill>
              <a:latin typeface="Georgia" panose="02040502050405020303" pitchFamily="18" charset="0"/>
              <a:cs typeface="Al Tarikh" pitchFamily="2" charset="-78"/>
            </a:endParaRPr>
          </a:p>
          <a:p>
            <a:pPr marL="628650" lvl="1" indent="-171450">
              <a:buFont typeface="Arial" panose="020B0604020202020204" pitchFamily="34" charset="0"/>
              <a:buChar char="•"/>
            </a:pPr>
            <a:endParaRPr lang="en-US" sz="1200" dirty="0"/>
          </a:p>
        </p:txBody>
      </p:sp>
      <p:cxnSp>
        <p:nvCxnSpPr>
          <p:cNvPr id="4" name="Straight Arrow Connector 3">
            <a:extLst>
              <a:ext uri="{FF2B5EF4-FFF2-40B4-BE49-F238E27FC236}">
                <a16:creationId xmlns:a16="http://schemas.microsoft.com/office/drawing/2014/main" id="{440D694D-348B-7F4A-8EAA-24DA84156691}"/>
              </a:ext>
            </a:extLst>
          </p:cNvPr>
          <p:cNvCxnSpPr>
            <a:stCxn id="3" idx="0"/>
          </p:cNvCxnSpPr>
          <p:nvPr/>
        </p:nvCxnSpPr>
        <p:spPr>
          <a:xfrm flipV="1">
            <a:off x="2358246" y="2830737"/>
            <a:ext cx="537354" cy="307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DF2C5CB-3160-8742-87BF-CD8C220BAAEA}"/>
              </a:ext>
            </a:extLst>
          </p:cNvPr>
          <p:cNvCxnSpPr>
            <a:cxnSpLocks/>
          </p:cNvCxnSpPr>
          <p:nvPr/>
        </p:nvCxnSpPr>
        <p:spPr>
          <a:xfrm flipV="1">
            <a:off x="4559165" y="2754224"/>
            <a:ext cx="0" cy="460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3B90914-6E7E-BF47-B127-324180F405A6}"/>
              </a:ext>
            </a:extLst>
          </p:cNvPr>
          <p:cNvCxnSpPr>
            <a:cxnSpLocks/>
          </p:cNvCxnSpPr>
          <p:nvPr/>
        </p:nvCxnSpPr>
        <p:spPr>
          <a:xfrm flipH="1" flipV="1">
            <a:off x="6078241" y="2784477"/>
            <a:ext cx="630938" cy="3538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93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82486-FE45-2C5D-C2E6-F1ECC4AA991D}"/>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D5798835-1DF6-AE0C-042F-800E4D4DD1D7}"/>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Disaster Response Grants</a:t>
            </a:r>
          </a:p>
        </p:txBody>
      </p:sp>
      <p:sp>
        <p:nvSpPr>
          <p:cNvPr id="37891" name="Content Placeholder 1">
            <a:extLst>
              <a:ext uri="{FF2B5EF4-FFF2-40B4-BE49-F238E27FC236}">
                <a16:creationId xmlns:a16="http://schemas.microsoft.com/office/drawing/2014/main" id="{C0C5D905-7D6D-39A4-B88D-1E6FA1B72761}"/>
              </a:ext>
            </a:extLst>
          </p:cNvPr>
          <p:cNvSpPr>
            <a:spLocks noGrp="1" noChangeArrowheads="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latin typeface="Gill Sans MT" panose="020B0502020104020203" pitchFamily="34" charset="0"/>
              </a:rPr>
              <a:t>Disaster Grants help provide immediate response, short term assistance and long-term rebuilding following a disaster</a:t>
            </a:r>
          </a:p>
          <a:p>
            <a:r>
              <a:rPr lang="en-US" altLang="en-US" sz="2400" dirty="0">
                <a:latin typeface="Gill Sans MT" panose="020B0502020104020203" pitchFamily="34" charset="0"/>
              </a:rPr>
              <a:t>The maximum grant award is $25,000</a:t>
            </a:r>
            <a:endParaRPr lang="en-US" altLang="en-US" sz="2400" b="1" dirty="0">
              <a:latin typeface="Gill Sans MT" panose="020B0502020104020203" pitchFamily="34" charset="0"/>
            </a:endParaRPr>
          </a:p>
          <a:p>
            <a:r>
              <a:rPr lang="en-US" altLang="en-US" sz="2400" dirty="0">
                <a:latin typeface="Gill Sans MT" panose="020B0502020104020203" pitchFamily="34" charset="0"/>
              </a:rPr>
              <a:t>D6840 has used these grants during COVID and after Hurricane Ida </a:t>
            </a:r>
          </a:p>
          <a:p>
            <a:r>
              <a:rPr lang="en-US" altLang="en-US" sz="2400" dirty="0">
                <a:latin typeface="Gill Sans MT" panose="020B0502020104020203" pitchFamily="34" charset="0"/>
              </a:rPr>
              <a:t>We also participated with other districts to provide a disaster grant for Ukraine</a:t>
            </a:r>
          </a:p>
          <a:p>
            <a:endParaRPr lang="en-US" altLang="en-US" sz="2400" dirty="0">
              <a:latin typeface="Gill Sans MT" panose="020B0502020104020203" pitchFamily="34" charset="0"/>
            </a:endParaRPr>
          </a:p>
          <a:p>
            <a:endParaRPr lang="en-US" altLang="en-US" sz="2800" dirty="0">
              <a:latin typeface="Gill Sans MT" panose="020B0502020104020203" pitchFamily="34" charset="0"/>
            </a:endParaRPr>
          </a:p>
        </p:txBody>
      </p:sp>
    </p:spTree>
    <p:extLst>
      <p:ext uri="{BB962C8B-B14F-4D97-AF65-F5344CB8AC3E}">
        <p14:creationId xmlns:p14="http://schemas.microsoft.com/office/powerpoint/2010/main" val="85385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9" y="1155646"/>
            <a:ext cx="8732968" cy="32324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585858"/>
              </a:solidFill>
              <a:latin typeface="Georgia"/>
              <a:cs typeface="Georgia"/>
            </a:endParaRPr>
          </a:p>
        </p:txBody>
      </p:sp>
      <p:sp>
        <p:nvSpPr>
          <p:cNvPr id="4" name="Title 1"/>
          <p:cNvSpPr txBox="1">
            <a:spLocks/>
          </p:cNvSpPr>
          <p:nvPr/>
        </p:nvSpPr>
        <p:spPr>
          <a:xfrm>
            <a:off x="180429" y="361950"/>
            <a:ext cx="8763917" cy="397169"/>
          </a:xfrm>
          <a:prstGeom prst="rect">
            <a:avLst/>
          </a:prstGeom>
        </p:spPr>
        <p:txBody>
          <a:bodyPr vert="horz" lIns="68580" tIns="34290" rIns="68580" bIns="3429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fontAlgn="base">
              <a:spcAft>
                <a:spcPct val="0"/>
              </a:spcAft>
            </a:pPr>
            <a:r>
              <a:rPr lang="en-US" sz="2700" spc="0" dirty="0">
                <a:solidFill>
                  <a:prstClr val="white"/>
                </a:solidFill>
              </a:rPr>
              <a:t>ANNUAL FUND - SHARE</a:t>
            </a:r>
          </a:p>
        </p:txBody>
      </p:sp>
      <p:graphicFrame>
        <p:nvGraphicFramePr>
          <p:cNvPr id="2" name="Diagram 1"/>
          <p:cNvGraphicFramePr/>
          <p:nvPr/>
        </p:nvGraphicFramePr>
        <p:xfrm>
          <a:off x="1765139" y="737449"/>
          <a:ext cx="6593840" cy="1240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813930294"/>
              </p:ext>
            </p:extLst>
          </p:nvPr>
        </p:nvGraphicFramePr>
        <p:xfrm>
          <a:off x="1752600" y="2074153"/>
          <a:ext cx="6593840" cy="29313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Down Arrow 30"/>
          <p:cNvSpPr/>
          <p:nvPr/>
        </p:nvSpPr>
        <p:spPr>
          <a:xfrm>
            <a:off x="7136545" y="1890562"/>
            <a:ext cx="484632" cy="271406"/>
          </a:xfrm>
          <a:prstGeom prst="downArrow">
            <a:avLst/>
          </a:prstGeom>
          <a:solidFill>
            <a:srgbClr val="17458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800" dirty="0">
              <a:solidFill>
                <a:prstClr val="white"/>
              </a:solidFill>
            </a:endParaRPr>
          </a:p>
        </p:txBody>
      </p:sp>
    </p:spTree>
    <p:custDataLst>
      <p:tags r:id="rId1"/>
    </p:custDataLst>
    <p:extLst>
      <p:ext uri="{BB962C8B-B14F-4D97-AF65-F5344CB8AC3E}">
        <p14:creationId xmlns:p14="http://schemas.microsoft.com/office/powerpoint/2010/main" val="124879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457200" y="914400"/>
            <a:ext cx="5410200" cy="3562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latin typeface="Gill Sans MT" panose="020B0502020104020203" pitchFamily="34" charset="0"/>
              </a:rPr>
              <a:t>Smaller activities and projects</a:t>
            </a:r>
          </a:p>
          <a:p>
            <a:r>
              <a:rPr lang="en-US" altLang="en-US" sz="2400" dirty="0">
                <a:latin typeface="Gill Sans MT" panose="020B0502020104020203" pitchFamily="34" charset="0"/>
              </a:rPr>
              <a:t>Funds both local &amp; international activities</a:t>
            </a:r>
          </a:p>
          <a:p>
            <a:r>
              <a:rPr lang="en-US" altLang="en-US" sz="2400" dirty="0">
                <a:latin typeface="Gill Sans MT" panose="020B0502020104020203" pitchFamily="34" charset="0"/>
              </a:rPr>
              <a:t>Activities must be consistent with the mission of Rotary</a:t>
            </a:r>
          </a:p>
          <a:p>
            <a:r>
              <a:rPr lang="en-US" altLang="en-US" sz="2400" dirty="0">
                <a:latin typeface="Gill Sans MT" panose="020B0502020104020203" pitchFamily="34" charset="0"/>
              </a:rPr>
              <a:t>You must attend a Grant Management Seminar (GMS) and complete a Memorandum of Understanding (MOU)</a:t>
            </a:r>
          </a:p>
        </p:txBody>
      </p:sp>
      <p:pic>
        <p:nvPicPr>
          <p:cNvPr id="37892" name="Picture 2" descr="A group of people standing in front of a crowd posing for the camera&#10;&#10;Description automatically generated">
            <a:extLst>
              <a:ext uri="{FF2B5EF4-FFF2-40B4-BE49-F238E27FC236}">
                <a16:creationId xmlns:a16="http://schemas.microsoft.com/office/drawing/2014/main" id="{3653E375-6BD2-496B-AAF6-FC7019555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543" y="779463"/>
            <a:ext cx="2981382" cy="16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A picture containing box, indoor, person, table&#10;&#10;Description automatically generated">
            <a:extLst>
              <a:ext uri="{FF2B5EF4-FFF2-40B4-BE49-F238E27FC236}">
                <a16:creationId xmlns:a16="http://schemas.microsoft.com/office/drawing/2014/main" id="{7AB65A39-5542-4A36-9DD3-90EF49B63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542" y="2614613"/>
            <a:ext cx="2854439" cy="213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0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 Important Information</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latin typeface="Gill Sans MT" panose="020B0502020104020203" pitchFamily="34" charset="0"/>
              </a:rPr>
              <a:t>For Rotary year  2025 – 26, the district awarded 56 district grants totaling $52,800.  25 clubs participated.</a:t>
            </a:r>
          </a:p>
          <a:p>
            <a:r>
              <a:rPr lang="en-US" altLang="en-US" sz="2400" dirty="0">
                <a:latin typeface="Gill Sans MT" panose="020B0502020104020203" pitchFamily="34" charset="0"/>
              </a:rPr>
              <a:t>The grants were allocated into the following categories: Education - 23, Health – 24, Community Development – 4, Economic Development – 2, Environment – 1, and Peace – 2.</a:t>
            </a:r>
          </a:p>
          <a:p>
            <a:r>
              <a:rPr lang="en-US" altLang="en-US" sz="2400" dirty="0">
                <a:latin typeface="Gill Sans MT" panose="020B0502020104020203" pitchFamily="34" charset="0"/>
              </a:rPr>
              <a:t>Of the 56 grants, 2 were international projects.</a:t>
            </a:r>
          </a:p>
          <a:p>
            <a:r>
              <a:rPr lang="en-US" altLang="en-US" sz="2400" dirty="0">
                <a:latin typeface="Gill Sans MT" panose="020B0502020104020203" pitchFamily="34" charset="0"/>
              </a:rPr>
              <a:t>For 26 – 27, the district will have approximately $48,000 to distribute in District Grants.</a:t>
            </a:r>
          </a:p>
        </p:txBody>
      </p:sp>
    </p:spTree>
    <p:extLst>
      <p:ext uri="{BB962C8B-B14F-4D97-AF65-F5344CB8AC3E}">
        <p14:creationId xmlns:p14="http://schemas.microsoft.com/office/powerpoint/2010/main" val="114404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 Important Information</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457200" y="914400"/>
            <a:ext cx="84582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latin typeface="Gill Sans MT" panose="020B0502020104020203" pitchFamily="34" charset="0"/>
              </a:rPr>
              <a:t>Deadline for submitting district grants - May 31, 2026</a:t>
            </a:r>
          </a:p>
          <a:p>
            <a:r>
              <a:rPr lang="en-US" altLang="en-US" sz="2400" dirty="0">
                <a:latin typeface="Gill Sans MT" panose="020B0502020104020203" pitchFamily="34" charset="0"/>
              </a:rPr>
              <a:t>Deadline for completing and filing final reports – March 31, 2027</a:t>
            </a:r>
          </a:p>
          <a:p>
            <a:r>
              <a:rPr lang="en-US" altLang="en-US" sz="2400" dirty="0">
                <a:latin typeface="Gill Sans MT" panose="020B0502020104020203" pitchFamily="34" charset="0"/>
              </a:rPr>
              <a:t>All grant requests </a:t>
            </a:r>
            <a:r>
              <a:rPr lang="en-US" altLang="en-US" sz="2400" b="1" dirty="0">
                <a:latin typeface="Gill Sans MT" panose="020B0502020104020203" pitchFamily="34" charset="0"/>
              </a:rPr>
              <a:t>must</a:t>
            </a:r>
            <a:r>
              <a:rPr lang="en-US" altLang="en-US" sz="2400" dirty="0">
                <a:latin typeface="Gill Sans MT" panose="020B0502020104020203" pitchFamily="34" charset="0"/>
              </a:rPr>
              <a:t> include a Public Image component</a:t>
            </a:r>
          </a:p>
          <a:p>
            <a:r>
              <a:rPr lang="en-US" altLang="en-US" sz="2400" dirty="0">
                <a:latin typeface="Gill Sans MT" panose="020B0502020104020203" pitchFamily="34" charset="0"/>
              </a:rPr>
              <a:t>A club may submit no more than 3 grant requests</a:t>
            </a:r>
          </a:p>
          <a:p>
            <a:r>
              <a:rPr lang="en-US" altLang="en-US" sz="2400" dirty="0">
                <a:latin typeface="Gill Sans MT" panose="020B0502020104020203" pitchFamily="34" charset="0"/>
              </a:rPr>
              <a:t>A club’s district grants are limited to its contributions to the Rotary Foundation</a:t>
            </a:r>
          </a:p>
          <a:p>
            <a:r>
              <a:rPr lang="en-US" altLang="en-US" sz="2400" dirty="0">
                <a:latin typeface="Gill Sans MT" panose="020B0502020104020203" pitchFamily="34" charset="0"/>
              </a:rPr>
              <a:t>Only the Rotarian who is qualified may submit the grant request</a:t>
            </a:r>
          </a:p>
        </p:txBody>
      </p:sp>
    </p:spTree>
    <p:extLst>
      <p:ext uri="{BB962C8B-B14F-4D97-AF65-F5344CB8AC3E}">
        <p14:creationId xmlns:p14="http://schemas.microsoft.com/office/powerpoint/2010/main" val="3156607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bec8abfc1eac150e0d21db108484c252">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400f2baf431c09f73b72cda637e04688"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76C3A0-526E-4105-955D-08A192E6DA29}">
  <ds:schemaRefs>
    <ds:schemaRef ds:uri="http://schemas.microsoft.com/sharepoint/v3/contenttype/forms"/>
  </ds:schemaRefs>
</ds:datastoreItem>
</file>

<file path=customXml/itemProps2.xml><?xml version="1.0" encoding="utf-8"?>
<ds:datastoreItem xmlns:ds="http://schemas.openxmlformats.org/officeDocument/2006/customXml" ds:itemID="{92006D22-94D1-41ED-94C9-4104EBA4B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22369</TotalTime>
  <Words>2450</Words>
  <Application>Microsoft Macintosh PowerPoint</Application>
  <PresentationFormat>On-screen Show (16:9)</PresentationFormat>
  <Paragraphs>229</Paragraphs>
  <Slides>29</Slides>
  <Notes>29</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Arial Narrow</vt:lpstr>
      <vt:lpstr>Arial Narrow Bold</vt:lpstr>
      <vt:lpstr>Calibri</vt:lpstr>
      <vt:lpstr>Georgia</vt:lpstr>
      <vt:lpstr>Gill Sans MT</vt:lpstr>
      <vt:lpstr>Wingdings</vt:lpstr>
      <vt:lpstr>TRF-PowerpointDesignEN_Light_DRAFT</vt:lpstr>
      <vt:lpstr>Custom Design</vt:lpstr>
      <vt:lpstr>2_Custom Design</vt:lpstr>
      <vt:lpstr>GRANT MANAGEMENT SEMINAR</vt:lpstr>
      <vt:lpstr>Why I Contribute To the Rotary Foundation.</vt:lpstr>
      <vt:lpstr>SUPPORTING THE ROTARY FOUNDATION </vt:lpstr>
      <vt:lpstr> Our Rotary Foundation ….</vt:lpstr>
      <vt:lpstr>Disaster Response Grants</vt:lpstr>
      <vt:lpstr>PowerPoint Presentation</vt:lpstr>
      <vt:lpstr>District Grants</vt:lpstr>
      <vt:lpstr>District Grants Important Information</vt:lpstr>
      <vt:lpstr>District Grants Important Information</vt:lpstr>
      <vt:lpstr>District Grants Important Information</vt:lpstr>
      <vt:lpstr>PowerPoint Presentation</vt:lpstr>
      <vt:lpstr>Seven Areas of Focus</vt:lpstr>
      <vt:lpstr>Global Grants</vt:lpstr>
      <vt:lpstr>before applying for a global grant: preliminary review</vt:lpstr>
      <vt:lpstr>Community Needs Assessment </vt:lpstr>
      <vt:lpstr>PowerPoint Presentation</vt:lpstr>
      <vt:lpstr>Budget &amp; funding requirements</vt:lpstr>
      <vt:lpstr> Grant Certification …</vt:lpstr>
      <vt:lpstr>Club Qualifications</vt:lpstr>
      <vt:lpstr>Club Qualifications</vt:lpstr>
      <vt:lpstr>Club Qualifications</vt:lpstr>
      <vt:lpstr>Financial Management Plan</vt:lpstr>
      <vt:lpstr>Partner to Maximize Your Impact</vt:lpstr>
      <vt:lpstr>Locating Partners</vt:lpstr>
      <vt:lpstr>Global Grant Reports </vt:lpstr>
      <vt:lpstr>Global Grant Reports </vt:lpstr>
      <vt:lpstr>The Polio Eradication Story ….</vt:lpstr>
      <vt:lpstr>The Job: Just Two Drops</vt:lpstr>
      <vt:lpstr>What Have We Accomplished?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Rotary Foundation Endowment Campaign  $Million Legacy Dinner April 24th</dc:title>
  <dc:creator>Mary Jo Nowobilski</dc:creator>
  <cp:lastModifiedBy>Bob Vaughn</cp:lastModifiedBy>
  <cp:revision>251</cp:revision>
  <cp:lastPrinted>2026-03-05T20:40:56Z</cp:lastPrinted>
  <dcterms:created xsi:type="dcterms:W3CDTF">2020-01-14T15:00:12Z</dcterms:created>
  <dcterms:modified xsi:type="dcterms:W3CDTF">2026-03-05T21:18:25Z</dcterms:modified>
</cp:coreProperties>
</file>