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2" r:id="rId6"/>
    <p:sldMasterId id="2147483698" r:id="rId7"/>
    <p:sldMasterId id="2147483700" r:id="rId8"/>
    <p:sldMasterId id="2147483717" r:id="rId9"/>
    <p:sldMasterId id="2147483725" r:id="rId10"/>
    <p:sldMasterId id="2147483727" r:id="rId11"/>
    <p:sldMasterId id="2147483749" r:id="rId12"/>
    <p:sldMasterId id="2147483766" r:id="rId13"/>
    <p:sldMasterId id="2147483773" r:id="rId14"/>
    <p:sldMasterId id="2147483792" r:id="rId15"/>
    <p:sldMasterId id="2147483809" r:id="rId16"/>
    <p:sldMasterId id="2147483826" r:id="rId17"/>
    <p:sldMasterId id="2147483842" r:id="rId18"/>
  </p:sldMasterIdLst>
  <p:notesMasterIdLst>
    <p:notesMasterId r:id="rId35"/>
  </p:notesMasterIdLst>
  <p:handoutMasterIdLst>
    <p:handoutMasterId r:id="rId36"/>
  </p:handoutMasterIdLst>
  <p:sldIdLst>
    <p:sldId id="297" r:id="rId19"/>
    <p:sldId id="488" r:id="rId20"/>
    <p:sldId id="480" r:id="rId21"/>
    <p:sldId id="491" r:id="rId22"/>
    <p:sldId id="489" r:id="rId23"/>
    <p:sldId id="472" r:id="rId24"/>
    <p:sldId id="479" r:id="rId25"/>
    <p:sldId id="493" r:id="rId26"/>
    <p:sldId id="495" r:id="rId27"/>
    <p:sldId id="494" r:id="rId28"/>
    <p:sldId id="482" r:id="rId29"/>
    <p:sldId id="485" r:id="rId30"/>
    <p:sldId id="492" r:id="rId31"/>
    <p:sldId id="496" r:id="rId32"/>
    <p:sldId id="498" r:id="rId33"/>
    <p:sldId id="484" r:id="rId34"/>
  </p:sldIdLst>
  <p:sldSz cx="9144000" cy="6858000" type="screen4x3"/>
  <p:notesSz cx="70104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5616" userDrawn="1">
          <p15:clr>
            <a:srgbClr val="A4A3A4"/>
          </p15:clr>
        </p15:guide>
        <p15:guide id="4" orient="horz" pos="2160" userDrawn="1">
          <p15:clr>
            <a:srgbClr val="A4A3A4"/>
          </p15:clr>
        </p15:guide>
        <p15:guide id="5" orient="horz" pos="4080" userDrawn="1">
          <p15:clr>
            <a:srgbClr val="A4A3A4"/>
          </p15:clr>
        </p15:guide>
        <p15:guide id="6" orient="horz" pos="240" userDrawn="1">
          <p15:clr>
            <a:srgbClr val="A4A3A4"/>
          </p15:clr>
        </p15:guide>
        <p15:guide id="7" pos="14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ters" initials="JD" lastIdx="1" clrIdx="0"/>
  <p:cmAuthor id="1" name="Brianne Haxton" initials="BH" lastIdx="10" clrIdx="1">
    <p:extLst/>
  </p:cmAuthor>
  <p:cmAuthor id="2" name="Brian King" initials="BK" lastIdx="19" clrIdx="2">
    <p:extLst/>
  </p:cmAuthor>
  <p:cmAuthor id="3" name="Lee Ann Searight" initials="LAS" lastIdx="28" clrIdx="3">
    <p:extLst/>
  </p:cmAuthor>
  <p:cmAuthor id="4" name="Beth Duncan" initials="BD"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BC"/>
    <a:srgbClr val="1F4D93"/>
    <a:srgbClr val="184994"/>
    <a:srgbClr val="58585A"/>
    <a:srgbClr val="F7A81B"/>
    <a:srgbClr val="D91B5C"/>
    <a:srgbClr val="00A2E0"/>
    <a:srgbClr val="F8F8F8"/>
    <a:srgbClr val="D9D9D9"/>
    <a:srgbClr val="E6E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67670" autoAdjust="0"/>
  </p:normalViewPr>
  <p:slideViewPr>
    <p:cSldViewPr>
      <p:cViewPr varScale="1">
        <p:scale>
          <a:sx n="48" d="100"/>
          <a:sy n="48" d="100"/>
        </p:scale>
        <p:origin x="1212" y="78"/>
      </p:cViewPr>
      <p:guideLst>
        <p:guide pos="2880"/>
        <p:guide pos="5616"/>
        <p:guide orient="horz" pos="2160"/>
        <p:guide orient="horz" pos="4080"/>
        <p:guide orient="horz" pos="240"/>
        <p:guide pos="14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0" d="100"/>
        <a:sy n="60" d="100"/>
      </p:scale>
      <p:origin x="0" y="0"/>
    </p:cViewPr>
  </p:sorterViewPr>
  <p:notesViewPr>
    <p:cSldViewPr>
      <p:cViewPr varScale="1">
        <p:scale>
          <a:sx n="51" d="100"/>
          <a:sy n="51" d="100"/>
        </p:scale>
        <p:origin x="2668"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DA7B16C-89DD-4243-86EA-C8AA6D1D4A8F}" type="datetimeFigureOut">
              <a:rPr lang="en-US" smtClean="0"/>
              <a:t>23-Oct-2019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FA44BC-E61E-44CF-86CD-FBF31B11F746}" type="slidenum">
              <a:rPr lang="en-US" smtClean="0"/>
              <a:t>‹#›</a:t>
            </a:fld>
            <a:endParaRPr lang="en-US" dirty="0"/>
          </a:p>
        </p:txBody>
      </p:sp>
    </p:spTree>
    <p:extLst>
      <p:ext uri="{BB962C8B-B14F-4D97-AF65-F5344CB8AC3E}">
        <p14:creationId xmlns:p14="http://schemas.microsoft.com/office/powerpoint/2010/main" val="110412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259F47-82DC-4F58-8613-EB863265F6CF}" type="datetimeFigureOut">
              <a:rPr lang="en-US" smtClean="0"/>
              <a:t>23-Oct-2019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3DE3E84-BA42-4E70-B9F0-313CED1D9DC8}" type="slidenum">
              <a:rPr lang="en-US" smtClean="0"/>
              <a:t>‹#›</a:t>
            </a:fld>
            <a:endParaRPr lang="en-US" dirty="0"/>
          </a:p>
        </p:txBody>
      </p:sp>
    </p:spTree>
    <p:extLst>
      <p:ext uri="{BB962C8B-B14F-4D97-AF65-F5344CB8AC3E}">
        <p14:creationId xmlns:p14="http://schemas.microsoft.com/office/powerpoint/2010/main" val="58473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membershipdevelopment@rotary.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rotary.org/en/learning-reference/about-rotary/council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5" eaLnBrk="0" hangingPunct="0">
              <a:defRPr sz="2400">
                <a:solidFill>
                  <a:schemeClr val="tx1"/>
                </a:solidFill>
                <a:latin typeface="Arial" pitchFamily="34" charset="0"/>
                <a:ea typeface="ヒラギノ角ゴ Pro W3" charset="0"/>
                <a:cs typeface="ヒラギノ角ゴ Pro W3" charset="0"/>
              </a:defRPr>
            </a:lvl1pPr>
            <a:lvl2pPr marL="742864" indent="-285716" defTabSz="931755" eaLnBrk="0" hangingPunct="0">
              <a:defRPr sz="2400">
                <a:solidFill>
                  <a:schemeClr val="tx1"/>
                </a:solidFill>
                <a:latin typeface="Arial" pitchFamily="34" charset="0"/>
                <a:ea typeface="ヒラギノ角ゴ Pro W3" charset="0"/>
                <a:cs typeface="ヒラギノ角ゴ Pro W3" charset="0"/>
              </a:defRPr>
            </a:lvl2pPr>
            <a:lvl3pPr marL="1142868" indent="-228573" defTabSz="931755" eaLnBrk="0" hangingPunct="0">
              <a:defRPr sz="2400">
                <a:solidFill>
                  <a:schemeClr val="tx1"/>
                </a:solidFill>
                <a:latin typeface="Arial" pitchFamily="34" charset="0"/>
                <a:ea typeface="ヒラギノ角ゴ Pro W3" charset="0"/>
                <a:cs typeface="ヒラギノ角ゴ Pro W3" charset="0"/>
              </a:defRPr>
            </a:lvl3pPr>
            <a:lvl4pPr marL="1600015" indent="-228573" defTabSz="931755" eaLnBrk="0" hangingPunct="0">
              <a:defRPr sz="2400">
                <a:solidFill>
                  <a:schemeClr val="tx1"/>
                </a:solidFill>
                <a:latin typeface="Arial" pitchFamily="34" charset="0"/>
                <a:ea typeface="ヒラギノ角ゴ Pro W3" charset="0"/>
                <a:cs typeface="ヒラギノ角ゴ Pro W3" charset="0"/>
              </a:defRPr>
            </a:lvl4pPr>
            <a:lvl5pPr marL="2057163" indent="-228573" defTabSz="931755" eaLnBrk="0" hangingPunct="0">
              <a:defRPr sz="2400">
                <a:solidFill>
                  <a:schemeClr val="tx1"/>
                </a:solidFill>
                <a:latin typeface="Arial" pitchFamily="34" charset="0"/>
                <a:ea typeface="ヒラギノ角ゴ Pro W3" charset="0"/>
                <a:cs typeface="ヒラギノ角ゴ Pro W3" charset="0"/>
              </a:defRPr>
            </a:lvl5pPr>
            <a:lvl6pPr marL="2514310"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457"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8605"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5751"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fld id="{2338F78E-058D-4C24-85C2-32DCECBC9B23}" type="slidenum">
              <a:rPr lang="en-US" sz="1300">
                <a:solidFill>
                  <a:prstClr val="black"/>
                </a:solidFill>
              </a:rPr>
              <a:pPr/>
              <a:t>1</a:t>
            </a:fld>
            <a:endParaRPr lang="en-US" sz="1300" dirty="0">
              <a:solidFill>
                <a:prstClr val="black"/>
              </a:solidFill>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1675" y="4416425"/>
            <a:ext cx="5607050" cy="4413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i="1" kern="1200" dirty="0" smtClean="0">
                <a:solidFill>
                  <a:schemeClr val="tx1"/>
                </a:solidFill>
                <a:effectLst/>
                <a:latin typeface="Arial Narrow" panose="020B0606020202030204" pitchFamily="34" charset="0"/>
                <a:ea typeface="+mn-ea"/>
                <a:cs typeface="+mn-cs"/>
              </a:rPr>
              <a:t>NOTES TO SPEAKER: Customize this presentation to meet your region’s needs. At minimum, you will need  to customize two slides:</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p>
          <a:p>
            <a:pPr marL="171450" lvl="0" indent="-171450">
              <a:buFont typeface="Arial" panose="020B0604020202020204" pitchFamily="34" charset="0"/>
              <a:buChar char="•"/>
            </a:pPr>
            <a:r>
              <a:rPr lang="en-US" sz="1200" i="1" kern="1200" dirty="0" smtClean="0">
                <a:solidFill>
                  <a:schemeClr val="tx1"/>
                </a:solidFill>
                <a:effectLst/>
                <a:latin typeface="Arial Narrow" panose="020B0606020202030204" pitchFamily="34" charset="0"/>
                <a:ea typeface="+mn-ea"/>
                <a:cs typeface="+mn-cs"/>
              </a:rPr>
              <a:t>Slide 1: Insert your name and the date.</a:t>
            </a:r>
            <a:endParaRPr lang="en-US" sz="1200" kern="1200" dirty="0" smtClean="0">
              <a:solidFill>
                <a:schemeClr val="tx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i="1" kern="1200" dirty="0" smtClean="0">
                <a:solidFill>
                  <a:schemeClr val="tx1"/>
                </a:solidFill>
                <a:effectLst/>
                <a:latin typeface="Arial Narrow" panose="020B0606020202030204" pitchFamily="34" charset="0"/>
                <a:ea typeface="+mn-ea"/>
                <a:cs typeface="+mn-cs"/>
              </a:rPr>
              <a:t>Slide 6: Where you see X’s, replace them with data from Rotary Club Central or delete them. Unhide the slide (use the Slide Show menu) so it’s visible during the presentation. Make comparisons between regional and global trends.</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 </a:t>
            </a:r>
          </a:p>
          <a:p>
            <a:r>
              <a:rPr lang="en-US" sz="1200" b="1" kern="1200" dirty="0" smtClean="0">
                <a:solidFill>
                  <a:schemeClr val="tx1"/>
                </a:solidFill>
                <a:effectLst/>
                <a:latin typeface="Arial Narrow" panose="020B0606020202030204" pitchFamily="34" charset="0"/>
                <a:ea typeface="+mn-ea"/>
                <a:cs typeface="+mn-cs"/>
              </a:rPr>
              <a:t>SPEAKER:</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Our  members are our greatest assets. And when Rotary’s membership is strong, our clubs are more vibrant, Rotary has greater visibility, and our members have more resources to help communities flourish.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If we want to continue to create lasting change in our communities, in our world, and in ourselves, we have to act on what we know. With that in mind, Rotary conducted several large-scale surveys this year that gave us a clearer understanding of why people join Rotary, why they leave, and the challenges clubs face as they try to make a difference in their communities.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I’m going to share that information with you today to reinforce the importance of growing Rotary. </a:t>
            </a:r>
          </a:p>
          <a:p>
            <a:r>
              <a:rPr lang="en-US" sz="1200" kern="1200" dirty="0" smtClean="0">
                <a:solidFill>
                  <a:schemeClr val="tx1"/>
                </a:solidFill>
                <a:effectLst/>
                <a:latin typeface="Arial Narrow" panose="020B0606020202030204" pitchFamily="34" charset="0"/>
                <a:ea typeface="+mn-ea"/>
                <a:cs typeface="+mn-cs"/>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727575"/>
          </a:xfrm>
        </p:spPr>
        <p:txBody>
          <a:bodyPr/>
          <a:lstStyle/>
          <a:p>
            <a:r>
              <a:rPr lang="en-US" sz="1200" kern="1200" dirty="0" smtClean="0">
                <a:solidFill>
                  <a:schemeClr val="tx1"/>
                </a:solidFill>
                <a:effectLst/>
                <a:latin typeface="Arial Narrow" panose="020B0606020202030204" pitchFamily="34" charset="0"/>
                <a:ea typeface="+mn-ea"/>
                <a:cs typeface="+mn-cs"/>
              </a:rPr>
              <a:t>Our research shows us that prospective members are looking for opportunities to grow personally and professionally. Rotary offers them that. </a:t>
            </a:r>
          </a:p>
          <a:p>
            <a:endParaRPr lang="en-US" sz="1200" kern="1200" dirty="0" smtClean="0">
              <a:solidFill>
                <a:schemeClr val="tx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Consider the Rotarian who was terrified of public speaking and trembled her way through her first 5-minute speech. She was later asked to speak at an institute in front of 500 people, and now trains others in public speaking.</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Think of the member who counts her experience in Rotary as why she attained a new job as a community engagement manager: “I wouldn’t have gotten it if I wasn’t a part of Rotary.” </a:t>
            </a:r>
          </a:p>
          <a:p>
            <a:pPr marL="0" lvl="0" indent="0">
              <a:buFont typeface="Arial" panose="020B0604020202020204" pitchFamily="34" charset="0"/>
              <a:buNone/>
            </a:pP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You don’t have to offer a formal professional development strategy for members to achieve their goals. Every service project or event you hold is a chance for someone to lead and grow. Members can also take online courses through Rotary’s Learning Center, or you can hold a Leadership in Action session for club members and your community. Find information for creating your own Leadership in Action session on My Rotary. </a:t>
            </a:r>
          </a:p>
          <a:p>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The next time someone asks you about Rotary, you can say: “You’ll achieve more than you ever thought possible. And you won’t do it alone.”</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10</a:t>
            </a:fld>
            <a:endParaRPr lang="en-US" dirty="0"/>
          </a:p>
        </p:txBody>
      </p:sp>
    </p:spTree>
    <p:extLst>
      <p:ext uri="{BB962C8B-B14F-4D97-AF65-F5344CB8AC3E}">
        <p14:creationId xmlns:p14="http://schemas.microsoft.com/office/powerpoint/2010/main" val="286742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If someone walked into your club meeting — uninvited but curious to learn more — what would they find? Would they be warmly welcomed? Would your members appear engaged? Would they leave understanding who you are and how you’re helping your community? And would someone follow up with them to see what they thought about the experience? </a:t>
            </a:r>
          </a:p>
          <a:p>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One of the most important things we can do is assess our clubs regularly and make sure they’re welcoming to prospective members. If you find that your club needs to improve, Rotary offers resources to help. You can find them at rotary.org/membership. Remember this address — write it down, take a picture of it. And visit as often as you need to.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11</a:t>
            </a:fld>
            <a:endParaRPr lang="en-US" dirty="0"/>
          </a:p>
        </p:txBody>
      </p:sp>
    </p:spTree>
    <p:extLst>
      <p:ext uri="{BB962C8B-B14F-4D97-AF65-F5344CB8AC3E}">
        <p14:creationId xmlns:p14="http://schemas.microsoft.com/office/powerpoint/2010/main" val="1771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With more than 50 resources available to you at rotary.org/membership, finding the one that meets your needs can seem like a challenge. Earlier this year, we developed a new resource called the “Club Planning Assistant.” This interactive tool asks a series of simple questions and then recommends resources for addressing those specific challenges.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In fact, we were so excited about this that we invited every club president and membership chair in the world to take it and share with us their biggest membership challenges.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The majority listed “Attracting New members” as their biggest challenge. But many also said that Accommodating the needs of prospective and current members (busy schedules, family or financial obligations, etc.) was a challenge too. Addressing both of these challenges effectively requires us to think differently and adapt to change more quickly. </a:t>
            </a:r>
          </a:p>
          <a:p>
            <a:r>
              <a:rPr lang="en-US" sz="1200" b="1" i="1"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12</a:t>
            </a:fld>
            <a:endParaRPr lang="en-US" dirty="0"/>
          </a:p>
        </p:txBody>
      </p:sp>
    </p:spTree>
    <p:extLst>
      <p:ext uri="{BB962C8B-B14F-4D97-AF65-F5344CB8AC3E}">
        <p14:creationId xmlns:p14="http://schemas.microsoft.com/office/powerpoint/2010/main" val="399018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727575"/>
          </a:xfrm>
        </p:spPr>
        <p:txBody>
          <a:bodyPr/>
          <a:lstStyle/>
          <a:p>
            <a:r>
              <a:rPr lang="en-US" sz="1200" kern="1200" dirty="0" smtClean="0">
                <a:solidFill>
                  <a:schemeClr val="tx1"/>
                </a:solidFill>
                <a:effectLst/>
                <a:latin typeface="Arial Narrow" panose="020B0606020202030204" pitchFamily="34" charset="0"/>
                <a:ea typeface="+mn-ea"/>
                <a:cs typeface="+mn-cs"/>
              </a:rPr>
              <a:t>Bringing in more members than we lose is not the answer. But there is one opportunity that all clubs and districts should pay closer attention to.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Membership candidates are prospective members who use Rotary’s come through rotary.org/join to express interest in joining a club. </a:t>
            </a:r>
            <a:r>
              <a:rPr lang="en-US" sz="1200" kern="1200" dirty="0" smtClean="0">
                <a:effectLst/>
                <a:latin typeface="Arial Narrow" panose="020B0606020202030204" pitchFamily="34" charset="0"/>
                <a:ea typeface="+mn-ea"/>
                <a:cs typeface="+mn-cs"/>
              </a:rPr>
              <a:t>A notice of their interest is sent to a district, and district and club leaders can track those notices through the Manage Membership Leads page of My Rotary. </a:t>
            </a:r>
            <a:r>
              <a:rPr lang="en-US" sz="1200" kern="1200" dirty="0" smtClean="0">
                <a:solidFill>
                  <a:schemeClr val="tx1"/>
                </a:solidFill>
                <a:effectLst/>
                <a:latin typeface="Arial Narrow" panose="020B0606020202030204" pitchFamily="34" charset="0"/>
                <a:ea typeface="+mn-ea"/>
                <a:cs typeface="+mn-cs"/>
              </a:rPr>
              <a:t>Last year, 19,500 people contacted Rotary this way.</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Unfortunately, clubs contacted less than a third of the prospective members assigned to them last year. In fact, in places that experienced the highest decline in membership, an equally high percentage of membership leads were never contacted.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In the US, for example, membership declined by around 5,711 members in 2018-19. In the same time period, the US received 7,282 membership leads. Imagine what our overall membership would look like if we followed up on every lead. Although not every one of these prospective members will be a viable prospect, each one provides an opportunity to identify the value they might bring to the Rotary. The opportunity cost in North</a:t>
            </a:r>
            <a:r>
              <a:rPr lang="en-US" sz="1200" kern="1200" baseline="0" dirty="0" smtClean="0">
                <a:solidFill>
                  <a:schemeClr val="tx1"/>
                </a:solidFill>
                <a:effectLst/>
                <a:latin typeface="Arial Narrow" panose="020B0606020202030204" pitchFamily="34" charset="0"/>
                <a:ea typeface="+mn-ea"/>
                <a:cs typeface="+mn-cs"/>
              </a:rPr>
              <a:t> America </a:t>
            </a:r>
            <a:r>
              <a:rPr lang="en-US" sz="1200" kern="1200" dirty="0" smtClean="0">
                <a:solidFill>
                  <a:schemeClr val="tx1"/>
                </a:solidFill>
                <a:effectLst/>
                <a:latin typeface="Arial Narrow" panose="020B0606020202030204" pitchFamily="34" charset="0"/>
                <a:ea typeface="+mn-ea"/>
                <a:cs typeface="+mn-cs"/>
              </a:rPr>
              <a:t>was </a:t>
            </a:r>
            <a:r>
              <a:rPr lang="en-US" sz="1200" b="1" kern="1200" dirty="0" smtClean="0">
                <a:solidFill>
                  <a:schemeClr val="tx1"/>
                </a:solidFill>
                <a:effectLst/>
                <a:latin typeface="Arial Narrow" panose="020B0606020202030204" pitchFamily="34" charset="0"/>
                <a:ea typeface="+mn-ea"/>
                <a:cs typeface="+mn-cs"/>
              </a:rPr>
              <a:t>almost</a:t>
            </a:r>
            <a:r>
              <a:rPr lang="en-US" sz="1200" b="1" kern="1200" baseline="0" dirty="0" smtClean="0">
                <a:solidFill>
                  <a:schemeClr val="tx1"/>
                </a:solidFill>
                <a:effectLst/>
                <a:latin typeface="Arial Narrow" panose="020B0606020202030204" pitchFamily="34" charset="0"/>
                <a:ea typeface="+mn-ea"/>
                <a:cs typeface="+mn-cs"/>
              </a:rPr>
              <a:t> $450,000 </a:t>
            </a:r>
            <a:r>
              <a:rPr lang="en-US" sz="1200" kern="1200" dirty="0" smtClean="0">
                <a:solidFill>
                  <a:schemeClr val="tx1"/>
                </a:solidFill>
                <a:effectLst/>
                <a:latin typeface="Arial Narrow" panose="020B0606020202030204" pitchFamily="34" charset="0"/>
                <a:ea typeface="+mn-ea"/>
                <a:cs typeface="+mn-cs"/>
              </a:rPr>
              <a:t>in RI dues alone! Now, add in your club and district dues and imagine what you might have been able to achieve through those additional funds.</a:t>
            </a:r>
          </a:p>
          <a:p>
            <a:r>
              <a:rPr lang="en-US" sz="1200" kern="1200" dirty="0" smtClean="0">
                <a:solidFill>
                  <a:schemeClr val="tx1"/>
                </a:solidFill>
                <a:effectLst/>
                <a:latin typeface="Arial Narrow" panose="020B0606020202030204" pitchFamily="34" charset="0"/>
                <a:ea typeface="+mn-ea"/>
                <a:cs typeface="+mn-cs"/>
              </a:rPr>
              <a:t> </a:t>
            </a:r>
            <a:r>
              <a:rPr lang="en-US" sz="1200" kern="1200" dirty="0" smtClean="0">
                <a:effectLst/>
                <a:latin typeface="Arial Narrow" panose="020B0606020202030204" pitchFamily="34" charset="0"/>
                <a:ea typeface="+mn-ea"/>
                <a:cs typeface="+mn-cs"/>
              </a:rPr>
              <a:t> </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effectLst/>
                <a:latin typeface="Arial Narrow" panose="020B0606020202030204" pitchFamily="34" charset="0"/>
                <a:ea typeface="+mn-ea"/>
                <a:cs typeface="+mn-cs"/>
              </a:rPr>
              <a:t>Managing prospective members is an opportunity.</a:t>
            </a:r>
            <a:r>
              <a:rPr lang="en-US" sz="1200" kern="1200" dirty="0" smtClean="0">
                <a:solidFill>
                  <a:schemeClr val="tx1"/>
                </a:solidFill>
                <a:effectLst/>
                <a:latin typeface="Arial Narrow" panose="020B0606020202030204" pitchFamily="34" charset="0"/>
                <a:ea typeface="+mn-ea"/>
                <a:cs typeface="+mn-cs"/>
              </a:rPr>
              <a:t> When we don’t respond to inquiries, we miss more than just the chance to expand our clubs — we lose a chance to build goodwill in the community and a positive impression of Rotary.</a:t>
            </a:r>
          </a:p>
          <a:p>
            <a:r>
              <a:rPr lang="en-US" sz="1200" kern="1200" dirty="0" smtClean="0">
                <a:solidFill>
                  <a:schemeClr val="tx1"/>
                </a:solidFill>
                <a:effectLst/>
                <a:latin typeface="Arial Narrow" panose="020B0606020202030204" pitchFamily="34" charset="0"/>
                <a:ea typeface="+mn-ea"/>
                <a:cs typeface="+mn-cs"/>
              </a:rPr>
              <a:t> </a:t>
            </a:r>
          </a:p>
          <a:p>
            <a:r>
              <a:rPr lang="en-US" sz="1200" b="1" i="1"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13</a:t>
            </a:fld>
            <a:endParaRPr lang="en-US" dirty="0"/>
          </a:p>
        </p:txBody>
      </p:sp>
    </p:spTree>
    <p:extLst>
      <p:ext uri="{BB962C8B-B14F-4D97-AF65-F5344CB8AC3E}">
        <p14:creationId xmlns:p14="http://schemas.microsoft.com/office/powerpoint/2010/main" val="351316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The second challenge club leaders mentioned is accommodating the varied needs of their members. If your current structure is working, there’s no need to change it. But clubs actually have more freedom than ever to create an experience that works for their current and prospective members.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Clubs around the world are taking advantage of this flexibility. Here are some ways clubs are meeting the diverse needs of their members and their communities:</a:t>
            </a:r>
          </a:p>
          <a:p>
            <a:r>
              <a:rPr lang="en-US" sz="1200" kern="1200" dirty="0" smtClean="0">
                <a:solidFill>
                  <a:schemeClr val="tx1"/>
                </a:solidFill>
                <a:effectLst/>
                <a:latin typeface="Arial Narrow" panose="020B0606020202030204" pitchFamily="34"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Starting a satellite club to give qualified people who can’t attend club meetings a chance to join Rotary.</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Changing how, when, and how often clubs meet. Some examples are meeting just twice a month, switching from a sit-down meal to a less formal — and likely less expensive — gathering, or replacing a regular meeting with a social event or service project.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Offering a new membership type. For example, offering a corporate membership to attract multiple members of the same company, or an associate membership for younger professionals who want an option that costs less or requires less time.</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Meeting online to attract members who can’t attend in-person meetings.</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Developing a cause-based club to attract and engage members who are passionate about a specific issue, like water or peace.</a:t>
            </a:r>
          </a:p>
          <a:p>
            <a:r>
              <a:rPr lang="en-US" sz="1200" kern="1200" dirty="0" smtClean="0">
                <a:solidFill>
                  <a:schemeClr val="tx1"/>
                </a:solidFill>
                <a:effectLst/>
                <a:latin typeface="Arial Narrow" panose="020B0606020202030204" pitchFamily="34" charset="0"/>
                <a:ea typeface="+mn-ea"/>
                <a:cs typeface="+mn-cs"/>
              </a:rPr>
              <a:t> </a:t>
            </a:r>
            <a:endParaRPr lang="en-US" dirty="0" smtClean="0">
              <a:effectLst/>
            </a:endParaRPr>
          </a:p>
          <a:p>
            <a:r>
              <a:rPr lang="en-US" sz="1200" kern="1200" dirty="0" smtClean="0">
                <a:solidFill>
                  <a:schemeClr val="tx1"/>
                </a:solidFill>
                <a:effectLst/>
                <a:latin typeface="Arial Narrow" panose="020B0606020202030204" pitchFamily="34" charset="0"/>
                <a:ea typeface="+mn-ea"/>
                <a:cs typeface="+mn-cs"/>
              </a:rPr>
              <a:t>You can find more information at rotary.org/flexibility.</a:t>
            </a:r>
          </a:p>
          <a:p>
            <a:r>
              <a:rPr lang="en-US" sz="1200" b="1" i="1"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14</a:t>
            </a:fld>
            <a:endParaRPr lang="en-US" dirty="0"/>
          </a:p>
        </p:txBody>
      </p:sp>
    </p:spTree>
    <p:extLst>
      <p:ext uri="{BB962C8B-B14F-4D97-AF65-F5344CB8AC3E}">
        <p14:creationId xmlns:p14="http://schemas.microsoft.com/office/powerpoint/2010/main" val="245558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What can you do with all of this information, especially if some of it is new to you? I suggest three things:</a:t>
            </a:r>
          </a:p>
          <a:p>
            <a:r>
              <a:rPr lang="en-US" sz="1200" kern="1200" dirty="0" smtClean="0">
                <a:solidFill>
                  <a:schemeClr val="tx1"/>
                </a:solidFill>
                <a:effectLst/>
                <a:latin typeface="Arial Narrow" panose="020B0606020202030204" pitchFamily="34" charset="0"/>
                <a:ea typeface="+mn-ea"/>
                <a:cs typeface="+mn-cs"/>
              </a:rPr>
              <a:t> </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Take time to understand membership data and trends in your region. We can offer you a global look at the state of membership, but Rotary Club Central makes it easy for you to see the trends closest to you.</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Ask members what matters most to them. Find out what they value, what they might be missing, and what they need to stay a member for life. And make sure you deliver that.</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Finally, visit rotary.org/membership for resources to support you. Whether you need access to club assessments, directions on how to manage your membership leads, or even guidelines for starting new clubs and membership types, there is likely a resource designed to help. </a:t>
            </a:r>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15</a:t>
            </a:fld>
            <a:endParaRPr lang="en-US" dirty="0"/>
          </a:p>
        </p:txBody>
      </p:sp>
    </p:spTree>
    <p:extLst>
      <p:ext uri="{BB962C8B-B14F-4D97-AF65-F5344CB8AC3E}">
        <p14:creationId xmlns:p14="http://schemas.microsoft.com/office/powerpoint/2010/main" val="341841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When people join a Rotary club, their potential to make a difference in the world grows exponentially. That’s because they’re joining a network of over 1.2 million people who take action — volunteers from all over the world who share a goal of improving people’s lives.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But simply joining isn’t going to change lives or make those connections. That happens when members get involved and take every opportunity to get the most out of their Rotary membership. Whether they’re connecting with their club, community, or the larger Rotary world, let your members know they’re connecting for good.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Our members are our greatest assets: a diverse group of professionals who share the drive to serve their communities. And together, we see a world where people unite and take action to create lasting change — across the globe, in our communities, and in ourselves.</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Thank you.</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Are there any questions I can answer?</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NOTE TO SPEAKER: </a:t>
            </a:r>
          </a:p>
          <a:p>
            <a:r>
              <a:rPr lang="en-US" sz="1200" kern="1200" dirty="0" smtClean="0">
                <a:solidFill>
                  <a:schemeClr val="tx1"/>
                </a:solidFill>
                <a:effectLst/>
                <a:latin typeface="Arial Narrow" panose="020B0606020202030204" pitchFamily="34" charset="0"/>
                <a:ea typeface="+mn-ea"/>
                <a:cs typeface="+mn-cs"/>
              </a:rPr>
              <a:t>Write to </a:t>
            </a:r>
            <a:r>
              <a:rPr lang="en-US" sz="1200" u="sng" kern="1200" dirty="0" smtClean="0">
                <a:solidFill>
                  <a:schemeClr val="tx1"/>
                </a:solidFill>
                <a:effectLst/>
                <a:latin typeface="Arial Narrow" panose="020B0606020202030204" pitchFamily="34" charset="0"/>
                <a:ea typeface="+mn-ea"/>
                <a:cs typeface="+mn-cs"/>
                <a:hlinkClick r:id="rId3"/>
              </a:rPr>
              <a:t>membershipdevelopment@rotary.org</a:t>
            </a:r>
            <a:r>
              <a:rPr lang="en-US" sz="1200" kern="1200" dirty="0" smtClean="0">
                <a:solidFill>
                  <a:schemeClr val="tx1"/>
                </a:solidFill>
                <a:effectLst/>
                <a:latin typeface="Arial Narrow" panose="020B0606020202030204" pitchFamily="34" charset="0"/>
                <a:ea typeface="+mn-ea"/>
                <a:cs typeface="+mn-cs"/>
              </a:rPr>
              <a:t> with any questions.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16</a:t>
            </a:fld>
            <a:endParaRPr lang="en-US" dirty="0"/>
          </a:p>
        </p:txBody>
      </p:sp>
    </p:spTree>
    <p:extLst>
      <p:ext uri="{BB962C8B-B14F-4D97-AF65-F5344CB8AC3E}">
        <p14:creationId xmlns:p14="http://schemas.microsoft.com/office/powerpoint/2010/main" val="228409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Over the past five years, we’ve remained at around 1.2 million members. Although we experienced a slight decrease last year, overall our membership is still strong.</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To accomplish all the good in the world that we want to do, we need a commitment and a continued emphasis on growing Rotary and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from our club, district, and zone leaders. Keeping Rotary relevant and thriving into our second century, while continuing to enhance our members’ lives, requires a willingness to be innovative, seek out diversity, and adapt to changing needs. </a:t>
            </a:r>
            <a:endParaRPr lang="en-US" baseline="0" dirty="0" smtClean="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2</a:t>
            </a:fld>
            <a:endParaRPr lang="en-US"/>
          </a:p>
        </p:txBody>
      </p:sp>
    </p:spTree>
    <p:extLst>
      <p:ext uri="{BB962C8B-B14F-4D97-AF65-F5344CB8AC3E}">
        <p14:creationId xmlns:p14="http://schemas.microsoft.com/office/powerpoint/2010/main" val="116067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727575"/>
          </a:xfrm>
        </p:spPr>
        <p:txBody>
          <a:bodyPr/>
          <a:lstStyle/>
          <a:p>
            <a:r>
              <a:rPr lang="en-US" sz="1200" kern="1200" dirty="0" smtClean="0">
                <a:solidFill>
                  <a:schemeClr val="tx1"/>
                </a:solidFill>
                <a:effectLst/>
                <a:latin typeface="Arial Narrow" panose="020B0606020202030204" pitchFamily="34" charset="0"/>
                <a:ea typeface="+mn-ea"/>
                <a:cs typeface="+mn-cs"/>
              </a:rPr>
              <a:t>As you look at the information on this slide, think about your own club. Does your membership reflect the diversity in the community you serve? When our membership is diverse, it makes our clubs more vibrant and helps members understand and respond to the needs of our community.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Diversity is one of our core values. The RI Board of Directors passed a diversity, equity, and inclusion statement to help us become a more open and inclusive organization, “Rotary will cultivate a diverse, equitable, and inclusive culture in which people from underrepresented groups have greater opportunity to participate as members and leaders.”</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As of 1 July, we had:</a:t>
            </a:r>
          </a:p>
          <a:p>
            <a:r>
              <a:rPr lang="en-US" sz="1200" kern="1200" dirty="0" smtClean="0">
                <a:solidFill>
                  <a:schemeClr val="tx1"/>
                </a:solidFill>
                <a:effectLst/>
                <a:latin typeface="Arial Narrow" panose="020B0606020202030204" pitchFamily="34"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1,189,466 Rotarians, which is a decrease of 5,461 members since 1 July 2018.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35,890 clubs, an increase of 209 from last year. Starting new clubs expands our reach and increases our capacity for service around the world. Alternative membership types and club experiences, including corporate memberships and flexible meeting times, can help clubs address the needs of current and potential members.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Information in Rotary Club Central suggests that most of our members are ages 50 to 69, though definite figures are hard to gauge because 37 percent of our members don’t indicate their age in their profiles.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Women make up 23 percent of our members, an increase of about 1 percent since 1 July 2018. However, women are still underrepresented in leadership positions at every level of Rotary. The Board of Directors set a goal for women to make up 30 percent of our members and leaders by June 2023.</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3</a:t>
            </a:fld>
            <a:endParaRPr lang="en-US" dirty="0"/>
          </a:p>
        </p:txBody>
      </p:sp>
    </p:spTree>
    <p:extLst>
      <p:ext uri="{BB962C8B-B14F-4D97-AF65-F5344CB8AC3E}">
        <p14:creationId xmlns:p14="http://schemas.microsoft.com/office/powerpoint/2010/main" val="256348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Let’s talk about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The 2019 </a:t>
            </a:r>
            <a:r>
              <a:rPr lang="en-US" sz="1200" u="sng" kern="1200" dirty="0" smtClean="0">
                <a:solidFill>
                  <a:schemeClr val="tx1"/>
                </a:solidFill>
                <a:effectLst/>
                <a:latin typeface="Arial Narrow" panose="020B0606020202030204" pitchFamily="34" charset="0"/>
                <a:ea typeface="+mn-ea"/>
                <a:cs typeface="+mn-cs"/>
                <a:hlinkClick r:id="rId3"/>
              </a:rPr>
              <a:t>Council on Legislation</a:t>
            </a:r>
            <a:r>
              <a:rPr lang="en-US" sz="1200" kern="1200" dirty="0" smtClean="0">
                <a:solidFill>
                  <a:schemeClr val="tx1"/>
                </a:solidFill>
                <a:effectLst/>
                <a:latin typeface="Arial Narrow" panose="020B0606020202030204" pitchFamily="34" charset="0"/>
                <a:ea typeface="+mn-ea"/>
                <a:cs typeface="+mn-cs"/>
              </a:rPr>
              <a:t> amended our constitutional documents to include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clubs as members in Rotary International. This action elevates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and positions Rotary for a future that’s innovative, inclusive, and better able to adapt to the world around us.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This has been an incredible year for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More than </a:t>
            </a:r>
            <a:r>
              <a:rPr lang="en-US" sz="1200" b="1" kern="1200" dirty="0" smtClean="0">
                <a:solidFill>
                  <a:schemeClr val="tx1"/>
                </a:solidFill>
                <a:effectLst/>
                <a:latin typeface="Arial Narrow" panose="020B0606020202030204" pitchFamily="34" charset="0"/>
                <a:ea typeface="+mn-ea"/>
                <a:cs typeface="+mn-cs"/>
              </a:rPr>
              <a:t>1,200</a:t>
            </a:r>
            <a:r>
              <a:rPr lang="en-US" sz="1200" kern="1200" dirty="0" smtClean="0">
                <a:solidFill>
                  <a:schemeClr val="tx1"/>
                </a:solidFill>
                <a:effectLst/>
                <a:latin typeface="Arial Narrow" panose="020B0606020202030204" pitchFamily="34" charset="0"/>
                <a:ea typeface="+mn-ea"/>
                <a:cs typeface="+mn-cs"/>
              </a:rPr>
              <a:t> new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clubs were chartered during the 2018-19 Rotary year. There are now </a:t>
            </a:r>
            <a:r>
              <a:rPr lang="en-US" sz="1200" b="1" kern="1200" dirty="0" smtClean="0">
                <a:solidFill>
                  <a:schemeClr val="tx1"/>
                </a:solidFill>
                <a:effectLst/>
                <a:latin typeface="Arial Narrow" panose="020B0606020202030204" pitchFamily="34" charset="0"/>
                <a:ea typeface="+mn-ea"/>
                <a:cs typeface="+mn-cs"/>
              </a:rPr>
              <a:t>over 10,000 </a:t>
            </a:r>
            <a:r>
              <a:rPr lang="en-US" sz="1200" kern="1200" dirty="0" err="1" smtClean="0">
                <a:solidFill>
                  <a:schemeClr val="tx1"/>
                </a:solidFill>
                <a:effectLst/>
                <a:latin typeface="Arial Narrow" panose="020B0606020202030204" pitchFamily="34" charset="0"/>
                <a:ea typeface="+mn-ea"/>
                <a:cs typeface="+mn-cs"/>
              </a:rPr>
              <a:t>Rotaract</a:t>
            </a:r>
            <a:r>
              <a:rPr lang="en-US" sz="1200" kern="1200" dirty="0" smtClean="0">
                <a:solidFill>
                  <a:schemeClr val="tx1"/>
                </a:solidFill>
                <a:effectLst/>
                <a:latin typeface="Arial Narrow" panose="020B0606020202030204" pitchFamily="34" charset="0"/>
                <a:ea typeface="+mn-ea"/>
                <a:cs typeface="+mn-cs"/>
              </a:rPr>
              <a:t> clubs and more than </a:t>
            </a:r>
            <a:r>
              <a:rPr lang="en-US" sz="1200" b="1" kern="1200" dirty="0" smtClean="0">
                <a:solidFill>
                  <a:schemeClr val="tx1"/>
                </a:solidFill>
                <a:effectLst/>
                <a:latin typeface="Arial Narrow" panose="020B0606020202030204" pitchFamily="34" charset="0"/>
                <a:ea typeface="+mn-ea"/>
                <a:cs typeface="+mn-cs"/>
              </a:rPr>
              <a:t>170,000 </a:t>
            </a:r>
            <a:r>
              <a:rPr lang="en-US" sz="1200" kern="1200" dirty="0" smtClean="0">
                <a:solidFill>
                  <a:schemeClr val="tx1"/>
                </a:solidFill>
                <a:effectLst/>
                <a:latin typeface="Arial Narrow" panose="020B0606020202030204" pitchFamily="34" charset="0"/>
                <a:ea typeface="+mn-ea"/>
                <a:cs typeface="+mn-cs"/>
              </a:rPr>
              <a:t>reported members globally.</a:t>
            </a:r>
          </a:p>
          <a:p>
            <a:r>
              <a:rPr lang="en-US" sz="1200" kern="1200" dirty="0" smtClean="0">
                <a:solidFill>
                  <a:schemeClr val="tx1"/>
                </a:solidFill>
                <a:effectLst/>
                <a:latin typeface="Arial Narrow" panose="020B060602020203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4</a:t>
            </a:fld>
            <a:endParaRPr lang="en-US" dirty="0"/>
          </a:p>
        </p:txBody>
      </p:sp>
    </p:spTree>
    <p:extLst>
      <p:ext uri="{BB962C8B-B14F-4D97-AF65-F5344CB8AC3E}">
        <p14:creationId xmlns:p14="http://schemas.microsoft.com/office/powerpoint/2010/main" val="408129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In the past 10 years, we’ve seen a change in the regional makeup of our Rotary membership. In Asia, for example, more than 50,000 people have joined clubs since 2014. It now has 32% percent of the world’s Rotarians. Japan, after many years of decline, has not only slowed its losses but is beginning to gain.</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Unfortunately, during the same period, Canada, the Caribbean, and the United States together lost over 50,000 members — dropping from 32% percent of all Rotarians to 28% percent.</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One way we can grow and strengthen our membership is by delivering value to our members. It can be the difference between someone who stays in Rotary for just three years and someone who stays for a lifetime. Here’s what people in each region value most: </a:t>
            </a:r>
          </a:p>
          <a:p>
            <a:r>
              <a:rPr lang="en-US" sz="1200" kern="1200" dirty="0" smtClean="0">
                <a:solidFill>
                  <a:schemeClr val="tx1"/>
                </a:solidFill>
                <a:effectLst/>
                <a:latin typeface="Arial Narrow" panose="020B0606020202030204" pitchFamily="34" charset="0"/>
                <a:ea typeface="+mn-ea"/>
                <a:cs typeface="+mn-cs"/>
              </a:rPr>
              <a:t> </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In Asia, people place significant value on reputation, traditions, and established customs.</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In Australia, New Zealand, and the Pacific Islands, members need to feel they can contribute and make a difference. They also appreciate flexibility and innovation that make the club experience more vibrant. </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In Canada, the Caribbean, and the United States,</a:t>
            </a:r>
            <a:r>
              <a:rPr lang="en-US" sz="1200" b="1" kern="1200" dirty="0" smtClean="0">
                <a:solidFill>
                  <a:schemeClr val="tx1"/>
                </a:solidFill>
                <a:effectLst/>
                <a:latin typeface="Arial Narrow" panose="020B0606020202030204" pitchFamily="34" charset="0"/>
                <a:ea typeface="+mn-ea"/>
                <a:cs typeface="+mn-cs"/>
              </a:rPr>
              <a:t> </a:t>
            </a:r>
            <a:r>
              <a:rPr lang="en-US" sz="1200" kern="1200" dirty="0" smtClean="0">
                <a:solidFill>
                  <a:schemeClr val="tx1"/>
                </a:solidFill>
                <a:effectLst/>
                <a:latin typeface="Arial Narrow" panose="020B0606020202030204" pitchFamily="34" charset="0"/>
                <a:ea typeface="+mn-ea"/>
                <a:cs typeface="+mn-cs"/>
              </a:rPr>
              <a:t>members value the personal and professional growth that they get from being a Rotary member. </a:t>
            </a:r>
          </a:p>
          <a:p>
            <a:pPr marL="228600" lvl="0" indent="-228600">
              <a:buFont typeface="+mj-lt"/>
              <a:buAutoNum type="arabicPeriod"/>
            </a:pPr>
            <a:r>
              <a:rPr lang="en-US" sz="1200" kern="1200" dirty="0" smtClean="0">
                <a:solidFill>
                  <a:schemeClr val="tx1"/>
                </a:solidFill>
                <a:effectLst/>
                <a:latin typeface="Arial Narrow" panose="020B0606020202030204" pitchFamily="34" charset="0"/>
                <a:ea typeface="+mn-ea"/>
                <a:cs typeface="+mn-cs"/>
              </a:rPr>
              <a:t>And in Africa, Europe, and the Middle East, service projects are what makes members feel engaged and motivated.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5</a:t>
            </a:fld>
            <a:endParaRPr lang="en-US" dirty="0"/>
          </a:p>
        </p:txBody>
      </p:sp>
    </p:spTree>
    <p:extLst>
      <p:ext uri="{BB962C8B-B14F-4D97-AF65-F5344CB8AC3E}">
        <p14:creationId xmlns:p14="http://schemas.microsoft.com/office/powerpoint/2010/main" val="15626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94175"/>
          </a:xfrm>
        </p:spPr>
        <p:txBody>
          <a:bodyPr/>
          <a:lstStyle/>
          <a:p>
            <a:r>
              <a:rPr lang="en-US" sz="1200" b="1" i="1" kern="1200" dirty="0" smtClean="0">
                <a:solidFill>
                  <a:schemeClr val="tx1"/>
                </a:solidFill>
                <a:effectLst/>
                <a:latin typeface="Arial Narrow" panose="020B0606020202030204" pitchFamily="34" charset="0"/>
                <a:ea typeface="+mn-ea"/>
                <a:cs typeface="+mn-cs"/>
              </a:rPr>
              <a:t>NOTE TO SPEAKER: </a:t>
            </a:r>
            <a:r>
              <a:rPr lang="en-US" sz="1200" i="1" kern="1200" dirty="0" smtClean="0">
                <a:solidFill>
                  <a:schemeClr val="tx1"/>
                </a:solidFill>
                <a:effectLst/>
                <a:latin typeface="Arial Narrow" panose="020B0606020202030204" pitchFamily="34" charset="0"/>
                <a:ea typeface="+mn-ea"/>
                <a:cs typeface="+mn-cs"/>
              </a:rPr>
              <a:t>Age and gender trends are found on the dashboard of Rotary Club Central. Only leaders at the district-level and above can access the reports listed below.</a:t>
            </a:r>
            <a:endParaRPr lang="en-US" sz="1200" kern="1200" dirty="0" smtClean="0">
              <a:solidFill>
                <a:schemeClr val="tx1"/>
              </a:solidFill>
              <a:effectLst/>
              <a:latin typeface="Arial Narrow" panose="020B0606020202030204" pitchFamily="34" charset="0"/>
              <a:ea typeface="+mn-ea"/>
              <a:cs typeface="+mn-cs"/>
            </a:endParaRPr>
          </a:p>
          <a:p>
            <a:r>
              <a:rPr lang="en-US" sz="1200" i="1" kern="1200" dirty="0" smtClean="0">
                <a:solidFill>
                  <a:schemeClr val="tx1"/>
                </a:solidFill>
                <a:effectLst/>
                <a:latin typeface="Arial Narrow" panose="020B0606020202030204" pitchFamily="34" charset="0"/>
                <a:ea typeface="+mn-ea"/>
                <a:cs typeface="+mn-cs"/>
              </a:rPr>
              <a:t/>
            </a:r>
            <a:br>
              <a:rPr lang="en-US" sz="1200" i="1" kern="1200" dirty="0" smtClean="0">
                <a:solidFill>
                  <a:schemeClr val="tx1"/>
                </a:solidFill>
                <a:effectLst/>
                <a:latin typeface="Arial Narrow" panose="020B0606020202030204" pitchFamily="34" charset="0"/>
                <a:ea typeface="+mn-ea"/>
                <a:cs typeface="+mn-cs"/>
              </a:rPr>
            </a:br>
            <a:r>
              <a:rPr lang="en-US" sz="1200" i="1" kern="1200" dirty="0" smtClean="0">
                <a:solidFill>
                  <a:schemeClr val="tx1"/>
                </a:solidFill>
                <a:effectLst/>
                <a:latin typeface="Arial Narrow" panose="020B0606020202030204" pitchFamily="34" charset="0"/>
                <a:ea typeface="+mn-ea"/>
                <a:cs typeface="+mn-cs"/>
              </a:rPr>
              <a:t>Where you see X’s on the slide and in the notes below, replace them with data from Rotary Club Central or delete them. Unhide the slide (use the Slide Show menu) so it’s visible during the presentation. Draw comparisons between regional and global trends, and add your own observations.</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p>
          <a:p>
            <a:r>
              <a:rPr lang="en-US" sz="1200" i="1" kern="1200" dirty="0" smtClean="0">
                <a:solidFill>
                  <a:schemeClr val="tx1"/>
                </a:solidFill>
                <a:effectLst/>
                <a:latin typeface="Arial Narrow" panose="020B0606020202030204" pitchFamily="34" charset="0"/>
                <a:ea typeface="+mn-ea"/>
                <a:cs typeface="+mn-cs"/>
              </a:rPr>
              <a:t>Under </a:t>
            </a:r>
            <a:r>
              <a:rPr lang="en-US" sz="1200" b="1" i="1" kern="1200" dirty="0" smtClean="0">
                <a:solidFill>
                  <a:schemeClr val="tx1"/>
                </a:solidFill>
                <a:effectLst/>
                <a:latin typeface="Arial Narrow" panose="020B0606020202030204" pitchFamily="34" charset="0"/>
                <a:ea typeface="+mn-ea"/>
                <a:cs typeface="+mn-cs"/>
              </a:rPr>
              <a:t>Reports</a:t>
            </a:r>
            <a:r>
              <a:rPr lang="en-US" sz="1200" i="1" kern="1200" dirty="0" smtClean="0">
                <a:solidFill>
                  <a:schemeClr val="tx1"/>
                </a:solidFill>
                <a:effectLst/>
                <a:latin typeface="Arial Narrow" panose="020B0606020202030204" pitchFamily="34" charset="0"/>
                <a:ea typeface="+mn-ea"/>
                <a:cs typeface="+mn-cs"/>
              </a:rPr>
              <a:t> in Rotary Club Central:</a:t>
            </a:r>
            <a:endParaRPr lang="en-US" sz="1200" kern="1200" dirty="0" smtClean="0">
              <a:solidFill>
                <a:schemeClr val="tx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en-US" sz="1200" b="1" i="1" kern="1200" dirty="0" smtClean="0">
                <a:solidFill>
                  <a:schemeClr val="tx1"/>
                </a:solidFill>
                <a:effectLst/>
                <a:latin typeface="Arial Narrow" panose="020B0606020202030204" pitchFamily="34" charset="0"/>
                <a:ea typeface="+mn-ea"/>
                <a:cs typeface="+mn-cs"/>
              </a:rPr>
              <a:t>Clubs in a District</a:t>
            </a:r>
            <a:r>
              <a:rPr lang="en-US" sz="1200" i="1" kern="1200" dirty="0" smtClean="0">
                <a:solidFill>
                  <a:schemeClr val="tx1"/>
                </a:solidFill>
                <a:effectLst/>
                <a:latin typeface="Arial Narrow" panose="020B0606020202030204" pitchFamily="34" charset="0"/>
                <a:ea typeface="+mn-ea"/>
                <a:cs typeface="+mn-cs"/>
              </a:rPr>
              <a:t> provides current club and member counts.</a:t>
            </a:r>
          </a:p>
          <a:p>
            <a:pPr marL="171450" lvl="0" indent="-171450">
              <a:buFont typeface="Arial" panose="020B0604020202020204" pitchFamily="34" charset="0"/>
              <a:buChar char="•"/>
            </a:pPr>
            <a:r>
              <a:rPr lang="en-US" sz="1200" b="1" i="1" kern="1200" dirty="0" smtClean="0">
                <a:solidFill>
                  <a:schemeClr val="tx1"/>
                </a:solidFill>
                <a:effectLst/>
                <a:latin typeface="Arial Narrow" panose="020B0606020202030204" pitchFamily="34" charset="0"/>
                <a:ea typeface="+mn-ea"/>
                <a:cs typeface="+mn-cs"/>
              </a:rPr>
              <a:t>Member Viability and Growth</a:t>
            </a:r>
            <a:r>
              <a:rPr lang="en-US" sz="1200" i="1" kern="1200" dirty="0" smtClean="0">
                <a:solidFill>
                  <a:schemeClr val="tx1"/>
                </a:solidFill>
                <a:effectLst/>
                <a:latin typeface="Arial Narrow" panose="020B0606020202030204" pitchFamily="34" charset="0"/>
                <a:ea typeface="+mn-ea"/>
                <a:cs typeface="+mn-cs"/>
              </a:rPr>
              <a:t> calculates retention trends over three years.</a:t>
            </a:r>
          </a:p>
          <a:p>
            <a:pPr marL="171450" lvl="0" indent="-171450">
              <a:buFont typeface="Arial" panose="020B0604020202020204" pitchFamily="34" charset="0"/>
              <a:buChar char="•"/>
            </a:pPr>
            <a:r>
              <a:rPr lang="en-US" sz="1200" b="1" i="1" kern="1200" dirty="0" smtClean="0">
                <a:solidFill>
                  <a:schemeClr val="tx1"/>
                </a:solidFill>
                <a:effectLst/>
                <a:latin typeface="Arial Narrow" panose="020B0606020202030204" pitchFamily="34" charset="0"/>
                <a:ea typeface="+mn-ea"/>
                <a:cs typeface="+mn-cs"/>
              </a:rPr>
              <a:t>5-Year History of Rotary Club Membership Figures</a:t>
            </a:r>
            <a:r>
              <a:rPr lang="en-US" sz="1200" i="1" kern="1200" dirty="0" smtClean="0">
                <a:solidFill>
                  <a:schemeClr val="tx1"/>
                </a:solidFill>
                <a:effectLst/>
                <a:latin typeface="Arial Narrow" panose="020B0606020202030204" pitchFamily="34" charset="0"/>
                <a:ea typeface="+mn-ea"/>
                <a:cs typeface="+mn-cs"/>
              </a:rPr>
              <a:t> provides membership trends.</a:t>
            </a:r>
          </a:p>
          <a:p>
            <a:pPr marL="171450" lvl="0" indent="-171450">
              <a:buFont typeface="Arial" panose="020B0604020202020204" pitchFamily="34" charset="0"/>
              <a:buChar char="•"/>
            </a:pPr>
            <a:r>
              <a:rPr lang="en-US" sz="1200" b="1" i="1" kern="1200" dirty="0" smtClean="0">
                <a:solidFill>
                  <a:schemeClr val="tx1"/>
                </a:solidFill>
                <a:effectLst/>
                <a:latin typeface="Arial Narrow" panose="020B0606020202030204" pitchFamily="34" charset="0"/>
                <a:ea typeface="+mn-ea"/>
                <a:cs typeface="+mn-cs"/>
              </a:rPr>
              <a:t>Club Viability and Growth</a:t>
            </a:r>
            <a:r>
              <a:rPr lang="en-US" sz="1200" i="1" kern="1200" dirty="0" smtClean="0">
                <a:solidFill>
                  <a:schemeClr val="tx1"/>
                </a:solidFill>
                <a:effectLst/>
                <a:latin typeface="Arial Narrow" panose="020B0606020202030204" pitchFamily="34" charset="0"/>
                <a:ea typeface="+mn-ea"/>
                <a:cs typeface="+mn-cs"/>
              </a:rPr>
              <a:t> tracks club development trends over five years.</a:t>
            </a:r>
            <a:endParaRPr lang="en-US" sz="1200" kern="1200" dirty="0" smtClean="0">
              <a:solidFill>
                <a:schemeClr val="tx1"/>
              </a:solidFill>
              <a:effectLst/>
              <a:latin typeface="Arial Narrow" panose="020B0606020202030204" pitchFamily="34" charset="0"/>
              <a:ea typeface="+mn-ea"/>
              <a:cs typeface="+mn-cs"/>
            </a:endParaRPr>
          </a:p>
          <a:p>
            <a:r>
              <a:rPr lang="en-US" sz="1200" b="1" kern="1200" dirty="0" smtClean="0">
                <a:solidFill>
                  <a:schemeClr val="tx1"/>
                </a:solidFill>
                <a:effectLst/>
                <a:latin typeface="Arial Narrow" panose="020B0606020202030204" pitchFamily="34" charset="0"/>
                <a:ea typeface="+mn-ea"/>
                <a:cs typeface="+mn-cs"/>
              </a:rPr>
              <a:t> </a:t>
            </a:r>
            <a:endParaRPr lang="en-US" sz="1200" kern="1200" dirty="0" smtClean="0">
              <a:solidFill>
                <a:schemeClr val="tx1"/>
              </a:solidFill>
              <a:effectLst/>
              <a:latin typeface="Arial Narrow" panose="020B0606020202030204" pitchFamily="34" charset="0"/>
              <a:ea typeface="+mn-ea"/>
              <a:cs typeface="+mn-cs"/>
            </a:endParaRPr>
          </a:p>
          <a:p>
            <a:r>
              <a:rPr lang="en-US" sz="1200" b="1" kern="1200" dirty="0" smtClean="0">
                <a:solidFill>
                  <a:schemeClr val="tx1"/>
                </a:solidFill>
                <a:effectLst/>
                <a:latin typeface="Arial Narrow" panose="020B0606020202030204" pitchFamily="34" charset="0"/>
                <a:ea typeface="+mn-ea"/>
                <a:cs typeface="+mn-cs"/>
              </a:rPr>
              <a:t>SPEAKER:</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Here’s the district profile for DXXXX, as of &lt;</a:t>
            </a:r>
            <a:r>
              <a:rPr lang="en-US" sz="1200" kern="1200" dirty="0" err="1" smtClean="0">
                <a:solidFill>
                  <a:schemeClr val="tx1"/>
                </a:solidFill>
                <a:effectLst/>
                <a:latin typeface="Arial Narrow" panose="020B0606020202030204" pitchFamily="34" charset="0"/>
                <a:ea typeface="+mn-ea"/>
                <a:cs typeface="+mn-cs"/>
              </a:rPr>
              <a:t>XXdateXX</a:t>
            </a:r>
            <a:r>
              <a:rPr lang="en-US" sz="1200" kern="1200" dirty="0" smtClean="0">
                <a:solidFill>
                  <a:schemeClr val="tx1"/>
                </a:solidFill>
                <a:effectLst/>
                <a:latin typeface="Arial Narrow" panose="020B0606020202030204" pitchFamily="34" charset="0"/>
                <a:ea typeface="+mn-ea"/>
                <a:cs typeface="+mn-cs"/>
              </a:rPr>
              <a:t>&gt;.</a:t>
            </a:r>
          </a:p>
          <a:p>
            <a:r>
              <a:rPr lang="en-US" sz="1200" b="1" kern="1200" dirty="0" smtClean="0">
                <a:solidFill>
                  <a:schemeClr val="tx1"/>
                </a:solidFill>
                <a:effectLst/>
                <a:latin typeface="Arial Narrow" panose="020B0606020202030204" pitchFamily="34" charset="0"/>
                <a:ea typeface="+mn-ea"/>
                <a:cs typeface="+mn-cs"/>
              </a:rPr>
              <a:t/>
            </a:r>
            <a:br>
              <a:rPr lang="en-US" sz="1200" b="1" kern="1200" dirty="0" smtClean="0">
                <a:solidFill>
                  <a:schemeClr val="tx1"/>
                </a:solidFill>
                <a:effectLst/>
                <a:latin typeface="Arial Narrow" panose="020B0606020202030204" pitchFamily="34" charset="0"/>
                <a:ea typeface="+mn-ea"/>
                <a:cs typeface="+mn-cs"/>
              </a:rPr>
            </a:br>
            <a:r>
              <a:rPr lang="en-US" sz="1200" b="1" kern="1200" dirty="0" smtClean="0">
                <a:solidFill>
                  <a:schemeClr val="tx1"/>
                </a:solidFill>
                <a:effectLst/>
                <a:latin typeface="Arial Narrow" panose="020B0606020202030204" pitchFamily="34" charset="0"/>
                <a:ea typeface="+mn-ea"/>
                <a:cs typeface="+mn-cs"/>
              </a:rPr>
              <a:t>GENERAL MEMBERSHIP TREND</a:t>
            </a:r>
            <a:r>
              <a:rPr lang="en-US" sz="1200" kern="1200" dirty="0" smtClean="0">
                <a:solidFill>
                  <a:schemeClr val="tx1"/>
                </a:solidFill>
                <a:effectLst/>
                <a:latin typeface="Arial Narrow" panose="020B0606020202030204" pitchFamily="34" charset="0"/>
                <a:ea typeface="+mn-ea"/>
                <a:cs typeface="+mn-cs"/>
              </a:rPr>
              <a:t/>
            </a:r>
            <a:br>
              <a:rPr lang="en-US" sz="1200" kern="1200" dirty="0" smtClean="0">
                <a:solidFill>
                  <a:schemeClr val="tx1"/>
                </a:solidFill>
                <a:effectLst/>
                <a:latin typeface="Arial Narrow" panose="020B0606020202030204" pitchFamily="34" charset="0"/>
                <a:ea typeface="+mn-ea"/>
                <a:cs typeface="+mn-cs"/>
              </a:rPr>
            </a:br>
            <a:r>
              <a:rPr lang="en-US" sz="1200" kern="1200" dirty="0" smtClean="0">
                <a:solidFill>
                  <a:schemeClr val="tx1"/>
                </a:solidFill>
                <a:effectLst/>
                <a:latin typeface="Arial Narrow" panose="020B0606020202030204" pitchFamily="34" charset="0"/>
                <a:ea typeface="+mn-ea"/>
                <a:cs typeface="+mn-cs"/>
              </a:rPr>
              <a:t>Currently we have </a:t>
            </a:r>
            <a:r>
              <a:rPr lang="en-US" sz="1200" b="1" kern="1200" dirty="0" smtClean="0">
                <a:solidFill>
                  <a:schemeClr val="tx1"/>
                </a:solidFill>
                <a:effectLst/>
                <a:latin typeface="Arial Narrow" panose="020B0606020202030204" pitchFamily="34" charset="0"/>
                <a:ea typeface="+mn-ea"/>
                <a:cs typeface="+mn-cs"/>
              </a:rPr>
              <a:t>xx </a:t>
            </a:r>
            <a:r>
              <a:rPr lang="en-US" sz="1200" kern="1200" dirty="0" smtClean="0">
                <a:solidFill>
                  <a:schemeClr val="tx1"/>
                </a:solidFill>
                <a:effectLst/>
                <a:latin typeface="Arial Narrow" panose="020B0606020202030204" pitchFamily="34" charset="0"/>
                <a:ea typeface="+mn-ea"/>
                <a:cs typeface="+mn-cs"/>
              </a:rPr>
              <a:t>clubs and </a:t>
            </a:r>
            <a:r>
              <a:rPr lang="en-US" sz="1200" b="1" kern="1200" dirty="0" err="1" smtClean="0">
                <a:solidFill>
                  <a:schemeClr val="tx1"/>
                </a:solidFill>
                <a:effectLst/>
                <a:latin typeface="Arial Narrow" panose="020B0606020202030204" pitchFamily="34" charset="0"/>
                <a:ea typeface="+mn-ea"/>
                <a:cs typeface="+mn-cs"/>
              </a:rPr>
              <a:t>xxxx</a:t>
            </a:r>
            <a:r>
              <a:rPr lang="en-US" sz="1200" b="1" kern="1200" dirty="0" smtClean="0">
                <a:solidFill>
                  <a:schemeClr val="tx1"/>
                </a:solidFill>
                <a:effectLst/>
                <a:latin typeface="Arial Narrow" panose="020B0606020202030204" pitchFamily="34" charset="0"/>
                <a:ea typeface="+mn-ea"/>
                <a:cs typeface="+mn-cs"/>
              </a:rPr>
              <a:t> </a:t>
            </a:r>
            <a:r>
              <a:rPr lang="en-US" sz="1200" kern="1200" dirty="0" smtClean="0">
                <a:solidFill>
                  <a:schemeClr val="tx1"/>
                </a:solidFill>
                <a:effectLst/>
                <a:latin typeface="Arial Narrow" panose="020B0606020202030204" pitchFamily="34" charset="0"/>
                <a:ea typeface="+mn-ea"/>
                <a:cs typeface="+mn-cs"/>
              </a:rPr>
              <a:t>members.</a:t>
            </a:r>
          </a:p>
          <a:p>
            <a:r>
              <a:rPr lang="en-US" sz="1200" b="1" kern="1200" dirty="0" smtClean="0">
                <a:solidFill>
                  <a:schemeClr val="tx1"/>
                </a:solidFill>
                <a:effectLst/>
                <a:latin typeface="Arial Narrow" panose="020B0606020202030204" pitchFamily="34" charset="0"/>
                <a:ea typeface="+mn-ea"/>
                <a:cs typeface="+mn-cs"/>
              </a:rPr>
              <a:t/>
            </a:r>
            <a:br>
              <a:rPr lang="en-US" sz="1200" b="1" kern="1200" dirty="0" smtClean="0">
                <a:solidFill>
                  <a:schemeClr val="tx1"/>
                </a:solidFill>
                <a:effectLst/>
                <a:latin typeface="Arial Narrow" panose="020B0606020202030204" pitchFamily="34" charset="0"/>
                <a:ea typeface="+mn-ea"/>
                <a:cs typeface="+mn-cs"/>
              </a:rPr>
            </a:br>
            <a:r>
              <a:rPr lang="en-US" sz="1200" b="1" kern="1200" dirty="0" smtClean="0">
                <a:solidFill>
                  <a:schemeClr val="tx1"/>
                </a:solidFill>
                <a:effectLst/>
                <a:latin typeface="Arial Narrow" panose="020B0606020202030204" pitchFamily="34" charset="0"/>
                <a:ea typeface="+mn-ea"/>
                <a:cs typeface="+mn-cs"/>
              </a:rPr>
              <a:t>RETENTION</a:t>
            </a:r>
            <a:r>
              <a:rPr lang="en-US" sz="1200" kern="1200" dirty="0" smtClean="0">
                <a:solidFill>
                  <a:schemeClr val="tx1"/>
                </a:solidFill>
                <a:effectLst/>
                <a:latin typeface="Arial Narrow" panose="020B0606020202030204" pitchFamily="34" charset="0"/>
                <a:ea typeface="+mn-ea"/>
                <a:cs typeface="+mn-cs"/>
              </a:rPr>
              <a:t/>
            </a:r>
            <a:br>
              <a:rPr lang="en-US" sz="1200" kern="1200" dirty="0" smtClean="0">
                <a:solidFill>
                  <a:schemeClr val="tx1"/>
                </a:solidFill>
                <a:effectLst/>
                <a:latin typeface="Arial Narrow" panose="020B0606020202030204" pitchFamily="34" charset="0"/>
                <a:ea typeface="+mn-ea"/>
                <a:cs typeface="+mn-cs"/>
              </a:rPr>
            </a:br>
            <a:r>
              <a:rPr lang="en-US" sz="1200" kern="1200" dirty="0" smtClean="0">
                <a:solidFill>
                  <a:schemeClr val="tx1"/>
                </a:solidFill>
                <a:effectLst/>
                <a:latin typeface="Arial Narrow" panose="020B0606020202030204" pitchFamily="34" charset="0"/>
                <a:ea typeface="+mn-ea"/>
                <a:cs typeface="+mn-cs"/>
              </a:rPr>
              <a:t>Our district’s retention profile for the three years from July 2016 to June 2019 is shown here:</a:t>
            </a:r>
            <a:br>
              <a:rPr lang="en-US" sz="1200" kern="1200" dirty="0" smtClean="0">
                <a:solidFill>
                  <a:schemeClr val="tx1"/>
                </a:solidFill>
                <a:effectLst/>
                <a:latin typeface="Arial Narrow" panose="020B0606020202030204" pitchFamily="34" charset="0"/>
                <a:ea typeface="+mn-ea"/>
                <a:cs typeface="+mn-cs"/>
              </a:rPr>
            </a:br>
            <a:r>
              <a:rPr lang="en-US" sz="1200" kern="1200" dirty="0" smtClean="0">
                <a:solidFill>
                  <a:schemeClr val="tx1"/>
                </a:solidFill>
                <a:effectLst/>
                <a:latin typeface="Arial Narrow" panose="020B0606020202030204" pitchFamily="34" charset="0"/>
                <a:ea typeface="+mn-ea"/>
                <a:cs typeface="+mn-cs"/>
              </a:rPr>
              <a:t>New member retention is </a:t>
            </a:r>
            <a:r>
              <a:rPr lang="en-US" sz="1200" b="1" kern="1200" dirty="0" smtClean="0">
                <a:solidFill>
                  <a:schemeClr val="tx1"/>
                </a:solidFill>
                <a:effectLst/>
                <a:latin typeface="Arial Narrow" panose="020B0606020202030204" pitchFamily="34" charset="0"/>
                <a:ea typeface="+mn-ea"/>
                <a:cs typeface="+mn-cs"/>
              </a:rPr>
              <a:t>xx percent</a:t>
            </a:r>
            <a:r>
              <a:rPr lang="en-US" sz="1200" kern="1200" dirty="0" smtClean="0">
                <a:solidFill>
                  <a:schemeClr val="tx1"/>
                </a:solidFill>
                <a:effectLst/>
                <a:latin typeface="Arial Narrow" panose="020B0606020202030204" pitchFamily="34" charset="0"/>
                <a:ea typeface="+mn-ea"/>
                <a:cs typeface="+mn-cs"/>
              </a:rPr>
              <a:t>; existing member retention is</a:t>
            </a:r>
            <a:r>
              <a:rPr lang="en-US" sz="1200" b="1" kern="1200" dirty="0" smtClean="0">
                <a:solidFill>
                  <a:schemeClr val="tx1"/>
                </a:solidFill>
                <a:effectLst/>
                <a:latin typeface="Arial Narrow" panose="020B0606020202030204" pitchFamily="34" charset="0"/>
                <a:ea typeface="+mn-ea"/>
                <a:cs typeface="+mn-cs"/>
              </a:rPr>
              <a:t> xx percent</a:t>
            </a:r>
            <a:r>
              <a:rPr lang="en-US" sz="1200" kern="1200" dirty="0" smtClean="0">
                <a:solidFill>
                  <a:schemeClr val="tx1"/>
                </a:solidFill>
                <a:effectLst/>
                <a:latin typeface="Arial Narrow" panose="020B0606020202030204" pitchFamily="34" charset="0"/>
                <a:ea typeface="+mn-ea"/>
                <a:cs typeface="+mn-cs"/>
              </a:rPr>
              <a:t>.</a:t>
            </a:r>
          </a:p>
          <a:p>
            <a:r>
              <a:rPr lang="en-US" sz="1200" kern="1200" dirty="0" smtClean="0">
                <a:solidFill>
                  <a:schemeClr val="tx1"/>
                </a:solidFill>
                <a:effectLst/>
                <a:latin typeface="Arial Narrow" panose="020B0606020202030204" pitchFamily="34" charset="0"/>
                <a:ea typeface="+mn-ea"/>
                <a:cs typeface="+mn-cs"/>
              </a:rPr>
              <a:t/>
            </a:r>
            <a:br>
              <a:rPr lang="en-US" sz="1200" kern="1200" dirty="0" smtClean="0">
                <a:solidFill>
                  <a:schemeClr val="tx1"/>
                </a:solidFill>
                <a:effectLst/>
                <a:latin typeface="Arial Narrow" panose="020B0606020202030204" pitchFamily="34" charset="0"/>
                <a:ea typeface="+mn-ea"/>
                <a:cs typeface="+mn-cs"/>
              </a:rPr>
            </a:br>
            <a:r>
              <a:rPr lang="en-US" sz="1200" kern="1200" dirty="0" smtClean="0">
                <a:solidFill>
                  <a:schemeClr val="tx1"/>
                </a:solidFill>
                <a:effectLst/>
                <a:latin typeface="Arial Narrow" panose="020B0606020202030204" pitchFamily="34" charset="0"/>
                <a:ea typeface="+mn-ea"/>
                <a:cs typeface="+mn-cs"/>
              </a:rPr>
              <a:t>Retention is calculated on a three-year cycle, so we’re treating a “new” member as someone who joined within the past three years.</a:t>
            </a:r>
          </a:p>
          <a:p>
            <a:pPr lvl="1"/>
            <a:r>
              <a:rPr lang="en-US" sz="1200" kern="1200" dirty="0" smtClean="0">
                <a:solidFill>
                  <a:schemeClr val="tx1"/>
                </a:solidFill>
                <a:effectLst/>
                <a:latin typeface="Arial Narrow" panose="020B0606020202030204" pitchFamily="34" charset="0"/>
                <a:ea typeface="+mn-ea"/>
                <a:cs typeface="+mn-cs"/>
              </a:rPr>
              <a:t>xx percent of members who joined before 1 July 2016 are still members.</a:t>
            </a:r>
          </a:p>
          <a:p>
            <a:pPr lvl="1"/>
            <a:r>
              <a:rPr lang="en-US" sz="1200" kern="1200" dirty="0" smtClean="0">
                <a:solidFill>
                  <a:schemeClr val="tx1"/>
                </a:solidFill>
                <a:effectLst/>
                <a:latin typeface="Arial Narrow" panose="020B0606020202030204" pitchFamily="34" charset="0"/>
                <a:ea typeface="+mn-ea"/>
                <a:cs typeface="+mn-cs"/>
              </a:rPr>
              <a:t>xx percent of members who joined after 1 July 2016 are still members.</a:t>
            </a:r>
          </a:p>
          <a:p>
            <a:r>
              <a:rPr lang="en-US" sz="1200" b="1" kern="1200" dirty="0" smtClean="0">
                <a:solidFill>
                  <a:schemeClr val="tx1"/>
                </a:solidFill>
                <a:effectLst/>
                <a:latin typeface="Arial Narrow" panose="020B0606020202030204" pitchFamily="34" charset="0"/>
                <a:ea typeface="+mn-ea"/>
                <a:cs typeface="+mn-cs"/>
              </a:rPr>
              <a:t>[Add your observations:]</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p>
          <a:p>
            <a:r>
              <a:rPr lang="en-US" sz="1200" b="1" kern="1200" dirty="0" smtClean="0">
                <a:solidFill>
                  <a:schemeClr val="tx1"/>
                </a:solidFill>
                <a:effectLst/>
                <a:latin typeface="Arial Narrow" panose="020B0606020202030204" pitchFamily="34" charset="0"/>
                <a:ea typeface="+mn-ea"/>
                <a:cs typeface="+mn-cs"/>
              </a:rPr>
              <a:t>AGE AND GENDER PROFILE</a:t>
            </a:r>
            <a:r>
              <a:rPr lang="en-US" sz="1200" kern="1200" dirty="0" smtClean="0">
                <a:solidFill>
                  <a:schemeClr val="tx1"/>
                </a:solidFill>
                <a:effectLst/>
                <a:latin typeface="Arial Narrow" panose="020B0606020202030204" pitchFamily="34" charset="0"/>
                <a:ea typeface="+mn-ea"/>
                <a:cs typeface="+mn-cs"/>
              </a:rPr>
              <a:t/>
            </a:r>
            <a:br>
              <a:rPr lang="en-US" sz="1200" kern="1200" dirty="0" smtClean="0">
                <a:solidFill>
                  <a:schemeClr val="tx1"/>
                </a:solidFill>
                <a:effectLst/>
                <a:latin typeface="Arial Narrow" panose="020B0606020202030204" pitchFamily="34" charset="0"/>
                <a:ea typeface="+mn-ea"/>
                <a:cs typeface="+mn-cs"/>
              </a:rPr>
            </a:br>
            <a:r>
              <a:rPr lang="en-US" sz="1200" kern="1200" dirty="0" smtClean="0">
                <a:solidFill>
                  <a:schemeClr val="tx1"/>
                </a:solidFill>
                <a:effectLst/>
                <a:latin typeface="Arial Narrow" panose="020B0606020202030204" pitchFamily="34" charset="0"/>
                <a:ea typeface="+mn-ea"/>
                <a:cs typeface="+mn-cs"/>
              </a:rPr>
              <a:t>Our district’s members are </a:t>
            </a:r>
            <a:r>
              <a:rPr lang="en-US" sz="1200" b="1" kern="1200" dirty="0" smtClean="0">
                <a:solidFill>
                  <a:schemeClr val="tx1"/>
                </a:solidFill>
                <a:effectLst/>
                <a:latin typeface="Arial Narrow" panose="020B0606020202030204" pitchFamily="34" charset="0"/>
                <a:ea typeface="+mn-ea"/>
                <a:cs typeface="+mn-cs"/>
              </a:rPr>
              <a:t>xx percent men </a:t>
            </a:r>
            <a:r>
              <a:rPr lang="en-US" sz="1200" kern="1200" dirty="0" smtClean="0">
                <a:solidFill>
                  <a:schemeClr val="tx1"/>
                </a:solidFill>
                <a:effectLst/>
                <a:latin typeface="Arial Narrow" panose="020B0606020202030204" pitchFamily="34" charset="0"/>
                <a:ea typeface="+mn-ea"/>
                <a:cs typeface="+mn-cs"/>
              </a:rPr>
              <a:t>and </a:t>
            </a:r>
            <a:r>
              <a:rPr lang="en-US" sz="1200" b="1" kern="1200" dirty="0" smtClean="0">
                <a:solidFill>
                  <a:schemeClr val="tx1"/>
                </a:solidFill>
                <a:effectLst/>
                <a:latin typeface="Arial Narrow" panose="020B0606020202030204" pitchFamily="34" charset="0"/>
                <a:ea typeface="+mn-ea"/>
                <a:cs typeface="+mn-cs"/>
              </a:rPr>
              <a:t>xx percent women,</a:t>
            </a:r>
            <a:r>
              <a:rPr lang="en-US" sz="1200" kern="1200" dirty="0" smtClean="0">
                <a:solidFill>
                  <a:schemeClr val="tx1"/>
                </a:solidFill>
                <a:effectLst/>
                <a:latin typeface="Arial Narrow" panose="020B0606020202030204" pitchFamily="34" charset="0"/>
                <a:ea typeface="+mn-ea"/>
                <a:cs typeface="+mn-cs"/>
              </a:rPr>
              <a:t> and this has changed </a:t>
            </a:r>
            <a:r>
              <a:rPr lang="en-US" sz="1200" b="1" kern="1200" dirty="0" smtClean="0">
                <a:solidFill>
                  <a:schemeClr val="tx1"/>
                </a:solidFill>
                <a:effectLst/>
                <a:latin typeface="Arial Narrow" panose="020B0606020202030204" pitchFamily="34" charset="0"/>
                <a:ea typeface="+mn-ea"/>
                <a:cs typeface="+mn-cs"/>
              </a:rPr>
              <a:t>[greatly/a little/somewhat]</a:t>
            </a:r>
            <a:r>
              <a:rPr lang="en-US" sz="1200" kern="1200" dirty="0" smtClean="0">
                <a:solidFill>
                  <a:schemeClr val="tx1"/>
                </a:solidFill>
                <a:effectLst/>
                <a:latin typeface="Arial Narrow" panose="020B0606020202030204" pitchFamily="34" charset="0"/>
                <a:ea typeface="+mn-ea"/>
                <a:cs typeface="+mn-cs"/>
              </a:rPr>
              <a:t> over three years. </a:t>
            </a:r>
            <a:r>
              <a:rPr lang="en-US" sz="1200" b="1" kern="1200" dirty="0" smtClean="0">
                <a:solidFill>
                  <a:schemeClr val="tx1"/>
                </a:solidFill>
                <a:effectLst/>
                <a:latin typeface="Arial Narrow" panose="020B0606020202030204" pitchFamily="34" charset="0"/>
                <a:ea typeface="+mn-ea"/>
                <a:cs typeface="+mn-cs"/>
              </a:rPr>
              <a:t>xx percent </a:t>
            </a:r>
            <a:r>
              <a:rPr lang="en-US" sz="1200" kern="1200" dirty="0" smtClean="0">
                <a:solidFill>
                  <a:schemeClr val="tx1"/>
                </a:solidFill>
                <a:effectLst/>
                <a:latin typeface="Arial Narrow" panose="020B0606020202030204" pitchFamily="34" charset="0"/>
                <a:ea typeface="+mn-ea"/>
                <a:cs typeface="+mn-cs"/>
              </a:rPr>
              <a:t>of members are age 50 or above</a:t>
            </a:r>
            <a:r>
              <a:rPr lang="en-US" sz="1200" b="1" kern="1200" dirty="0" smtClean="0">
                <a:solidFill>
                  <a:schemeClr val="tx1"/>
                </a:solidFill>
                <a:effectLst/>
                <a:latin typeface="Arial Narrow" panose="020B0606020202030204" pitchFamily="34" charset="0"/>
                <a:ea typeface="+mn-ea"/>
                <a:cs typeface="+mn-cs"/>
              </a:rPr>
              <a:t>.</a:t>
            </a:r>
            <a:endParaRPr lang="en-US" sz="1200" kern="1200" dirty="0" smtClean="0">
              <a:solidFill>
                <a:schemeClr val="tx1"/>
              </a:solidFill>
              <a:effectLst/>
              <a:latin typeface="Arial Narrow" panose="020B0606020202030204" pitchFamily="34" charset="0"/>
              <a:ea typeface="+mn-ea"/>
              <a:cs typeface="+mn-cs"/>
            </a:endParaRPr>
          </a:p>
          <a:p>
            <a:r>
              <a:rPr lang="en-US" sz="1200" b="1" kern="1200" dirty="0" smtClean="0">
                <a:solidFill>
                  <a:schemeClr val="tx1"/>
                </a:solidFill>
                <a:effectLst/>
                <a:latin typeface="Arial Narrow" panose="020B0606020202030204" pitchFamily="34" charset="0"/>
                <a:ea typeface="+mn-ea"/>
                <a:cs typeface="+mn-cs"/>
              </a:rPr>
              <a:t>[Add your observations:]</a:t>
            </a:r>
            <a:endParaRPr lang="en-US" sz="1200" kern="1200" dirty="0" smtClean="0">
              <a:solidFill>
                <a:schemeClr val="tx1"/>
              </a:solidFill>
              <a:effectLst/>
              <a:latin typeface="Arial Narrow" panose="020B0606020202030204" pitchFamily="34" charset="0"/>
              <a:ea typeface="+mn-ea"/>
              <a:cs typeface="+mn-cs"/>
            </a:endParaRP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6</a:t>
            </a:fld>
            <a:endParaRPr lang="en-US" dirty="0"/>
          </a:p>
        </p:txBody>
      </p:sp>
    </p:spTree>
    <p:extLst>
      <p:ext uri="{BB962C8B-B14F-4D97-AF65-F5344CB8AC3E}">
        <p14:creationId xmlns:p14="http://schemas.microsoft.com/office/powerpoint/2010/main" val="37911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Rotary doesn’t have a problem generating interest in membership. More than 158,000 people joined this year. But as you see, an almost equal number of people left. And half of those who leave were members for less than three years.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Before they join, 90% of  prospective members have very positive impressions of Rotary, and were inspired by our history and mission. Yet after they join, only 44% percent still anticipate being lifelong members. And only half of our current members would recommend Rotary to their families, friends, and colleagues.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So what’s happening — or not happening — between when they join and when they leave? </a:t>
            </a:r>
          </a:p>
          <a:p>
            <a:r>
              <a:rPr lang="en-US" sz="1200"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7</a:t>
            </a:fld>
            <a:endParaRPr lang="en-US" dirty="0"/>
          </a:p>
        </p:txBody>
      </p:sp>
    </p:spTree>
    <p:extLst>
      <p:ext uri="{BB962C8B-B14F-4D97-AF65-F5344CB8AC3E}">
        <p14:creationId xmlns:p14="http://schemas.microsoft.com/office/powerpoint/2010/main" val="194191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According to the study, 34 percent of former members cited cost or time as the No. 1 reason they leave.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RI President Mark Daniel Maloney reminds us that: “The job of a Rotarian should never be seen as a time commitment too great for a busy professional to consider. Otherwise, we’re closing the door to the contributions of the people we need most in Rotary — the ones with the potential for decades of Rotary service and leadership. We need to meet people right where they are, at whatever stage of life they are in, and welcome them.”</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Take the example of a young club president who set “Rotary Work Hours” for herself. She dedicates time on Tuesdays and Thursdays to Rotary work, giving her the ability to focus, brainstorm, and do long-term planning. It makes her more effective, provides the balance she needs in Rotary and her career, and ultimately makes her more passionate about her work as club president.</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Many departing members also cite the club environment and say their expectations weren’t met. Imagine being excited to be a Rotarian, only to discover that the experience you were promised isn’t available. One former member says, “If I was given my club constitution at the beginning and had clearly understood what was expected of me, I wouldn’t have joined.”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Bringing in more members to replace the ones we lose isn’t the answer. We need to be honest with potential members about our club experience if we hope to change these numbers.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And we need to be flexible so we can accommodate the needs of our members and the community. Clubs have more freedom than ever to structure themselves in ways that work for every member. There </a:t>
            </a:r>
            <a:r>
              <a:rPr lang="en-US" sz="1200" b="1" kern="1200" dirty="0" smtClean="0">
                <a:solidFill>
                  <a:schemeClr val="tx1"/>
                </a:solidFill>
                <a:effectLst/>
                <a:latin typeface="Arial Narrow" panose="020B0606020202030204" pitchFamily="34" charset="0"/>
                <a:ea typeface="+mn-ea"/>
                <a:cs typeface="+mn-cs"/>
              </a:rPr>
              <a:t>is</a:t>
            </a:r>
            <a:r>
              <a:rPr lang="en-US" sz="1200" kern="1200" dirty="0" smtClean="0">
                <a:solidFill>
                  <a:schemeClr val="tx1"/>
                </a:solidFill>
                <a:effectLst/>
                <a:latin typeface="Arial Narrow" panose="020B0606020202030204" pitchFamily="34" charset="0"/>
                <a:ea typeface="+mn-ea"/>
                <a:cs typeface="+mn-cs"/>
              </a:rPr>
              <a:t> a club for everyone. And if there isn’t one in your community, we need to create one.</a:t>
            </a:r>
          </a:p>
          <a:p>
            <a:r>
              <a:rPr lang="en-US" sz="1200" b="1" i="1" kern="1200" dirty="0" smtClean="0">
                <a:solidFill>
                  <a:schemeClr val="tx1"/>
                </a:solidFill>
                <a:effectLst/>
                <a:latin typeface="Arial Narrow" panose="020B0606020202030204" pitchFamily="34" charset="0"/>
                <a:ea typeface="+mn-ea"/>
                <a:cs typeface="+mn-cs"/>
              </a:rPr>
              <a:t> </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8</a:t>
            </a:fld>
            <a:endParaRPr lang="en-US" dirty="0"/>
          </a:p>
        </p:txBody>
      </p:sp>
    </p:spTree>
    <p:extLst>
      <p:ext uri="{BB962C8B-B14F-4D97-AF65-F5344CB8AC3E}">
        <p14:creationId xmlns:p14="http://schemas.microsoft.com/office/powerpoint/2010/main" val="78949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Narrow" panose="020B0606020202030204" pitchFamily="34" charset="0"/>
                <a:ea typeface="+mn-ea"/>
                <a:cs typeface="+mn-cs"/>
              </a:rPr>
              <a:t>So why Rotary? What do we offer that’s unique? Here’s what current members said:</a:t>
            </a:r>
          </a:p>
          <a:p>
            <a:r>
              <a:rPr lang="en-US" sz="1200" kern="1200" dirty="0" smtClean="0">
                <a:solidFill>
                  <a:schemeClr val="tx1"/>
                </a:solidFill>
                <a:effectLst/>
                <a:latin typeface="Arial Narrow" panose="020B0606020202030204" pitchFamily="34"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“Rotary is a worldwide organization with the power to make meaningful change.”</a:t>
            </a:r>
          </a:p>
          <a:p>
            <a:pPr marL="171450" lvl="0" indent="-171450">
              <a:buFont typeface="Arial" panose="020B0604020202020204" pitchFamily="34" charset="0"/>
              <a:buChar char="•"/>
            </a:pPr>
            <a:r>
              <a:rPr lang="en-US" sz="1200" kern="1200" dirty="0" smtClean="0">
                <a:solidFill>
                  <a:schemeClr val="tx1"/>
                </a:solidFill>
                <a:effectLst/>
                <a:latin typeface="Arial Narrow" panose="020B0606020202030204" pitchFamily="34" charset="0"/>
                <a:ea typeface="+mn-ea"/>
                <a:cs typeface="+mn-cs"/>
              </a:rPr>
              <a:t>“It affords a platform for personal growth and development, quality friendships, leadership development, and the opportunity to give back to the society.”</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What’s encouraging is that these responses reflect our vision statement. Members clearly understand the value of Rotary. </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When we look at what potential and current members value most, some interesting trends appear. Both list “participating in service projects to positively impact my community” as the opportunity they value most. But potential members also want to make change globally and foster their careers through professional development and networking.</a:t>
            </a:r>
          </a:p>
          <a:p>
            <a:r>
              <a:rPr lang="en-US" sz="1200" kern="1200" dirty="0" smtClean="0">
                <a:solidFill>
                  <a:schemeClr val="tx1"/>
                </a:solidFill>
                <a:effectLst/>
                <a:latin typeface="Arial Narrow" panose="020B0606020202030204" pitchFamily="34" charset="0"/>
                <a:ea typeface="+mn-ea"/>
                <a:cs typeface="+mn-cs"/>
              </a:rPr>
              <a:t> </a:t>
            </a:r>
          </a:p>
          <a:p>
            <a:r>
              <a:rPr lang="en-US" sz="1200" kern="1200" dirty="0" smtClean="0">
                <a:solidFill>
                  <a:schemeClr val="tx1"/>
                </a:solidFill>
                <a:effectLst/>
                <a:latin typeface="Arial Narrow" panose="020B0606020202030204" pitchFamily="34" charset="0"/>
                <a:ea typeface="+mn-ea"/>
                <a:cs typeface="+mn-cs"/>
              </a:rPr>
              <a:t>Current members, however, value community service, friendship and fellowship, and connecting with people outside work and their circle of friends. So even when both groups cite making a positive impact through service as their top reason for joining or staying, they each have different motivations. If those desires aren’t met, they may no longer have a reason to say yes to Rotary.</a:t>
            </a:r>
            <a:endParaRPr lang="en-US" sz="1200" kern="1200" dirty="0">
              <a:solidFill>
                <a:schemeClr val="tx1"/>
              </a:solidFill>
              <a:effectLst/>
              <a:latin typeface="Arial Narrow" panose="020B0606020202030204" pitchFamily="34" charset="0"/>
              <a:ea typeface="+mn-ea"/>
              <a:cs typeface="+mn-cs"/>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9</a:t>
            </a:fld>
            <a:endParaRPr lang="en-US" dirty="0"/>
          </a:p>
        </p:txBody>
      </p:sp>
    </p:spTree>
    <p:extLst>
      <p:ext uri="{BB962C8B-B14F-4D97-AF65-F5344CB8AC3E}">
        <p14:creationId xmlns:p14="http://schemas.microsoft.com/office/powerpoint/2010/main" val="270489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1"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233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2048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69870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55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3113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570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5365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45214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276176"/>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754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51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423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5708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4492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865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9243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14119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224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066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25065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869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994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81335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37273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2990"/>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1998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F7A81B"/>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8898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9915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518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19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291468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4949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846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785656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8513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742544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328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52079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789409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18455"/>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7817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703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793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64175"/>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1711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4619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82659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7593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7188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390176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240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32578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25009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116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4"/>
            <a:ext cx="8689975"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228602" y="6534350"/>
            <a:ext cx="8731737"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835307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426508"/>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0" y="457200"/>
            <a:ext cx="9220200" cy="8382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417641"/>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356990"/>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8" name="Rectangle 7"/>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6" name="Content Placeholder 2"/>
          <p:cNvSpPr>
            <a:spLocks noGrp="1"/>
          </p:cNvSpPr>
          <p:nvPr>
            <p:ph sz="half" idx="1"/>
          </p:nvPr>
        </p:nvSpPr>
        <p:spPr>
          <a:xfrm>
            <a:off x="457200" y="1219204"/>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219204"/>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242878"/>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85062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342016"/>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17891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8044859"/>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986285145"/>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63826225"/>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5512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78742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8812646"/>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23640072"/>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19690"/>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00512619"/>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27918109"/>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8140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0124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0766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676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90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269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6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760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82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33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32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65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490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300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71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04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938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41533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7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22778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0197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17034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29197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2"/>
            <a:ext cx="8689975" cy="917575"/>
          </a:xfrm>
        </p:spPr>
        <p:txBody>
          <a:bodyPr anchor="b"/>
          <a:lstStyle>
            <a:lvl1pPr>
              <a:defRPr lang="en-US" sz="3200" b="0" i="0" kern="1200" dirty="0">
                <a:solidFill>
                  <a:srgbClr val="525252"/>
                </a:solidFill>
                <a:latin typeface="Arial"/>
                <a:ea typeface="+mj-ea"/>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28602" y="6534348"/>
            <a:ext cx="8731737" cy="211549"/>
          </a:xfrm>
        </p:spPr>
        <p:txBody>
          <a:bodyPr anchor="b"/>
          <a:lstStyle>
            <a:lvl1pPr marL="0" indent="0" algn="r">
              <a:buNone/>
              <a:defRPr sz="1100" baseline="0">
                <a:solidFill>
                  <a:srgbClr val="9B9B9B"/>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212419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28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8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07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9083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67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864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312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72603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96363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445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68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0542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23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063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57281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02225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9062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38176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3138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24913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72221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7078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894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12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843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30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302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73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786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17387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19959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52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357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99806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4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44183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7543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55569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69271"/>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80265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9162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962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415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001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22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34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153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55472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1504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9919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8124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56360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247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93944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49818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376103"/>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1505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673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12080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34050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6617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86864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805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206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7611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8336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4"/>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6576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3713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image" Target="../media/image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0.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8.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1.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8.png"/><Relationship Id="rId2" Type="http://schemas.openxmlformats.org/officeDocument/2006/relationships/slideLayout" Target="../slideLayouts/slideLayout109.xml"/><Relationship Id="rId16" Type="http://schemas.openxmlformats.org/officeDocument/2006/relationships/theme" Target="../theme/theme12.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8.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4.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image" Target="../media/image9.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5.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8.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6.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3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869"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pic>
        <p:nvPicPr>
          <p:cNvPr id="102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790"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249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279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6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54094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705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0411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90"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5197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870"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9652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871"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4"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40"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0031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498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2677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27600"/>
      </p:ext>
    </p:extLst>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917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9746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2.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txBox="1">
            <a:spLocks noChangeArrowheads="1"/>
          </p:cNvSpPr>
          <p:nvPr/>
        </p:nvSpPr>
        <p:spPr bwMode="auto">
          <a:xfrm>
            <a:off x="314632" y="381000"/>
            <a:ext cx="4267200" cy="3200400"/>
          </a:xfrm>
          <a:prstGeom prst="rect">
            <a:avLst/>
          </a:prstGeom>
          <a:noFill/>
          <a:ln>
            <a:noFill/>
          </a:ln>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dirty="0">
                <a:solidFill>
                  <a:schemeClr val="bg1"/>
                </a:solidFill>
                <a:latin typeface="Arial Narrow Bold" pitchFamily="127" charset="0"/>
                <a:ea typeface="Arial Narrow Bold" pitchFamily="127" charset="0"/>
                <a:cs typeface="Arial Narrow Bold" pitchFamily="127" charset="0"/>
              </a:rPr>
              <a:t>STATE OF ROTARY MEMBERSHIP</a:t>
            </a:r>
          </a:p>
          <a:p>
            <a:pPr eaLnBrk="1" hangingPunct="1">
              <a:spcAft>
                <a:spcPts val="2400"/>
              </a:spcAft>
            </a:pPr>
            <a:r>
              <a:rPr lang="en-US" sz="3200" dirty="0">
                <a:solidFill>
                  <a:schemeClr val="bg1"/>
                </a:solidFill>
                <a:latin typeface="Georgia" pitchFamily="18" charset="0"/>
                <a:cs typeface="Georgia" pitchFamily="18" charset="0"/>
              </a:rPr>
              <a:t>As of 1 July 2019</a:t>
            </a:r>
          </a:p>
          <a:p>
            <a:pPr eaLnBrk="1" hangingPunct="1">
              <a:spcAft>
                <a:spcPts val="2400"/>
              </a:spcAft>
            </a:pPr>
            <a:endParaRPr lang="en-US" sz="4400" dirty="0">
              <a:solidFill>
                <a:prstClr val="white"/>
              </a:solidFill>
              <a:latin typeface="Arial Narrow Bold" pitchFamily="127" charset="0"/>
              <a:ea typeface="Arial Narrow Bold" pitchFamily="127" charset="0"/>
              <a:cs typeface="Arial Narrow Bold" pitchFamily="127" charset="0"/>
            </a:endParaRPr>
          </a:p>
        </p:txBody>
      </p:sp>
      <p:sp>
        <p:nvSpPr>
          <p:cNvPr id="8197" name="Subtitle 3"/>
          <p:cNvSpPr>
            <a:spLocks noGrp="1"/>
          </p:cNvSpPr>
          <p:nvPr>
            <p:ph type="subTitle" idx="4294967295"/>
          </p:nvPr>
        </p:nvSpPr>
        <p:spPr bwMode="auto">
          <a:xfrm>
            <a:off x="304800" y="3581400"/>
            <a:ext cx="42672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nSpc>
                <a:spcPct val="90000"/>
              </a:lnSpc>
              <a:spcBef>
                <a:spcPct val="0"/>
              </a:spcBef>
              <a:buNone/>
            </a:pPr>
            <a:r>
              <a:rPr lang="en-US" dirty="0">
                <a:solidFill>
                  <a:schemeClr val="bg1"/>
                </a:solidFill>
                <a:latin typeface="Georgia" pitchFamily="18" charset="0"/>
                <a:ea typeface="ヒラギノ角ゴ Pro W3" charset="0"/>
                <a:cs typeface="Georgia" pitchFamily="18" charset="0"/>
              </a:rPr>
              <a:t>[Presenter name]</a:t>
            </a:r>
          </a:p>
          <a:p>
            <a:pPr marL="0" indent="0">
              <a:lnSpc>
                <a:spcPct val="90000"/>
              </a:lnSpc>
              <a:spcBef>
                <a:spcPct val="0"/>
              </a:spcBef>
              <a:buNone/>
            </a:pPr>
            <a:r>
              <a:rPr lang="en-US" dirty="0">
                <a:solidFill>
                  <a:schemeClr val="bg1"/>
                </a:solidFill>
                <a:latin typeface="Georgia" pitchFamily="18" charset="0"/>
                <a:ea typeface="ヒラギノ角ゴ Pro W3" charset="0"/>
                <a:cs typeface="Georgia" pitchFamily="18" charset="0"/>
              </a:rPr>
              <a:t>[Date]</a:t>
            </a:r>
          </a:p>
        </p:txBody>
      </p:sp>
    </p:spTree>
    <p:custDataLst>
      <p:tags r:id="rId1"/>
    </p:custDataLst>
    <p:extLst>
      <p:ext uri="{BB962C8B-B14F-4D97-AF65-F5344CB8AC3E}">
        <p14:creationId xmlns:p14="http://schemas.microsoft.com/office/powerpoint/2010/main" val="2160336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610" t="2572" r="10311"/>
          <a:stretch/>
        </p:blipFill>
        <p:spPr>
          <a:xfrm>
            <a:off x="-1" y="-76200"/>
            <a:ext cx="9296401" cy="6934200"/>
          </a:xfrm>
          <a:prstGeom prst="rect">
            <a:avLst/>
          </a:prstGeom>
        </p:spPr>
      </p:pic>
      <p:sp>
        <p:nvSpPr>
          <p:cNvPr id="14" name="TextBox 13"/>
          <p:cNvSpPr txBox="1"/>
          <p:nvPr/>
        </p:nvSpPr>
        <p:spPr>
          <a:xfrm>
            <a:off x="-1" y="-78658"/>
            <a:ext cx="9304866" cy="6936658"/>
          </a:xfrm>
          <a:prstGeom prst="rect">
            <a:avLst/>
          </a:prstGeom>
          <a:solidFill>
            <a:srgbClr val="E6E5D8">
              <a:alpha val="40000"/>
            </a:srgbClr>
          </a:solidFill>
        </p:spPr>
        <p:txBody>
          <a:bodyPr wrap="square" rtlCol="0">
            <a:spAutoFit/>
          </a:bodyPr>
          <a:lstStyle/>
          <a:p>
            <a:endParaRPr lang="en-US" dirty="0"/>
          </a:p>
        </p:txBody>
      </p:sp>
      <p:sp>
        <p:nvSpPr>
          <p:cNvPr id="15" name="TextBox 14"/>
          <p:cNvSpPr txBox="1"/>
          <p:nvPr/>
        </p:nvSpPr>
        <p:spPr>
          <a:xfrm>
            <a:off x="4495800" y="364437"/>
            <a:ext cx="3962400" cy="646331"/>
          </a:xfrm>
          <a:prstGeom prst="rect">
            <a:avLst/>
          </a:prstGeom>
          <a:noFill/>
          <a:effectLst/>
        </p:spPr>
        <p:txBody>
          <a:bodyPr wrap="square" rtlCol="0">
            <a:spAutoFit/>
          </a:bodyPr>
          <a:lstStyle/>
          <a:p>
            <a:r>
              <a:rPr lang="en-US" sz="3600" dirty="0">
                <a:solidFill>
                  <a:srgbClr val="58585A"/>
                </a:solidFill>
                <a:latin typeface="Georgia" panose="02040502050405020303" pitchFamily="18" charset="0"/>
              </a:rPr>
              <a:t>PROFESSIONAL</a:t>
            </a:r>
          </a:p>
        </p:txBody>
      </p:sp>
      <p:sp>
        <p:nvSpPr>
          <p:cNvPr id="16" name="TextBox 15"/>
          <p:cNvSpPr txBox="1"/>
          <p:nvPr/>
        </p:nvSpPr>
        <p:spPr>
          <a:xfrm>
            <a:off x="5261115" y="990602"/>
            <a:ext cx="3959087" cy="646331"/>
          </a:xfrm>
          <a:prstGeom prst="rect">
            <a:avLst/>
          </a:prstGeom>
          <a:noFill/>
          <a:effectLst/>
        </p:spPr>
        <p:txBody>
          <a:bodyPr wrap="square" rtlCol="0">
            <a:spAutoFit/>
          </a:bodyPr>
          <a:lstStyle/>
          <a:p>
            <a:r>
              <a:rPr lang="en-US" sz="3600" dirty="0">
                <a:solidFill>
                  <a:srgbClr val="F7A81B"/>
                </a:solidFill>
                <a:latin typeface="Georgia" panose="02040502050405020303" pitchFamily="18" charset="0"/>
              </a:rPr>
              <a:t>DEVELOPMENT</a:t>
            </a:r>
          </a:p>
        </p:txBody>
      </p:sp>
      <p:sp>
        <p:nvSpPr>
          <p:cNvPr id="19" name="Freeform 18"/>
          <p:cNvSpPr/>
          <p:nvPr/>
        </p:nvSpPr>
        <p:spPr>
          <a:xfrm>
            <a:off x="0" y="4343400"/>
            <a:ext cx="9304864" cy="2514600"/>
          </a:xfrm>
          <a:custGeom>
            <a:avLst/>
            <a:gdLst>
              <a:gd name="connsiteX0" fmla="*/ 4991100 w 9304864"/>
              <a:gd name="connsiteY0" fmla="*/ 0 h 2438400"/>
              <a:gd name="connsiteX1" fmla="*/ 9234892 w 9304864"/>
              <a:gd name="connsiteY1" fmla="*/ 842068 h 2438400"/>
              <a:gd name="connsiteX2" fmla="*/ 9304864 w 9304864"/>
              <a:gd name="connsiteY2" fmla="*/ 881018 h 2438400"/>
              <a:gd name="connsiteX3" fmla="*/ 9304864 w 9304864"/>
              <a:gd name="connsiteY3" fmla="*/ 2438400 h 2438400"/>
              <a:gd name="connsiteX4" fmla="*/ 0 w 9304864"/>
              <a:gd name="connsiteY4" fmla="*/ 2438400 h 2438400"/>
              <a:gd name="connsiteX5" fmla="*/ 0 w 9304864"/>
              <a:gd name="connsiteY5" fmla="*/ 1394916 h 2438400"/>
              <a:gd name="connsiteX6" fmla="*/ 16554 w 9304864"/>
              <a:gd name="connsiteY6" fmla="*/ 1375550 h 2438400"/>
              <a:gd name="connsiteX7" fmla="*/ 4991100 w 9304864"/>
              <a:gd name="connsiteY7"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04864" h="2438400">
                <a:moveTo>
                  <a:pt x="4991100" y="0"/>
                </a:moveTo>
                <a:cubicBezTo>
                  <a:pt x="6727727" y="0"/>
                  <a:pt x="8269121" y="330881"/>
                  <a:pt x="9234892" y="842068"/>
                </a:cubicBezTo>
                <a:lnTo>
                  <a:pt x="9304864" y="881018"/>
                </a:lnTo>
                <a:lnTo>
                  <a:pt x="9304864" y="2438400"/>
                </a:lnTo>
                <a:lnTo>
                  <a:pt x="0" y="2438400"/>
                </a:lnTo>
                <a:lnTo>
                  <a:pt x="0" y="1394916"/>
                </a:lnTo>
                <a:lnTo>
                  <a:pt x="16554" y="1375550"/>
                </a:lnTo>
                <a:cubicBezTo>
                  <a:pt x="759036" y="572855"/>
                  <a:pt x="2706065" y="0"/>
                  <a:pt x="4991100" y="0"/>
                </a:cubicBezTo>
                <a:close/>
              </a:path>
            </a:pathLst>
          </a:custGeom>
          <a:solidFill>
            <a:srgbClr val="184994">
              <a:alpha val="5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905000" y="4724402"/>
            <a:ext cx="6172200" cy="2092881"/>
          </a:xfrm>
          <a:prstGeom prst="rect">
            <a:avLst/>
          </a:prstGeom>
          <a:noFill/>
        </p:spPr>
        <p:txBody>
          <a:bodyPr wrap="square" rtlCol="0">
            <a:spAutoFit/>
          </a:bodyPr>
          <a:lstStyle/>
          <a:p>
            <a:r>
              <a:rPr lang="en-US" sz="2800" i="1" dirty="0">
                <a:solidFill>
                  <a:srgbClr val="F8F8F8"/>
                </a:solidFill>
                <a:latin typeface="Arial Narrow" panose="020B0606020202030204" pitchFamily="34" charset="0"/>
              </a:rPr>
              <a:t>“When we say yes to Rotary, I don’t think many people understand the scope of what they’re saying yes to. </a:t>
            </a:r>
          </a:p>
          <a:p>
            <a:r>
              <a:rPr lang="en-US" sz="2800" i="1" dirty="0">
                <a:solidFill>
                  <a:srgbClr val="F8F8F8"/>
                </a:solidFill>
                <a:latin typeface="Arial Narrow" panose="020B0606020202030204" pitchFamily="34" charset="0"/>
              </a:rPr>
              <a:t>The </a:t>
            </a:r>
            <a:r>
              <a:rPr lang="en-US" sz="2800" b="1" i="1" dirty="0">
                <a:solidFill>
                  <a:srgbClr val="F7A81B"/>
                </a:solidFill>
                <a:latin typeface="Arial Narrow" panose="020B0606020202030204" pitchFamily="34" charset="0"/>
              </a:rPr>
              <a:t>great joy </a:t>
            </a:r>
            <a:r>
              <a:rPr lang="en-US" sz="2800" i="1" dirty="0">
                <a:solidFill>
                  <a:srgbClr val="F8F8F8"/>
                </a:solidFill>
                <a:latin typeface="Arial Narrow" panose="020B0606020202030204" pitchFamily="34" charset="0"/>
              </a:rPr>
              <a:t>is finding that out.” – A Rotarian</a:t>
            </a:r>
          </a:p>
          <a:p>
            <a:endParaRPr lang="en-US" dirty="0"/>
          </a:p>
        </p:txBody>
      </p:sp>
    </p:spTree>
    <p:custDataLst>
      <p:tags r:id="rId1"/>
    </p:custDataLst>
    <p:extLst>
      <p:ext uri="{BB962C8B-B14F-4D97-AF65-F5344CB8AC3E}">
        <p14:creationId xmlns:p14="http://schemas.microsoft.com/office/powerpoint/2010/main" val="191691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33210"/>
            <a:ext cx="9144000" cy="7143610"/>
          </a:xfrm>
          <a:prstGeom prst="rect">
            <a:avLst/>
          </a:prstGeom>
          <a:solidFill>
            <a:srgbClr val="E6E5D8">
              <a:alpha val="40000"/>
            </a:srgbClr>
          </a:solidFill>
        </p:spPr>
        <p:txBody>
          <a:bodyPr wrap="square" rtlCol="0">
            <a:spAutoFit/>
          </a:bodyPr>
          <a:lstStyle/>
          <a:p>
            <a:endParaRPr lang="en-US" dirty="0"/>
          </a:p>
        </p:txBody>
      </p:sp>
      <p:sp>
        <p:nvSpPr>
          <p:cNvPr id="13" name="Rectangle 12"/>
          <p:cNvSpPr/>
          <p:nvPr/>
        </p:nvSpPr>
        <p:spPr>
          <a:xfrm>
            <a:off x="3276600" y="0"/>
            <a:ext cx="5715000" cy="6858000"/>
          </a:xfrm>
          <a:prstGeom prst="rect">
            <a:avLst/>
          </a:prstGeom>
          <a:solidFill>
            <a:srgbClr val="184994"/>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442285" y="-22964"/>
            <a:ext cx="5715000" cy="6858000"/>
          </a:xfrm>
          <a:prstGeom prst="rect">
            <a:avLst/>
          </a:prstGeom>
          <a:solidFill>
            <a:srgbClr val="00A2E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noAutofit/>
          </a:bodyPr>
          <a:lstStyle/>
          <a:p>
            <a:endParaRPr lang="en-US" dirty="0"/>
          </a:p>
        </p:txBody>
      </p:sp>
      <p:pic>
        <p:nvPicPr>
          <p:cNvPr id="7" name="Picture 6"/>
          <p:cNvPicPr>
            <a:picLocks noChangeAspect="1"/>
          </p:cNvPicPr>
          <p:nvPr/>
        </p:nvPicPr>
        <p:blipFill rotWithShape="1">
          <a:blip r:embed="rId3"/>
          <a:srcRect l="4160" r="9258"/>
          <a:stretch/>
        </p:blipFill>
        <p:spPr>
          <a:xfrm>
            <a:off x="3505200" y="384058"/>
            <a:ext cx="5187844" cy="5858190"/>
          </a:xfrm>
          <a:prstGeom prst="rect">
            <a:avLst/>
          </a:prstGeom>
        </p:spPr>
      </p:pic>
      <p:sp>
        <p:nvSpPr>
          <p:cNvPr id="8" name="Title 9"/>
          <p:cNvSpPr txBox="1">
            <a:spLocks/>
          </p:cNvSpPr>
          <p:nvPr/>
        </p:nvSpPr>
        <p:spPr>
          <a:xfrm>
            <a:off x="228600" y="758796"/>
            <a:ext cx="2948154" cy="19082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solidFill>
                  <a:srgbClr val="58585A"/>
                </a:solidFill>
                <a:latin typeface="Georgia" panose="02040502050405020303" pitchFamily="18" charset="0"/>
              </a:rPr>
              <a:t>IS YOUR CLUB </a:t>
            </a:r>
          </a:p>
          <a:p>
            <a:pPr algn="l"/>
            <a:r>
              <a:rPr lang="en-US" sz="3600" b="1" dirty="0">
                <a:solidFill>
                  <a:srgbClr val="F7A81B"/>
                </a:solidFill>
                <a:latin typeface="Georgia" panose="02040502050405020303" pitchFamily="18" charset="0"/>
              </a:rPr>
              <a:t>HEALTHY?</a:t>
            </a:r>
          </a:p>
        </p:txBody>
      </p:sp>
      <p:cxnSp>
        <p:nvCxnSpPr>
          <p:cNvPr id="9" name="Straight Connector 8"/>
          <p:cNvCxnSpPr/>
          <p:nvPr/>
        </p:nvCxnSpPr>
        <p:spPr>
          <a:xfrm flipV="1">
            <a:off x="304800" y="3429002"/>
            <a:ext cx="1073444" cy="12841"/>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2" y="4114800"/>
            <a:ext cx="2492877" cy="1077218"/>
          </a:xfrm>
          <a:prstGeom prst="rect">
            <a:avLst/>
          </a:prstGeom>
          <a:noFill/>
        </p:spPr>
        <p:txBody>
          <a:bodyPr wrap="square" rtlCol="0">
            <a:spAutoFit/>
          </a:bodyPr>
          <a:lstStyle/>
          <a:p>
            <a:pPr algn="r"/>
            <a:r>
              <a:rPr lang="en-US" sz="3200" b="1" dirty="0">
                <a:solidFill>
                  <a:schemeClr val="tx1">
                    <a:lumMod val="50000"/>
                  </a:schemeClr>
                </a:solidFill>
                <a:latin typeface="Arial Narrow" panose="020B0606020202030204" pitchFamily="34" charset="0"/>
              </a:rPr>
              <a:t>ROTARY.ORG/MEMBERSHIP</a:t>
            </a:r>
          </a:p>
        </p:txBody>
      </p:sp>
    </p:spTree>
    <p:extLst>
      <p:ext uri="{BB962C8B-B14F-4D97-AF65-F5344CB8AC3E}">
        <p14:creationId xmlns:p14="http://schemas.microsoft.com/office/powerpoint/2010/main" val="35011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81000" y="-63500"/>
            <a:ext cx="9753599" cy="7073900"/>
          </a:xfrm>
          <a:prstGeom prst="rect">
            <a:avLst/>
          </a:prstGeom>
          <a:solidFill>
            <a:srgbClr val="E6E5D8">
              <a:alpha val="40000"/>
            </a:srgbClr>
          </a:solidFill>
        </p:spPr>
        <p:txBody>
          <a:bodyPr wrap="square" rtlCol="0">
            <a:spAutoFit/>
          </a:bodyPr>
          <a:lstStyle/>
          <a:p>
            <a:endParaRPr lang="en-US" dirty="0"/>
          </a:p>
        </p:txBody>
      </p:sp>
      <p:sp>
        <p:nvSpPr>
          <p:cNvPr id="29" name="TextBox 28"/>
          <p:cNvSpPr txBox="1"/>
          <p:nvPr/>
        </p:nvSpPr>
        <p:spPr>
          <a:xfrm>
            <a:off x="1447800" y="6184614"/>
            <a:ext cx="6477000" cy="584775"/>
          </a:xfrm>
          <a:prstGeom prst="rect">
            <a:avLst/>
          </a:prstGeom>
          <a:noFill/>
        </p:spPr>
        <p:txBody>
          <a:bodyPr wrap="square" rtlCol="0">
            <a:spAutoFit/>
          </a:bodyPr>
          <a:lstStyle/>
          <a:p>
            <a:r>
              <a:rPr lang="en-US" sz="3200" b="1" dirty="0">
                <a:solidFill>
                  <a:schemeClr val="tx1">
                    <a:lumMod val="50000"/>
                  </a:schemeClr>
                </a:solidFill>
                <a:latin typeface="Arial Narrow" panose="020B0606020202030204" pitchFamily="34" charset="0"/>
              </a:rPr>
              <a:t>ROTARY.ORG/MEMBERSHIP</a:t>
            </a:r>
          </a:p>
        </p:txBody>
      </p:sp>
      <p:sp>
        <p:nvSpPr>
          <p:cNvPr id="34" name="Title 9"/>
          <p:cNvSpPr txBox="1">
            <a:spLocks/>
          </p:cNvSpPr>
          <p:nvPr/>
        </p:nvSpPr>
        <p:spPr>
          <a:xfrm>
            <a:off x="410821" y="375437"/>
            <a:ext cx="87630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b="1" dirty="0">
                <a:solidFill>
                  <a:srgbClr val="184994"/>
                </a:solidFill>
                <a:latin typeface="Arial Narrow" panose="020B0606020202030204" pitchFamily="34" charset="0"/>
              </a:rPr>
              <a:t>CHALLENGES FACED BY CLUB LEADERS </a:t>
            </a:r>
          </a:p>
        </p:txBody>
      </p:sp>
      <p:cxnSp>
        <p:nvCxnSpPr>
          <p:cNvPr id="35" name="Straight Connector 34"/>
          <p:cNvCxnSpPr/>
          <p:nvPr/>
        </p:nvCxnSpPr>
        <p:spPr>
          <a:xfrm>
            <a:off x="273428" y="-129086"/>
            <a:ext cx="6350" cy="1020171"/>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434" y="1371600"/>
            <a:ext cx="2590648" cy="259064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295400"/>
            <a:ext cx="2667000" cy="2667000"/>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p:nvPr/>
        </p:nvCxnSpPr>
        <p:spPr>
          <a:xfrm>
            <a:off x="4536510" y="1143002"/>
            <a:ext cx="35490" cy="4724399"/>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10850" y="4117621"/>
            <a:ext cx="2390268" cy="1631216"/>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43%</a:t>
            </a:r>
          </a:p>
          <a:p>
            <a:pPr algn="ctr"/>
            <a:r>
              <a:rPr lang="en-US" sz="2800" dirty="0">
                <a:solidFill>
                  <a:srgbClr val="58585A"/>
                </a:solidFill>
                <a:latin typeface="Arial Narrow" panose="020B0606020202030204" pitchFamily="34" charset="0"/>
              </a:rPr>
              <a:t>Attracting new members</a:t>
            </a:r>
          </a:p>
        </p:txBody>
      </p:sp>
      <p:sp>
        <p:nvSpPr>
          <p:cNvPr id="14" name="TextBox 13"/>
          <p:cNvSpPr txBox="1"/>
          <p:nvPr/>
        </p:nvSpPr>
        <p:spPr>
          <a:xfrm>
            <a:off x="4810068" y="4117621"/>
            <a:ext cx="3945141" cy="1631216"/>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26%</a:t>
            </a:r>
          </a:p>
          <a:p>
            <a:pPr algn="ctr"/>
            <a:r>
              <a:rPr lang="en-US" sz="2800" dirty="0">
                <a:solidFill>
                  <a:srgbClr val="58585A"/>
                </a:solidFill>
                <a:latin typeface="Arial Narrow" panose="020B0606020202030204" pitchFamily="34" charset="0"/>
              </a:rPr>
              <a:t>Accommodating the varied needs of members</a:t>
            </a:r>
          </a:p>
        </p:txBody>
      </p:sp>
    </p:spTree>
    <p:extLst>
      <p:ext uri="{BB962C8B-B14F-4D97-AF65-F5344CB8AC3E}">
        <p14:creationId xmlns:p14="http://schemas.microsoft.com/office/powerpoint/2010/main" val="79902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32472"/>
            <a:ext cx="9524999" cy="7119073"/>
          </a:xfrm>
          <a:prstGeom prst="rect">
            <a:avLst/>
          </a:prstGeom>
        </p:spPr>
      </p:pic>
      <p:sp>
        <p:nvSpPr>
          <p:cNvPr id="3" name="TextBox 2"/>
          <p:cNvSpPr txBox="1"/>
          <p:nvPr/>
        </p:nvSpPr>
        <p:spPr>
          <a:xfrm>
            <a:off x="-156882" y="-82993"/>
            <a:ext cx="9677400" cy="7410795"/>
          </a:xfrm>
          <a:prstGeom prst="rect">
            <a:avLst/>
          </a:prstGeom>
          <a:solidFill>
            <a:srgbClr val="E6E5D8">
              <a:alpha val="52000"/>
            </a:srgbClr>
          </a:solidFill>
        </p:spPr>
        <p:txBody>
          <a:bodyPr wrap="square" rtlCol="0">
            <a:spAutoFit/>
          </a:bodyPr>
          <a:lstStyle/>
          <a:p>
            <a:endParaRPr lang="en-US" dirty="0"/>
          </a:p>
        </p:txBody>
      </p:sp>
      <p:sp>
        <p:nvSpPr>
          <p:cNvPr id="11" name="Oval 10"/>
          <p:cNvSpPr/>
          <p:nvPr/>
        </p:nvSpPr>
        <p:spPr>
          <a:xfrm>
            <a:off x="3352800" y="2416472"/>
            <a:ext cx="2438400" cy="2307928"/>
          </a:xfrm>
          <a:prstGeom prst="ellipse">
            <a:avLst/>
          </a:prstGeom>
          <a:solidFill>
            <a:srgbClr val="F7A8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439794" y="3165205"/>
            <a:ext cx="22352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b="1" dirty="0">
                <a:solidFill>
                  <a:schemeClr val="bg1"/>
                </a:solidFill>
                <a:latin typeface="Arial Narrow" panose="020B0606020202030204" pitchFamily="34" charset="0"/>
                <a:cs typeface="Arial" panose="020B0604020202020204" pitchFamily="34" charset="0"/>
              </a:rPr>
              <a:t>MEMBERSHIP LEADS</a:t>
            </a:r>
          </a:p>
        </p:txBody>
      </p:sp>
      <p:sp>
        <p:nvSpPr>
          <p:cNvPr id="12" name="Oval 11"/>
          <p:cNvSpPr/>
          <p:nvPr/>
        </p:nvSpPr>
        <p:spPr>
          <a:xfrm>
            <a:off x="3317570" y="381000"/>
            <a:ext cx="1869503" cy="1862400"/>
          </a:xfrm>
          <a:prstGeom prst="ellipse">
            <a:avLst/>
          </a:prstGeom>
          <a:solidFill>
            <a:srgbClr val="18499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35219" y="381002"/>
            <a:ext cx="2279383" cy="2195215"/>
          </a:xfrm>
          <a:prstGeom prst="ellipse">
            <a:avLst/>
          </a:prstGeom>
          <a:solidFill>
            <a:srgbClr val="C00000">
              <a:alpha val="5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09600" y="3491038"/>
            <a:ext cx="2768600" cy="2714054"/>
          </a:xfrm>
          <a:prstGeom prst="ellipse">
            <a:avLst/>
          </a:prstGeom>
          <a:solidFill>
            <a:srgbClr val="184994">
              <a:alpha val="5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545731" y="4183074"/>
            <a:ext cx="2953173" cy="100298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dirty="0">
                <a:solidFill>
                  <a:schemeClr val="bg1"/>
                </a:solidFill>
                <a:latin typeface="Arial Narrow" panose="020B0606020202030204" pitchFamily="34" charset="0"/>
                <a:cs typeface="Arial" panose="020B0604020202020204" pitchFamily="34" charset="0"/>
              </a:rPr>
              <a:t>50% have a </a:t>
            </a:r>
          </a:p>
          <a:p>
            <a:pPr eaLnBrk="1" hangingPunct="1"/>
            <a:r>
              <a:rPr lang="en-US" altLang="en-US" sz="2800" dirty="0">
                <a:solidFill>
                  <a:schemeClr val="bg1"/>
                </a:solidFill>
                <a:latin typeface="Arial Narrow" panose="020B0606020202030204" pitchFamily="34" charset="0"/>
                <a:cs typeface="Arial" panose="020B0604020202020204" pitchFamily="34" charset="0"/>
              </a:rPr>
              <a:t>personal connection to Rotary</a:t>
            </a:r>
          </a:p>
        </p:txBody>
      </p:sp>
      <p:sp>
        <p:nvSpPr>
          <p:cNvPr id="18" name="Oval 17"/>
          <p:cNvSpPr/>
          <p:nvPr/>
        </p:nvSpPr>
        <p:spPr>
          <a:xfrm>
            <a:off x="6616804" y="4267202"/>
            <a:ext cx="2298597" cy="2244091"/>
          </a:xfrm>
          <a:prstGeom prst="ellipse">
            <a:avLst/>
          </a:prstGeom>
          <a:solidFill>
            <a:srgbClr val="18499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6664399" y="482128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smtClean="0">
                <a:solidFill>
                  <a:schemeClr val="bg1"/>
                </a:solidFill>
                <a:latin typeface="Arial Narrow" panose="020B0606020202030204" pitchFamily="34" charset="0"/>
                <a:cs typeface="Arial" panose="020B0604020202020204" pitchFamily="34" charset="0"/>
              </a:rPr>
              <a:t>59% </a:t>
            </a:r>
            <a:r>
              <a:rPr lang="en-US" altLang="en-US" sz="3200" dirty="0">
                <a:solidFill>
                  <a:schemeClr val="bg1"/>
                </a:solidFill>
                <a:latin typeface="Arial Narrow" panose="020B0606020202030204" pitchFamily="34" charset="0"/>
                <a:cs typeface="Arial" panose="020B0604020202020204" pitchFamily="34" charset="0"/>
              </a:rPr>
              <a:t/>
            </a:r>
            <a:br>
              <a:rPr lang="en-US" altLang="en-US" sz="3200" dirty="0">
                <a:solidFill>
                  <a:schemeClr val="bg1"/>
                </a:solidFill>
                <a:latin typeface="Arial Narrow" panose="020B0606020202030204" pitchFamily="34" charset="0"/>
                <a:cs typeface="Arial" panose="020B0604020202020204" pitchFamily="34" charset="0"/>
              </a:rPr>
            </a:br>
            <a:r>
              <a:rPr lang="en-US" altLang="en-US" sz="3200" dirty="0">
                <a:solidFill>
                  <a:schemeClr val="bg1"/>
                </a:solidFill>
                <a:latin typeface="Arial Narrow" panose="020B0606020202030204" pitchFamily="34" charset="0"/>
                <a:cs typeface="Arial" panose="020B0604020202020204" pitchFamily="34" charset="0"/>
              </a:rPr>
              <a:t>under 40</a:t>
            </a:r>
          </a:p>
        </p:txBody>
      </p:sp>
      <p:sp>
        <p:nvSpPr>
          <p:cNvPr id="20" name="Oval 19"/>
          <p:cNvSpPr/>
          <p:nvPr/>
        </p:nvSpPr>
        <p:spPr>
          <a:xfrm>
            <a:off x="6248400" y="838200"/>
            <a:ext cx="2715494" cy="2516798"/>
          </a:xfrm>
          <a:prstGeom prst="ellipse">
            <a:avLst/>
          </a:prstGeom>
          <a:solidFill>
            <a:srgbClr val="184994">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3165168" y="78964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dirty="0" smtClean="0">
                <a:solidFill>
                  <a:schemeClr val="bg1"/>
                </a:solidFill>
                <a:latin typeface="Arial Narrow" panose="020B0606020202030204" pitchFamily="34" charset="0"/>
                <a:cs typeface="Arial" panose="020B0604020202020204" pitchFamily="34" charset="0"/>
              </a:rPr>
              <a:t>37% </a:t>
            </a:r>
            <a:r>
              <a:rPr lang="en-US" altLang="en-US" sz="2800" dirty="0">
                <a:solidFill>
                  <a:schemeClr val="bg1"/>
                </a:solidFill>
                <a:latin typeface="Arial Narrow" panose="020B0606020202030204" pitchFamily="34" charset="0"/>
                <a:cs typeface="Arial" panose="020B0604020202020204" pitchFamily="34" charset="0"/>
              </a:rPr>
              <a:t/>
            </a:r>
            <a:br>
              <a:rPr lang="en-US" altLang="en-US" sz="2800" dirty="0">
                <a:solidFill>
                  <a:schemeClr val="bg1"/>
                </a:solidFill>
                <a:latin typeface="Arial Narrow" panose="020B0606020202030204" pitchFamily="34" charset="0"/>
                <a:cs typeface="Arial" panose="020B0604020202020204" pitchFamily="34" charset="0"/>
              </a:rPr>
            </a:br>
            <a:r>
              <a:rPr lang="en-US" altLang="en-US" sz="2800" dirty="0">
                <a:solidFill>
                  <a:schemeClr val="bg1"/>
                </a:solidFill>
                <a:latin typeface="Arial Narrow" panose="020B0606020202030204" pitchFamily="34" charset="0"/>
                <a:cs typeface="Arial" panose="020B0604020202020204" pitchFamily="34" charset="0"/>
              </a:rPr>
              <a:t>women</a:t>
            </a:r>
          </a:p>
        </p:txBody>
      </p:sp>
      <p:sp>
        <p:nvSpPr>
          <p:cNvPr id="22" name="Title 1"/>
          <p:cNvSpPr txBox="1">
            <a:spLocks/>
          </p:cNvSpPr>
          <p:nvPr/>
        </p:nvSpPr>
        <p:spPr>
          <a:xfrm>
            <a:off x="262497" y="101947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dirty="0" smtClean="0">
                <a:solidFill>
                  <a:schemeClr val="bg1"/>
                </a:solidFill>
                <a:latin typeface="Arial Narrow" panose="020B0606020202030204" pitchFamily="34" charset="0"/>
                <a:cs typeface="Arial" panose="020B0604020202020204" pitchFamily="34" charset="0"/>
              </a:rPr>
              <a:t>71% NEVER </a:t>
            </a:r>
            <a:r>
              <a:rPr lang="en-US" altLang="en-US" sz="2800" dirty="0">
                <a:solidFill>
                  <a:schemeClr val="bg1"/>
                </a:solidFill>
                <a:latin typeface="Arial Narrow" panose="020B0606020202030204" pitchFamily="34" charset="0"/>
                <a:cs typeface="Arial" panose="020B0604020202020204" pitchFamily="34" charset="0"/>
              </a:rPr>
              <a:t>CONTACTED</a:t>
            </a:r>
          </a:p>
        </p:txBody>
      </p:sp>
      <p:sp>
        <p:nvSpPr>
          <p:cNvPr id="13" name="Title 1"/>
          <p:cNvSpPr txBox="1">
            <a:spLocks/>
          </p:cNvSpPr>
          <p:nvPr/>
        </p:nvSpPr>
        <p:spPr>
          <a:xfrm>
            <a:off x="6527800" y="1600200"/>
            <a:ext cx="22352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smtClean="0">
                <a:solidFill>
                  <a:schemeClr val="bg1"/>
                </a:solidFill>
                <a:latin typeface="Arial Narrow" panose="020B0606020202030204" pitchFamily="34" charset="0"/>
                <a:cs typeface="Arial" panose="020B0604020202020204" pitchFamily="34" charset="0"/>
              </a:rPr>
              <a:t>19,500 </a:t>
            </a:r>
            <a:r>
              <a:rPr lang="en-US" altLang="en-US" sz="3200" dirty="0">
                <a:solidFill>
                  <a:schemeClr val="bg1"/>
                </a:solidFill>
                <a:latin typeface="Arial Narrow" panose="020B0606020202030204" pitchFamily="34" charset="0"/>
                <a:cs typeface="Arial" panose="020B0604020202020204" pitchFamily="34" charset="0"/>
              </a:rPr>
              <a:t>leads/year</a:t>
            </a:r>
          </a:p>
        </p:txBody>
      </p:sp>
    </p:spTree>
    <p:custDataLst>
      <p:tags r:id="rId1"/>
    </p:custDataLst>
    <p:extLst>
      <p:ext uri="{BB962C8B-B14F-4D97-AF65-F5344CB8AC3E}">
        <p14:creationId xmlns:p14="http://schemas.microsoft.com/office/powerpoint/2010/main" val="16348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485" t="3226" r="484"/>
          <a:stretch/>
        </p:blipFill>
        <p:spPr>
          <a:xfrm>
            <a:off x="-152400" y="0"/>
            <a:ext cx="9296401" cy="6858000"/>
          </a:xfrm>
          <a:prstGeom prst="rect">
            <a:avLst/>
          </a:prstGeom>
        </p:spPr>
      </p:pic>
      <p:sp>
        <p:nvSpPr>
          <p:cNvPr id="3" name="TextBox 2"/>
          <p:cNvSpPr txBox="1"/>
          <p:nvPr/>
        </p:nvSpPr>
        <p:spPr>
          <a:xfrm>
            <a:off x="-304799" y="-78658"/>
            <a:ext cx="9609664" cy="7150100"/>
          </a:xfrm>
          <a:prstGeom prst="rect">
            <a:avLst/>
          </a:prstGeom>
          <a:solidFill>
            <a:srgbClr val="E6E5D8">
              <a:alpha val="40000"/>
            </a:srgbClr>
          </a:solidFill>
        </p:spPr>
        <p:txBody>
          <a:bodyPr wrap="square" rtlCol="0">
            <a:spAutoFit/>
          </a:bodyPr>
          <a:lstStyle/>
          <a:p>
            <a:endParaRPr lang="en-US" dirty="0"/>
          </a:p>
        </p:txBody>
      </p:sp>
      <p:sp>
        <p:nvSpPr>
          <p:cNvPr id="6" name="Freeform 5"/>
          <p:cNvSpPr/>
          <p:nvPr/>
        </p:nvSpPr>
        <p:spPr>
          <a:xfrm>
            <a:off x="4576482" y="-78658"/>
            <a:ext cx="4567518" cy="7150100"/>
          </a:xfrm>
          <a:custGeom>
            <a:avLst/>
            <a:gdLst>
              <a:gd name="connsiteX0" fmla="*/ 1396850 w 4567518"/>
              <a:gd name="connsiteY0" fmla="*/ 0 h 7150100"/>
              <a:gd name="connsiteX1" fmla="*/ 4567518 w 4567518"/>
              <a:gd name="connsiteY1" fmla="*/ 0 h 7150100"/>
              <a:gd name="connsiteX2" fmla="*/ 4567518 w 4567518"/>
              <a:gd name="connsiteY2" fmla="*/ 7150100 h 7150100"/>
              <a:gd name="connsiteX3" fmla="*/ 1559230 w 4567518"/>
              <a:gd name="connsiteY3" fmla="*/ 7150100 h 7150100"/>
              <a:gd name="connsiteX4" fmla="*/ 1484766 w 4567518"/>
              <a:gd name="connsiteY4" fmla="*/ 7091913 h 7150100"/>
              <a:gd name="connsiteX5" fmla="*/ 0 w 4567518"/>
              <a:gd name="connsiteY5" fmla="*/ 3507658 h 7150100"/>
              <a:gd name="connsiteX6" fmla="*/ 1359645 w 4567518"/>
              <a:gd name="connsiteY6" fmla="*/ 32415 h 715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7518" h="7150100">
                <a:moveTo>
                  <a:pt x="1396850" y="0"/>
                </a:moveTo>
                <a:lnTo>
                  <a:pt x="4567518" y="0"/>
                </a:lnTo>
                <a:lnTo>
                  <a:pt x="4567518" y="7150100"/>
                </a:lnTo>
                <a:lnTo>
                  <a:pt x="1559230" y="7150100"/>
                </a:lnTo>
                <a:lnTo>
                  <a:pt x="1484766" y="7091913"/>
                </a:lnTo>
                <a:cubicBezTo>
                  <a:pt x="594614" y="6356865"/>
                  <a:pt x="0" y="5026631"/>
                  <a:pt x="0" y="3507658"/>
                </a:cubicBezTo>
                <a:cubicBezTo>
                  <a:pt x="0" y="2061017"/>
                  <a:pt x="539333" y="785568"/>
                  <a:pt x="1359645" y="32415"/>
                </a:cubicBezTo>
                <a:close/>
              </a:path>
            </a:pathLst>
          </a:custGeom>
          <a:solidFill>
            <a:srgbClr val="184994">
              <a:alpha val="50000"/>
            </a:srgb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876800" y="1905000"/>
            <a:ext cx="4800600" cy="3046988"/>
          </a:xfrm>
          <a:prstGeom prst="rect">
            <a:avLst/>
          </a:prstGeom>
          <a:noFill/>
          <a:effectLst/>
        </p:spPr>
        <p:txBody>
          <a:bodyPr wrap="square" rtlCol="0">
            <a:spAutoFit/>
          </a:bodyPr>
          <a:lstStyle/>
          <a:p>
            <a:r>
              <a:rPr lang="en-US" sz="4800" dirty="0">
                <a:solidFill>
                  <a:schemeClr val="bg1"/>
                </a:solidFill>
                <a:latin typeface="Georgia" panose="02040502050405020303" pitchFamily="18" charset="0"/>
              </a:rPr>
              <a:t>Take your </a:t>
            </a:r>
          </a:p>
          <a:p>
            <a:r>
              <a:rPr lang="en-US" sz="4800" dirty="0">
                <a:solidFill>
                  <a:schemeClr val="bg1"/>
                </a:solidFill>
                <a:latin typeface="Georgia" panose="02040502050405020303" pitchFamily="18" charset="0"/>
              </a:rPr>
              <a:t>club in a </a:t>
            </a:r>
          </a:p>
          <a:p>
            <a:r>
              <a:rPr lang="en-US" sz="4800" b="1" dirty="0">
                <a:solidFill>
                  <a:srgbClr val="F7A81B"/>
                </a:solidFill>
                <a:latin typeface="Georgia" panose="02040502050405020303" pitchFamily="18" charset="0"/>
              </a:rPr>
              <a:t>NEW DIRECTION</a:t>
            </a:r>
          </a:p>
        </p:txBody>
      </p:sp>
      <p:sp>
        <p:nvSpPr>
          <p:cNvPr id="8" name="TextBox 7"/>
          <p:cNvSpPr txBox="1"/>
          <p:nvPr/>
        </p:nvSpPr>
        <p:spPr>
          <a:xfrm>
            <a:off x="228600" y="5943602"/>
            <a:ext cx="6477000" cy="584775"/>
          </a:xfrm>
          <a:prstGeom prst="rect">
            <a:avLst/>
          </a:prstGeom>
          <a:noFill/>
        </p:spPr>
        <p:txBody>
          <a:bodyPr wrap="square" rtlCol="0">
            <a:spAutoFit/>
          </a:bodyPr>
          <a:lstStyle/>
          <a:p>
            <a:r>
              <a:rPr lang="en-US" sz="3200" b="1" dirty="0">
                <a:solidFill>
                  <a:schemeClr val="tx1">
                    <a:lumMod val="50000"/>
                  </a:schemeClr>
                </a:solidFill>
                <a:latin typeface="Arial Narrow" panose="020B0606020202030204" pitchFamily="34" charset="0"/>
              </a:rPr>
              <a:t>ROTARY.ORG/FLEXIBILITY</a:t>
            </a:r>
          </a:p>
        </p:txBody>
      </p:sp>
    </p:spTree>
    <p:extLst>
      <p:ext uri="{BB962C8B-B14F-4D97-AF65-F5344CB8AC3E}">
        <p14:creationId xmlns:p14="http://schemas.microsoft.com/office/powerpoint/2010/main" val="296177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304799" y="-63500"/>
            <a:ext cx="9448800" cy="6921500"/>
          </a:xfrm>
          <a:prstGeom prst="rect">
            <a:avLst/>
          </a:prstGeom>
          <a:solidFill>
            <a:srgbClr val="E6E5D8">
              <a:alpha val="40000"/>
            </a:srgbClr>
          </a:solidFill>
        </p:spPr>
        <p:txBody>
          <a:bodyPr wrap="square" rtlCol="0">
            <a:spAutoFit/>
          </a:bodyPr>
          <a:lstStyle/>
          <a:p>
            <a:endParaRPr lang="en-US" dirty="0"/>
          </a:p>
        </p:txBody>
      </p:sp>
      <p:sp>
        <p:nvSpPr>
          <p:cNvPr id="34" name="Title 9"/>
          <p:cNvSpPr txBox="1">
            <a:spLocks/>
          </p:cNvSpPr>
          <p:nvPr/>
        </p:nvSpPr>
        <p:spPr>
          <a:xfrm>
            <a:off x="410821" y="375437"/>
            <a:ext cx="87630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b="1" dirty="0">
                <a:solidFill>
                  <a:srgbClr val="184994"/>
                </a:solidFill>
                <a:latin typeface="Arial Narrow" panose="020B0606020202030204" pitchFamily="34" charset="0"/>
              </a:rPr>
              <a:t>TAKE ACTION </a:t>
            </a:r>
          </a:p>
        </p:txBody>
      </p:sp>
      <p:cxnSp>
        <p:nvCxnSpPr>
          <p:cNvPr id="35" name="Straight Connector 34"/>
          <p:cNvCxnSpPr/>
          <p:nvPr/>
        </p:nvCxnSpPr>
        <p:spPr>
          <a:xfrm>
            <a:off x="273428" y="-129086"/>
            <a:ext cx="6350" cy="1020171"/>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0" y="1028702"/>
            <a:ext cx="25302" cy="4720137"/>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4259761"/>
            <a:ext cx="2390268" cy="769441"/>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LEARN</a:t>
            </a:r>
          </a:p>
        </p:txBody>
      </p:sp>
      <p:sp>
        <p:nvSpPr>
          <p:cNvPr id="14" name="TextBox 13"/>
          <p:cNvSpPr txBox="1"/>
          <p:nvPr/>
        </p:nvSpPr>
        <p:spPr>
          <a:xfrm>
            <a:off x="2590802" y="4259761"/>
            <a:ext cx="3945141" cy="769441"/>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ASK</a:t>
            </a:r>
          </a:p>
        </p:txBody>
      </p:sp>
      <p:sp>
        <p:nvSpPr>
          <p:cNvPr id="11" name="TextBox 10"/>
          <p:cNvSpPr txBox="1"/>
          <p:nvPr/>
        </p:nvSpPr>
        <p:spPr>
          <a:xfrm>
            <a:off x="5808462" y="4259761"/>
            <a:ext cx="3945141" cy="769441"/>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VISIT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887492"/>
            <a:ext cx="1998708" cy="199870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822236"/>
            <a:ext cx="2216364" cy="2216364"/>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flipH="1">
            <a:off x="6400800" y="994865"/>
            <a:ext cx="25302" cy="4720137"/>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2902" y="1981200"/>
            <a:ext cx="1927832" cy="1927832"/>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1447800" y="6184614"/>
            <a:ext cx="6477000" cy="584775"/>
          </a:xfrm>
          <a:prstGeom prst="rect">
            <a:avLst/>
          </a:prstGeom>
          <a:noFill/>
        </p:spPr>
        <p:txBody>
          <a:bodyPr wrap="square" rtlCol="0">
            <a:spAutoFit/>
          </a:bodyPr>
          <a:lstStyle/>
          <a:p>
            <a:r>
              <a:rPr lang="en-US" sz="3200" b="1" dirty="0">
                <a:solidFill>
                  <a:schemeClr val="tx1">
                    <a:lumMod val="50000"/>
                  </a:schemeClr>
                </a:solidFill>
                <a:latin typeface="Arial Narrow" panose="020B0606020202030204" pitchFamily="34" charset="0"/>
              </a:rPr>
              <a:t>ROTARY.ORG/MEMBERSHIP</a:t>
            </a:r>
          </a:p>
        </p:txBody>
      </p:sp>
    </p:spTree>
    <p:extLst>
      <p:ext uri="{BB962C8B-B14F-4D97-AF65-F5344CB8AC3E}">
        <p14:creationId xmlns:p14="http://schemas.microsoft.com/office/powerpoint/2010/main" val="38775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94733" y="-103678"/>
            <a:ext cx="9338733" cy="6961678"/>
          </a:xfrm>
          <a:prstGeom prst="rect">
            <a:avLst/>
          </a:prstGeom>
          <a:solidFill>
            <a:srgbClr val="E6E5D8">
              <a:alpha val="40000"/>
            </a:srgbClr>
          </a:solidFill>
        </p:spPr>
        <p:txBody>
          <a:bodyPr wrap="square" rtlCol="0">
            <a:spAutoFit/>
          </a:bodyPr>
          <a:lstStyle/>
          <a:p>
            <a:endParaRPr lang="en-US" dirty="0"/>
          </a:p>
        </p:txBody>
      </p:sp>
    </p:spTree>
    <p:extLst>
      <p:ext uri="{BB962C8B-B14F-4D97-AF65-F5344CB8AC3E}">
        <p14:creationId xmlns:p14="http://schemas.microsoft.com/office/powerpoint/2010/main" val="38010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63500"/>
            <a:ext cx="9533465"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1" y="-50800"/>
            <a:ext cx="9626600" cy="7150100"/>
          </a:xfrm>
          <a:prstGeom prst="rect">
            <a:avLst/>
          </a:prstGeom>
          <a:solidFill>
            <a:srgbClr val="E6E5D8">
              <a:alpha val="40000"/>
            </a:srgbClr>
          </a:solidFill>
        </p:spPr>
        <p:txBody>
          <a:bodyPr wrap="square" rtlCol="0">
            <a:spAutoFit/>
          </a:bodyPr>
          <a:lstStyle/>
          <a:p>
            <a:endParaRPr lang="en-US" dirty="0"/>
          </a:p>
        </p:txBody>
      </p:sp>
      <p:sp>
        <p:nvSpPr>
          <p:cNvPr id="10" name="Title 9"/>
          <p:cNvSpPr>
            <a:spLocks noGrp="1"/>
          </p:cNvSpPr>
          <p:nvPr>
            <p:ph type="title"/>
          </p:nvPr>
        </p:nvSpPr>
        <p:spPr>
          <a:xfrm>
            <a:off x="411042" y="443445"/>
            <a:ext cx="8763000" cy="533400"/>
          </a:xfrm>
        </p:spPr>
        <p:txBody>
          <a:bodyPr/>
          <a:lstStyle/>
          <a:p>
            <a:r>
              <a:rPr lang="en-US" sz="2800" b="0" dirty="0">
                <a:solidFill>
                  <a:srgbClr val="184994"/>
                </a:solidFill>
              </a:rPr>
              <a:t>5-YEAR MEMBERSHIP TRENDS, 1 JULY</a:t>
            </a:r>
          </a:p>
        </p:txBody>
      </p:sp>
      <p:cxnSp>
        <p:nvCxnSpPr>
          <p:cNvPr id="5" name="Straight Connector 4"/>
          <p:cNvCxnSpPr/>
          <p:nvPr/>
        </p:nvCxnSpPr>
        <p:spPr>
          <a:xfrm flipV="1">
            <a:off x="-321734" y="3853498"/>
            <a:ext cx="3048000" cy="3722"/>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633132" y="3497761"/>
            <a:ext cx="4648200" cy="769441"/>
          </a:xfrm>
          <a:prstGeom prst="rect">
            <a:avLst/>
          </a:prstGeom>
          <a:noFill/>
        </p:spPr>
        <p:txBody>
          <a:bodyPr wrap="square" rtlCol="0">
            <a:spAutoFit/>
          </a:bodyPr>
          <a:lstStyle/>
          <a:p>
            <a:pPr algn="ctr"/>
            <a:r>
              <a:rPr lang="en-US" sz="4400" b="1" dirty="0">
                <a:solidFill>
                  <a:srgbClr val="58585A"/>
                </a:solidFill>
                <a:latin typeface="Arial Narrow" panose="020B0606020202030204" pitchFamily="34" charset="0"/>
              </a:rPr>
              <a:t>1.2 Million Members</a:t>
            </a:r>
          </a:p>
        </p:txBody>
      </p:sp>
      <p:cxnSp>
        <p:nvCxnSpPr>
          <p:cNvPr id="17" name="Straight Connector 16"/>
          <p:cNvCxnSpPr/>
          <p:nvPr/>
        </p:nvCxnSpPr>
        <p:spPr>
          <a:xfrm>
            <a:off x="298450" y="-76200"/>
            <a:ext cx="6350" cy="1020171"/>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3848582"/>
            <a:ext cx="2142064" cy="4916"/>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4" name="Rounded Rectangle 3"/>
          <p:cNvSpPr/>
          <p:nvPr/>
        </p:nvSpPr>
        <p:spPr>
          <a:xfrm>
            <a:off x="298450" y="1461225"/>
            <a:ext cx="1524000" cy="1478280"/>
          </a:xfrm>
          <a:prstGeom prst="roundRect">
            <a:avLst/>
          </a:prstGeom>
          <a:gradFill flip="none" rotWithShape="1">
            <a:gsLst>
              <a:gs pos="0">
                <a:srgbClr val="184994">
                  <a:shade val="30000"/>
                  <a:satMod val="115000"/>
                  <a:alpha val="52000"/>
                </a:srgbClr>
              </a:gs>
              <a:gs pos="50000">
                <a:srgbClr val="184994">
                  <a:shade val="67500"/>
                  <a:satMod val="115000"/>
                </a:srgbClr>
              </a:gs>
              <a:gs pos="100000">
                <a:srgbClr val="184994">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50852" y="1585359"/>
            <a:ext cx="1219201" cy="1138773"/>
          </a:xfrm>
          <a:prstGeom prst="rect">
            <a:avLst/>
          </a:prstGeom>
          <a:noFill/>
        </p:spPr>
        <p:txBody>
          <a:bodyPr wrap="square" rtlCol="0">
            <a:spAutoFit/>
          </a:bodyPr>
          <a:lstStyle/>
          <a:p>
            <a:pPr algn="ctr"/>
            <a:r>
              <a:rPr lang="en-US" sz="4000" b="1" dirty="0">
                <a:solidFill>
                  <a:srgbClr val="F7A81B"/>
                </a:solidFill>
                <a:latin typeface="Arial Narrow" panose="020B0606020202030204" pitchFamily="34" charset="0"/>
              </a:rPr>
              <a:t>2015</a:t>
            </a:r>
          </a:p>
          <a:p>
            <a:pPr algn="ctr"/>
            <a:r>
              <a:rPr lang="en-US" sz="2800" dirty="0">
                <a:solidFill>
                  <a:srgbClr val="F8F8F8"/>
                </a:solidFill>
                <a:latin typeface="Arial Narrow" panose="020B0606020202030204" pitchFamily="34" charset="0"/>
              </a:rPr>
              <a:t>1.204</a:t>
            </a:r>
          </a:p>
        </p:txBody>
      </p:sp>
      <p:sp>
        <p:nvSpPr>
          <p:cNvPr id="19" name="Rounded Rectangle 18"/>
          <p:cNvSpPr/>
          <p:nvPr/>
        </p:nvSpPr>
        <p:spPr>
          <a:xfrm>
            <a:off x="2034116" y="1708544"/>
            <a:ext cx="1524000" cy="1478280"/>
          </a:xfrm>
          <a:prstGeom prst="roundRect">
            <a:avLst/>
          </a:prstGeom>
          <a:gradFill flip="none" rotWithShape="1">
            <a:gsLst>
              <a:gs pos="0">
                <a:srgbClr val="184994">
                  <a:shade val="30000"/>
                  <a:satMod val="115000"/>
                  <a:alpha val="52000"/>
                </a:srgbClr>
              </a:gs>
              <a:gs pos="50000">
                <a:srgbClr val="184994">
                  <a:shade val="67500"/>
                  <a:satMod val="115000"/>
                </a:srgbClr>
              </a:gs>
              <a:gs pos="100000">
                <a:srgbClr val="184994">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186518" y="1832678"/>
            <a:ext cx="1219201" cy="1138773"/>
          </a:xfrm>
          <a:prstGeom prst="rect">
            <a:avLst/>
          </a:prstGeom>
          <a:noFill/>
        </p:spPr>
        <p:txBody>
          <a:bodyPr wrap="square" rtlCol="0">
            <a:spAutoFit/>
          </a:bodyPr>
          <a:lstStyle/>
          <a:p>
            <a:pPr algn="ctr"/>
            <a:r>
              <a:rPr lang="en-US" sz="4000" b="1" dirty="0">
                <a:solidFill>
                  <a:srgbClr val="F7A81B"/>
                </a:solidFill>
                <a:latin typeface="Arial Narrow" panose="020B0606020202030204" pitchFamily="34" charset="0"/>
              </a:rPr>
              <a:t>2016</a:t>
            </a:r>
          </a:p>
          <a:p>
            <a:pPr algn="ctr"/>
            <a:r>
              <a:rPr lang="en-US" sz="2800" dirty="0">
                <a:solidFill>
                  <a:srgbClr val="F8F8F8"/>
                </a:solidFill>
                <a:latin typeface="Arial Narrow" panose="020B0606020202030204" pitchFamily="34" charset="0"/>
              </a:rPr>
              <a:t>1.203</a:t>
            </a:r>
          </a:p>
        </p:txBody>
      </p:sp>
      <p:sp>
        <p:nvSpPr>
          <p:cNvPr id="21" name="Rounded Rectangle 20"/>
          <p:cNvSpPr/>
          <p:nvPr/>
        </p:nvSpPr>
        <p:spPr>
          <a:xfrm>
            <a:off x="3810000" y="2026920"/>
            <a:ext cx="1524000" cy="1478280"/>
          </a:xfrm>
          <a:prstGeom prst="roundRect">
            <a:avLst/>
          </a:prstGeom>
          <a:gradFill flip="none" rotWithShape="1">
            <a:gsLst>
              <a:gs pos="0">
                <a:srgbClr val="184994">
                  <a:shade val="30000"/>
                  <a:satMod val="115000"/>
                  <a:alpha val="52000"/>
                </a:srgbClr>
              </a:gs>
              <a:gs pos="50000">
                <a:srgbClr val="184994">
                  <a:shade val="67500"/>
                  <a:satMod val="115000"/>
                </a:srgbClr>
              </a:gs>
              <a:gs pos="100000">
                <a:srgbClr val="184994">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962402" y="2151054"/>
            <a:ext cx="1219201" cy="1138773"/>
          </a:xfrm>
          <a:prstGeom prst="rect">
            <a:avLst/>
          </a:prstGeom>
          <a:noFill/>
        </p:spPr>
        <p:txBody>
          <a:bodyPr wrap="square" rtlCol="0">
            <a:spAutoFit/>
          </a:bodyPr>
          <a:lstStyle/>
          <a:p>
            <a:pPr algn="ctr"/>
            <a:r>
              <a:rPr lang="en-US" sz="4000" b="1" dirty="0">
                <a:solidFill>
                  <a:srgbClr val="F7A81B"/>
                </a:solidFill>
                <a:latin typeface="Arial Narrow" panose="020B0606020202030204" pitchFamily="34" charset="0"/>
              </a:rPr>
              <a:t>2017</a:t>
            </a:r>
          </a:p>
          <a:p>
            <a:pPr algn="ctr"/>
            <a:r>
              <a:rPr lang="en-US" sz="2800" dirty="0">
                <a:solidFill>
                  <a:srgbClr val="F8F8F8"/>
                </a:solidFill>
                <a:latin typeface="Arial Narrow" panose="020B0606020202030204" pitchFamily="34" charset="0"/>
              </a:rPr>
              <a:t>1.202</a:t>
            </a:r>
          </a:p>
        </p:txBody>
      </p:sp>
      <p:sp>
        <p:nvSpPr>
          <p:cNvPr id="24" name="Rounded Rectangle 23"/>
          <p:cNvSpPr/>
          <p:nvPr/>
        </p:nvSpPr>
        <p:spPr>
          <a:xfrm>
            <a:off x="5486400" y="4723330"/>
            <a:ext cx="1524000" cy="1478280"/>
          </a:xfrm>
          <a:prstGeom prst="roundRect">
            <a:avLst/>
          </a:prstGeom>
          <a:gradFill flip="none" rotWithShape="1">
            <a:gsLst>
              <a:gs pos="0">
                <a:srgbClr val="184994">
                  <a:shade val="30000"/>
                  <a:satMod val="115000"/>
                  <a:alpha val="52000"/>
                </a:srgbClr>
              </a:gs>
              <a:gs pos="50000">
                <a:srgbClr val="184994">
                  <a:shade val="67500"/>
                  <a:satMod val="115000"/>
                </a:srgbClr>
              </a:gs>
              <a:gs pos="100000">
                <a:srgbClr val="184994">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638802" y="4847464"/>
            <a:ext cx="1219201" cy="1138773"/>
          </a:xfrm>
          <a:prstGeom prst="rect">
            <a:avLst/>
          </a:prstGeom>
          <a:noFill/>
        </p:spPr>
        <p:txBody>
          <a:bodyPr wrap="square" rtlCol="0">
            <a:spAutoFit/>
          </a:bodyPr>
          <a:lstStyle/>
          <a:p>
            <a:pPr algn="ctr"/>
            <a:r>
              <a:rPr lang="en-US" sz="4000" b="1" dirty="0">
                <a:solidFill>
                  <a:srgbClr val="F7A81B"/>
                </a:solidFill>
                <a:latin typeface="Arial Narrow" panose="020B0606020202030204" pitchFamily="34" charset="0"/>
              </a:rPr>
              <a:t>2018</a:t>
            </a:r>
          </a:p>
          <a:p>
            <a:pPr algn="ctr"/>
            <a:r>
              <a:rPr lang="en-US" sz="2800" dirty="0">
                <a:solidFill>
                  <a:srgbClr val="F8F8F8"/>
                </a:solidFill>
                <a:latin typeface="Arial Narrow" panose="020B0606020202030204" pitchFamily="34" charset="0"/>
              </a:rPr>
              <a:t>1.195</a:t>
            </a:r>
          </a:p>
        </p:txBody>
      </p:sp>
      <p:sp>
        <p:nvSpPr>
          <p:cNvPr id="26" name="Rounded Rectangle 25"/>
          <p:cNvSpPr/>
          <p:nvPr/>
        </p:nvSpPr>
        <p:spPr>
          <a:xfrm>
            <a:off x="7315200" y="4998720"/>
            <a:ext cx="1524000" cy="1478280"/>
          </a:xfrm>
          <a:prstGeom prst="roundRect">
            <a:avLst/>
          </a:prstGeom>
          <a:gradFill flip="none" rotWithShape="1">
            <a:gsLst>
              <a:gs pos="0">
                <a:srgbClr val="184994">
                  <a:shade val="30000"/>
                  <a:satMod val="115000"/>
                  <a:alpha val="52000"/>
                </a:srgbClr>
              </a:gs>
              <a:gs pos="50000">
                <a:srgbClr val="184994">
                  <a:shade val="67500"/>
                  <a:satMod val="115000"/>
                </a:srgbClr>
              </a:gs>
              <a:gs pos="100000">
                <a:srgbClr val="184994">
                  <a:shade val="100000"/>
                  <a:satMod val="115000"/>
                </a:srgb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467602" y="5122854"/>
            <a:ext cx="1219201" cy="1138773"/>
          </a:xfrm>
          <a:prstGeom prst="rect">
            <a:avLst/>
          </a:prstGeom>
          <a:noFill/>
        </p:spPr>
        <p:txBody>
          <a:bodyPr wrap="square" rtlCol="0">
            <a:spAutoFit/>
          </a:bodyPr>
          <a:lstStyle/>
          <a:p>
            <a:pPr algn="ctr"/>
            <a:r>
              <a:rPr lang="en-US" sz="4000" b="1" dirty="0">
                <a:solidFill>
                  <a:srgbClr val="F7A81B"/>
                </a:solidFill>
                <a:latin typeface="Arial Narrow" panose="020B0606020202030204" pitchFamily="34" charset="0"/>
              </a:rPr>
              <a:t>2019</a:t>
            </a:r>
          </a:p>
          <a:p>
            <a:pPr algn="ctr"/>
            <a:r>
              <a:rPr lang="en-US" sz="2800" dirty="0">
                <a:solidFill>
                  <a:srgbClr val="F8F8F8"/>
                </a:solidFill>
                <a:latin typeface="Arial Narrow" panose="020B0606020202030204" pitchFamily="34" charset="0"/>
              </a:rPr>
              <a:t>1.189</a:t>
            </a:r>
          </a:p>
        </p:txBody>
      </p:sp>
    </p:spTree>
    <p:extLst>
      <p:ext uri="{BB962C8B-B14F-4D97-AF65-F5344CB8AC3E}">
        <p14:creationId xmlns:p14="http://schemas.microsoft.com/office/powerpoint/2010/main" val="312148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rgbClr val="C5C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t="6803" r="46939" b="31973"/>
          <a:stretch>
            <a:fillRect/>
          </a:stretch>
        </p:blipFill>
        <p:spPr bwMode="auto">
          <a:xfrm>
            <a:off x="1219200" y="0"/>
            <a:ext cx="7924800" cy="6858000"/>
          </a:xfrm>
          <a:custGeom>
            <a:avLst/>
            <a:gdLst>
              <a:gd name="connsiteX0" fmla="*/ 0 w 7924800"/>
              <a:gd name="connsiteY0" fmla="*/ 0 h 6858000"/>
              <a:gd name="connsiteX1" fmla="*/ 7924800 w 7924800"/>
              <a:gd name="connsiteY1" fmla="*/ 0 h 6858000"/>
              <a:gd name="connsiteX2" fmla="*/ 7924800 w 7924800"/>
              <a:gd name="connsiteY2" fmla="*/ 6858000 h 6858000"/>
              <a:gd name="connsiteX3" fmla="*/ 0 w 7924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24800" h="6858000">
                <a:moveTo>
                  <a:pt x="0" y="0"/>
                </a:moveTo>
                <a:lnTo>
                  <a:pt x="7924800" y="0"/>
                </a:lnTo>
                <a:lnTo>
                  <a:pt x="7924800"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0" y="0"/>
            <a:ext cx="9144000" cy="6858000"/>
          </a:xfrm>
          <a:prstGeom prst="rect">
            <a:avLst/>
          </a:prstGeom>
          <a:solidFill>
            <a:srgbClr val="E6E5D8">
              <a:alpha val="40000"/>
            </a:srgbClr>
          </a:solidFill>
        </p:spPr>
        <p:txBody>
          <a:bodyPr wrap="square" rtlCol="0">
            <a:spAutoFit/>
          </a:bodyPr>
          <a:lstStyle/>
          <a:p>
            <a:endParaRPr lang="en-US" dirty="0"/>
          </a:p>
        </p:txBody>
      </p:sp>
      <p:sp>
        <p:nvSpPr>
          <p:cNvPr id="11" name="Oval 10"/>
          <p:cNvSpPr/>
          <p:nvPr/>
        </p:nvSpPr>
        <p:spPr>
          <a:xfrm>
            <a:off x="3352800" y="2427436"/>
            <a:ext cx="2438400" cy="2307928"/>
          </a:xfrm>
          <a:prstGeom prst="ellipse">
            <a:avLst/>
          </a:prstGeom>
          <a:solidFill>
            <a:srgbClr val="F7A81B">
              <a:alpha val="70000"/>
            </a:srgb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3523211" y="3136724"/>
            <a:ext cx="22352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b="1" dirty="0">
                <a:solidFill>
                  <a:schemeClr val="bg1"/>
                </a:solidFill>
                <a:latin typeface="Arial Narrow" panose="020B0606020202030204" pitchFamily="34" charset="0"/>
                <a:cs typeface="Arial" panose="020B0604020202020204" pitchFamily="34" charset="0"/>
              </a:rPr>
              <a:t>MEMBERSHIP OVERVIEW</a:t>
            </a:r>
          </a:p>
        </p:txBody>
      </p:sp>
      <p:sp>
        <p:nvSpPr>
          <p:cNvPr id="12" name="Oval 11"/>
          <p:cNvSpPr/>
          <p:nvPr/>
        </p:nvSpPr>
        <p:spPr>
          <a:xfrm>
            <a:off x="304800" y="373508"/>
            <a:ext cx="2895600" cy="2979292"/>
          </a:xfrm>
          <a:prstGeom prst="ellipse">
            <a:avLst/>
          </a:prstGeom>
          <a:solidFill>
            <a:srgbClr val="184994">
              <a:alpha val="70000"/>
            </a:srgb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79555" y="1380280"/>
            <a:ext cx="22352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smtClean="0">
                <a:solidFill>
                  <a:schemeClr val="bg1"/>
                </a:solidFill>
                <a:latin typeface="Arial Narrow" panose="020B0606020202030204" pitchFamily="34" charset="0"/>
                <a:cs typeface="Arial" panose="020B0604020202020204" pitchFamily="34" charset="0"/>
              </a:rPr>
              <a:t>1,189,466 </a:t>
            </a:r>
            <a:r>
              <a:rPr lang="en-US" altLang="en-US" sz="3200" dirty="0">
                <a:solidFill>
                  <a:schemeClr val="bg1"/>
                </a:solidFill>
                <a:latin typeface="Arial Narrow" panose="020B0606020202030204" pitchFamily="34" charset="0"/>
                <a:cs typeface="Arial" panose="020B0604020202020204" pitchFamily="34" charset="0"/>
              </a:rPr>
              <a:t>members </a:t>
            </a:r>
          </a:p>
        </p:txBody>
      </p:sp>
      <p:sp>
        <p:nvSpPr>
          <p:cNvPr id="14" name="Oval 13"/>
          <p:cNvSpPr/>
          <p:nvPr/>
        </p:nvSpPr>
        <p:spPr>
          <a:xfrm>
            <a:off x="5499126" y="381000"/>
            <a:ext cx="2095500" cy="1865164"/>
          </a:xfrm>
          <a:prstGeom prst="ellipse">
            <a:avLst/>
          </a:prstGeom>
          <a:solidFill>
            <a:srgbClr val="184994">
              <a:alpha val="70000"/>
            </a:srgbClr>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06587" y="3762946"/>
            <a:ext cx="2768600" cy="2714054"/>
          </a:xfrm>
          <a:prstGeom prst="ellipse">
            <a:avLst/>
          </a:prstGeom>
          <a:solidFill>
            <a:srgbClr val="184994">
              <a:alpha val="70000"/>
            </a:srgb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76202" y="4635820"/>
            <a:ext cx="2953173" cy="100298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chemeClr val="bg1"/>
                </a:solidFill>
                <a:latin typeface="Arial Narrow" panose="020B0606020202030204" pitchFamily="34" charset="0"/>
                <a:cs typeface="Arial" panose="020B0604020202020204" pitchFamily="34" charset="0"/>
              </a:rPr>
              <a:t>46% </a:t>
            </a:r>
          </a:p>
          <a:p>
            <a:pPr eaLnBrk="1" hangingPunct="1"/>
            <a:r>
              <a:rPr lang="en-US" altLang="en-US" sz="3200" dirty="0">
                <a:solidFill>
                  <a:schemeClr val="bg1"/>
                </a:solidFill>
                <a:latin typeface="Arial Narrow" panose="020B0606020202030204" pitchFamily="34" charset="0"/>
                <a:cs typeface="Arial" panose="020B0604020202020204" pitchFamily="34" charset="0"/>
              </a:rPr>
              <a:t>age 50-69</a:t>
            </a:r>
          </a:p>
        </p:txBody>
      </p:sp>
      <p:sp>
        <p:nvSpPr>
          <p:cNvPr id="18" name="Oval 17"/>
          <p:cNvSpPr/>
          <p:nvPr/>
        </p:nvSpPr>
        <p:spPr>
          <a:xfrm>
            <a:off x="5534027" y="4565650"/>
            <a:ext cx="1704975" cy="1682750"/>
          </a:xfrm>
          <a:prstGeom prst="ellipse">
            <a:avLst/>
          </a:prstGeom>
          <a:solidFill>
            <a:srgbClr val="184994">
              <a:alpha val="7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5308600" y="495300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dirty="0">
                <a:solidFill>
                  <a:schemeClr val="bg1"/>
                </a:solidFill>
                <a:latin typeface="Arial Narrow" panose="020B0606020202030204" pitchFamily="34" charset="0"/>
                <a:cs typeface="Arial" panose="020B0604020202020204" pitchFamily="34" charset="0"/>
              </a:rPr>
              <a:t>5% </a:t>
            </a:r>
            <a:br>
              <a:rPr lang="en-US" altLang="en-US" sz="2800" dirty="0">
                <a:solidFill>
                  <a:schemeClr val="bg1"/>
                </a:solidFill>
                <a:latin typeface="Arial Narrow" panose="020B0606020202030204" pitchFamily="34" charset="0"/>
                <a:cs typeface="Arial" panose="020B0604020202020204" pitchFamily="34" charset="0"/>
              </a:rPr>
            </a:br>
            <a:r>
              <a:rPr lang="en-US" altLang="en-US" sz="2800" dirty="0">
                <a:solidFill>
                  <a:schemeClr val="bg1"/>
                </a:solidFill>
                <a:latin typeface="Arial Narrow" panose="020B0606020202030204" pitchFamily="34" charset="0"/>
                <a:cs typeface="Arial" panose="020B0604020202020204" pitchFamily="34" charset="0"/>
              </a:rPr>
              <a:t>under 40</a:t>
            </a:r>
          </a:p>
        </p:txBody>
      </p:sp>
      <p:sp>
        <p:nvSpPr>
          <p:cNvPr id="20" name="Oval 19"/>
          <p:cNvSpPr/>
          <p:nvPr/>
        </p:nvSpPr>
        <p:spPr>
          <a:xfrm>
            <a:off x="7073900" y="2723437"/>
            <a:ext cx="1752600" cy="1696165"/>
          </a:xfrm>
          <a:prstGeom prst="ellipse">
            <a:avLst/>
          </a:prstGeom>
          <a:solidFill>
            <a:srgbClr val="184994">
              <a:alpha val="7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6858000" y="3048000"/>
            <a:ext cx="2235200" cy="689272"/>
          </a:xfrm>
          <a:prstGeom prst="rect">
            <a:avLst/>
          </a:prstGeom>
          <a:effectLst>
            <a:outerShdw blurRad="50800" dist="38100" dir="18900000" algn="bl" rotWithShape="0">
              <a:prstClr val="black">
                <a:alpha val="40000"/>
              </a:prstClr>
            </a:outerShdw>
          </a:effectLst>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chemeClr val="bg1"/>
                </a:solidFill>
                <a:latin typeface="Arial Narrow" panose="020B0606020202030204" pitchFamily="34" charset="0"/>
                <a:cs typeface="Arial" panose="020B0604020202020204" pitchFamily="34" charset="0"/>
              </a:rPr>
              <a:t>23% </a:t>
            </a:r>
            <a:br>
              <a:rPr lang="en-US" altLang="en-US" sz="3200" dirty="0">
                <a:solidFill>
                  <a:schemeClr val="bg1"/>
                </a:solidFill>
                <a:latin typeface="Arial Narrow" panose="020B0606020202030204" pitchFamily="34" charset="0"/>
                <a:cs typeface="Arial" panose="020B0604020202020204" pitchFamily="34" charset="0"/>
              </a:rPr>
            </a:br>
            <a:r>
              <a:rPr lang="en-US" altLang="en-US" sz="3200" dirty="0">
                <a:solidFill>
                  <a:schemeClr val="bg1"/>
                </a:solidFill>
                <a:latin typeface="Arial Narrow" panose="020B0606020202030204" pitchFamily="34" charset="0"/>
                <a:cs typeface="Arial" panose="020B0604020202020204" pitchFamily="34" charset="0"/>
              </a:rPr>
              <a:t>women</a:t>
            </a:r>
          </a:p>
        </p:txBody>
      </p:sp>
      <p:sp>
        <p:nvSpPr>
          <p:cNvPr id="22" name="Title 1"/>
          <p:cNvSpPr txBox="1">
            <a:spLocks/>
          </p:cNvSpPr>
          <p:nvPr/>
        </p:nvSpPr>
        <p:spPr>
          <a:xfrm>
            <a:off x="5410200" y="83820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chemeClr val="bg1"/>
                </a:solidFill>
                <a:latin typeface="Arial Narrow" panose="020B0606020202030204" pitchFamily="34" charset="0"/>
                <a:cs typeface="Arial" panose="020B0604020202020204" pitchFamily="34" charset="0"/>
              </a:rPr>
              <a:t>35,890 </a:t>
            </a:r>
          </a:p>
          <a:p>
            <a:pPr eaLnBrk="1" hangingPunct="1"/>
            <a:r>
              <a:rPr lang="en-US" altLang="en-US" sz="3200" dirty="0">
                <a:solidFill>
                  <a:schemeClr val="bg1"/>
                </a:solidFill>
                <a:latin typeface="Arial Narrow" panose="020B0606020202030204" pitchFamily="34" charset="0"/>
                <a:cs typeface="Arial" panose="020B0604020202020204" pitchFamily="34" charset="0"/>
              </a:rPr>
              <a:t>clubs</a:t>
            </a:r>
          </a:p>
        </p:txBody>
      </p:sp>
    </p:spTree>
    <p:custDataLst>
      <p:tags r:id="rId1"/>
    </p:custDataLst>
    <p:extLst>
      <p:ext uri="{BB962C8B-B14F-4D97-AF65-F5344CB8AC3E}">
        <p14:creationId xmlns:p14="http://schemas.microsoft.com/office/powerpoint/2010/main" val="242490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0"/>
            <a:ext cx="9448800" cy="6858000"/>
          </a:xfrm>
          <a:prstGeom prst="rect">
            <a:avLst/>
          </a:prstGeom>
          <a:solidFill>
            <a:srgbClr val="C5C5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l="53061" t="6803" b="31973"/>
          <a:stretch>
            <a:fillRect/>
          </a:stretch>
        </p:blipFill>
        <p:spPr bwMode="auto">
          <a:xfrm>
            <a:off x="-304800" y="0"/>
            <a:ext cx="70104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10400" h="6858000">
                <a:moveTo>
                  <a:pt x="0" y="0"/>
                </a:moveTo>
                <a:lnTo>
                  <a:pt x="7010400" y="0"/>
                </a:lnTo>
                <a:lnTo>
                  <a:pt x="7010400" y="6858000"/>
                </a:lnTo>
                <a:lnTo>
                  <a:pt x="0" y="68580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04800" y="0"/>
            <a:ext cx="9448800" cy="6858000"/>
          </a:xfrm>
          <a:prstGeom prst="rect">
            <a:avLst/>
          </a:prstGeom>
          <a:solidFill>
            <a:srgbClr val="E6E5D8">
              <a:alpha val="40000"/>
            </a:srgbClr>
          </a:solidFill>
        </p:spPr>
        <p:txBody>
          <a:bodyPr wrap="square" rtlCol="0">
            <a:spAutoFit/>
          </a:bodyPr>
          <a:lstStyle/>
          <a:p>
            <a:endParaRPr lang="en-US" dirty="0"/>
          </a:p>
        </p:txBody>
      </p:sp>
      <p:sp>
        <p:nvSpPr>
          <p:cNvPr id="10" name="Oval 9"/>
          <p:cNvSpPr/>
          <p:nvPr/>
        </p:nvSpPr>
        <p:spPr>
          <a:xfrm>
            <a:off x="3143309" y="2098104"/>
            <a:ext cx="2895600" cy="2979292"/>
          </a:xfrm>
          <a:prstGeom prst="ellipse">
            <a:avLst/>
          </a:prstGeom>
          <a:solidFill>
            <a:srgbClr val="184994">
              <a:alpha val="70000"/>
            </a:srgb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446172" y="3046673"/>
            <a:ext cx="2235200" cy="914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chemeClr val="bg1"/>
                </a:solidFill>
                <a:latin typeface="Arial Narrow" panose="020B0606020202030204" pitchFamily="34" charset="0"/>
                <a:cs typeface="Arial" panose="020B0604020202020204" pitchFamily="34" charset="0"/>
              </a:rPr>
              <a:t>172,030</a:t>
            </a:r>
          </a:p>
          <a:p>
            <a:pPr eaLnBrk="1" hangingPunct="1"/>
            <a:r>
              <a:rPr lang="en-US" altLang="en-US" sz="3200" dirty="0">
                <a:solidFill>
                  <a:schemeClr val="bg1"/>
                </a:solidFill>
                <a:latin typeface="Arial Narrow" panose="020B0606020202030204" pitchFamily="34" charset="0"/>
                <a:cs typeface="Arial" panose="020B0604020202020204" pitchFamily="34" charset="0"/>
              </a:rPr>
              <a:t>members </a:t>
            </a:r>
          </a:p>
        </p:txBody>
      </p:sp>
      <p:sp>
        <p:nvSpPr>
          <p:cNvPr id="13" name="Oval 12"/>
          <p:cNvSpPr/>
          <p:nvPr/>
        </p:nvSpPr>
        <p:spPr>
          <a:xfrm>
            <a:off x="436033" y="2309663"/>
            <a:ext cx="2384213" cy="2409254"/>
          </a:xfrm>
          <a:prstGeom prst="ellipse">
            <a:avLst/>
          </a:prstGeom>
          <a:solidFill>
            <a:srgbClr val="F7A81B">
              <a:alpha val="70000"/>
            </a:srgbClr>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76202" y="3206416"/>
            <a:ext cx="2953173" cy="100298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rgbClr val="58585A"/>
                </a:solidFill>
                <a:latin typeface="Arial Narrow" panose="020B0606020202030204" pitchFamily="34" charset="0"/>
                <a:cs typeface="Arial" panose="020B0604020202020204" pitchFamily="34" charset="0"/>
              </a:rPr>
              <a:t>10,000 clubs</a:t>
            </a:r>
          </a:p>
        </p:txBody>
      </p:sp>
      <p:sp>
        <p:nvSpPr>
          <p:cNvPr id="20" name="Oval 19"/>
          <p:cNvSpPr/>
          <p:nvPr/>
        </p:nvSpPr>
        <p:spPr>
          <a:xfrm>
            <a:off x="6106643" y="473357"/>
            <a:ext cx="2415103" cy="2317981"/>
          </a:xfrm>
          <a:prstGeom prst="ellipse">
            <a:avLst/>
          </a:prstGeom>
          <a:solidFill>
            <a:srgbClr val="F7A81B">
              <a:alpha val="70000"/>
            </a:srgb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977944" y="3481072"/>
            <a:ext cx="2895600" cy="2979292"/>
          </a:xfrm>
          <a:prstGeom prst="ellipse">
            <a:avLst/>
          </a:prstGeom>
          <a:solidFill>
            <a:srgbClr val="F7A81B">
              <a:alpha val="70000"/>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5809829" y="1054420"/>
            <a:ext cx="2953173" cy="100298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rgbClr val="58585A"/>
                </a:solidFill>
                <a:latin typeface="Arial Narrow" panose="020B0606020202030204" pitchFamily="34" charset="0"/>
                <a:cs typeface="Arial" panose="020B0604020202020204" pitchFamily="34" charset="0"/>
              </a:rPr>
              <a:t>179 </a:t>
            </a:r>
          </a:p>
          <a:p>
            <a:pPr eaLnBrk="1" hangingPunct="1"/>
            <a:r>
              <a:rPr lang="en-US" altLang="en-US" sz="3200" dirty="0">
                <a:solidFill>
                  <a:srgbClr val="58585A"/>
                </a:solidFill>
                <a:latin typeface="Arial Narrow" panose="020B0606020202030204" pitchFamily="34" charset="0"/>
                <a:cs typeface="Arial" panose="020B0604020202020204" pitchFamily="34" charset="0"/>
              </a:rPr>
              <a:t>countries</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2" y="135810"/>
            <a:ext cx="4712249" cy="2038047"/>
          </a:xfrm>
          <a:prstGeom prst="rect">
            <a:avLst/>
          </a:prstGeom>
        </p:spPr>
      </p:pic>
      <p:sp>
        <p:nvSpPr>
          <p:cNvPr id="19" name="Title 1"/>
          <p:cNvSpPr txBox="1">
            <a:spLocks/>
          </p:cNvSpPr>
          <p:nvPr/>
        </p:nvSpPr>
        <p:spPr>
          <a:xfrm>
            <a:off x="6335481" y="4495800"/>
            <a:ext cx="2235200" cy="68927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3200" dirty="0">
                <a:solidFill>
                  <a:srgbClr val="58585A"/>
                </a:solidFill>
                <a:latin typeface="Arial Narrow" panose="020B0606020202030204" pitchFamily="34" charset="0"/>
                <a:cs typeface="Arial" panose="020B0604020202020204" pitchFamily="34" charset="0"/>
              </a:rPr>
              <a:t>+1,223 clubs</a:t>
            </a:r>
          </a:p>
          <a:p>
            <a:pPr eaLnBrk="1" hangingPunct="1"/>
            <a:r>
              <a:rPr lang="en-US" altLang="en-US" sz="3200" dirty="0">
                <a:solidFill>
                  <a:srgbClr val="58585A"/>
                </a:solidFill>
                <a:latin typeface="Arial Narrow" panose="020B0606020202030204" pitchFamily="34" charset="0"/>
                <a:cs typeface="Arial" panose="020B0604020202020204" pitchFamily="34" charset="0"/>
              </a:rPr>
              <a:t>in 2018-2019</a:t>
            </a:r>
          </a:p>
        </p:txBody>
      </p:sp>
      <p:sp>
        <p:nvSpPr>
          <p:cNvPr id="25" name="TextBox 24"/>
          <p:cNvSpPr txBox="1"/>
          <p:nvPr/>
        </p:nvSpPr>
        <p:spPr>
          <a:xfrm>
            <a:off x="228600" y="5943602"/>
            <a:ext cx="6477000" cy="584775"/>
          </a:xfrm>
          <a:prstGeom prst="rect">
            <a:avLst/>
          </a:prstGeom>
          <a:noFill/>
        </p:spPr>
        <p:txBody>
          <a:bodyPr wrap="square" rtlCol="0">
            <a:spAutoFit/>
          </a:bodyPr>
          <a:lstStyle/>
          <a:p>
            <a:r>
              <a:rPr lang="en-US" sz="3200" b="1" dirty="0">
                <a:solidFill>
                  <a:schemeClr val="tx1">
                    <a:lumMod val="50000"/>
                  </a:schemeClr>
                </a:solidFill>
                <a:latin typeface="Arial Narrow" panose="020B0606020202030204" pitchFamily="34" charset="0"/>
              </a:rPr>
              <a:t>ROTARY.ORG/ROTARACT</a:t>
            </a:r>
          </a:p>
        </p:txBody>
      </p:sp>
    </p:spTree>
    <p:extLst>
      <p:ext uri="{BB962C8B-B14F-4D97-AF65-F5344CB8AC3E}">
        <p14:creationId xmlns:p14="http://schemas.microsoft.com/office/powerpoint/2010/main" val="724384767"/>
      </p:ext>
    </p:extLst>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28600" y="-63500"/>
            <a:ext cx="9372600"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63501"/>
            <a:ext cx="9372600" cy="7029451"/>
          </a:xfrm>
          <a:prstGeom prst="rect">
            <a:avLst/>
          </a:prstGeom>
          <a:solidFill>
            <a:srgbClr val="E6E5D8">
              <a:alpha val="40000"/>
            </a:srgbClr>
          </a:solidFill>
        </p:spPr>
        <p:txBody>
          <a:bodyPr wrap="square" rtlCol="0">
            <a:spAutoFit/>
          </a:bodyPr>
          <a:lstStyle/>
          <a:p>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841173087"/>
              </p:ext>
            </p:extLst>
          </p:nvPr>
        </p:nvGraphicFramePr>
        <p:xfrm>
          <a:off x="381000" y="457202"/>
          <a:ext cx="8318500" cy="6014187"/>
        </p:xfrm>
        <a:graphic>
          <a:graphicData uri="http://schemas.openxmlformats.org/drawingml/2006/table">
            <a:tbl>
              <a:tblPr firstRow="1" bandRow="1">
                <a:tableStyleId>{2D5ABB26-0587-4C30-8999-92F81FD0307C}</a:tableStyleId>
              </a:tblPr>
              <a:tblGrid>
                <a:gridCol w="5571106">
                  <a:extLst>
                    <a:ext uri="{9D8B030D-6E8A-4147-A177-3AD203B41FA5}">
                      <a16:colId xmlns:a16="http://schemas.microsoft.com/office/drawing/2014/main" val="906098905"/>
                    </a:ext>
                  </a:extLst>
                </a:gridCol>
                <a:gridCol w="1261948">
                  <a:extLst>
                    <a:ext uri="{9D8B030D-6E8A-4147-A177-3AD203B41FA5}">
                      <a16:colId xmlns:a16="http://schemas.microsoft.com/office/drawing/2014/main" val="989490356"/>
                    </a:ext>
                  </a:extLst>
                </a:gridCol>
                <a:gridCol w="1485446">
                  <a:extLst>
                    <a:ext uri="{9D8B030D-6E8A-4147-A177-3AD203B41FA5}">
                      <a16:colId xmlns:a16="http://schemas.microsoft.com/office/drawing/2014/main" val="1401047628"/>
                    </a:ext>
                  </a:extLst>
                </a:gridCol>
              </a:tblGrid>
              <a:tr h="685800">
                <a:tc>
                  <a:txBody>
                    <a:bodyPr/>
                    <a:lstStyle/>
                    <a:p>
                      <a:pPr algn="ctr"/>
                      <a:r>
                        <a:rPr lang="en-US" sz="2800" b="1" dirty="0">
                          <a:solidFill>
                            <a:srgbClr val="184994"/>
                          </a:solidFill>
                          <a:latin typeface="Arial Narrow" panose="020B0606020202030204" pitchFamily="34" charset="0"/>
                        </a:rPr>
                        <a:t>REGION</a:t>
                      </a:r>
                    </a:p>
                  </a:txBody>
                  <a:tcPr>
                    <a:noFill/>
                  </a:tcPr>
                </a:tc>
                <a:tc>
                  <a:txBody>
                    <a:bodyPr/>
                    <a:lstStyle/>
                    <a:p>
                      <a:pPr algn="ctr"/>
                      <a:r>
                        <a:rPr lang="en-US" sz="2800" b="1" dirty="0" smtClean="0">
                          <a:solidFill>
                            <a:srgbClr val="184994"/>
                          </a:solidFill>
                          <a:latin typeface="Arial Narrow" panose="020B0606020202030204" pitchFamily="34" charset="0"/>
                        </a:rPr>
                        <a:t>2019</a:t>
                      </a:r>
                      <a:endParaRPr lang="en-US" sz="2800" b="1" dirty="0">
                        <a:solidFill>
                          <a:srgbClr val="184994"/>
                        </a:solidFill>
                        <a:latin typeface="Arial Narrow" panose="020B0606020202030204" pitchFamily="34" charset="0"/>
                      </a:endParaRPr>
                    </a:p>
                  </a:txBody>
                  <a:tcPr>
                    <a:noFill/>
                  </a:tcPr>
                </a:tc>
                <a:tc>
                  <a:txBody>
                    <a:bodyPr/>
                    <a:lstStyle/>
                    <a:p>
                      <a:pPr algn="ctr"/>
                      <a:r>
                        <a:rPr lang="en-US" sz="2800" b="1" dirty="0" smtClean="0">
                          <a:solidFill>
                            <a:srgbClr val="184994"/>
                          </a:solidFill>
                          <a:latin typeface="Arial Narrow" panose="020B0606020202030204" pitchFamily="34" charset="0"/>
                        </a:rPr>
                        <a:t>2009</a:t>
                      </a:r>
                    </a:p>
                  </a:txBody>
                  <a:tcPr>
                    <a:noFill/>
                  </a:tcPr>
                </a:tc>
                <a:extLst>
                  <a:ext uri="{0D108BD9-81ED-4DB2-BD59-A6C34878D82A}">
                    <a16:rowId xmlns:a16="http://schemas.microsoft.com/office/drawing/2014/main" val="1121330239"/>
                  </a:ext>
                </a:extLst>
              </a:tr>
              <a:tr h="706283">
                <a:tc>
                  <a:txBody>
                    <a:bodyPr/>
                    <a:lstStyle/>
                    <a:p>
                      <a:r>
                        <a:rPr lang="en-US" sz="3200" dirty="0">
                          <a:solidFill>
                            <a:srgbClr val="58585A"/>
                          </a:solidFill>
                          <a:latin typeface="Arial Narrow" panose="020B0606020202030204" pitchFamily="34" charset="0"/>
                        </a:rPr>
                        <a:t>Asia</a:t>
                      </a:r>
                    </a:p>
                  </a:txBody>
                  <a:tcPr>
                    <a:noFill/>
                  </a:tcPr>
                </a:tc>
                <a:tc>
                  <a:txBody>
                    <a:bodyPr/>
                    <a:lstStyle/>
                    <a:p>
                      <a:pPr algn="ctr"/>
                      <a:r>
                        <a:rPr lang="en-US" sz="3200" b="1" dirty="0" smtClean="0">
                          <a:solidFill>
                            <a:srgbClr val="58585A"/>
                          </a:solidFill>
                          <a:latin typeface="Arial Narrow" panose="020B0606020202030204" pitchFamily="34" charset="0"/>
                        </a:rPr>
                        <a:t>32%</a:t>
                      </a:r>
                      <a:endParaRPr lang="en-US" sz="3200" b="1"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26%</a:t>
                      </a:r>
                      <a:endParaRPr lang="en-US" sz="3200" b="1" dirty="0">
                        <a:solidFill>
                          <a:srgbClr val="58585A"/>
                        </a:solidFill>
                        <a:latin typeface="Arial Narrow" panose="020B0606020202030204" pitchFamily="34" charset="0"/>
                      </a:endParaRPr>
                    </a:p>
                  </a:txBody>
                  <a:tcPr anchor="ctr">
                    <a:noFill/>
                  </a:tcPr>
                </a:tc>
                <a:extLst>
                  <a:ext uri="{0D108BD9-81ED-4DB2-BD59-A6C34878D82A}">
                    <a16:rowId xmlns:a16="http://schemas.microsoft.com/office/drawing/2014/main" val="1674228846"/>
                  </a:ext>
                </a:extLst>
              </a:tr>
              <a:tr h="1219200">
                <a:tc>
                  <a:txBody>
                    <a:bodyPr/>
                    <a:lstStyle/>
                    <a:p>
                      <a:r>
                        <a:rPr lang="en-US" sz="3200" dirty="0" smtClean="0">
                          <a:solidFill>
                            <a:srgbClr val="58585A"/>
                          </a:solidFill>
                          <a:latin typeface="Arial Narrow" panose="020B0606020202030204" pitchFamily="34" charset="0"/>
                        </a:rPr>
                        <a:t>Canada, the Caribbean, and the United States</a:t>
                      </a:r>
                      <a:endParaRPr lang="en-US" sz="3200" dirty="0">
                        <a:solidFill>
                          <a:srgbClr val="58585A"/>
                        </a:solidFill>
                        <a:latin typeface="Arial Narrow" panose="020B0606020202030204" pitchFamily="34" charset="0"/>
                      </a:endParaRPr>
                    </a:p>
                  </a:txBody>
                  <a:tcPr>
                    <a:noFill/>
                  </a:tcPr>
                </a:tc>
                <a:tc>
                  <a:txBody>
                    <a:bodyPr/>
                    <a:lstStyle/>
                    <a:p>
                      <a:pPr algn="ctr"/>
                      <a:r>
                        <a:rPr lang="en-US" sz="3200" b="1" dirty="0" smtClean="0">
                          <a:solidFill>
                            <a:srgbClr val="58585A"/>
                          </a:solidFill>
                          <a:latin typeface="Arial Narrow" panose="020B0606020202030204" pitchFamily="34" charset="0"/>
                        </a:rPr>
                        <a:t>28%</a:t>
                      </a:r>
                      <a:endParaRPr lang="en-US" sz="3200" b="1"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32%</a:t>
                      </a:r>
                      <a:endParaRPr lang="en-US" sz="3200" kern="1200" dirty="0">
                        <a:solidFill>
                          <a:srgbClr val="58585A"/>
                        </a:solidFill>
                        <a:latin typeface="Arial Narrow" panose="020B0606020202030204" pitchFamily="34" charset="0"/>
                        <a:ea typeface="+mn-ea"/>
                        <a:cs typeface="+mn-cs"/>
                      </a:endParaRPr>
                    </a:p>
                  </a:txBody>
                  <a:tcPr anchor="ctr">
                    <a:noFill/>
                  </a:tcPr>
                </a:tc>
                <a:extLst>
                  <a:ext uri="{0D108BD9-81ED-4DB2-BD59-A6C34878D82A}">
                    <a16:rowId xmlns:a16="http://schemas.microsoft.com/office/drawing/2014/main" val="3067248792"/>
                  </a:ext>
                </a:extLst>
              </a:tr>
              <a:tr h="762000">
                <a:tc>
                  <a:txBody>
                    <a:bodyPr/>
                    <a:lstStyle/>
                    <a:p>
                      <a:r>
                        <a:rPr lang="en-US" sz="3200" dirty="0" smtClean="0">
                          <a:solidFill>
                            <a:srgbClr val="58585A"/>
                          </a:solidFill>
                          <a:latin typeface="Arial Narrow" panose="020B0606020202030204" pitchFamily="34" charset="0"/>
                        </a:rPr>
                        <a:t>Africa,</a:t>
                      </a:r>
                      <a:r>
                        <a:rPr lang="en-US" sz="3200" baseline="0" dirty="0" smtClean="0">
                          <a:solidFill>
                            <a:srgbClr val="58585A"/>
                          </a:solidFill>
                          <a:latin typeface="Arial Narrow" panose="020B0606020202030204" pitchFamily="34" charset="0"/>
                        </a:rPr>
                        <a:t> Europe and the Middle East</a:t>
                      </a:r>
                      <a:endParaRPr lang="en-US" sz="3200" dirty="0">
                        <a:solidFill>
                          <a:srgbClr val="58585A"/>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25%</a:t>
                      </a:r>
                      <a:endParaRPr lang="en-US" sz="3200"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25%</a:t>
                      </a:r>
                      <a:endParaRPr lang="en-US" sz="3200" dirty="0">
                        <a:solidFill>
                          <a:srgbClr val="58585A"/>
                        </a:solidFill>
                        <a:latin typeface="Arial Narrow" panose="020B0606020202030204" pitchFamily="34" charset="0"/>
                      </a:endParaRPr>
                    </a:p>
                  </a:txBody>
                  <a:tcPr anchor="ctr">
                    <a:noFill/>
                  </a:tcPr>
                </a:tc>
                <a:extLst>
                  <a:ext uri="{0D108BD9-81ED-4DB2-BD59-A6C34878D82A}">
                    <a16:rowId xmlns:a16="http://schemas.microsoft.com/office/drawing/2014/main" val="1695266039"/>
                  </a:ext>
                </a:extLst>
              </a:tr>
              <a:tr h="762000">
                <a:tc>
                  <a:txBody>
                    <a:bodyPr/>
                    <a:lstStyle/>
                    <a:p>
                      <a:r>
                        <a:rPr lang="en-US" sz="3200" dirty="0">
                          <a:solidFill>
                            <a:srgbClr val="58585A"/>
                          </a:solidFill>
                          <a:latin typeface="Arial Narrow" panose="020B0606020202030204" pitchFamily="34" charset="0"/>
                        </a:rPr>
                        <a:t>Latin</a:t>
                      </a:r>
                      <a:r>
                        <a:rPr lang="en-US" sz="3200" baseline="0" dirty="0">
                          <a:solidFill>
                            <a:srgbClr val="58585A"/>
                          </a:solidFill>
                          <a:latin typeface="Arial Narrow" panose="020B0606020202030204" pitchFamily="34" charset="0"/>
                        </a:rPr>
                        <a:t> America</a:t>
                      </a:r>
                      <a:endParaRPr lang="en-US" sz="3200" dirty="0">
                        <a:solidFill>
                          <a:srgbClr val="58585A"/>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8%</a:t>
                      </a:r>
                      <a:endParaRPr lang="en-US" sz="3200"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8%</a:t>
                      </a:r>
                      <a:endParaRPr lang="en-US" sz="3200" dirty="0">
                        <a:solidFill>
                          <a:srgbClr val="58585A"/>
                        </a:solidFill>
                        <a:latin typeface="Arial Narrow" panose="020B0606020202030204" pitchFamily="34" charset="0"/>
                      </a:endParaRPr>
                    </a:p>
                  </a:txBody>
                  <a:tcPr anchor="ctr">
                    <a:noFill/>
                  </a:tcPr>
                </a:tc>
                <a:extLst>
                  <a:ext uri="{0D108BD9-81ED-4DB2-BD59-A6C34878D82A}">
                    <a16:rowId xmlns:a16="http://schemas.microsoft.com/office/drawing/2014/main" val="2778204323"/>
                  </a:ext>
                </a:extLst>
              </a:tr>
              <a:tr h="782877">
                <a:tc>
                  <a:txBody>
                    <a:bodyPr/>
                    <a:lstStyle/>
                    <a:p>
                      <a:r>
                        <a:rPr lang="en-US" sz="3200" dirty="0">
                          <a:solidFill>
                            <a:srgbClr val="58585A"/>
                          </a:solidFill>
                          <a:latin typeface="Arial Narrow" panose="020B0606020202030204" pitchFamily="34" charset="0"/>
                        </a:rPr>
                        <a:t>Great Britain and Ireland</a:t>
                      </a: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4%</a:t>
                      </a:r>
                      <a:endParaRPr lang="en-US" sz="3200"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5%</a:t>
                      </a:r>
                      <a:endParaRPr lang="en-US" sz="3200" dirty="0">
                        <a:solidFill>
                          <a:srgbClr val="58585A"/>
                        </a:solidFill>
                        <a:latin typeface="Arial Narrow" panose="020B0606020202030204" pitchFamily="34" charset="0"/>
                      </a:endParaRPr>
                    </a:p>
                  </a:txBody>
                  <a:tcPr anchor="ctr">
                    <a:noFill/>
                  </a:tcPr>
                </a:tc>
                <a:extLst>
                  <a:ext uri="{0D108BD9-81ED-4DB2-BD59-A6C34878D82A}">
                    <a16:rowId xmlns:a16="http://schemas.microsoft.com/office/drawing/2014/main" val="3689283587"/>
                  </a:ext>
                </a:extLst>
              </a:tr>
              <a:tr h="1096027">
                <a:tc>
                  <a:txBody>
                    <a:bodyPr/>
                    <a:lstStyle/>
                    <a:p>
                      <a:r>
                        <a:rPr lang="en-US" sz="3200" dirty="0">
                          <a:solidFill>
                            <a:srgbClr val="58585A"/>
                          </a:solidFill>
                          <a:latin typeface="Arial Narrow" panose="020B0606020202030204" pitchFamily="34" charset="0"/>
                        </a:rPr>
                        <a:t>Australia, New Zealand, and the </a:t>
                      </a:r>
                      <a:br>
                        <a:rPr lang="en-US" sz="3200" dirty="0">
                          <a:solidFill>
                            <a:srgbClr val="58585A"/>
                          </a:solidFill>
                          <a:latin typeface="Arial Narrow" panose="020B0606020202030204" pitchFamily="34" charset="0"/>
                        </a:rPr>
                      </a:br>
                      <a:r>
                        <a:rPr lang="en-US" sz="3200" dirty="0">
                          <a:solidFill>
                            <a:srgbClr val="58585A"/>
                          </a:solidFill>
                          <a:latin typeface="Arial Narrow" panose="020B0606020202030204" pitchFamily="34" charset="0"/>
                        </a:rPr>
                        <a:t>Pacific</a:t>
                      </a:r>
                      <a:r>
                        <a:rPr lang="en-US" sz="3200" baseline="0" dirty="0">
                          <a:solidFill>
                            <a:srgbClr val="58585A"/>
                          </a:solidFill>
                          <a:latin typeface="Arial Narrow" panose="020B0606020202030204" pitchFamily="34" charset="0"/>
                        </a:rPr>
                        <a:t> Islands</a:t>
                      </a:r>
                      <a:endParaRPr lang="en-US" sz="3200" dirty="0">
                        <a:solidFill>
                          <a:srgbClr val="58585A"/>
                        </a:solidFill>
                        <a:latin typeface="Arial Narrow" panose="020B0606020202030204" pitchFamily="34" charset="0"/>
                      </a:endParaRPr>
                    </a:p>
                  </a:txBody>
                  <a:tcP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3%</a:t>
                      </a:r>
                    </a:p>
                    <a:p>
                      <a:pPr algn="ctr"/>
                      <a:endParaRPr lang="en-US" sz="3200" dirty="0">
                        <a:solidFill>
                          <a:srgbClr val="58585A"/>
                        </a:solidFill>
                        <a:latin typeface="Arial Narrow" panose="020B0606020202030204" pitchFamily="34" charset="0"/>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b="1" dirty="0" smtClean="0">
                          <a:solidFill>
                            <a:srgbClr val="58585A"/>
                          </a:solidFill>
                          <a:latin typeface="Arial Narrow" panose="020B0606020202030204" pitchFamily="34" charset="0"/>
                        </a:rPr>
                        <a:t>4%</a:t>
                      </a:r>
                    </a:p>
                    <a:p>
                      <a:pPr algn="ctr"/>
                      <a:endParaRPr lang="en-US" sz="3200" dirty="0">
                        <a:solidFill>
                          <a:srgbClr val="58585A"/>
                        </a:solidFill>
                        <a:latin typeface="Arial Narrow" panose="020B0606020202030204" pitchFamily="34" charset="0"/>
                      </a:endParaRPr>
                    </a:p>
                  </a:txBody>
                  <a:tcPr anchor="ctr">
                    <a:noFill/>
                  </a:tcPr>
                </a:tc>
                <a:extLst>
                  <a:ext uri="{0D108BD9-81ED-4DB2-BD59-A6C34878D82A}">
                    <a16:rowId xmlns:a16="http://schemas.microsoft.com/office/drawing/2014/main" val="468806977"/>
                  </a:ext>
                </a:extLst>
              </a:tr>
            </a:tbl>
          </a:graphicData>
        </a:graphic>
      </p:graphicFrame>
    </p:spTree>
    <p:custDataLst>
      <p:tags r:id="rId1"/>
    </p:custDataLst>
    <p:extLst>
      <p:ext uri="{BB962C8B-B14F-4D97-AF65-F5344CB8AC3E}">
        <p14:creationId xmlns:p14="http://schemas.microsoft.com/office/powerpoint/2010/main" val="90305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63500"/>
            <a:ext cx="9144000" cy="6921500"/>
          </a:xfrm>
          <a:prstGeom prst="rect">
            <a:avLst/>
          </a:prstGeom>
          <a:solidFill>
            <a:srgbClr val="E6E5D8">
              <a:alpha val="40000"/>
            </a:srgbClr>
          </a:solidFill>
        </p:spPr>
        <p:txBody>
          <a:bodyPr wrap="square" rtlCol="0">
            <a:spAutoFit/>
          </a:bodyPr>
          <a:lstStyle/>
          <a:p>
            <a:endParaRPr lang="en-US" dirty="0"/>
          </a:p>
        </p:txBody>
      </p:sp>
      <p:graphicFrame>
        <p:nvGraphicFramePr>
          <p:cNvPr id="4" name="Content Placeholder 6"/>
          <p:cNvGraphicFramePr>
            <a:graphicFrameLocks noGrp="1"/>
          </p:cNvGraphicFramePr>
          <p:nvPr>
            <p:ph idx="4294967295"/>
            <p:extLst>
              <p:ext uri="{D42A27DB-BD31-4B8C-83A1-F6EECF244321}">
                <p14:modId xmlns:p14="http://schemas.microsoft.com/office/powerpoint/2010/main" val="2490122395"/>
              </p:ext>
            </p:extLst>
          </p:nvPr>
        </p:nvGraphicFramePr>
        <p:xfrm>
          <a:off x="228600" y="1981200"/>
          <a:ext cx="8763000" cy="4770158"/>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906098905"/>
                    </a:ext>
                  </a:extLst>
                </a:gridCol>
                <a:gridCol w="2209800">
                  <a:extLst>
                    <a:ext uri="{9D8B030D-6E8A-4147-A177-3AD203B41FA5}">
                      <a16:colId xmlns:a16="http://schemas.microsoft.com/office/drawing/2014/main" val="1401047628"/>
                    </a:ext>
                  </a:extLst>
                </a:gridCol>
                <a:gridCol w="2209800">
                  <a:extLst>
                    <a:ext uri="{9D8B030D-6E8A-4147-A177-3AD203B41FA5}">
                      <a16:colId xmlns:a16="http://schemas.microsoft.com/office/drawing/2014/main" val="1161795080"/>
                    </a:ext>
                  </a:extLst>
                </a:gridCol>
              </a:tblGrid>
              <a:tr h="609600">
                <a:tc>
                  <a:txBody>
                    <a:bodyPr/>
                    <a:lstStyle/>
                    <a:p>
                      <a:pPr algn="l"/>
                      <a:r>
                        <a:rPr lang="en-US" sz="2400" dirty="0" smtClean="0">
                          <a:latin typeface="Arial Narrow" panose="020B0606020202030204" pitchFamily="34" charset="0"/>
                        </a:rPr>
                        <a:t>TREND,</a:t>
                      </a:r>
                      <a:r>
                        <a:rPr lang="en-US" sz="2400" baseline="0" dirty="0" smtClean="0">
                          <a:latin typeface="Arial Narrow" panose="020B0606020202030204" pitchFamily="34" charset="0"/>
                        </a:rPr>
                        <a:t> AS OF (INSERT DATE)</a:t>
                      </a:r>
                      <a:endParaRPr lang="en-US" sz="2400" dirty="0">
                        <a:latin typeface="Arial Narrow" panose="020B0606020202030204" pitchFamily="34" charset="0"/>
                      </a:endParaRPr>
                    </a:p>
                  </a:txBody>
                  <a:tcPr/>
                </a:tc>
                <a:tc>
                  <a:txBody>
                    <a:bodyPr/>
                    <a:lstStyle/>
                    <a:p>
                      <a:pPr algn="ctr"/>
                      <a:r>
                        <a:rPr lang="en-US" sz="2400" baseline="0" dirty="0" smtClean="0">
                          <a:latin typeface="Arial Narrow" panose="020B0606020202030204" pitchFamily="34" charset="0"/>
                        </a:rPr>
                        <a:t>DISTRICT</a:t>
                      </a: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WORLDWIDE</a:t>
                      </a:r>
                    </a:p>
                  </a:txBody>
                  <a:tcPr/>
                </a:tc>
                <a:extLst>
                  <a:ext uri="{0D108BD9-81ED-4DB2-BD59-A6C34878D82A}">
                    <a16:rowId xmlns:a16="http://schemas.microsoft.com/office/drawing/2014/main" val="1121330239"/>
                  </a:ext>
                </a:extLst>
              </a:tr>
              <a:tr h="670864">
                <a:tc>
                  <a:txBody>
                    <a:bodyPr/>
                    <a:lstStyle/>
                    <a:p>
                      <a:r>
                        <a:rPr lang="en-US" sz="3200" dirty="0" smtClean="0">
                          <a:solidFill>
                            <a:srgbClr val="58585A"/>
                          </a:solidFill>
                          <a:latin typeface="Arial Narrow" panose="020B0606020202030204" pitchFamily="34" charset="0"/>
                        </a:rPr>
                        <a:t>Men </a:t>
                      </a:r>
                      <a:r>
                        <a:rPr lang="en-US" sz="3200" dirty="0">
                          <a:solidFill>
                            <a:srgbClr val="58585A"/>
                          </a:solidFill>
                          <a:latin typeface="Arial Narrow" panose="020B0606020202030204" pitchFamily="34" charset="0"/>
                        </a:rPr>
                        <a:t>/ </a:t>
                      </a:r>
                      <a:r>
                        <a:rPr lang="en-US" sz="3200" dirty="0" smtClean="0">
                          <a:solidFill>
                            <a:srgbClr val="58585A"/>
                          </a:solidFill>
                          <a:latin typeface="Arial Narrow" panose="020B0606020202030204" pitchFamily="34" charset="0"/>
                        </a:rPr>
                        <a:t>Women</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XX% / XX% </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smtClean="0">
                          <a:solidFill>
                            <a:srgbClr val="58585A"/>
                          </a:solidFill>
                          <a:latin typeface="Arial Narrow" panose="020B0606020202030204" pitchFamily="34" charset="0"/>
                          <a:ea typeface="+mn-ea"/>
                          <a:cs typeface="+mn-cs"/>
                        </a:rPr>
                        <a:t>77</a:t>
                      </a:r>
                      <a:r>
                        <a:rPr lang="en-US" sz="3200" kern="1200" baseline="0" smtClean="0">
                          <a:solidFill>
                            <a:srgbClr val="58585A"/>
                          </a:solidFill>
                          <a:latin typeface="Arial Narrow" panose="020B0606020202030204" pitchFamily="34" charset="0"/>
                          <a:ea typeface="+mn-ea"/>
                          <a:cs typeface="+mn-cs"/>
                        </a:rPr>
                        <a:t>% </a:t>
                      </a:r>
                      <a:r>
                        <a:rPr lang="en-US" sz="3200" kern="1200" baseline="0">
                          <a:solidFill>
                            <a:srgbClr val="58585A"/>
                          </a:solidFill>
                          <a:latin typeface="Arial Narrow" panose="020B0606020202030204" pitchFamily="34" charset="0"/>
                          <a:ea typeface="+mn-ea"/>
                          <a:cs typeface="+mn-cs"/>
                        </a:rPr>
                        <a:t>/ </a:t>
                      </a:r>
                      <a:r>
                        <a:rPr lang="en-US" sz="3200" kern="1200" baseline="0" smtClean="0">
                          <a:solidFill>
                            <a:srgbClr val="58585A"/>
                          </a:solidFill>
                          <a:latin typeface="Arial Narrow" panose="020B0606020202030204" pitchFamily="34" charset="0"/>
                          <a:ea typeface="+mn-ea"/>
                          <a:cs typeface="+mn-cs"/>
                        </a:rPr>
                        <a:t>23%</a:t>
                      </a:r>
                      <a:endParaRPr lang="en-US" sz="3200" kern="120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85800">
                <a:tc>
                  <a:txBody>
                    <a:bodyPr/>
                    <a:lstStyle/>
                    <a:p>
                      <a:r>
                        <a:rPr lang="en-US" sz="3200" dirty="0">
                          <a:solidFill>
                            <a:srgbClr val="58585A"/>
                          </a:solidFill>
                          <a:latin typeface="Arial Narrow" panose="020B0606020202030204" pitchFamily="34" charset="0"/>
                        </a:rPr>
                        <a:t>New Member Retention</a:t>
                      </a:r>
                      <a:r>
                        <a:rPr lang="en-US" sz="3200" baseline="0" dirty="0">
                          <a:solidFill>
                            <a:srgbClr val="58585A"/>
                          </a:solidFill>
                          <a:latin typeface="Arial Narrow" panose="020B0606020202030204" pitchFamily="34" charset="0"/>
                        </a:rPr>
                        <a:t> </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a:t>
                      </a:r>
                      <a:endParaRPr lang="en-US" sz="3200" b="1" dirty="0">
                        <a:solidFill>
                          <a:srgbClr val="FF0000"/>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79%</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2778204323"/>
                  </a:ext>
                </a:extLst>
              </a:tr>
              <a:tr h="685800">
                <a:tc>
                  <a:txBody>
                    <a:bodyPr/>
                    <a:lstStyle/>
                    <a:p>
                      <a:r>
                        <a:rPr lang="en-US" sz="3200" dirty="0">
                          <a:solidFill>
                            <a:srgbClr val="58585A"/>
                          </a:solidFill>
                          <a:latin typeface="Arial Narrow" panose="020B0606020202030204" pitchFamily="34" charset="0"/>
                        </a:rPr>
                        <a:t>Existing Member Retention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77%</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661778064"/>
                  </a:ext>
                </a:extLst>
              </a:tr>
              <a:tr h="762000">
                <a:tc>
                  <a:txBody>
                    <a:bodyPr/>
                    <a:lstStyle/>
                    <a:p>
                      <a:r>
                        <a:rPr lang="en-US" sz="3200" dirty="0">
                          <a:solidFill>
                            <a:srgbClr val="58585A"/>
                          </a:solidFill>
                          <a:latin typeface="Arial Narrow" panose="020B0606020202030204" pitchFamily="34" charset="0"/>
                        </a:rPr>
                        <a:t>Members Under Age</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a:t>
                      </a:r>
                      <a:endParaRPr lang="en-US" sz="3200" b="1" dirty="0">
                        <a:solidFill>
                          <a:srgbClr val="005DA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16%</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89283587"/>
                  </a:ext>
                </a:extLst>
              </a:tr>
              <a:tr h="700736">
                <a:tc>
                  <a:txBody>
                    <a:bodyPr/>
                    <a:lstStyle/>
                    <a:p>
                      <a:r>
                        <a:rPr lang="en-US" sz="3200" dirty="0">
                          <a:solidFill>
                            <a:srgbClr val="58585A"/>
                          </a:solidFill>
                          <a:latin typeface="Arial Narrow" panose="020B0606020202030204" pitchFamily="34" charset="0"/>
                        </a:rPr>
                        <a:t>Members</a:t>
                      </a:r>
                      <a:r>
                        <a:rPr lang="en-US" sz="3200" baseline="0" dirty="0">
                          <a:solidFill>
                            <a:srgbClr val="58585A"/>
                          </a:solidFill>
                          <a:latin typeface="Arial Narrow" panose="020B0606020202030204" pitchFamily="34" charset="0"/>
                        </a:rPr>
                        <a:t> 50+</a:t>
                      </a:r>
                      <a:endParaRPr lang="en-US" sz="320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a:t>
                      </a:r>
                      <a:endParaRPr lang="en-US" sz="3200" kern="1200" dirty="0">
                        <a:solidFill>
                          <a:srgbClr val="58585A"/>
                        </a:solidFill>
                        <a:latin typeface="Arial Narrow" panose="020B0606020202030204" pitchFamily="34" charset="0"/>
                        <a:ea typeface="+mn-ea"/>
                        <a:cs typeface="+mn-cs"/>
                      </a:endParaRPr>
                    </a:p>
                  </a:txBody>
                  <a:tcPr/>
                </a:tc>
                <a:tc>
                  <a:txBody>
                    <a:bodyPr/>
                    <a:lstStyle/>
                    <a:p>
                      <a:pPr algn="ctr"/>
                      <a:r>
                        <a:rPr lang="en-US" sz="3200" dirty="0" smtClean="0">
                          <a:solidFill>
                            <a:srgbClr val="58585A"/>
                          </a:solidFill>
                          <a:latin typeface="Arial Narrow" panose="020B0606020202030204" pitchFamily="34" charset="0"/>
                        </a:rPr>
                        <a:t>46%</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37082764"/>
                  </a:ext>
                </a:extLst>
              </a:tr>
              <a:tr h="655358">
                <a:tc>
                  <a:txBody>
                    <a:bodyPr/>
                    <a:lstStyle/>
                    <a:p>
                      <a:r>
                        <a:rPr lang="en-US" sz="3200" dirty="0">
                          <a:solidFill>
                            <a:srgbClr val="58585A"/>
                          </a:solidFill>
                          <a:latin typeface="Arial Narrow" panose="020B0606020202030204" pitchFamily="34" charset="0"/>
                        </a:rPr>
                        <a:t>Age </a:t>
                      </a:r>
                      <a:r>
                        <a:rPr lang="en-US" sz="3200" dirty="0" smtClean="0">
                          <a:solidFill>
                            <a:srgbClr val="58585A"/>
                          </a:solidFill>
                          <a:latin typeface="Arial Narrow" panose="020B0606020202030204" pitchFamily="34" charset="0"/>
                        </a:rPr>
                        <a:t>Not</a:t>
                      </a:r>
                      <a:r>
                        <a:rPr lang="en-US" sz="3200" baseline="0" dirty="0" smtClean="0">
                          <a:solidFill>
                            <a:srgbClr val="58585A"/>
                          </a:solidFill>
                          <a:latin typeface="Arial Narrow" panose="020B0606020202030204" pitchFamily="34" charset="0"/>
                        </a:rPr>
                        <a:t> Reported</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XX%</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37%</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382693706"/>
                  </a:ext>
                </a:extLst>
              </a:tr>
            </a:tbl>
          </a:graphicData>
        </a:graphic>
      </p:graphicFrame>
      <p:sp>
        <p:nvSpPr>
          <p:cNvPr id="15" name="Content Placeholder 6"/>
          <p:cNvSpPr txBox="1">
            <a:spLocks/>
          </p:cNvSpPr>
          <p:nvPr/>
        </p:nvSpPr>
        <p:spPr>
          <a:xfrm>
            <a:off x="4762500" y="1054815"/>
            <a:ext cx="4000500" cy="103389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066138625"/>
              </p:ext>
            </p:extLst>
          </p:nvPr>
        </p:nvGraphicFramePr>
        <p:xfrm>
          <a:off x="2362200" y="311905"/>
          <a:ext cx="3276600" cy="1516091"/>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9518341"/>
                    </a:ext>
                  </a:extLst>
                </a:gridCol>
              </a:tblGrid>
              <a:tr h="958465">
                <a:tc>
                  <a:txBody>
                    <a:bodyPr/>
                    <a:lstStyle/>
                    <a:p>
                      <a:pPr algn="ctr"/>
                      <a:r>
                        <a:rPr lang="en-US" sz="3600" b="1" dirty="0">
                          <a:latin typeface="Arial Narrow" panose="020B0606020202030204" pitchFamily="34" charset="0"/>
                        </a:rPr>
                        <a:t>xxxx MEMBERS</a:t>
                      </a:r>
                      <a:endParaRPr lang="en-US" sz="36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a:solidFill>
                            <a:schemeClr val="bg1"/>
                          </a:solidFill>
                          <a:latin typeface="Arial Narrow" panose="020B0606020202030204" pitchFamily="34" charset="0"/>
                        </a:rPr>
                        <a:t>+/-xxx</a:t>
                      </a:r>
                      <a:r>
                        <a:rPr lang="en-US" sz="2800" baseline="0" dirty="0">
                          <a:solidFill>
                            <a:schemeClr val="bg1"/>
                          </a:solidFill>
                          <a:latin typeface="Arial Narrow" panose="020B0606020202030204" pitchFamily="34" charset="0"/>
                        </a:rPr>
                        <a:t> from </a:t>
                      </a:r>
                      <a:r>
                        <a:rPr lang="en-US" sz="2800" baseline="0" dirty="0" smtClean="0">
                          <a:solidFill>
                            <a:schemeClr val="bg1"/>
                          </a:solidFill>
                          <a:latin typeface="Arial Narrow" panose="020B0606020202030204" pitchFamily="34" charset="0"/>
                        </a:rPr>
                        <a:t>2016</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465837620"/>
              </p:ext>
            </p:extLst>
          </p:nvPr>
        </p:nvGraphicFramePr>
        <p:xfrm>
          <a:off x="5734050" y="307171"/>
          <a:ext cx="3181350" cy="152082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1832181647"/>
                    </a:ext>
                  </a:extLst>
                </a:gridCol>
              </a:tblGrid>
              <a:tr h="948062">
                <a:tc>
                  <a:txBody>
                    <a:bodyPr/>
                    <a:lstStyle/>
                    <a:p>
                      <a:pPr algn="ctr"/>
                      <a:r>
                        <a:rPr lang="en-US" sz="3600" b="1" dirty="0">
                          <a:latin typeface="Arial Narrow" panose="020B0606020202030204" pitchFamily="34" charset="0"/>
                        </a:rPr>
                        <a:t>  xx CLUBS</a:t>
                      </a:r>
                    </a:p>
                  </a:txBody>
                  <a:tcPr anchor="ctr">
                    <a:solidFill>
                      <a:schemeClr val="tx1"/>
                    </a:solidFill>
                  </a:tcPr>
                </a:tc>
                <a:extLst>
                  <a:ext uri="{0D108BD9-81ED-4DB2-BD59-A6C34878D82A}">
                    <a16:rowId xmlns:a16="http://schemas.microsoft.com/office/drawing/2014/main" val="1010403758"/>
                  </a:ext>
                </a:extLst>
              </a:tr>
              <a:tr h="572763">
                <a:tc>
                  <a:txBody>
                    <a:bodyPr/>
                    <a:lstStyle/>
                    <a:p>
                      <a:pPr marL="0" indent="0" algn="r">
                        <a:buFont typeface="Arial" panose="020B0604020202020204" pitchFamily="34" charset="0"/>
                        <a:buNone/>
                      </a:pPr>
                      <a:r>
                        <a:rPr lang="en-US" sz="2800" b="0" dirty="0">
                          <a:solidFill>
                            <a:schemeClr val="bg1"/>
                          </a:solidFill>
                          <a:latin typeface="Arial Narrow" panose="020B0606020202030204" pitchFamily="34" charset="0"/>
                        </a:rPr>
                        <a:t>+/-</a:t>
                      </a:r>
                      <a:r>
                        <a:rPr lang="en-US" sz="2800" b="0" baseline="0" dirty="0">
                          <a:solidFill>
                            <a:schemeClr val="bg1"/>
                          </a:solidFill>
                          <a:latin typeface="Arial Narrow" panose="020B0606020202030204" pitchFamily="34" charset="0"/>
                        </a:rPr>
                        <a:t> from </a:t>
                      </a:r>
                      <a:r>
                        <a:rPr lang="en-US" sz="2800" b="0" baseline="0" dirty="0" smtClean="0">
                          <a:solidFill>
                            <a:schemeClr val="bg1"/>
                          </a:solidFill>
                          <a:latin typeface="Arial Narrow" panose="020B0606020202030204" pitchFamily="34" charset="0"/>
                        </a:rPr>
                        <a:t>2016</a:t>
                      </a:r>
                      <a:endParaRPr lang="en-US" sz="2800" b="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430803318"/>
                  </a:ext>
                </a:extLst>
              </a:tr>
            </a:tbl>
          </a:graphicData>
        </a:graphic>
      </p:graphicFrame>
      <p:sp>
        <p:nvSpPr>
          <p:cNvPr id="3" name="TextBox 2"/>
          <p:cNvSpPr txBox="1"/>
          <p:nvPr/>
        </p:nvSpPr>
        <p:spPr>
          <a:xfrm>
            <a:off x="419100" y="457200"/>
            <a:ext cx="1562100" cy="1261884"/>
          </a:xfrm>
          <a:prstGeom prst="rect">
            <a:avLst/>
          </a:prstGeom>
          <a:noFill/>
        </p:spPr>
        <p:txBody>
          <a:bodyPr wrap="square" rtlCol="0">
            <a:spAutoFit/>
          </a:bodyPr>
          <a:lstStyle/>
          <a:p>
            <a:pPr algn="r"/>
            <a:r>
              <a:rPr lang="en-US" sz="2800" b="1" dirty="0">
                <a:solidFill>
                  <a:schemeClr val="tx1">
                    <a:lumMod val="50000"/>
                  </a:schemeClr>
                </a:solidFill>
                <a:latin typeface="Arial Narrow" panose="020B0606020202030204" pitchFamily="34" charset="0"/>
              </a:rPr>
              <a:t>DISTRICT </a:t>
            </a:r>
            <a:r>
              <a:rPr lang="en-US" sz="4800" b="1" dirty="0">
                <a:solidFill>
                  <a:schemeClr val="tx1">
                    <a:lumMod val="50000"/>
                  </a:schemeClr>
                </a:solidFill>
                <a:latin typeface="Arial Narrow" panose="020B0606020202030204" pitchFamily="34" charset="0"/>
              </a:rPr>
              <a:t>xxxx:</a:t>
            </a:r>
          </a:p>
        </p:txBody>
      </p:sp>
    </p:spTree>
    <p:custDataLst>
      <p:tags r:id="rId1"/>
    </p:custDataLst>
    <p:extLst>
      <p:ext uri="{BB962C8B-B14F-4D97-AF65-F5344CB8AC3E}">
        <p14:creationId xmlns:p14="http://schemas.microsoft.com/office/powerpoint/2010/main" val="300479479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8287" r="5315"/>
          <a:stretch/>
        </p:blipFill>
        <p:spPr>
          <a:xfrm>
            <a:off x="-6368" y="0"/>
            <a:ext cx="9220200" cy="7091766"/>
          </a:xfrm>
          <a:prstGeom prst="rect">
            <a:avLst/>
          </a:prstGeom>
        </p:spPr>
      </p:pic>
      <p:sp>
        <p:nvSpPr>
          <p:cNvPr id="17" name="TextBox 16"/>
          <p:cNvSpPr txBox="1"/>
          <p:nvPr/>
        </p:nvSpPr>
        <p:spPr>
          <a:xfrm>
            <a:off x="-6369" y="-78658"/>
            <a:ext cx="9311233" cy="7170424"/>
          </a:xfrm>
          <a:prstGeom prst="rect">
            <a:avLst/>
          </a:prstGeom>
          <a:solidFill>
            <a:srgbClr val="E6E5D8">
              <a:alpha val="40000"/>
            </a:srgbClr>
          </a:solidFill>
        </p:spPr>
        <p:txBody>
          <a:bodyPr wrap="square" rtlCol="0">
            <a:spAutoFit/>
          </a:bodyPr>
          <a:lstStyle/>
          <a:p>
            <a:endParaRPr lang="en-US" dirty="0"/>
          </a:p>
        </p:txBody>
      </p:sp>
      <p:sp>
        <p:nvSpPr>
          <p:cNvPr id="16" name="Freeform 15"/>
          <p:cNvSpPr/>
          <p:nvPr/>
        </p:nvSpPr>
        <p:spPr>
          <a:xfrm rot="818674">
            <a:off x="-107240" y="-1068251"/>
            <a:ext cx="9882740" cy="4022926"/>
          </a:xfrm>
          <a:custGeom>
            <a:avLst/>
            <a:gdLst>
              <a:gd name="connsiteX0" fmla="*/ 0 w 9882740"/>
              <a:gd name="connsiteY0" fmla="*/ 2175027 h 4022926"/>
              <a:gd name="connsiteX1" fmla="*/ 8959986 w 9882740"/>
              <a:gd name="connsiteY1" fmla="*/ 0 h 4022926"/>
              <a:gd name="connsiteX2" fmla="*/ 9882740 w 9882740"/>
              <a:gd name="connsiteY2" fmla="*/ 3801268 h 4022926"/>
              <a:gd name="connsiteX3" fmla="*/ 9880719 w 9882740"/>
              <a:gd name="connsiteY3" fmla="*/ 3803718 h 4022926"/>
              <a:gd name="connsiteX4" fmla="*/ 9351503 w 9882740"/>
              <a:gd name="connsiteY4" fmla="*/ 4022926 h 4022926"/>
              <a:gd name="connsiteX5" fmla="*/ 448576 w 9882740"/>
              <a:gd name="connsiteY5" fmla="*/ 4022926 h 402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740" h="4022926">
                <a:moveTo>
                  <a:pt x="0" y="2175027"/>
                </a:moveTo>
                <a:lnTo>
                  <a:pt x="8959986" y="0"/>
                </a:lnTo>
                <a:lnTo>
                  <a:pt x="9882740" y="3801268"/>
                </a:lnTo>
                <a:lnTo>
                  <a:pt x="9880719" y="3803718"/>
                </a:lnTo>
                <a:cubicBezTo>
                  <a:pt x="9745280" y="3939156"/>
                  <a:pt x="9558174" y="4022926"/>
                  <a:pt x="9351503" y="4022926"/>
                </a:cubicBezTo>
                <a:lnTo>
                  <a:pt x="448576" y="4022926"/>
                </a:lnTo>
                <a:close/>
              </a:path>
            </a:pathLst>
          </a:custGeom>
          <a:solidFill>
            <a:srgbClr val="184994">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574214" y="381002"/>
            <a:ext cx="307398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dirty="0">
                <a:solidFill>
                  <a:schemeClr val="bg1"/>
                </a:solidFill>
                <a:latin typeface="Georgia" panose="02040502050405020303" pitchFamily="18" charset="0"/>
              </a:rPr>
              <a:t>158,000 </a:t>
            </a:r>
            <a:br>
              <a:rPr lang="en-US" sz="3600" dirty="0">
                <a:solidFill>
                  <a:schemeClr val="bg1"/>
                </a:solidFill>
                <a:latin typeface="Georgia" panose="02040502050405020303" pitchFamily="18" charset="0"/>
              </a:rPr>
            </a:br>
            <a:r>
              <a:rPr lang="en-US" sz="3600" dirty="0">
                <a:solidFill>
                  <a:schemeClr val="bg1"/>
                </a:solidFill>
                <a:latin typeface="Georgia" panose="02040502050405020303" pitchFamily="18" charset="0"/>
              </a:rPr>
              <a:t>MEMBERS</a:t>
            </a:r>
          </a:p>
        </p:txBody>
      </p:sp>
      <p:sp>
        <p:nvSpPr>
          <p:cNvPr id="13" name="TextBox 12"/>
          <p:cNvSpPr txBox="1"/>
          <p:nvPr/>
        </p:nvSpPr>
        <p:spPr>
          <a:xfrm>
            <a:off x="6294721" y="381002"/>
            <a:ext cx="3302294" cy="1200329"/>
          </a:xfrm>
          <a:prstGeom prst="rect">
            <a:avLst/>
          </a:prstGeom>
          <a:noFill/>
        </p:spPr>
        <p:txBody>
          <a:bodyPr wrap="square" rtlCol="0">
            <a:spAutoFit/>
          </a:bodyPr>
          <a:lstStyle/>
          <a:p>
            <a:r>
              <a:rPr lang="en-US" sz="3600" dirty="0">
                <a:solidFill>
                  <a:schemeClr val="bg1"/>
                </a:solidFill>
                <a:latin typeface="Georgia" panose="02040502050405020303" pitchFamily="18" charset="0"/>
              </a:rPr>
              <a:t>164,500 </a:t>
            </a:r>
            <a:r>
              <a:rPr lang="en-US" sz="3600" dirty="0">
                <a:solidFill>
                  <a:schemeClr val="bg1"/>
                </a:solidFill>
              </a:rPr>
              <a:t/>
            </a:r>
            <a:br>
              <a:rPr lang="en-US" sz="3600" dirty="0">
                <a:solidFill>
                  <a:schemeClr val="bg1"/>
                </a:solidFill>
              </a:rPr>
            </a:br>
            <a:r>
              <a:rPr lang="en-US" sz="3600" dirty="0">
                <a:solidFill>
                  <a:schemeClr val="bg1"/>
                </a:solidFill>
                <a:latin typeface="Georgia" panose="02040502050405020303" pitchFamily="18" charset="0"/>
              </a:rPr>
              <a:t>MEMBERS</a:t>
            </a:r>
          </a:p>
        </p:txBody>
      </p:sp>
      <p:sp>
        <p:nvSpPr>
          <p:cNvPr id="15" name="TextBox 14"/>
          <p:cNvSpPr txBox="1"/>
          <p:nvPr/>
        </p:nvSpPr>
        <p:spPr>
          <a:xfrm>
            <a:off x="4876800" y="2246295"/>
            <a:ext cx="3959000" cy="954107"/>
          </a:xfrm>
          <a:prstGeom prst="rect">
            <a:avLst/>
          </a:prstGeom>
          <a:noFill/>
        </p:spPr>
        <p:txBody>
          <a:bodyPr wrap="square" rtlCol="0">
            <a:spAutoFit/>
          </a:bodyPr>
          <a:lstStyle/>
          <a:p>
            <a:pPr algn="ctr"/>
            <a:r>
              <a:rPr lang="en-US" sz="2800" b="1" dirty="0">
                <a:solidFill>
                  <a:schemeClr val="bg1"/>
                </a:solidFill>
                <a:latin typeface="Arial Narrow" panose="020B0606020202030204" pitchFamily="34" charset="0"/>
              </a:rPr>
              <a:t>52%</a:t>
            </a:r>
            <a:r>
              <a:rPr lang="en-US" sz="2800" dirty="0">
                <a:solidFill>
                  <a:schemeClr val="bg1"/>
                </a:solidFill>
                <a:latin typeface="Arial Narrow" panose="020B0606020202030204" pitchFamily="34" charset="0"/>
              </a:rPr>
              <a:t> have been members for </a:t>
            </a:r>
          </a:p>
          <a:p>
            <a:pPr algn="ctr"/>
            <a:r>
              <a:rPr lang="en-US" sz="2800" b="1" dirty="0">
                <a:solidFill>
                  <a:srgbClr val="F7A81B"/>
                </a:solidFill>
                <a:latin typeface="Arial Narrow" panose="020B0606020202030204" pitchFamily="34" charset="0"/>
              </a:rPr>
              <a:t>less than</a:t>
            </a:r>
            <a:r>
              <a:rPr lang="en-US" sz="2800" dirty="0">
                <a:solidFill>
                  <a:srgbClr val="F7A81B"/>
                </a:solidFill>
                <a:latin typeface="Arial Narrow" panose="020B0606020202030204" pitchFamily="34" charset="0"/>
              </a:rPr>
              <a:t> </a:t>
            </a:r>
            <a:r>
              <a:rPr lang="en-US" sz="2800" dirty="0">
                <a:solidFill>
                  <a:schemeClr val="bg1"/>
                </a:solidFill>
                <a:latin typeface="Arial Narrow" panose="020B0606020202030204" pitchFamily="34" charset="0"/>
              </a:rPr>
              <a:t>three years</a:t>
            </a:r>
          </a:p>
        </p:txBody>
      </p:sp>
      <p:pic>
        <p:nvPicPr>
          <p:cNvPr id="11" name="Picture 10"/>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21973" y="497339"/>
            <a:ext cx="1251619" cy="1251619"/>
          </a:xfrm>
          <a:prstGeom prst="rect">
            <a:avLst/>
          </a:prstGeom>
        </p:spPr>
      </p:pic>
      <p:pic>
        <p:nvPicPr>
          <p:cNvPr id="12" name="Picture 11"/>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2710" y="457202"/>
            <a:ext cx="1265583" cy="1265583"/>
          </a:xfrm>
          <a:prstGeom prst="rect">
            <a:avLst/>
          </a:prstGeom>
        </p:spPr>
      </p:pic>
    </p:spTree>
    <p:custDataLst>
      <p:tags r:id="rId1"/>
    </p:custDataLst>
    <p:extLst>
      <p:ext uri="{BB962C8B-B14F-4D97-AF65-F5344CB8AC3E}">
        <p14:creationId xmlns:p14="http://schemas.microsoft.com/office/powerpoint/2010/main" val="172656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0" y="-63500"/>
            <a:ext cx="9144000" cy="6921500"/>
          </a:xfrm>
          <a:prstGeom prst="rect">
            <a:avLst/>
          </a:prstGeom>
          <a:solidFill>
            <a:srgbClr val="E6E5D8">
              <a:alpha val="40000"/>
            </a:srgbClr>
          </a:solidFill>
        </p:spPr>
        <p:txBody>
          <a:bodyPr wrap="square" rtlCol="0">
            <a:spAutoFit/>
          </a:bodyPr>
          <a:lstStyle/>
          <a:p>
            <a:endParaRPr lang="en-US"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987" y="1236328"/>
            <a:ext cx="2041599" cy="2041599"/>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814" y="1380825"/>
            <a:ext cx="1752600" cy="1752600"/>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6292" y="1600200"/>
            <a:ext cx="1417882" cy="1417882"/>
          </a:xfrm>
          <a:prstGeom prst="rect">
            <a:avLst/>
          </a:prstGeom>
          <a:ln>
            <a:noFill/>
          </a:ln>
          <a:effectLst>
            <a:outerShdw blurRad="292100" dist="139700" dir="2700000" algn="tl" rotWithShape="0">
              <a:srgbClr val="333333">
                <a:alpha val="65000"/>
              </a:srgbClr>
            </a:outerShdw>
          </a:effectLst>
        </p:spPr>
      </p:pic>
      <p:sp>
        <p:nvSpPr>
          <p:cNvPr id="23" name="Title 9"/>
          <p:cNvSpPr txBox="1">
            <a:spLocks/>
          </p:cNvSpPr>
          <p:nvPr/>
        </p:nvSpPr>
        <p:spPr>
          <a:xfrm>
            <a:off x="381000" y="381000"/>
            <a:ext cx="8763000" cy="5334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a:solidFill>
                  <a:srgbClr val="184994"/>
                </a:solidFill>
                <a:latin typeface="Arial Narrow" panose="020B0606020202030204" pitchFamily="34" charset="0"/>
              </a:rPr>
              <a:t>WHY MEMBERS LEAVE</a:t>
            </a:r>
          </a:p>
        </p:txBody>
      </p:sp>
      <p:cxnSp>
        <p:nvCxnSpPr>
          <p:cNvPr id="24" name="Straight Connector 23"/>
          <p:cNvCxnSpPr/>
          <p:nvPr/>
        </p:nvCxnSpPr>
        <p:spPr>
          <a:xfrm>
            <a:off x="347689" y="-103682"/>
            <a:ext cx="6350" cy="1020171"/>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039" y="3318380"/>
            <a:ext cx="2390268" cy="1200329"/>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34%</a:t>
            </a:r>
          </a:p>
          <a:p>
            <a:pPr algn="ctr"/>
            <a:r>
              <a:rPr lang="en-US" sz="2800" dirty="0">
                <a:solidFill>
                  <a:srgbClr val="58585A"/>
                </a:solidFill>
                <a:latin typeface="Arial Narrow" panose="020B0606020202030204" pitchFamily="34" charset="0"/>
              </a:rPr>
              <a:t>Cost and/or time</a:t>
            </a:r>
          </a:p>
        </p:txBody>
      </p:sp>
      <p:sp>
        <p:nvSpPr>
          <p:cNvPr id="31" name="TextBox 30"/>
          <p:cNvSpPr txBox="1"/>
          <p:nvPr/>
        </p:nvSpPr>
        <p:spPr>
          <a:xfrm>
            <a:off x="3185403" y="3318380"/>
            <a:ext cx="2696996" cy="1200329"/>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20%</a:t>
            </a:r>
          </a:p>
          <a:p>
            <a:pPr algn="ctr"/>
            <a:r>
              <a:rPr lang="en-US" sz="2800" dirty="0">
                <a:solidFill>
                  <a:srgbClr val="58585A"/>
                </a:solidFill>
                <a:latin typeface="Arial Narrow" panose="020B0606020202030204" pitchFamily="34" charset="0"/>
              </a:rPr>
              <a:t>Club environment</a:t>
            </a:r>
          </a:p>
        </p:txBody>
      </p:sp>
      <p:sp>
        <p:nvSpPr>
          <p:cNvPr id="32" name="TextBox 31"/>
          <p:cNvSpPr txBox="1"/>
          <p:nvPr/>
        </p:nvSpPr>
        <p:spPr>
          <a:xfrm>
            <a:off x="6080352" y="3318380"/>
            <a:ext cx="2875697" cy="1200329"/>
          </a:xfrm>
          <a:prstGeom prst="rect">
            <a:avLst/>
          </a:prstGeom>
          <a:noFill/>
        </p:spPr>
        <p:txBody>
          <a:bodyPr wrap="square" rtlCol="0">
            <a:spAutoFit/>
          </a:bodyPr>
          <a:lstStyle/>
          <a:p>
            <a:pPr algn="ctr"/>
            <a:r>
              <a:rPr lang="en-US" sz="4400" b="1" dirty="0">
                <a:solidFill>
                  <a:srgbClr val="F7A81B"/>
                </a:solidFill>
                <a:latin typeface="Arial Narrow" panose="020B0606020202030204" pitchFamily="34" charset="0"/>
              </a:rPr>
              <a:t>17%</a:t>
            </a:r>
          </a:p>
          <a:p>
            <a:pPr algn="ctr"/>
            <a:r>
              <a:rPr lang="en-US" sz="2800" dirty="0">
                <a:solidFill>
                  <a:srgbClr val="58585A"/>
                </a:solidFill>
                <a:latin typeface="Arial Narrow" panose="020B0606020202030204" pitchFamily="34" charset="0"/>
              </a:rPr>
              <a:t>Unmet expectations</a:t>
            </a:r>
          </a:p>
        </p:txBody>
      </p:sp>
      <p:cxnSp>
        <p:nvCxnSpPr>
          <p:cNvPr id="33" name="Straight Connector 32"/>
          <p:cNvCxnSpPr/>
          <p:nvPr/>
        </p:nvCxnSpPr>
        <p:spPr>
          <a:xfrm>
            <a:off x="2895600" y="1236328"/>
            <a:ext cx="0" cy="3335673"/>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19800" y="1236328"/>
            <a:ext cx="0" cy="3335673"/>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550172" y="4657960"/>
            <a:ext cx="4593831" cy="2200040"/>
          </a:xfrm>
          <a:custGeom>
            <a:avLst/>
            <a:gdLst>
              <a:gd name="connsiteX0" fmla="*/ 2887222 w 4593831"/>
              <a:gd name="connsiteY0" fmla="*/ 1543 h 2200040"/>
              <a:gd name="connsiteX1" fmla="*/ 4564297 w 4593831"/>
              <a:gd name="connsiteY1" fmla="*/ 535104 h 2200040"/>
              <a:gd name="connsiteX2" fmla="*/ 4593831 w 4593831"/>
              <a:gd name="connsiteY2" fmla="*/ 564307 h 2200040"/>
              <a:gd name="connsiteX3" fmla="*/ 4593831 w 4593831"/>
              <a:gd name="connsiteY3" fmla="*/ 2200040 h 2200040"/>
              <a:gd name="connsiteX4" fmla="*/ 0 w 4593831"/>
              <a:gd name="connsiteY4" fmla="*/ 2200040 h 2200040"/>
              <a:gd name="connsiteX5" fmla="*/ 3286 w 4593831"/>
              <a:gd name="connsiteY5" fmla="*/ 2168347 h 2200040"/>
              <a:gd name="connsiteX6" fmla="*/ 1870685 w 4593831"/>
              <a:gd name="connsiteY6" fmla="*/ 198081 h 2200040"/>
              <a:gd name="connsiteX7" fmla="*/ 2887222 w 4593831"/>
              <a:gd name="connsiteY7" fmla="*/ 1543 h 220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3831" h="2200040">
                <a:moveTo>
                  <a:pt x="2887222" y="1543"/>
                </a:moveTo>
                <a:cubicBezTo>
                  <a:pt x="3547887" y="-19355"/>
                  <a:pt x="4151969" y="172834"/>
                  <a:pt x="4564297" y="535104"/>
                </a:cubicBezTo>
                <a:lnTo>
                  <a:pt x="4593831" y="564307"/>
                </a:lnTo>
                <a:lnTo>
                  <a:pt x="4593831" y="2200040"/>
                </a:lnTo>
                <a:lnTo>
                  <a:pt x="0" y="2200040"/>
                </a:lnTo>
                <a:lnTo>
                  <a:pt x="3286" y="2168347"/>
                </a:lnTo>
                <a:cubicBezTo>
                  <a:pt x="136247" y="1355856"/>
                  <a:pt x="845506" y="565186"/>
                  <a:pt x="1870685" y="198081"/>
                </a:cubicBezTo>
                <a:cubicBezTo>
                  <a:pt x="2212412" y="75713"/>
                  <a:pt x="2556890" y="11992"/>
                  <a:pt x="2887222" y="1543"/>
                </a:cubicBezTo>
                <a:close/>
              </a:path>
            </a:pathLst>
          </a:custGeom>
          <a:solidFill>
            <a:srgbClr val="184994">
              <a:alpha val="50000"/>
            </a:srgbClr>
          </a:solidFill>
          <a:ln>
            <a:no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220681" y="5282287"/>
            <a:ext cx="3755244" cy="1200329"/>
          </a:xfrm>
          <a:prstGeom prst="rect">
            <a:avLst/>
          </a:prstGeom>
          <a:noFill/>
        </p:spPr>
        <p:txBody>
          <a:bodyPr wrap="square" rtlCol="0">
            <a:spAutoFit/>
          </a:bodyPr>
          <a:lstStyle/>
          <a:p>
            <a:pPr algn="ctr"/>
            <a:r>
              <a:rPr lang="en-US" sz="3600" b="1" dirty="0">
                <a:solidFill>
                  <a:srgbClr val="F7A81B"/>
                </a:solidFill>
                <a:latin typeface="Arial Narrow" panose="020B0606020202030204" pitchFamily="34" charset="0"/>
              </a:rPr>
              <a:t>34% </a:t>
            </a:r>
            <a:r>
              <a:rPr lang="en-US" sz="3600" dirty="0">
                <a:solidFill>
                  <a:schemeClr val="bg1"/>
                </a:solidFill>
                <a:latin typeface="Arial Narrow" panose="020B0606020202030204" pitchFamily="34" charset="0"/>
              </a:rPr>
              <a:t>would </a:t>
            </a:r>
            <a:r>
              <a:rPr lang="en-US" sz="3600" b="1" dirty="0">
                <a:solidFill>
                  <a:srgbClr val="F7A81B"/>
                </a:solidFill>
                <a:latin typeface="Arial Narrow" panose="020B0606020202030204" pitchFamily="34" charset="0"/>
              </a:rPr>
              <a:t>not</a:t>
            </a:r>
            <a:r>
              <a:rPr lang="en-US" sz="3600" dirty="0">
                <a:solidFill>
                  <a:schemeClr val="bg1"/>
                </a:solidFill>
                <a:latin typeface="Arial Narrow" panose="020B0606020202030204" pitchFamily="34" charset="0"/>
              </a:rPr>
              <a:t> recommend Rotary</a:t>
            </a:r>
          </a:p>
        </p:txBody>
      </p:sp>
    </p:spTree>
    <p:extLst>
      <p:ext uri="{BB962C8B-B14F-4D97-AF65-F5344CB8AC3E}">
        <p14:creationId xmlns:p14="http://schemas.microsoft.com/office/powerpoint/2010/main" val="156315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09800"/>
            <a:ext cx="9144000" cy="4495800"/>
          </a:xfrm>
          <a:prstGeom prst="rect">
            <a:avLst/>
          </a:prstGeom>
          <a:solidFill>
            <a:srgbClr val="1849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1477" t="3436" r="9932" b="29002"/>
          <a:stretch/>
        </p:blipFill>
        <p:spPr>
          <a:xfrm>
            <a:off x="1" y="2438400"/>
            <a:ext cx="9144001" cy="4495800"/>
          </a:xfrm>
          <a:prstGeom prst="rect">
            <a:avLst/>
          </a:prstGeom>
        </p:spPr>
      </p:pic>
      <p:sp>
        <p:nvSpPr>
          <p:cNvPr id="5" name="TextBox 4"/>
          <p:cNvSpPr txBox="1"/>
          <p:nvPr/>
        </p:nvSpPr>
        <p:spPr>
          <a:xfrm>
            <a:off x="-33868" y="0"/>
            <a:ext cx="9177868" cy="7024594"/>
          </a:xfrm>
          <a:prstGeom prst="rect">
            <a:avLst/>
          </a:prstGeom>
          <a:solidFill>
            <a:srgbClr val="E6E5D8">
              <a:alpha val="40000"/>
            </a:srgbClr>
          </a:solidFill>
        </p:spPr>
        <p:txBody>
          <a:bodyPr wrap="square" rtlCol="0">
            <a:spAutoFit/>
          </a:bodyPr>
          <a:lstStyle/>
          <a:p>
            <a:endParaRPr lang="en-US" dirty="0"/>
          </a:p>
        </p:txBody>
      </p:sp>
      <p:sp>
        <p:nvSpPr>
          <p:cNvPr id="6" name="TextBox 5"/>
          <p:cNvSpPr txBox="1"/>
          <p:nvPr/>
        </p:nvSpPr>
        <p:spPr>
          <a:xfrm>
            <a:off x="152400" y="476073"/>
            <a:ext cx="8771464" cy="1200329"/>
          </a:xfrm>
          <a:prstGeom prst="rect">
            <a:avLst/>
          </a:prstGeom>
          <a:noFill/>
        </p:spPr>
        <p:txBody>
          <a:bodyPr wrap="square" rtlCol="0">
            <a:spAutoFit/>
          </a:bodyPr>
          <a:lstStyle/>
          <a:p>
            <a:pPr algn="ctr"/>
            <a:r>
              <a:rPr lang="en-US" sz="3600" dirty="0">
                <a:solidFill>
                  <a:srgbClr val="58585A"/>
                </a:solidFill>
                <a:latin typeface="Georgia" panose="02040502050405020303" pitchFamily="18" charset="0"/>
              </a:rPr>
              <a:t>Prospective and current members value </a:t>
            </a:r>
            <a:br>
              <a:rPr lang="en-US" sz="3600" dirty="0">
                <a:solidFill>
                  <a:srgbClr val="58585A"/>
                </a:solidFill>
                <a:latin typeface="Georgia" panose="02040502050405020303" pitchFamily="18" charset="0"/>
              </a:rPr>
            </a:br>
            <a:r>
              <a:rPr lang="en-US" sz="3600" dirty="0">
                <a:solidFill>
                  <a:srgbClr val="F7A81B"/>
                </a:solidFill>
                <a:latin typeface="Georgia" panose="02040502050405020303" pitchFamily="18" charset="0"/>
              </a:rPr>
              <a:t>LOCAL COMMUNITY SERVICE</a:t>
            </a:r>
          </a:p>
        </p:txBody>
      </p:sp>
      <p:cxnSp>
        <p:nvCxnSpPr>
          <p:cNvPr id="16" name="Straight Connector 15"/>
          <p:cNvCxnSpPr/>
          <p:nvPr/>
        </p:nvCxnSpPr>
        <p:spPr>
          <a:xfrm>
            <a:off x="505887" y="1905000"/>
            <a:ext cx="8132229" cy="0"/>
          </a:xfrm>
          <a:prstGeom prst="line">
            <a:avLst/>
          </a:prstGeom>
          <a:ln w="76200">
            <a:solidFill>
              <a:srgbClr val="1849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F931C3B-1754-482B-96BD-14BB5C4CFF11}">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3E04D79-585A-4F06-B487-A8A311902B08}">
  <we:reference id="wa104178141" version="4.0.0.8" store="en-US" storeType="OMEX"/>
  <we:alternateReferences>
    <we:reference id="WA104178141" version="4.0.0.8"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8" ma:contentTypeDescription="Create a new document." ma:contentTypeScope="" ma:versionID="679cfdc95dae346a0ca1cfcdf3aaecd6">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f116359a7c4b5f93ab883130c5fc3b9c"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F8C939-DC8A-4EA7-B5BC-A63667636231}">
  <ds:schemaRefs>
    <ds:schemaRef ds:uri="http://schemas.microsoft.com/sharepoint/v3/contenttype/forms"/>
  </ds:schemaRefs>
</ds:datastoreItem>
</file>

<file path=customXml/itemProps2.xml><?xml version="1.0" encoding="utf-8"?>
<ds:datastoreItem xmlns:ds="http://schemas.openxmlformats.org/officeDocument/2006/customXml" ds:itemID="{24BCE9FD-73D4-487F-8DBF-5C579B595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30BEDF-915D-46FF-8CDF-C8AB23FC5331}">
  <ds:schemaRefs>
    <ds:schemaRef ds:uri="http://purl.org/dc/dcmitype/"/>
    <ds:schemaRef ds:uri="http://schemas.microsoft.com/office/infopath/2007/PartnerControls"/>
    <ds:schemaRef ds:uri="http://purl.org/dc/elements/1.1/"/>
    <ds:schemaRef ds:uri="http://schemas.microsoft.com/office/2006/metadata/properties"/>
    <ds:schemaRef ds:uri="069370df-1b75-469d-a9d4-424b0b9f5a67"/>
    <ds:schemaRef ds:uri="http://schemas.microsoft.com/office/2006/documentManagement/types"/>
    <ds:schemaRef ds:uri="41d4868e-e7c5-4a0f-bea8-40f63a832f74"/>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16791</TotalTime>
  <Words>1187</Words>
  <Application>Microsoft Office PowerPoint</Application>
  <PresentationFormat>On-screen Show (4:3)</PresentationFormat>
  <Paragraphs>286</Paragraphs>
  <Slides>16</Slides>
  <Notes>16</Notes>
  <HiddenSlides>1</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16</vt:i4>
      </vt:variant>
    </vt:vector>
  </HeadingPairs>
  <TitlesOfParts>
    <vt:vector size="39" baseType="lpstr">
      <vt:lpstr>MS PGothic</vt:lpstr>
      <vt:lpstr>MS PGothic</vt:lpstr>
      <vt:lpstr>Arial</vt:lpstr>
      <vt:lpstr>Arial Narrow</vt:lpstr>
      <vt:lpstr>Arial Narrow Bold</vt:lpstr>
      <vt:lpstr>Calibri</vt:lpstr>
      <vt:lpstr>Georgia</vt:lpstr>
      <vt:lpstr>ヒラギノ角ゴ Pro W3</vt:lpstr>
      <vt:lpstr>Custom Design</vt:lpstr>
      <vt:lpstr>Communications_white</vt:lpstr>
      <vt:lpstr>1_Custom Design</vt:lpstr>
      <vt:lpstr>LeadDev-Master_2013-NEW</vt:lpstr>
      <vt:lpstr>3_Custom Design</vt:lpstr>
      <vt:lpstr>2_Custom Design</vt:lpstr>
      <vt:lpstr>4_Custom Design</vt:lpstr>
      <vt:lpstr>5_Custom Design</vt:lpstr>
      <vt:lpstr>7_Custom Design</vt:lpstr>
      <vt:lpstr>1_Communications_white</vt:lpstr>
      <vt:lpstr>8_Custom Design</vt:lpstr>
      <vt:lpstr>9_Custom Design</vt:lpstr>
      <vt:lpstr>10_Custom Design</vt:lpstr>
      <vt:lpstr>11_Custom Design</vt:lpstr>
      <vt:lpstr>12_Custom Design</vt:lpstr>
      <vt:lpstr>PowerPoint Presentation</vt:lpstr>
      <vt:lpstr>5-YEAR MEMBERSHIP TRENDS, 1 JULY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Robinson</dc:creator>
  <cp:lastModifiedBy>Joselyn Rodriguez</cp:lastModifiedBy>
  <cp:revision>2053</cp:revision>
  <cp:lastPrinted>2019-07-31T18:43:18Z</cp:lastPrinted>
  <dcterms:created xsi:type="dcterms:W3CDTF">2014-08-15T20:03:45Z</dcterms:created>
  <dcterms:modified xsi:type="dcterms:W3CDTF">2019-10-23T21:28:52Z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6793543D-A732-46CA-85A6-EE88E8004C26</vt:lpwstr>
  </property>
  <property fmtid="{D5CDD505-2E9C-101B-9397-08002B2CF9AE}" pid="3" name="ArticulatePath">
    <vt:lpwstr>MD State of Membership ceout</vt:lpwstr>
  </property>
  <property fmtid="{D5CDD505-2E9C-101B-9397-08002B2CF9AE}" pid="4" name="ContentTypeId">
    <vt:lpwstr>0x0101001C0041018965C148B8386E7CAFFFD3D7</vt:lpwstr>
  </property>
</Properties>
</file>