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9144000"/>
  <p:notesSz cx="7010400" cy="9296400"/>
  <p:embeddedFontLst>
    <p:embeddedFont>
      <p:font typeface="Arial Narrow"/>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ArialNarrow-regular.fntdata"/><Relationship Id="rId20" Type="http://schemas.openxmlformats.org/officeDocument/2006/relationships/slide" Target="slides/slide14.xml"/><Relationship Id="rId42" Type="http://schemas.openxmlformats.org/officeDocument/2006/relationships/font" Target="fonts/ArialNarrow-italic.fntdata"/><Relationship Id="rId41" Type="http://schemas.openxmlformats.org/officeDocument/2006/relationships/font" Target="fonts/ArialNarrow-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ArialNarrow-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38475" cy="465138"/>
          </a:xfrm>
          <a:prstGeom prst="rect">
            <a:avLst/>
          </a:prstGeom>
          <a:noFill/>
          <a:ln>
            <a:noFill/>
          </a:ln>
        </p:spPr>
        <p:txBody>
          <a:bodyPr anchorCtr="0" anchor="t" bIns="46575" lIns="93150" spcFirstLastPara="1" rIns="93150"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1926" y="0"/>
            <a:ext cx="3038475" cy="465138"/>
          </a:xfrm>
          <a:prstGeom prst="rect">
            <a:avLst/>
          </a:prstGeom>
          <a:noFill/>
          <a:ln>
            <a:noFill/>
          </a:ln>
        </p:spPr>
        <p:txBody>
          <a:bodyPr anchorCtr="0" anchor="t" bIns="46575" lIns="93150" spcFirstLastPara="1" rIns="93150"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263"/>
            <a:ext cx="3038475" cy="465137"/>
          </a:xfrm>
          <a:prstGeom prst="rect">
            <a:avLst/>
          </a:prstGeom>
          <a:noFill/>
          <a:ln>
            <a:noFill/>
          </a:ln>
        </p:spPr>
        <p:txBody>
          <a:bodyPr anchorCtr="0" anchor="b" bIns="46575" lIns="93150" spcFirstLastPara="1" rIns="93150"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2:notes"/>
          <p:cNvSpPr/>
          <p:nvPr>
            <p:ph idx="2" type="sldImg"/>
          </p:nvPr>
        </p:nvSpPr>
        <p:spPr>
          <a:xfrm>
            <a:off x="1181100" y="698500"/>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0" name="Google Shape;80;p42: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81" name="Google Shape;81;p42: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3" name="Google Shape;163;p11: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64" name="Google Shape;164;p11: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0" name="Google Shape;170;p14: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171" name="Google Shape;171;p14: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7" name="Google Shape;177;p15: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178" name="Google Shape;178;p15: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3" name="Google Shape;183;p18: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84" name="Google Shape;184;p18: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0" name="Google Shape;190;p17: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191" name="Google Shape;191;p17: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6" name="Google Shape;196;p19: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97" name="Google Shape;197;p19: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3" name="Google Shape;203;p20: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204" name="Google Shape;204;p20: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0" name="Google Shape;210;p34: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211" name="Google Shape;211;p34: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7" name="Google Shape;217;p28: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218" name="Google Shape;218;p28: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6" name="Google Shape;226;p30: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227" name="Google Shape;227;p30: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7" name="Google Shape;87;p1: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88" name="Google Shape;88;p1: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2" name="Google Shape;232;p31: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233" name="Google Shape;233;p31: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9" name="Google Shape;239;p22: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40" name="Google Shape;240;p22: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6" name="Google Shape;246;p23: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247" name="Google Shape;247;p23: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4" name="Google Shape;254;p24: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sz="2000"/>
              <a:t>Stewardship</a:t>
            </a:r>
            <a:endParaRPr/>
          </a:p>
        </p:txBody>
      </p:sp>
      <p:sp>
        <p:nvSpPr>
          <p:cNvPr id="255" name="Google Shape;255;p24: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3" name="Google Shape;263;p25: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264" name="Google Shape;264;p25: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b7ea48e7b9_0_1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6" name="Google Shape;276;g3b7ea48e7b9_0_12:notes"/>
          <p:cNvSpPr txBox="1"/>
          <p:nvPr>
            <p:ph idx="1" type="body"/>
          </p:nvPr>
        </p:nvSpPr>
        <p:spPr>
          <a:xfrm>
            <a:off x="935039" y="4416426"/>
            <a:ext cx="5140200" cy="41832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277" name="Google Shape;277;g3b7ea48e7b9_0_12:notes"/>
          <p:cNvSpPr txBox="1"/>
          <p:nvPr>
            <p:ph idx="12" type="sldNum"/>
          </p:nvPr>
        </p:nvSpPr>
        <p:spPr>
          <a:xfrm>
            <a:off x="3971926" y="8831263"/>
            <a:ext cx="3038400" cy="4650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4" name="Google Shape;284;p35: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285" name="Google Shape;285;p35: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3" name="Google Shape;293;p36: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294" name="Google Shape;294;p36: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9" name="Google Shape;299;p37: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300" name="Google Shape;300;p37: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5" name="Google Shape;305;p38: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306" name="Google Shape;306;p38: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3: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95" name="Google Shape;95;p3: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2" name="Google Shape;312;p39: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313" name="Google Shape;313;p39: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4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8" name="Google Shape;318;p40: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319" name="Google Shape;319;p40: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4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6" name="Google Shape;326;p41: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327" name="Google Shape;327;p41: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c5b1bcf87c_1_6:notes"/>
          <p:cNvSpPr/>
          <p:nvPr>
            <p:ph idx="2" type="sldImg"/>
          </p:nvPr>
        </p:nvSpPr>
        <p:spPr>
          <a:xfrm>
            <a:off x="1181100" y="698500"/>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3" name="Google Shape;333;g3c5b1bcf87c_1_6:notes"/>
          <p:cNvSpPr txBox="1"/>
          <p:nvPr>
            <p:ph idx="1" type="body"/>
          </p:nvPr>
        </p:nvSpPr>
        <p:spPr>
          <a:xfrm>
            <a:off x="935039" y="4416426"/>
            <a:ext cx="5140200" cy="4183200"/>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334" name="Google Shape;334;g3c5b1bcf87c_1_6:notes"/>
          <p:cNvSpPr txBox="1"/>
          <p:nvPr>
            <p:ph idx="12" type="sldNum"/>
          </p:nvPr>
        </p:nvSpPr>
        <p:spPr>
          <a:xfrm>
            <a:off x="3971926" y="8831263"/>
            <a:ext cx="3038400" cy="465000"/>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4: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102" name="Google Shape;102;p4: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9" name="Google Shape;109;p5: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sz="2400"/>
              <a:t>When you give money to the Rotary Foundation – it can go to one of these three places</a:t>
            </a:r>
            <a:r>
              <a:rPr lang="en-US"/>
              <a:t>.  </a:t>
            </a:r>
            <a:endParaRPr/>
          </a:p>
        </p:txBody>
      </p:sp>
      <p:sp>
        <p:nvSpPr>
          <p:cNvPr id="110" name="Google Shape;110;p5: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6: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sz="2400"/>
              <a:t>When you give money to the Rotary Foundation – it can go to one of these three places</a:t>
            </a:r>
            <a:r>
              <a:rPr lang="en-US"/>
              <a:t>.  </a:t>
            </a:r>
            <a:endParaRPr/>
          </a:p>
        </p:txBody>
      </p:sp>
      <p:sp>
        <p:nvSpPr>
          <p:cNvPr id="118" name="Google Shape;118;p6: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8" name="Google Shape;128;p7: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sz="2400"/>
              <a:t>When you give money to the Rotary Foundation – it can go to one of these three places</a:t>
            </a:r>
            <a:r>
              <a:rPr lang="en-US"/>
              <a:t>.  </a:t>
            </a:r>
            <a:endParaRPr/>
          </a:p>
        </p:txBody>
      </p:sp>
      <p:sp>
        <p:nvSpPr>
          <p:cNvPr id="129" name="Google Shape;129;p7: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p:nvPr>
            <p:ph idx="2" type="sldImg"/>
          </p:nvPr>
        </p:nvSpPr>
        <p:spPr>
          <a:xfrm>
            <a:off x="1771650" y="304800"/>
            <a:ext cx="3467100" cy="2600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5" name="Google Shape;145;p8:notes"/>
          <p:cNvSpPr txBox="1"/>
          <p:nvPr>
            <p:ph idx="1" type="body"/>
          </p:nvPr>
        </p:nvSpPr>
        <p:spPr>
          <a:xfrm>
            <a:off x="935037" y="3104356"/>
            <a:ext cx="5140325" cy="5934075"/>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rPr lang="en-US" sz="1600"/>
              <a:t>When you give money to the Annual Fund half of the money you donate eventually – after 3 years - comes back to our District – District 6420 – in the form of DDF or District Designated Funds.  The other half goes to the World Fund.  </a:t>
            </a:r>
            <a:endParaRPr sz="1100"/>
          </a:p>
          <a:p>
            <a:pPr indent="0" lvl="0" marL="0" rtl="0" algn="l">
              <a:lnSpc>
                <a:spcPct val="100000"/>
              </a:lnSpc>
              <a:spcBef>
                <a:spcPts val="480"/>
              </a:spcBef>
              <a:spcAft>
                <a:spcPts val="0"/>
              </a:spcAft>
              <a:buSzPts val="1400"/>
              <a:buNone/>
            </a:pPr>
            <a:r>
              <a:rPr lang="en-US" sz="1600"/>
              <a:t>For example, let’s say you make a gift of $1,000 to the Annual Fund-SHARE…</a:t>
            </a:r>
            <a:endParaRPr sz="1100"/>
          </a:p>
          <a:p>
            <a:pPr indent="0" lvl="2" marL="227013" rtl="0" algn="l">
              <a:lnSpc>
                <a:spcPct val="100000"/>
              </a:lnSpc>
              <a:spcBef>
                <a:spcPts val="480"/>
              </a:spcBef>
              <a:spcAft>
                <a:spcPts val="0"/>
              </a:spcAft>
              <a:buSzPts val="1400"/>
              <a:buNone/>
            </a:pPr>
            <a:r>
              <a:rPr lang="en-US" sz="1600"/>
              <a:t>For three years, your contribution is invested. At the end of the three years, the money that was donated is made available to fund projects. </a:t>
            </a:r>
            <a:endParaRPr sz="1100"/>
          </a:p>
          <a:p>
            <a:pPr indent="0" lvl="3" marL="227013" rtl="0" algn="l">
              <a:lnSpc>
                <a:spcPct val="100000"/>
              </a:lnSpc>
              <a:spcBef>
                <a:spcPts val="480"/>
              </a:spcBef>
              <a:spcAft>
                <a:spcPts val="0"/>
              </a:spcAft>
              <a:buSzPts val="1400"/>
              <a:buNone/>
            </a:pPr>
            <a:r>
              <a:rPr lang="en-US" sz="1600"/>
              <a:t>Fifty percent of the contribution, or $500 in our example, comes back to our district through DDF. This is the money our District uses to fund District Grants and to help fund other local and international projects. </a:t>
            </a:r>
            <a:r>
              <a:rPr b="1" lang="en-US" sz="1600"/>
              <a:t>As a District – we get to decide how to use it.   Obviously – very few foundations offer this kind of involvement in the use of donated funds.</a:t>
            </a:r>
            <a:endParaRPr b="1" sz="1100"/>
          </a:p>
          <a:p>
            <a:pPr indent="0" lvl="3" marL="227013" rtl="0" algn="l">
              <a:lnSpc>
                <a:spcPct val="100000"/>
              </a:lnSpc>
              <a:spcBef>
                <a:spcPts val="480"/>
              </a:spcBef>
              <a:spcAft>
                <a:spcPts val="0"/>
              </a:spcAft>
              <a:buSzPts val="1400"/>
              <a:buNone/>
            </a:pPr>
            <a:r>
              <a:rPr lang="en-US" sz="1600"/>
              <a:t>The other 50 percent or $500 in our example goes to the World Fund and is used to fund other Foundation programs – specifically Global Grants including Peace Scholarships, Global Scholars, and Vocational Training Teams as I mentioned earlier. </a:t>
            </a:r>
            <a:endParaRPr sz="1100"/>
          </a:p>
          <a:p>
            <a:pPr indent="0" lvl="0" marL="0" rtl="0" algn="l">
              <a:lnSpc>
                <a:spcPct val="100000"/>
              </a:lnSpc>
              <a:spcBef>
                <a:spcPts val="360"/>
              </a:spcBef>
              <a:spcAft>
                <a:spcPts val="0"/>
              </a:spcAft>
              <a:buSzPts val="1400"/>
              <a:buNone/>
            </a:pPr>
            <a:r>
              <a:t/>
            </a:r>
            <a:endParaRPr/>
          </a:p>
        </p:txBody>
      </p:sp>
      <p:sp>
        <p:nvSpPr>
          <p:cNvPr id="146" name="Google Shape;146;p8: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p:nvPr>
            <p:ph idx="2" type="sldImg"/>
          </p:nvPr>
        </p:nvSpPr>
        <p:spPr>
          <a:xfrm>
            <a:off x="1181100" y="814388"/>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6" name="Google Shape;156;p13:notes"/>
          <p:cNvSpPr txBox="1"/>
          <p:nvPr>
            <p:ph idx="1" type="body"/>
          </p:nvPr>
        </p:nvSpPr>
        <p:spPr>
          <a:xfrm>
            <a:off x="935039" y="4416426"/>
            <a:ext cx="5140325" cy="4183063"/>
          </a:xfrm>
          <a:prstGeom prst="rect">
            <a:avLst/>
          </a:prstGeom>
          <a:noFill/>
          <a:ln>
            <a:noFill/>
          </a:ln>
        </p:spPr>
        <p:txBody>
          <a:bodyPr anchorCtr="0" anchor="t" bIns="46575" lIns="93150" spcFirstLastPara="1" rIns="93150" wrap="square" tIns="46575">
            <a:noAutofit/>
          </a:bodyPr>
          <a:lstStyle/>
          <a:p>
            <a:pPr indent="0" lvl="0" marL="0" rtl="0" algn="l">
              <a:lnSpc>
                <a:spcPct val="100000"/>
              </a:lnSpc>
              <a:spcBef>
                <a:spcPts val="0"/>
              </a:spcBef>
              <a:spcAft>
                <a:spcPts val="0"/>
              </a:spcAft>
              <a:buSzPts val="1400"/>
              <a:buNone/>
            </a:pPr>
            <a:r>
              <a:t/>
            </a:r>
            <a:endParaRPr/>
          </a:p>
        </p:txBody>
      </p:sp>
      <p:sp>
        <p:nvSpPr>
          <p:cNvPr id="157" name="Google Shape;157;p13:notes"/>
          <p:cNvSpPr txBox="1"/>
          <p:nvPr>
            <p:ph idx="12" type="sldNum"/>
          </p:nvPr>
        </p:nvSpPr>
        <p:spPr>
          <a:xfrm>
            <a:off x="3971926" y="8831263"/>
            <a:ext cx="3038475" cy="465137"/>
          </a:xfrm>
          <a:prstGeom prst="rect">
            <a:avLst/>
          </a:prstGeom>
          <a:noFill/>
          <a:ln>
            <a:noFill/>
          </a:ln>
        </p:spPr>
        <p:txBody>
          <a:bodyPr anchorCtr="0" anchor="b" bIns="46575" lIns="93150" spcFirstLastPara="1" rIns="93150"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2" name="Shape 12"/>
        <p:cNvGrpSpPr/>
        <p:nvPr/>
      </p:nvGrpSpPr>
      <p:grpSpPr>
        <a:xfrm>
          <a:off x="0" y="0"/>
          <a:ext cx="0" cy="0"/>
          <a:chOff x="0" y="0"/>
          <a:chExt cx="0" cy="0"/>
        </a:xfrm>
      </p:grpSpPr>
      <p:sp>
        <p:nvSpPr>
          <p:cNvPr id="13" name="Google Shape;13;p2"/>
          <p:cNvSpPr/>
          <p:nvPr/>
        </p:nvSpPr>
        <p:spPr>
          <a:xfrm>
            <a:off x="0" y="0"/>
            <a:ext cx="9144000" cy="68580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 name="Google Shape;14;p2"/>
          <p:cNvSpPr/>
          <p:nvPr/>
        </p:nvSpPr>
        <p:spPr>
          <a:xfrm>
            <a:off x="-76200" y="457200"/>
            <a:ext cx="9296400" cy="533400"/>
          </a:xfrm>
          <a:prstGeom prst="rect">
            <a:avLst/>
          </a:prstGeom>
          <a:solidFill>
            <a:srgbClr val="005DAA"/>
          </a:solidFill>
          <a:ln>
            <a:noFill/>
          </a:ln>
          <a:effectLst>
            <a:outerShdw blurRad="88900" rotWithShape="0" dir="5400000" dist="61087">
              <a:srgbClr val="000000">
                <a:alpha val="2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 name="Google Shape;15;p2"/>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800"/>
              <a:buFont typeface="Arial Narrow"/>
              <a:buNone/>
              <a:defRPr b="0" i="0" sz="18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2"/>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dk1"/>
              </a:buClr>
              <a:buSzPts val="3000"/>
              <a:buFont typeface="Arial"/>
              <a:buChar char="•"/>
              <a:defRPr b="0" i="0" sz="3000" u="none" cap="none" strike="noStrike">
                <a:solidFill>
                  <a:schemeClr val="dk1"/>
                </a:solidFill>
                <a:latin typeface="Georgia"/>
                <a:ea typeface="Georgia"/>
                <a:cs typeface="Georgia"/>
                <a:sym typeface="Georgia"/>
              </a:defRPr>
            </a:lvl1pPr>
            <a:lvl2pPr indent="-393700" lvl="1" marL="914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Georgia"/>
                <a:ea typeface="Georgia"/>
                <a:cs typeface="Georgia"/>
                <a:sym typeface="Georgia"/>
              </a:defRPr>
            </a:lvl2pPr>
            <a:lvl3pPr indent="-368300" lvl="2" marL="13716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Georgia"/>
                <a:ea typeface="Georgia"/>
                <a:cs typeface="Georgia"/>
                <a:sym typeface="Georgia"/>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1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Arial Narrow"/>
              <a:buNone/>
              <a:defRPr b="0" i="0" sz="36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Georgia"/>
                <a:ea typeface="Georgia"/>
                <a:cs typeface="Georgia"/>
                <a:sym typeface="Georgia"/>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Georgia"/>
                <a:ea typeface="Georgia"/>
                <a:cs typeface="Georgia"/>
                <a:sym typeface="Georgia"/>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Georgia"/>
                <a:ea typeface="Georgia"/>
                <a:cs typeface="Georgia"/>
                <a:sym typeface="Georgia"/>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Georgia"/>
                <a:ea typeface="Georgia"/>
                <a:cs typeface="Georgia"/>
                <a:sym typeface="Georgia"/>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1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Arial Narrow"/>
              <a:buNone/>
              <a:defRPr b="0" i="0" sz="36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rial Narrow"/>
                <a:ea typeface="Arial Narrow"/>
                <a:cs typeface="Arial Narrow"/>
                <a:sym typeface="Arial Narrow"/>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 name="Google Shape;59;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Georgia"/>
                <a:ea typeface="Georgia"/>
                <a:cs typeface="Georgia"/>
                <a:sym typeface="Georgia"/>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0" name="Google Shape;60;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rial Narrow"/>
                <a:ea typeface="Arial Narrow"/>
                <a:cs typeface="Arial Narrow"/>
                <a:sym typeface="Arial Narrow"/>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1" name="Google Shape;61;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Georgia"/>
                <a:ea typeface="Georgia"/>
                <a:cs typeface="Georgia"/>
                <a:sym typeface="Georgia"/>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1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3600"/>
              <a:buFont typeface="Arial Narrow"/>
              <a:buNone/>
              <a:defRPr b="0" i="0" sz="36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Arial Narrow"/>
              <a:buNone/>
              <a:defRPr b="1" i="0" sz="20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Georgia"/>
                <a:ea typeface="Georgia"/>
                <a:cs typeface="Georgia"/>
                <a:sym typeface="Georgia"/>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Georgia"/>
                <a:ea typeface="Georgia"/>
                <a:cs typeface="Georgia"/>
                <a:sym typeface="Georgi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Georgia"/>
                <a:ea typeface="Georgia"/>
                <a:cs typeface="Georgia"/>
                <a:sym typeface="Georgi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8" name="Google Shape;68;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Georgia"/>
                <a:ea typeface="Georgia"/>
                <a:cs typeface="Georgia"/>
                <a:sym typeface="Georgia"/>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Arial Narrow"/>
              <a:buNone/>
              <a:defRPr b="1" i="0" sz="20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p16"/>
          <p:cNvSpPr/>
          <p:nvPr>
            <p:ph idx="2" type="pic"/>
          </p:nvPr>
        </p:nvSpPr>
        <p:spPr>
          <a:xfrm>
            <a:off x="1792288" y="612775"/>
            <a:ext cx="5486400" cy="4114800"/>
          </a:xfrm>
          <a:prstGeom prst="rect">
            <a:avLst/>
          </a:prstGeom>
          <a:noFill/>
          <a:ln>
            <a:noFill/>
          </a:ln>
        </p:spPr>
      </p:sp>
      <p:sp>
        <p:nvSpPr>
          <p:cNvPr id="72" name="Google Shape;72;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Georgia"/>
                <a:ea typeface="Georgia"/>
                <a:cs typeface="Georgia"/>
                <a:sym typeface="Georgia"/>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7" name="Shape 7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 name="Shape 17"/>
        <p:cNvGrpSpPr/>
        <p:nvPr/>
      </p:nvGrpSpPr>
      <p:grpSpPr>
        <a:xfrm>
          <a:off x="0" y="0"/>
          <a:ext cx="0" cy="0"/>
          <a:chOff x="0" y="0"/>
          <a:chExt cx="0" cy="0"/>
        </a:xfrm>
      </p:grpSpPr>
      <p:sp>
        <p:nvSpPr>
          <p:cNvPr id="18" name="Google Shape;18;p3"/>
          <p:cNvSpPr/>
          <p:nvPr/>
        </p:nvSpPr>
        <p:spPr>
          <a:xfrm>
            <a:off x="0" y="0"/>
            <a:ext cx="9144000" cy="68580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9" name="Google Shape;19;p3"/>
          <p:cNvSpPr/>
          <p:nvPr/>
        </p:nvSpPr>
        <p:spPr>
          <a:xfrm>
            <a:off x="-76200" y="457200"/>
            <a:ext cx="9296400" cy="533400"/>
          </a:xfrm>
          <a:prstGeom prst="rect">
            <a:avLst/>
          </a:prstGeom>
          <a:solidFill>
            <a:schemeClr val="accent1"/>
          </a:solidFill>
          <a:ln>
            <a:noFill/>
          </a:ln>
          <a:effectLst>
            <a:outerShdw blurRad="88900" rotWithShape="0" dir="5400000" dist="61087">
              <a:srgbClr val="000000">
                <a:alpha val="2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20" name="Google Shape;20;p3"/>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800"/>
              <a:buFont typeface="Arial Narrow"/>
              <a:buNone/>
              <a:defRPr b="0" i="0" sz="18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3"/>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dk1"/>
              </a:buClr>
              <a:buSzPts val="3000"/>
              <a:buFont typeface="Arial"/>
              <a:buChar char="•"/>
              <a:defRPr b="0" i="0" sz="3000" u="none" cap="none" strike="noStrike">
                <a:solidFill>
                  <a:schemeClr val="dk1"/>
                </a:solidFill>
                <a:latin typeface="Georgia"/>
                <a:ea typeface="Georgia"/>
                <a:cs typeface="Georgia"/>
                <a:sym typeface="Georgia"/>
              </a:defRPr>
            </a:lvl1pPr>
            <a:lvl2pPr indent="-393700" lvl="1" marL="914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Georgia"/>
                <a:ea typeface="Georgia"/>
                <a:cs typeface="Georgia"/>
                <a:sym typeface="Georgia"/>
              </a:defRPr>
            </a:lvl2pPr>
            <a:lvl3pPr indent="-368300" lvl="2" marL="13716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Georgia"/>
                <a:ea typeface="Georgia"/>
                <a:cs typeface="Georgia"/>
                <a:sym typeface="Georgia"/>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2" name="Shape 22"/>
        <p:cNvGrpSpPr/>
        <p:nvPr/>
      </p:nvGrpSpPr>
      <p:grpSpPr>
        <a:xfrm>
          <a:off x="0" y="0"/>
          <a:ext cx="0" cy="0"/>
          <a:chOff x="0" y="0"/>
          <a:chExt cx="0" cy="0"/>
        </a:xfrm>
      </p:grpSpPr>
      <p:sp>
        <p:nvSpPr>
          <p:cNvPr id="23" name="Google Shape;23;p4"/>
          <p:cNvSpPr/>
          <p:nvPr/>
        </p:nvSpPr>
        <p:spPr>
          <a:xfrm>
            <a:off x="0" y="0"/>
            <a:ext cx="9144000" cy="68580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24" name="Google Shape;24;p4"/>
          <p:cNvSpPr/>
          <p:nvPr/>
        </p:nvSpPr>
        <p:spPr>
          <a:xfrm>
            <a:off x="-76200" y="457200"/>
            <a:ext cx="9296400" cy="533400"/>
          </a:xfrm>
          <a:prstGeom prst="rect">
            <a:avLst/>
          </a:prstGeom>
          <a:solidFill>
            <a:schemeClr val="dk2"/>
          </a:solidFill>
          <a:ln>
            <a:noFill/>
          </a:ln>
          <a:effectLst>
            <a:outerShdw blurRad="88900" rotWithShape="0" dir="5400000" dist="61087">
              <a:srgbClr val="000000">
                <a:alpha val="2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25" name="Google Shape;25;p4"/>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800"/>
              <a:buFont typeface="Arial Narrow"/>
              <a:buNone/>
              <a:defRPr b="0" i="0" sz="18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 name="Google Shape;26;p4"/>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dk1"/>
              </a:buClr>
              <a:buSzPts val="3000"/>
              <a:buFont typeface="Arial"/>
              <a:buChar char="•"/>
              <a:defRPr b="0" i="0" sz="3000" u="none" cap="none" strike="noStrike">
                <a:solidFill>
                  <a:schemeClr val="dk1"/>
                </a:solidFill>
                <a:latin typeface="Georgia"/>
                <a:ea typeface="Georgia"/>
                <a:cs typeface="Georgia"/>
                <a:sym typeface="Georgia"/>
              </a:defRPr>
            </a:lvl1pPr>
            <a:lvl2pPr indent="-393700" lvl="1" marL="914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Georgia"/>
                <a:ea typeface="Georgia"/>
                <a:cs typeface="Georgia"/>
                <a:sym typeface="Georgia"/>
              </a:defRPr>
            </a:lvl2pPr>
            <a:lvl3pPr indent="-368300" lvl="2" marL="13716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Georgia"/>
                <a:ea typeface="Georgia"/>
                <a:cs typeface="Georgia"/>
                <a:sym typeface="Georgia"/>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7" name="Shape 27"/>
        <p:cNvGrpSpPr/>
        <p:nvPr/>
      </p:nvGrpSpPr>
      <p:grpSpPr>
        <a:xfrm>
          <a:off x="0" y="0"/>
          <a:ext cx="0" cy="0"/>
          <a:chOff x="0" y="0"/>
          <a:chExt cx="0" cy="0"/>
        </a:xfrm>
      </p:grpSpPr>
      <p:sp>
        <p:nvSpPr>
          <p:cNvPr id="28" name="Google Shape;28;p5"/>
          <p:cNvSpPr/>
          <p:nvPr/>
        </p:nvSpPr>
        <p:spPr>
          <a:xfrm>
            <a:off x="0" y="0"/>
            <a:ext cx="9144000" cy="68580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29" name="Google Shape;29;p5"/>
          <p:cNvSpPr/>
          <p:nvPr/>
        </p:nvSpPr>
        <p:spPr>
          <a:xfrm>
            <a:off x="-76200" y="457200"/>
            <a:ext cx="9296400" cy="533400"/>
          </a:xfrm>
          <a:prstGeom prst="rect">
            <a:avLst/>
          </a:prstGeom>
          <a:solidFill>
            <a:schemeClr val="accent3"/>
          </a:solidFill>
          <a:ln>
            <a:noFill/>
          </a:ln>
          <a:effectLst>
            <a:outerShdw blurRad="88900" rotWithShape="0" dir="5400000" dist="61087">
              <a:srgbClr val="000000">
                <a:alpha val="2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30" name="Google Shape;30;p5"/>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800"/>
              <a:buFont typeface="Arial Narrow"/>
              <a:buNone/>
              <a:defRPr b="0" i="0" sz="18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 name="Google Shape;31;p5"/>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dk1"/>
              </a:buClr>
              <a:buSzPts val="3000"/>
              <a:buFont typeface="Arial"/>
              <a:buChar char="•"/>
              <a:defRPr b="0" i="0" sz="3000" u="none" cap="none" strike="noStrike">
                <a:solidFill>
                  <a:schemeClr val="dk1"/>
                </a:solidFill>
                <a:latin typeface="Georgia"/>
                <a:ea typeface="Georgia"/>
                <a:cs typeface="Georgia"/>
                <a:sym typeface="Georgia"/>
              </a:defRPr>
            </a:lvl1pPr>
            <a:lvl2pPr indent="-393700" lvl="1" marL="914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Georgia"/>
                <a:ea typeface="Georgia"/>
                <a:cs typeface="Georgia"/>
                <a:sym typeface="Georgia"/>
              </a:defRPr>
            </a:lvl2pPr>
            <a:lvl3pPr indent="-368300" lvl="2" marL="13716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Georgia"/>
                <a:ea typeface="Georgia"/>
                <a:cs typeface="Georgia"/>
                <a:sym typeface="Georgia"/>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32" name="Shape 32"/>
        <p:cNvGrpSpPr/>
        <p:nvPr/>
      </p:nvGrpSpPr>
      <p:grpSpPr>
        <a:xfrm>
          <a:off x="0" y="0"/>
          <a:ext cx="0" cy="0"/>
          <a:chOff x="0" y="0"/>
          <a:chExt cx="0" cy="0"/>
        </a:xfrm>
      </p:grpSpPr>
      <p:sp>
        <p:nvSpPr>
          <p:cNvPr id="33" name="Google Shape;33;p6"/>
          <p:cNvSpPr/>
          <p:nvPr/>
        </p:nvSpPr>
        <p:spPr>
          <a:xfrm>
            <a:off x="0" y="0"/>
            <a:ext cx="9144000" cy="68580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34" name="Google Shape;34;p6"/>
          <p:cNvSpPr/>
          <p:nvPr/>
        </p:nvSpPr>
        <p:spPr>
          <a:xfrm>
            <a:off x="-76200" y="457200"/>
            <a:ext cx="9296400" cy="533400"/>
          </a:xfrm>
          <a:prstGeom prst="rect">
            <a:avLst/>
          </a:prstGeom>
          <a:solidFill>
            <a:schemeClr val="accent6"/>
          </a:solidFill>
          <a:ln>
            <a:noFill/>
          </a:ln>
          <a:effectLst>
            <a:outerShdw blurRad="88900" rotWithShape="0" dir="5400000" dist="61087">
              <a:srgbClr val="000000">
                <a:alpha val="2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35" name="Google Shape;35;p6"/>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800"/>
              <a:buFont typeface="Arial Narrow"/>
              <a:buNone/>
              <a:defRPr b="0" i="0" sz="18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6"/>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dk1"/>
              </a:buClr>
              <a:buSzPts val="3000"/>
              <a:buFont typeface="Arial"/>
              <a:buChar char="•"/>
              <a:defRPr b="0" i="0" sz="3000" u="none" cap="none" strike="noStrike">
                <a:solidFill>
                  <a:schemeClr val="dk1"/>
                </a:solidFill>
                <a:latin typeface="Georgia"/>
                <a:ea typeface="Georgia"/>
                <a:cs typeface="Georgia"/>
                <a:sym typeface="Georgia"/>
              </a:defRPr>
            </a:lvl1pPr>
            <a:lvl2pPr indent="-393700" lvl="1" marL="914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Georgia"/>
                <a:ea typeface="Georgia"/>
                <a:cs typeface="Georgia"/>
                <a:sym typeface="Georgia"/>
              </a:defRPr>
            </a:lvl2pPr>
            <a:lvl3pPr indent="-368300" lvl="2" marL="13716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Georgia"/>
                <a:ea typeface="Georgia"/>
                <a:cs typeface="Georgia"/>
                <a:sym typeface="Georgia"/>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37" name="Shape 37"/>
        <p:cNvGrpSpPr/>
        <p:nvPr/>
      </p:nvGrpSpPr>
      <p:grpSpPr>
        <a:xfrm>
          <a:off x="0" y="0"/>
          <a:ext cx="0" cy="0"/>
          <a:chOff x="0" y="0"/>
          <a:chExt cx="0" cy="0"/>
        </a:xfrm>
      </p:grpSpPr>
      <p:sp>
        <p:nvSpPr>
          <p:cNvPr id="38" name="Google Shape;38;p7"/>
          <p:cNvSpPr/>
          <p:nvPr/>
        </p:nvSpPr>
        <p:spPr>
          <a:xfrm>
            <a:off x="0" y="0"/>
            <a:ext cx="9144000" cy="68580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39" name="Google Shape;39;p7"/>
          <p:cNvSpPr/>
          <p:nvPr/>
        </p:nvSpPr>
        <p:spPr>
          <a:xfrm>
            <a:off x="-76200" y="457200"/>
            <a:ext cx="9296400" cy="533400"/>
          </a:xfrm>
          <a:prstGeom prst="rect">
            <a:avLst/>
          </a:prstGeom>
          <a:solidFill>
            <a:srgbClr val="D91B5C"/>
          </a:solidFill>
          <a:ln>
            <a:noFill/>
          </a:ln>
          <a:effectLst>
            <a:outerShdw blurRad="88900" rotWithShape="0" dir="5400000" dist="61087">
              <a:srgbClr val="000000">
                <a:alpha val="2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40" name="Google Shape;40;p7"/>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800"/>
              <a:buFont typeface="Arial Narrow"/>
              <a:buNone/>
              <a:defRPr b="0" i="0" sz="18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7"/>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dk1"/>
              </a:buClr>
              <a:buSzPts val="3000"/>
              <a:buFont typeface="Arial"/>
              <a:buChar char="•"/>
              <a:defRPr b="0" i="0" sz="3000" u="none" cap="none" strike="noStrike">
                <a:solidFill>
                  <a:schemeClr val="dk1"/>
                </a:solidFill>
                <a:latin typeface="Georgia"/>
                <a:ea typeface="Georgia"/>
                <a:cs typeface="Georgia"/>
                <a:sym typeface="Georgia"/>
              </a:defRPr>
            </a:lvl1pPr>
            <a:lvl2pPr indent="-393700" lvl="1" marL="914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Georgia"/>
                <a:ea typeface="Georgia"/>
                <a:cs typeface="Georgia"/>
                <a:sym typeface="Georgia"/>
              </a:defRPr>
            </a:lvl2pPr>
            <a:lvl3pPr indent="-368300" lvl="2" marL="13716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Georgia"/>
                <a:ea typeface="Georgia"/>
                <a:cs typeface="Georgia"/>
                <a:sym typeface="Georgia"/>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42" name="Shape 42"/>
        <p:cNvGrpSpPr/>
        <p:nvPr/>
      </p:nvGrpSpPr>
      <p:grpSpPr>
        <a:xfrm>
          <a:off x="0" y="0"/>
          <a:ext cx="0" cy="0"/>
          <a:chOff x="0" y="0"/>
          <a:chExt cx="0" cy="0"/>
        </a:xfrm>
      </p:grpSpPr>
      <p:sp>
        <p:nvSpPr>
          <p:cNvPr id="43" name="Google Shape;43;p8"/>
          <p:cNvSpPr/>
          <p:nvPr/>
        </p:nvSpPr>
        <p:spPr>
          <a:xfrm>
            <a:off x="0" y="0"/>
            <a:ext cx="9144000" cy="68580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44" name="Google Shape;44;p8"/>
          <p:cNvSpPr/>
          <p:nvPr/>
        </p:nvSpPr>
        <p:spPr>
          <a:xfrm>
            <a:off x="-76200" y="457200"/>
            <a:ext cx="9296400" cy="533400"/>
          </a:xfrm>
          <a:prstGeom prst="rect">
            <a:avLst/>
          </a:prstGeom>
          <a:solidFill>
            <a:srgbClr val="872175"/>
          </a:solidFill>
          <a:ln>
            <a:noFill/>
          </a:ln>
          <a:effectLst>
            <a:outerShdw blurRad="88900" rotWithShape="0" dir="5400000" dist="61087">
              <a:srgbClr val="000000">
                <a:alpha val="2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45" name="Google Shape;45;p8"/>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1800"/>
              <a:buFont typeface="Arial Narrow"/>
              <a:buNone/>
              <a:defRPr b="0" i="0" sz="18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p8"/>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dk1"/>
              </a:buClr>
              <a:buSzPts val="3000"/>
              <a:buFont typeface="Arial"/>
              <a:buChar char="•"/>
              <a:defRPr b="0" i="0" sz="3000" u="none" cap="none" strike="noStrike">
                <a:solidFill>
                  <a:schemeClr val="dk1"/>
                </a:solidFill>
                <a:latin typeface="Georgia"/>
                <a:ea typeface="Georgia"/>
                <a:cs typeface="Georgia"/>
                <a:sym typeface="Georgia"/>
              </a:defRPr>
            </a:lvl1pPr>
            <a:lvl2pPr indent="-393700" lvl="1" marL="914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Georgia"/>
                <a:ea typeface="Georgia"/>
                <a:cs typeface="Georgia"/>
                <a:sym typeface="Georgia"/>
              </a:defRPr>
            </a:lvl2pPr>
            <a:lvl3pPr indent="-368300" lvl="2" marL="13716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Georgia"/>
                <a:ea typeface="Georgia"/>
                <a:cs typeface="Georgia"/>
                <a:sym typeface="Georgia"/>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7" name="Shape 47"/>
        <p:cNvGrpSpPr/>
        <p:nvPr/>
      </p:nvGrpSpPr>
      <p:grpSpPr>
        <a:xfrm>
          <a:off x="0" y="0"/>
          <a:ext cx="0" cy="0"/>
          <a:chOff x="0" y="0"/>
          <a:chExt cx="0" cy="0"/>
        </a:xfrm>
      </p:grpSpPr>
      <p:sp>
        <p:nvSpPr>
          <p:cNvPr id="48" name="Google Shape;48;p9"/>
          <p:cNvSpPr txBox="1"/>
          <p:nvPr>
            <p:ph type="title"/>
          </p:nvPr>
        </p:nvSpPr>
        <p:spPr>
          <a:xfrm>
            <a:off x="381000" y="228600"/>
            <a:ext cx="8763000" cy="5334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D8D8D8"/>
              </a:buClr>
              <a:buSzPts val="1800"/>
              <a:buFont typeface="Arial Narrow"/>
              <a:buNone/>
              <a:defRPr b="0" i="0" sz="1800" u="none" cap="none" strike="noStrike">
                <a:solidFill>
                  <a:srgbClr val="D8D8D8"/>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4000"/>
              <a:buFont typeface="Arial Narrow"/>
              <a:buNone/>
              <a:defRPr b="0" i="0" sz="40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00"/>
              </a:spcBef>
              <a:spcAft>
                <a:spcPts val="0"/>
              </a:spcAft>
              <a:buClr>
                <a:srgbClr val="B7B2AE"/>
              </a:buClr>
              <a:buSzPts val="2000"/>
              <a:buFont typeface="Arial"/>
              <a:buNone/>
              <a:defRPr b="0" i="0" sz="2000" u="none" cap="none" strike="noStrike">
                <a:solidFill>
                  <a:srgbClr val="B7B2AE"/>
                </a:solidFill>
                <a:latin typeface="Georgia"/>
                <a:ea typeface="Georgia"/>
                <a:cs typeface="Georgia"/>
                <a:sym typeface="Georgia"/>
              </a:defRPr>
            </a:lvl1pPr>
            <a:lvl2pPr indent="-228600" lvl="1" marL="914400" marR="0" rtl="0" algn="l">
              <a:lnSpc>
                <a:spcPct val="100000"/>
              </a:lnSpc>
              <a:spcBef>
                <a:spcPts val="360"/>
              </a:spcBef>
              <a:spcAft>
                <a:spcPts val="0"/>
              </a:spcAft>
              <a:buClr>
                <a:srgbClr val="B7B2AE"/>
              </a:buClr>
              <a:buSzPts val="1800"/>
              <a:buFont typeface="Arial"/>
              <a:buNone/>
              <a:defRPr b="0" i="0" sz="1800" u="none" cap="none" strike="noStrike">
                <a:solidFill>
                  <a:srgbClr val="B7B2AE"/>
                </a:solidFill>
                <a:latin typeface="Calibri"/>
                <a:ea typeface="Calibri"/>
                <a:cs typeface="Calibri"/>
                <a:sym typeface="Calibri"/>
              </a:defRPr>
            </a:lvl2pPr>
            <a:lvl3pPr indent="-228600" lvl="2" marL="1371600" marR="0" rtl="0" algn="l">
              <a:lnSpc>
                <a:spcPct val="100000"/>
              </a:lnSpc>
              <a:spcBef>
                <a:spcPts val="320"/>
              </a:spcBef>
              <a:spcAft>
                <a:spcPts val="0"/>
              </a:spcAft>
              <a:buClr>
                <a:srgbClr val="B7B2AE"/>
              </a:buClr>
              <a:buSzPts val="1600"/>
              <a:buFont typeface="Arial"/>
              <a:buNone/>
              <a:defRPr b="0" i="0" sz="1600" u="none" cap="none" strike="noStrike">
                <a:solidFill>
                  <a:srgbClr val="B7B2AE"/>
                </a:solidFill>
                <a:latin typeface="Calibri"/>
                <a:ea typeface="Calibri"/>
                <a:cs typeface="Calibri"/>
                <a:sym typeface="Calibri"/>
              </a:defRPr>
            </a:lvl3pPr>
            <a:lvl4pPr indent="-228600" lvl="3" marL="1828800" marR="0" rtl="0" algn="l">
              <a:lnSpc>
                <a:spcPct val="100000"/>
              </a:lnSpc>
              <a:spcBef>
                <a:spcPts val="280"/>
              </a:spcBef>
              <a:spcAft>
                <a:spcPts val="0"/>
              </a:spcAft>
              <a:buClr>
                <a:srgbClr val="B7B2AE"/>
              </a:buClr>
              <a:buSzPts val="1400"/>
              <a:buFont typeface="Arial"/>
              <a:buNone/>
              <a:defRPr b="0" i="0" sz="1400" u="none" cap="none" strike="noStrike">
                <a:solidFill>
                  <a:srgbClr val="B7B2AE"/>
                </a:solidFill>
                <a:latin typeface="Calibri"/>
                <a:ea typeface="Calibri"/>
                <a:cs typeface="Calibri"/>
                <a:sym typeface="Calibri"/>
              </a:defRPr>
            </a:lvl4pPr>
            <a:lvl5pPr indent="-228600" lvl="4" marL="2286000" marR="0" rtl="0" algn="l">
              <a:lnSpc>
                <a:spcPct val="100000"/>
              </a:lnSpc>
              <a:spcBef>
                <a:spcPts val="280"/>
              </a:spcBef>
              <a:spcAft>
                <a:spcPts val="0"/>
              </a:spcAft>
              <a:buClr>
                <a:srgbClr val="B7B2AE"/>
              </a:buClr>
              <a:buSzPts val="1400"/>
              <a:buFont typeface="Arial"/>
              <a:buNone/>
              <a:defRPr b="0" i="0" sz="1400" u="none" cap="none" strike="noStrike">
                <a:solidFill>
                  <a:srgbClr val="B7B2AE"/>
                </a:solidFill>
                <a:latin typeface="Calibri"/>
                <a:ea typeface="Calibri"/>
                <a:cs typeface="Calibri"/>
                <a:sym typeface="Calibri"/>
              </a:defRPr>
            </a:lvl5pPr>
            <a:lvl6pPr indent="-228600" lvl="5" marL="2743200" marR="0" rtl="0" algn="l">
              <a:lnSpc>
                <a:spcPct val="100000"/>
              </a:lnSpc>
              <a:spcBef>
                <a:spcPts val="280"/>
              </a:spcBef>
              <a:spcAft>
                <a:spcPts val="0"/>
              </a:spcAft>
              <a:buClr>
                <a:srgbClr val="B7B2AE"/>
              </a:buClr>
              <a:buSzPts val="1400"/>
              <a:buFont typeface="Arial"/>
              <a:buNone/>
              <a:defRPr b="0" i="0" sz="1400" u="none" cap="none" strike="noStrike">
                <a:solidFill>
                  <a:srgbClr val="B7B2AE"/>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B7B2AE"/>
              </a:buClr>
              <a:buSzPts val="1400"/>
              <a:buFont typeface="Arial"/>
              <a:buNone/>
              <a:defRPr b="0" i="0" sz="1400" u="none" cap="none" strike="noStrike">
                <a:solidFill>
                  <a:srgbClr val="B7B2AE"/>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B7B2AE"/>
              </a:buClr>
              <a:buSzPts val="1400"/>
              <a:buFont typeface="Arial"/>
              <a:buNone/>
              <a:defRPr b="0" i="0" sz="1400" u="none" cap="none" strike="noStrike">
                <a:solidFill>
                  <a:srgbClr val="B7B2AE"/>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B7B2AE"/>
              </a:buClr>
              <a:buSzPts val="1400"/>
              <a:buFont typeface="Arial"/>
              <a:buNone/>
              <a:defRPr b="0" i="0" sz="1400" u="none" cap="none" strike="noStrike">
                <a:solidFill>
                  <a:srgbClr val="B7B2AE"/>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7.png"/><Relationship Id="rId3" Type="http://schemas.openxmlformats.org/officeDocument/2006/relationships/slideLayout" Target="../slideLayouts/slideLayout1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nvSpPr>
        <p:spPr>
          <a:xfrm>
            <a:off x="6934200" y="6477000"/>
            <a:ext cx="1752600" cy="13849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BCBDC0"/>
                </a:solidFill>
                <a:latin typeface="Arial Narrow"/>
                <a:ea typeface="Arial Narrow"/>
                <a:cs typeface="Arial Narrow"/>
                <a:sym typeface="Arial Narrow"/>
              </a:rPr>
              <a:t>DOING GOOD IN THE WORLD |  </a:t>
            </a:r>
            <a:fld id="{00000000-1234-1234-1234-123412341234}" type="slidenum">
              <a:rPr b="0" i="0" lang="en-US" sz="900" u="none" cap="none" strike="noStrike">
                <a:solidFill>
                  <a:srgbClr val="BCBDC0"/>
                </a:solidFill>
                <a:latin typeface="Arial Narrow"/>
                <a:ea typeface="Arial Narrow"/>
                <a:cs typeface="Arial Narrow"/>
                <a:sym typeface="Arial Narrow"/>
              </a:rPr>
              <a:t>‹#›</a:t>
            </a:fld>
            <a:r>
              <a:rPr b="0" i="0" lang="en-US" sz="900" u="none" cap="none" strike="noStrike">
                <a:solidFill>
                  <a:srgbClr val="BCBDC0"/>
                </a:solidFill>
                <a:latin typeface="Arial Narrow"/>
                <a:ea typeface="Arial Narrow"/>
                <a:cs typeface="Arial Narrow"/>
                <a:sym typeface="Arial Narrow"/>
              </a:rPr>
              <a:t>  </a:t>
            </a:r>
            <a:endParaRPr b="0" i="0" sz="900" u="none" cap="none" strike="noStrike">
              <a:solidFill>
                <a:srgbClr val="958D85"/>
              </a:solidFill>
              <a:latin typeface="Arial Narrow"/>
              <a:ea typeface="Arial Narrow"/>
              <a:cs typeface="Arial Narrow"/>
              <a:sym typeface="Arial Narrow"/>
            </a:endParaRPr>
          </a:p>
        </p:txBody>
      </p:sp>
      <p:pic>
        <p:nvPicPr>
          <p:cNvPr id="11" name="Google Shape;11;p1"/>
          <p:cNvPicPr preferRelativeResize="0"/>
          <p:nvPr/>
        </p:nvPicPr>
        <p:blipFill rotWithShape="1">
          <a:blip r:embed="rId1">
            <a:alphaModFix/>
          </a:blip>
          <a:srcRect b="0" l="0" r="0" t="0"/>
          <a:stretch/>
        </p:blipFill>
        <p:spPr>
          <a:xfrm>
            <a:off x="458557" y="6173761"/>
            <a:ext cx="1172080" cy="44173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DAA"/>
        </a:solidFill>
      </p:bgPr>
    </p:bg>
    <p:spTree>
      <p:nvGrpSpPr>
        <p:cNvPr id="74" name="Shape 74"/>
        <p:cNvGrpSpPr/>
        <p:nvPr/>
      </p:nvGrpSpPr>
      <p:grpSpPr>
        <a:xfrm>
          <a:off x="0" y="0"/>
          <a:ext cx="0" cy="0"/>
          <a:chOff x="0" y="0"/>
          <a:chExt cx="0" cy="0"/>
        </a:xfrm>
      </p:grpSpPr>
      <p:pic>
        <p:nvPicPr>
          <p:cNvPr id="75" name="Google Shape;75;p18"/>
          <p:cNvPicPr preferRelativeResize="0"/>
          <p:nvPr/>
        </p:nvPicPr>
        <p:blipFill rotWithShape="1">
          <a:blip r:embed="rId1">
            <a:alphaModFix/>
          </a:blip>
          <a:srcRect b="0" l="0" r="0" t="0"/>
          <a:stretch/>
        </p:blipFill>
        <p:spPr>
          <a:xfrm>
            <a:off x="322263" y="5926138"/>
            <a:ext cx="1606550" cy="603250"/>
          </a:xfrm>
          <a:prstGeom prst="rect">
            <a:avLst/>
          </a:prstGeom>
          <a:noFill/>
          <a:ln>
            <a:noFill/>
          </a:ln>
        </p:spPr>
      </p:pic>
      <p:pic>
        <p:nvPicPr>
          <p:cNvPr descr="RotaryMoE_RGB.png" id="76" name="Google Shape;76;p18"/>
          <p:cNvPicPr preferRelativeResize="0"/>
          <p:nvPr/>
        </p:nvPicPr>
        <p:blipFill rotWithShape="1">
          <a:blip r:embed="rId2">
            <a:alphaModFix/>
          </a:blip>
          <a:srcRect b="0" l="0" r="0" t="0"/>
          <a:stretch/>
        </p:blipFill>
        <p:spPr>
          <a:xfrm>
            <a:off x="4859338" y="596900"/>
            <a:ext cx="3679825" cy="36782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RotaryDistrictGrants@gmail.com" TargetMode="External"/><Relationship Id="rId4" Type="http://schemas.openxmlformats.org/officeDocument/2006/relationships/hyperlink" Target="mailto:LKK1@comcast.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3.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5.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s://rotary6420.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mailto:RotaryDistrictGrants@gmail.com" TargetMode="External"/><Relationship Id="rId4" Type="http://schemas.openxmlformats.org/officeDocument/2006/relationships/hyperlink" Target="mailto:LKK1@comcast.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0.jpg"/><Relationship Id="rId5" Type="http://schemas.openxmlformats.org/officeDocument/2006/relationships/image" Target="../media/image9.png"/><Relationship Id="rId6"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0"/>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If You Need Help…</a:t>
            </a:r>
            <a:endParaRPr/>
          </a:p>
        </p:txBody>
      </p:sp>
      <p:sp>
        <p:nvSpPr>
          <p:cNvPr id="84" name="Google Shape;84;p20"/>
          <p:cNvSpPr txBox="1"/>
          <p:nvPr>
            <p:ph idx="1" type="body"/>
          </p:nvPr>
        </p:nvSpPr>
        <p:spPr>
          <a:xfrm>
            <a:off x="381000" y="1009650"/>
            <a:ext cx="8229600" cy="45259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2060"/>
              </a:buClr>
              <a:buSzPts val="2000"/>
              <a:buNone/>
            </a:pPr>
            <a:r>
              <a:rPr lang="en-US" sz="2400">
                <a:solidFill>
                  <a:srgbClr val="002060"/>
                </a:solidFill>
                <a:latin typeface="Calibri"/>
                <a:ea typeface="Calibri"/>
                <a:cs typeface="Calibri"/>
                <a:sym typeface="Calibri"/>
              </a:rPr>
              <a:t>Kelly Giovanine</a:t>
            </a:r>
            <a:endParaRPr sz="3400"/>
          </a:p>
          <a:p>
            <a:pPr indent="0" lvl="0" marL="0" rtl="0" algn="l">
              <a:lnSpc>
                <a:spcPct val="100000"/>
              </a:lnSpc>
              <a:spcBef>
                <a:spcPts val="0"/>
              </a:spcBef>
              <a:spcAft>
                <a:spcPts val="0"/>
              </a:spcAft>
              <a:buClr>
                <a:srgbClr val="002060"/>
              </a:buClr>
              <a:buSzPts val="2000"/>
              <a:buNone/>
            </a:pPr>
            <a:r>
              <a:rPr lang="en-US" sz="2400">
                <a:solidFill>
                  <a:srgbClr val="002060"/>
                </a:solidFill>
                <a:latin typeface="Calibri"/>
                <a:ea typeface="Calibri"/>
                <a:cs typeface="Calibri"/>
                <a:sym typeface="Calibri"/>
              </a:rPr>
              <a:t>District Foundation Grants Subcommittee Chair</a:t>
            </a:r>
            <a:endParaRPr sz="3400"/>
          </a:p>
          <a:p>
            <a:pPr indent="0" lvl="0" marL="0" rtl="0" algn="l">
              <a:lnSpc>
                <a:spcPct val="100000"/>
              </a:lnSpc>
              <a:spcBef>
                <a:spcPts val="0"/>
              </a:spcBef>
              <a:spcAft>
                <a:spcPts val="0"/>
              </a:spcAft>
              <a:buClr>
                <a:srgbClr val="002060"/>
              </a:buClr>
              <a:buSzPts val="2000"/>
              <a:buNone/>
            </a:pPr>
            <a:r>
              <a:rPr lang="en-US" sz="2400" u="sng">
                <a:solidFill>
                  <a:srgbClr val="002060"/>
                </a:solidFill>
                <a:latin typeface="Calibri"/>
                <a:ea typeface="Calibri"/>
                <a:cs typeface="Calibri"/>
                <a:sym typeface="Calibri"/>
                <a:hlinkClick r:id="rId3">
                  <a:extLst>
                    <a:ext uri="{A12FA001-AC4F-418D-AE19-62706E023703}">
                      <ahyp:hlinkClr val="tx"/>
                    </a:ext>
                  </a:extLst>
                </a:hlinkClick>
              </a:rPr>
              <a:t>RotaryDistrictGrants@gmail.com</a:t>
            </a:r>
            <a:endParaRPr sz="2400">
              <a:solidFill>
                <a:srgbClr val="002060"/>
              </a:solidFill>
              <a:latin typeface="Calibri"/>
              <a:ea typeface="Calibri"/>
              <a:cs typeface="Calibri"/>
              <a:sym typeface="Calibri"/>
            </a:endParaRPr>
          </a:p>
          <a:p>
            <a:pPr indent="0" lvl="0" marL="0" rtl="0" algn="l">
              <a:lnSpc>
                <a:spcPct val="100000"/>
              </a:lnSpc>
              <a:spcBef>
                <a:spcPts val="0"/>
              </a:spcBef>
              <a:spcAft>
                <a:spcPts val="0"/>
              </a:spcAft>
              <a:buClr>
                <a:srgbClr val="002060"/>
              </a:buClr>
              <a:buSzPts val="2000"/>
              <a:buNone/>
            </a:pPr>
            <a:r>
              <a:rPr lang="en-US" sz="2400">
                <a:solidFill>
                  <a:srgbClr val="002060"/>
                </a:solidFill>
                <a:latin typeface="Calibri"/>
                <a:ea typeface="Calibri"/>
                <a:cs typeface="Calibri"/>
                <a:sym typeface="Calibri"/>
              </a:rPr>
              <a:t>309-236-5808</a:t>
            </a:r>
            <a:endParaRPr sz="3400"/>
          </a:p>
          <a:p>
            <a:pPr indent="0" lvl="0" marL="0" rtl="0" algn="l">
              <a:lnSpc>
                <a:spcPct val="100000"/>
              </a:lnSpc>
              <a:spcBef>
                <a:spcPts val="0"/>
              </a:spcBef>
              <a:spcAft>
                <a:spcPts val="0"/>
              </a:spcAft>
              <a:buClr>
                <a:schemeClr val="dk1"/>
              </a:buClr>
              <a:buSzPts val="2000"/>
              <a:buNone/>
            </a:pPr>
            <a:r>
              <a:t/>
            </a:r>
            <a:endParaRPr sz="2400">
              <a:solidFill>
                <a:srgbClr val="002060"/>
              </a:solidFill>
              <a:latin typeface="Calibri"/>
              <a:ea typeface="Calibri"/>
              <a:cs typeface="Calibri"/>
              <a:sym typeface="Calibri"/>
            </a:endParaRPr>
          </a:p>
          <a:p>
            <a:pPr indent="0" lvl="0" marL="0" rtl="0" algn="l">
              <a:lnSpc>
                <a:spcPct val="100000"/>
              </a:lnSpc>
              <a:spcBef>
                <a:spcPts val="0"/>
              </a:spcBef>
              <a:spcAft>
                <a:spcPts val="0"/>
              </a:spcAft>
              <a:buClr>
                <a:srgbClr val="002060"/>
              </a:buClr>
              <a:buSzPts val="2000"/>
              <a:buNone/>
            </a:pPr>
            <a:r>
              <a:rPr lang="en-US" sz="2400">
                <a:solidFill>
                  <a:srgbClr val="002060"/>
                </a:solidFill>
                <a:latin typeface="Calibri"/>
                <a:ea typeface="Calibri"/>
                <a:cs typeface="Calibri"/>
                <a:sym typeface="Calibri"/>
              </a:rPr>
              <a:t>Laura Kann</a:t>
            </a:r>
            <a:endParaRPr sz="3400"/>
          </a:p>
          <a:p>
            <a:pPr indent="0" lvl="0" marL="0" rtl="0" algn="l">
              <a:lnSpc>
                <a:spcPct val="100000"/>
              </a:lnSpc>
              <a:spcBef>
                <a:spcPts val="0"/>
              </a:spcBef>
              <a:spcAft>
                <a:spcPts val="0"/>
              </a:spcAft>
              <a:buClr>
                <a:srgbClr val="002060"/>
              </a:buClr>
              <a:buSzPts val="2000"/>
              <a:buNone/>
            </a:pPr>
            <a:r>
              <a:rPr lang="en-US" sz="2400">
                <a:solidFill>
                  <a:srgbClr val="002060"/>
                </a:solidFill>
                <a:latin typeface="Calibri"/>
                <a:ea typeface="Calibri"/>
                <a:cs typeface="Calibri"/>
                <a:sym typeface="Calibri"/>
              </a:rPr>
              <a:t>District Foundation Chair</a:t>
            </a:r>
            <a:endParaRPr sz="2400">
              <a:solidFill>
                <a:srgbClr val="002060"/>
              </a:solidFill>
              <a:latin typeface="Calibri"/>
              <a:ea typeface="Calibri"/>
              <a:cs typeface="Calibri"/>
              <a:sym typeface="Calibri"/>
            </a:endParaRPr>
          </a:p>
          <a:p>
            <a:pPr indent="0" lvl="0" marL="0" rtl="0" algn="l">
              <a:lnSpc>
                <a:spcPct val="100000"/>
              </a:lnSpc>
              <a:spcBef>
                <a:spcPts val="0"/>
              </a:spcBef>
              <a:spcAft>
                <a:spcPts val="0"/>
              </a:spcAft>
              <a:buClr>
                <a:srgbClr val="002060"/>
              </a:buClr>
              <a:buSzPts val="2000"/>
              <a:buNone/>
            </a:pPr>
            <a:r>
              <a:rPr lang="en-US" sz="2400" u="sng">
                <a:solidFill>
                  <a:srgbClr val="002060"/>
                </a:solidFill>
                <a:latin typeface="Calibri"/>
                <a:ea typeface="Calibri"/>
                <a:cs typeface="Calibri"/>
                <a:sym typeface="Calibri"/>
                <a:hlinkClick r:id="rId4">
                  <a:extLst>
                    <a:ext uri="{A12FA001-AC4F-418D-AE19-62706E023703}">
                      <ahyp:hlinkClr val="tx"/>
                    </a:ext>
                  </a:extLst>
                </a:hlinkClick>
              </a:rPr>
              <a:t>LKK1@comcast.net</a:t>
            </a:r>
            <a:endParaRPr sz="2400">
              <a:solidFill>
                <a:srgbClr val="002060"/>
              </a:solidFill>
              <a:latin typeface="Calibri"/>
              <a:ea typeface="Calibri"/>
              <a:cs typeface="Calibri"/>
              <a:sym typeface="Calibri"/>
            </a:endParaRPr>
          </a:p>
          <a:p>
            <a:pPr indent="0" lvl="0" marL="0" rtl="0" algn="l">
              <a:lnSpc>
                <a:spcPct val="100000"/>
              </a:lnSpc>
              <a:spcBef>
                <a:spcPts val="0"/>
              </a:spcBef>
              <a:spcAft>
                <a:spcPts val="0"/>
              </a:spcAft>
              <a:buClr>
                <a:srgbClr val="002060"/>
              </a:buClr>
              <a:buSzPts val="2000"/>
              <a:buNone/>
            </a:pPr>
            <a:r>
              <a:rPr lang="en-US" sz="2400">
                <a:solidFill>
                  <a:srgbClr val="002060"/>
                </a:solidFill>
                <a:latin typeface="Calibri"/>
                <a:ea typeface="Calibri"/>
                <a:cs typeface="Calibri"/>
                <a:sym typeface="Calibri"/>
              </a:rPr>
              <a:t>678-315-2406</a:t>
            </a:r>
            <a:endParaRPr sz="3400"/>
          </a:p>
          <a:p>
            <a:pPr indent="0" lvl="0" marL="0" rtl="0" algn="l">
              <a:lnSpc>
                <a:spcPct val="100000"/>
              </a:lnSpc>
              <a:spcBef>
                <a:spcPts val="0"/>
              </a:spcBef>
              <a:spcAft>
                <a:spcPts val="0"/>
              </a:spcAft>
              <a:buClr>
                <a:srgbClr val="002060"/>
              </a:buClr>
              <a:buSzPts val="2000"/>
              <a:buNone/>
            </a:pPr>
            <a:r>
              <a:rPr lang="en-US" sz="2000">
                <a:solidFill>
                  <a:srgbClr val="002060"/>
                </a:solidFill>
                <a:latin typeface="Calibri"/>
                <a:ea typeface="Calibri"/>
                <a:cs typeface="Calibri"/>
                <a:sym typeface="Calibri"/>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District Grant Basics</a:t>
            </a:r>
            <a:endParaRPr/>
          </a:p>
        </p:txBody>
      </p:sp>
      <p:sp>
        <p:nvSpPr>
          <p:cNvPr id="167" name="Google Shape;167;p29"/>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800"/>
              <a:buChar char="•"/>
            </a:pPr>
            <a:r>
              <a:rPr lang="en-US" sz="2800">
                <a:solidFill>
                  <a:schemeClr val="dk2"/>
                </a:solidFill>
                <a:latin typeface="Calibri"/>
                <a:ea typeface="Calibri"/>
                <a:cs typeface="Calibri"/>
                <a:sym typeface="Calibri"/>
              </a:rPr>
              <a:t>NOT a competitive grant!</a:t>
            </a:r>
            <a:endParaRPr sz="2800">
              <a:solidFill>
                <a:schemeClr val="dk2"/>
              </a:solidFill>
              <a:latin typeface="Calibri"/>
              <a:ea typeface="Calibri"/>
              <a:cs typeface="Calibri"/>
              <a:sym typeface="Calibri"/>
            </a:endParaRPr>
          </a:p>
          <a:p>
            <a:pPr indent="-342900" lvl="0" marL="342900" rtl="0" algn="l">
              <a:lnSpc>
                <a:spcPct val="100000"/>
              </a:lnSpc>
              <a:spcBef>
                <a:spcPts val="0"/>
              </a:spcBef>
              <a:spcAft>
                <a:spcPts val="0"/>
              </a:spcAft>
              <a:buClr>
                <a:schemeClr val="dk2"/>
              </a:buClr>
              <a:buSzPts val="2800"/>
              <a:buChar char="•"/>
            </a:pPr>
            <a:r>
              <a:rPr lang="en-US" sz="2800">
                <a:solidFill>
                  <a:schemeClr val="dk2"/>
                </a:solidFill>
                <a:latin typeface="Calibri"/>
                <a:ea typeface="Calibri"/>
                <a:cs typeface="Calibri"/>
                <a:sym typeface="Calibri"/>
              </a:rPr>
              <a:t>Up to </a:t>
            </a:r>
            <a:r>
              <a:rPr b="1" lang="en-US" sz="2800">
                <a:solidFill>
                  <a:schemeClr val="dk2"/>
                </a:solidFill>
                <a:latin typeface="Calibri"/>
                <a:ea typeface="Calibri"/>
                <a:cs typeface="Calibri"/>
                <a:sym typeface="Calibri"/>
              </a:rPr>
              <a:t>$1266 </a:t>
            </a:r>
            <a:r>
              <a:rPr lang="en-US" sz="2800">
                <a:solidFill>
                  <a:schemeClr val="dk2"/>
                </a:solidFill>
                <a:latin typeface="Calibri"/>
                <a:ea typeface="Calibri"/>
                <a:cs typeface="Calibri"/>
                <a:sym typeface="Calibri"/>
              </a:rPr>
              <a:t>available for each club that </a:t>
            </a:r>
            <a:r>
              <a:rPr i="1" lang="en-US" sz="2800">
                <a:solidFill>
                  <a:schemeClr val="dk2"/>
                </a:solidFill>
                <a:latin typeface="Calibri"/>
                <a:ea typeface="Calibri"/>
                <a:cs typeface="Calibri"/>
                <a:sym typeface="Calibri"/>
              </a:rPr>
              <a:t>must be matched</a:t>
            </a:r>
            <a:r>
              <a:rPr lang="en-US" sz="2800">
                <a:solidFill>
                  <a:schemeClr val="dk2"/>
                </a:solidFill>
                <a:latin typeface="Calibri"/>
                <a:ea typeface="Calibri"/>
                <a:cs typeface="Calibri"/>
                <a:sym typeface="Calibri"/>
              </a:rPr>
              <a:t> for a total impactful grant project of at least </a:t>
            </a:r>
            <a:r>
              <a:rPr b="1" lang="en-US" sz="2800" u="sng">
                <a:solidFill>
                  <a:schemeClr val="dk2"/>
                </a:solidFill>
                <a:latin typeface="Calibri"/>
                <a:ea typeface="Calibri"/>
                <a:cs typeface="Calibri"/>
                <a:sym typeface="Calibri"/>
              </a:rPr>
              <a:t>$2532</a:t>
            </a:r>
            <a:r>
              <a:rPr b="1" lang="en-US" sz="2800">
                <a:solidFill>
                  <a:schemeClr val="dk2"/>
                </a:solidFill>
                <a:latin typeface="Calibri"/>
                <a:ea typeface="Calibri"/>
                <a:cs typeface="Calibri"/>
                <a:sym typeface="Calibri"/>
              </a:rPr>
              <a:t>.</a:t>
            </a:r>
            <a:endParaRPr b="1" sz="2800">
              <a:solidFill>
                <a:schemeClr val="dk2"/>
              </a:solidFill>
              <a:latin typeface="Calibri"/>
              <a:ea typeface="Calibri"/>
              <a:cs typeface="Calibri"/>
              <a:sym typeface="Calibri"/>
            </a:endParaRPr>
          </a:p>
          <a:p>
            <a:pPr indent="-342900" lvl="0" marL="342900" rtl="0" algn="l">
              <a:lnSpc>
                <a:spcPct val="100000"/>
              </a:lnSpc>
              <a:spcBef>
                <a:spcPts val="560"/>
              </a:spcBef>
              <a:spcAft>
                <a:spcPts val="0"/>
              </a:spcAft>
              <a:buClr>
                <a:srgbClr val="FF0000"/>
              </a:buClr>
              <a:buSzPts val="2800"/>
              <a:buChar char="•"/>
            </a:pPr>
            <a:r>
              <a:rPr lang="en-US" sz="2800">
                <a:solidFill>
                  <a:srgbClr val="FF0000"/>
                </a:solidFill>
                <a:latin typeface="Calibri"/>
                <a:ea typeface="Calibri"/>
                <a:cs typeface="Calibri"/>
                <a:sym typeface="Calibri"/>
              </a:rPr>
              <a:t>Application due May 15, 2026</a:t>
            </a:r>
            <a:endParaRPr sz="2800">
              <a:solidFill>
                <a:srgbClr val="FF0000"/>
              </a:solidFill>
              <a:latin typeface="Calibri"/>
              <a:ea typeface="Calibri"/>
              <a:cs typeface="Calibri"/>
              <a:sym typeface="Calibri"/>
            </a:endParaRPr>
          </a:p>
          <a:p>
            <a:pPr indent="-342900" lvl="0" marL="342900" rtl="0" algn="l">
              <a:lnSpc>
                <a:spcPct val="100000"/>
              </a:lnSpc>
              <a:spcBef>
                <a:spcPts val="560"/>
              </a:spcBef>
              <a:spcAft>
                <a:spcPts val="0"/>
              </a:spcAft>
              <a:buClr>
                <a:schemeClr val="dk2"/>
              </a:buClr>
              <a:buSzPts val="2800"/>
              <a:buChar char="•"/>
            </a:pPr>
            <a:r>
              <a:rPr lang="en-US" sz="2800">
                <a:solidFill>
                  <a:schemeClr val="dk2"/>
                </a:solidFill>
                <a:latin typeface="Calibri"/>
                <a:ea typeface="Calibri"/>
                <a:cs typeface="Calibri"/>
                <a:sym typeface="Calibri"/>
              </a:rPr>
              <a:t>Email submission only please</a:t>
            </a:r>
            <a:endParaRPr sz="2800">
              <a:solidFill>
                <a:schemeClr val="dk2"/>
              </a:solidFill>
              <a:latin typeface="Calibri"/>
              <a:ea typeface="Calibri"/>
              <a:cs typeface="Calibri"/>
              <a:sym typeface="Calibri"/>
            </a:endParaRPr>
          </a:p>
          <a:p>
            <a:pPr indent="-342900" lvl="0" marL="342900" rtl="0" algn="l">
              <a:lnSpc>
                <a:spcPct val="100000"/>
              </a:lnSpc>
              <a:spcBef>
                <a:spcPts val="560"/>
              </a:spcBef>
              <a:spcAft>
                <a:spcPts val="0"/>
              </a:spcAft>
              <a:buClr>
                <a:schemeClr val="dk2"/>
              </a:buClr>
              <a:buSzPts val="2800"/>
              <a:buChar char="•"/>
            </a:pPr>
            <a:r>
              <a:rPr lang="en-US" sz="2800">
                <a:solidFill>
                  <a:schemeClr val="dk2"/>
                </a:solidFill>
                <a:latin typeface="Calibri"/>
                <a:ea typeface="Calibri"/>
                <a:cs typeface="Calibri"/>
                <a:sym typeface="Calibri"/>
              </a:rPr>
              <a:t>Locally focused</a:t>
            </a:r>
            <a:endParaRPr/>
          </a:p>
          <a:p>
            <a:pPr indent="-342900" lvl="0" marL="342900" rtl="0" algn="l">
              <a:lnSpc>
                <a:spcPct val="100000"/>
              </a:lnSpc>
              <a:spcBef>
                <a:spcPts val="560"/>
              </a:spcBef>
              <a:spcAft>
                <a:spcPts val="0"/>
              </a:spcAft>
              <a:buClr>
                <a:schemeClr val="dk2"/>
              </a:buClr>
              <a:buSzPts val="2800"/>
              <a:buChar char="•"/>
            </a:pPr>
            <a:r>
              <a:rPr lang="en-US" sz="2800">
                <a:solidFill>
                  <a:schemeClr val="dk2"/>
                </a:solidFill>
                <a:latin typeface="Calibri"/>
                <a:ea typeface="Calibri"/>
                <a:cs typeface="Calibri"/>
                <a:sym typeface="Calibri"/>
              </a:rPr>
              <a:t>One per club – multiple clubs may work together</a:t>
            </a:r>
            <a:endParaRPr/>
          </a:p>
          <a:p>
            <a:pPr indent="-342900" lvl="0" marL="342900" rtl="0" algn="l">
              <a:lnSpc>
                <a:spcPct val="100000"/>
              </a:lnSpc>
              <a:spcBef>
                <a:spcPts val="560"/>
              </a:spcBef>
              <a:spcAft>
                <a:spcPts val="0"/>
              </a:spcAft>
              <a:buClr>
                <a:schemeClr val="dk2"/>
              </a:buClr>
              <a:buSzPts val="2800"/>
              <a:buChar char="•"/>
            </a:pPr>
            <a:r>
              <a:rPr lang="en-US" sz="2800">
                <a:solidFill>
                  <a:schemeClr val="dk2"/>
                </a:solidFill>
                <a:latin typeface="Calibri"/>
                <a:ea typeface="Calibri"/>
                <a:cs typeface="Calibri"/>
                <a:sym typeface="Calibri"/>
              </a:rPr>
              <a:t>Eligibility requirements</a:t>
            </a:r>
            <a:endParaRPr/>
          </a:p>
          <a:p>
            <a:pPr indent="-342900" lvl="0" marL="342900" rtl="0" algn="l">
              <a:lnSpc>
                <a:spcPct val="100000"/>
              </a:lnSpc>
              <a:spcBef>
                <a:spcPts val="560"/>
              </a:spcBef>
              <a:spcAft>
                <a:spcPts val="0"/>
              </a:spcAft>
              <a:buClr>
                <a:schemeClr val="dk2"/>
              </a:buClr>
              <a:buSzPts val="2800"/>
              <a:buChar char="•"/>
            </a:pPr>
            <a:r>
              <a:rPr lang="en-US" sz="2800">
                <a:solidFill>
                  <a:schemeClr val="dk2"/>
                </a:solidFill>
                <a:latin typeface="Calibri"/>
                <a:ea typeface="Calibri"/>
                <a:cs typeface="Calibri"/>
                <a:sym typeface="Calibri"/>
              </a:rPr>
              <a:t>Project requirements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RI Guidance for District Grant Project Requirements</a:t>
            </a:r>
            <a:endParaRPr/>
          </a:p>
        </p:txBody>
      </p:sp>
      <p:sp>
        <p:nvSpPr>
          <p:cNvPr id="174" name="Google Shape;174;p30"/>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800"/>
              <a:buChar char="•"/>
            </a:pPr>
            <a:r>
              <a:rPr lang="en-US" sz="2800">
                <a:solidFill>
                  <a:schemeClr val="dk2"/>
                </a:solidFill>
                <a:latin typeface="Calibri"/>
                <a:ea typeface="Calibri"/>
                <a:cs typeface="Calibri"/>
                <a:sym typeface="Calibri"/>
              </a:rPr>
              <a:t>Consistent with Terms and Conditions for Rotary Foundation District Grants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31"/>
          <p:cNvPicPr preferRelativeResize="0"/>
          <p:nvPr/>
        </p:nvPicPr>
        <p:blipFill rotWithShape="1">
          <a:blip r:embed="rId3">
            <a:alphaModFix/>
          </a:blip>
          <a:srcRect b="0" l="0" r="0" t="0"/>
          <a:stretch/>
        </p:blipFill>
        <p:spPr>
          <a:xfrm>
            <a:off x="328600" y="1088950"/>
            <a:ext cx="8486775" cy="5133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Seven Areas of Focus</a:t>
            </a:r>
            <a:endParaRPr/>
          </a:p>
        </p:txBody>
      </p:sp>
      <p:pic>
        <p:nvPicPr>
          <p:cNvPr id="187" name="Google Shape;187;p32"/>
          <p:cNvPicPr preferRelativeResize="0"/>
          <p:nvPr/>
        </p:nvPicPr>
        <p:blipFill rotWithShape="1">
          <a:blip r:embed="rId3">
            <a:alphaModFix/>
          </a:blip>
          <a:srcRect b="0" l="0" r="0" t="0"/>
          <a:stretch/>
        </p:blipFill>
        <p:spPr>
          <a:xfrm>
            <a:off x="76200" y="768851"/>
            <a:ext cx="8793145" cy="53202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3"/>
          <p:cNvPicPr preferRelativeResize="0"/>
          <p:nvPr/>
        </p:nvPicPr>
        <p:blipFill rotWithShape="1">
          <a:blip r:embed="rId3">
            <a:alphaModFix/>
          </a:blip>
          <a:srcRect b="0" l="0" r="0" t="0"/>
          <a:stretch/>
        </p:blipFill>
        <p:spPr>
          <a:xfrm>
            <a:off x="660950" y="1055900"/>
            <a:ext cx="7662650" cy="5065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RI Guidance for District Grant Project Requirements</a:t>
            </a:r>
            <a:endParaRPr/>
          </a:p>
        </p:txBody>
      </p:sp>
      <p:sp>
        <p:nvSpPr>
          <p:cNvPr id="200" name="Google Shape;200;p34"/>
          <p:cNvSpPr txBox="1"/>
          <p:nvPr>
            <p:ph idx="1" type="body"/>
          </p:nvPr>
        </p:nvSpPr>
        <p:spPr>
          <a:xfrm>
            <a:off x="381000" y="1166018"/>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800"/>
              <a:buChar char="•"/>
            </a:pPr>
            <a:r>
              <a:rPr lang="en-US" sz="2800">
                <a:solidFill>
                  <a:schemeClr val="dk2"/>
                </a:solidFill>
                <a:latin typeface="Calibri"/>
                <a:ea typeface="Calibri"/>
                <a:cs typeface="Calibri"/>
                <a:sym typeface="Calibri"/>
              </a:rPr>
              <a:t>Consistent with mission of The Rotary Foundation – </a:t>
            </a:r>
            <a:r>
              <a:rPr lang="en-US" sz="1800">
                <a:solidFill>
                  <a:srgbClr val="002060"/>
                </a:solidFill>
                <a:latin typeface="Calibri"/>
                <a:ea typeface="Calibri"/>
                <a:cs typeface="Calibri"/>
                <a:sym typeface="Calibri"/>
              </a:rPr>
              <a:t>To </a:t>
            </a:r>
            <a:r>
              <a:rPr b="1" lang="en-US" sz="1800">
                <a:solidFill>
                  <a:srgbClr val="002060"/>
                </a:solidFill>
                <a:latin typeface="Calibri"/>
                <a:ea typeface="Calibri"/>
                <a:cs typeface="Calibri"/>
                <a:sym typeface="Calibri"/>
              </a:rPr>
              <a:t>enable Rotarians to advance world understanding, goodwill, and peace</a:t>
            </a:r>
            <a:r>
              <a:rPr lang="en-US" sz="1800">
                <a:solidFill>
                  <a:srgbClr val="002060"/>
                </a:solidFill>
                <a:latin typeface="Calibri"/>
                <a:ea typeface="Calibri"/>
                <a:cs typeface="Calibri"/>
                <a:sym typeface="Calibri"/>
              </a:rPr>
              <a:t> through the improvement of health, the support of education, and the alleviation of poverty.</a:t>
            </a:r>
            <a:endParaRPr sz="1600">
              <a:solidFill>
                <a:srgbClr val="002060"/>
              </a:solidFill>
              <a:latin typeface="Calibri"/>
              <a:ea typeface="Calibri"/>
              <a:cs typeface="Calibri"/>
              <a:sym typeface="Calibri"/>
            </a:endParaRPr>
          </a:p>
          <a:p>
            <a:pPr indent="-342900" lvl="0" marL="342900" marR="0" rtl="0" algn="l">
              <a:lnSpc>
                <a:spcPct val="100000"/>
              </a:lnSpc>
              <a:spcBef>
                <a:spcPts val="600"/>
              </a:spcBef>
              <a:spcAft>
                <a:spcPts val="0"/>
              </a:spcAft>
              <a:buClr>
                <a:schemeClr val="dk2"/>
              </a:buClr>
              <a:buSzPts val="2800"/>
              <a:buChar char="•"/>
            </a:pPr>
            <a:r>
              <a:rPr lang="en-US" sz="2800">
                <a:solidFill>
                  <a:schemeClr val="dk2"/>
                </a:solidFill>
                <a:latin typeface="Calibri"/>
                <a:ea typeface="Calibri"/>
                <a:cs typeface="Calibri"/>
                <a:sym typeface="Calibri"/>
              </a:rPr>
              <a:t>Address a humanitarian, public safety, or educational need in </a:t>
            </a:r>
            <a:r>
              <a:rPr lang="en-US" sz="2800" u="sng">
                <a:solidFill>
                  <a:schemeClr val="dk2"/>
                </a:solidFill>
                <a:latin typeface="Calibri"/>
                <a:ea typeface="Calibri"/>
                <a:cs typeface="Calibri"/>
                <a:sym typeface="Calibri"/>
              </a:rPr>
              <a:t>your community</a:t>
            </a:r>
            <a:endParaRPr u="sng"/>
          </a:p>
          <a:p>
            <a:pPr indent="-165100" lvl="0" marL="342900" rtl="0" algn="l">
              <a:lnSpc>
                <a:spcPct val="100000"/>
              </a:lnSpc>
              <a:spcBef>
                <a:spcPts val="1160"/>
              </a:spcBef>
              <a:spcAft>
                <a:spcPts val="0"/>
              </a:spcAft>
              <a:buClr>
                <a:schemeClr val="dk1"/>
              </a:buClr>
              <a:buSzPts val="2800"/>
              <a:buNone/>
            </a:pPr>
            <a:r>
              <a:t/>
            </a:r>
            <a:endParaRPr sz="28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RI Guidance for District Grant Project Requirements continued</a:t>
            </a:r>
            <a:endParaRPr/>
          </a:p>
        </p:txBody>
      </p:sp>
      <p:sp>
        <p:nvSpPr>
          <p:cNvPr id="207" name="Google Shape;207;p35"/>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800"/>
              <a:buChar char="•"/>
            </a:pPr>
            <a:r>
              <a:rPr lang="en-US" sz="2800">
                <a:solidFill>
                  <a:schemeClr val="dk2"/>
                </a:solidFill>
                <a:latin typeface="Calibri"/>
                <a:ea typeface="Calibri"/>
                <a:cs typeface="Calibri"/>
                <a:sym typeface="Calibri"/>
              </a:rPr>
              <a:t>Is a new project not started and not done as part of a District Grant for at least 3 years</a:t>
            </a:r>
            <a:endParaRPr/>
          </a:p>
          <a:p>
            <a:pPr indent="-342900" lvl="0" marL="342900" rtl="0" algn="l">
              <a:lnSpc>
                <a:spcPct val="100000"/>
              </a:lnSpc>
              <a:spcBef>
                <a:spcPts val="600"/>
              </a:spcBef>
              <a:spcAft>
                <a:spcPts val="0"/>
              </a:spcAft>
              <a:buClr>
                <a:schemeClr val="dk2"/>
              </a:buClr>
              <a:buSzPts val="2800"/>
              <a:buChar char="•"/>
            </a:pPr>
            <a:r>
              <a:rPr lang="en-US" sz="2800">
                <a:solidFill>
                  <a:schemeClr val="dk2"/>
                </a:solidFill>
                <a:latin typeface="Calibri"/>
                <a:ea typeface="Calibri"/>
                <a:cs typeface="Calibri"/>
                <a:sym typeface="Calibri"/>
              </a:rPr>
              <a:t>Is </a:t>
            </a:r>
            <a:r>
              <a:rPr lang="en-US" sz="2800" u="sng">
                <a:solidFill>
                  <a:schemeClr val="dk2"/>
                </a:solidFill>
                <a:latin typeface="Calibri"/>
                <a:ea typeface="Calibri"/>
                <a:cs typeface="Calibri"/>
                <a:sym typeface="Calibri"/>
              </a:rPr>
              <a:t>not</a:t>
            </a:r>
            <a:r>
              <a:rPr lang="en-US" sz="2800">
                <a:solidFill>
                  <a:schemeClr val="dk2"/>
                </a:solidFill>
                <a:latin typeface="Calibri"/>
                <a:ea typeface="Calibri"/>
                <a:cs typeface="Calibri"/>
                <a:sym typeface="Calibri"/>
              </a:rPr>
              <a:t> a beautification project</a:t>
            </a:r>
            <a:endParaRPr/>
          </a:p>
          <a:p>
            <a:pPr indent="-342900" lvl="0" marL="342900" rtl="0" algn="l">
              <a:lnSpc>
                <a:spcPct val="100000"/>
              </a:lnSpc>
              <a:spcBef>
                <a:spcPts val="600"/>
              </a:spcBef>
              <a:spcAft>
                <a:spcPts val="0"/>
              </a:spcAft>
              <a:buClr>
                <a:schemeClr val="dk2"/>
              </a:buClr>
              <a:buSzPts val="2800"/>
              <a:buChar char="•"/>
            </a:pPr>
            <a:r>
              <a:rPr lang="en-US" sz="2800">
                <a:solidFill>
                  <a:schemeClr val="dk2"/>
                </a:solidFill>
                <a:latin typeface="Calibri"/>
                <a:ea typeface="Calibri"/>
                <a:cs typeface="Calibri"/>
                <a:sym typeface="Calibri"/>
              </a:rPr>
              <a:t>Is </a:t>
            </a:r>
            <a:r>
              <a:rPr lang="en-US" sz="2800" u="sng">
                <a:solidFill>
                  <a:schemeClr val="dk2"/>
                </a:solidFill>
                <a:latin typeface="Calibri"/>
                <a:ea typeface="Calibri"/>
                <a:cs typeface="Calibri"/>
                <a:sym typeface="Calibri"/>
              </a:rPr>
              <a:t>not</a:t>
            </a:r>
            <a:r>
              <a:rPr lang="en-US" sz="2800">
                <a:solidFill>
                  <a:schemeClr val="dk2"/>
                </a:solidFill>
                <a:latin typeface="Calibri"/>
                <a:ea typeface="Calibri"/>
                <a:cs typeface="Calibri"/>
                <a:sym typeface="Calibri"/>
              </a:rPr>
              <a:t> a fund-raising project</a:t>
            </a:r>
            <a:endParaRPr/>
          </a:p>
          <a:p>
            <a:pPr indent="-342900" lvl="0" marL="342900" rtl="0" algn="l">
              <a:lnSpc>
                <a:spcPct val="100000"/>
              </a:lnSpc>
              <a:spcBef>
                <a:spcPts val="600"/>
              </a:spcBef>
              <a:spcAft>
                <a:spcPts val="0"/>
              </a:spcAft>
              <a:buClr>
                <a:schemeClr val="dk2"/>
              </a:buClr>
              <a:buSzPts val="2800"/>
              <a:buChar char="•"/>
            </a:pPr>
            <a:r>
              <a:rPr lang="en-US" sz="2800">
                <a:solidFill>
                  <a:schemeClr val="dk2"/>
                </a:solidFill>
                <a:latin typeface="Calibri"/>
                <a:ea typeface="Calibri"/>
                <a:cs typeface="Calibri"/>
                <a:sym typeface="Calibri"/>
              </a:rPr>
              <a:t>Involves active participation of Rotarians</a:t>
            </a:r>
            <a:endParaRPr sz="2800">
              <a:solidFill>
                <a:schemeClr val="dk2"/>
              </a:solidFill>
              <a:latin typeface="Calibri"/>
              <a:ea typeface="Calibri"/>
              <a:cs typeface="Calibri"/>
              <a:sym typeface="Calibri"/>
            </a:endParaRPr>
          </a:p>
          <a:p>
            <a:pPr indent="-406400" lvl="0" marL="457200" rtl="0" algn="l">
              <a:lnSpc>
                <a:spcPct val="100000"/>
              </a:lnSpc>
              <a:spcBef>
                <a:spcPts val="0"/>
              </a:spcBef>
              <a:spcAft>
                <a:spcPts val="0"/>
              </a:spcAft>
              <a:buClr>
                <a:schemeClr val="dk2"/>
              </a:buClr>
              <a:buSzPts val="2800"/>
              <a:buChar char="•"/>
            </a:pPr>
            <a:r>
              <a:rPr lang="en-US" sz="2800">
                <a:solidFill>
                  <a:schemeClr val="dk2"/>
                </a:solidFill>
                <a:highlight>
                  <a:srgbClr val="FFFF00"/>
                </a:highlight>
                <a:latin typeface="Calibri"/>
                <a:ea typeface="Calibri"/>
                <a:cs typeface="Calibri"/>
                <a:sym typeface="Calibri"/>
              </a:rPr>
              <a:t>Cost estimates for all vendors included in application</a:t>
            </a:r>
            <a:endParaRPr sz="2800">
              <a:solidFill>
                <a:schemeClr val="dk2"/>
              </a:solidFill>
              <a:latin typeface="Calibri"/>
              <a:ea typeface="Calibri"/>
              <a:cs typeface="Calibri"/>
              <a:sym typeface="Calibri"/>
            </a:endParaRPr>
          </a:p>
          <a:p>
            <a:pPr indent="-342900" lvl="0" marL="342900" rtl="0" algn="l">
              <a:lnSpc>
                <a:spcPct val="100000"/>
              </a:lnSpc>
              <a:spcBef>
                <a:spcPts val="600"/>
              </a:spcBef>
              <a:spcAft>
                <a:spcPts val="0"/>
              </a:spcAft>
              <a:buClr>
                <a:schemeClr val="dk2"/>
              </a:buClr>
              <a:buSzPts val="2800"/>
              <a:buChar char="•"/>
            </a:pPr>
            <a:r>
              <a:rPr lang="en-US" sz="2800">
                <a:solidFill>
                  <a:schemeClr val="dk2"/>
                </a:solidFill>
                <a:latin typeface="Calibri"/>
                <a:ea typeface="Calibri"/>
                <a:cs typeface="Calibri"/>
                <a:sym typeface="Calibri"/>
              </a:rPr>
              <a:t>Will be promoted via local media and social media</a:t>
            </a:r>
            <a:endParaRPr/>
          </a:p>
          <a:p>
            <a:pPr indent="-342900" lvl="0" marL="342900" rtl="0" algn="l">
              <a:lnSpc>
                <a:spcPct val="100000"/>
              </a:lnSpc>
              <a:spcBef>
                <a:spcPts val="600"/>
              </a:spcBef>
              <a:spcAft>
                <a:spcPts val="0"/>
              </a:spcAft>
              <a:buClr>
                <a:schemeClr val="dk2"/>
              </a:buClr>
              <a:buSzPts val="2800"/>
              <a:buChar char="•"/>
            </a:pPr>
            <a:r>
              <a:rPr lang="en-US" sz="2800">
                <a:solidFill>
                  <a:schemeClr val="dk2"/>
                </a:solidFill>
                <a:latin typeface="Calibri"/>
                <a:ea typeface="Calibri"/>
                <a:cs typeface="Calibri"/>
                <a:sym typeface="Calibri"/>
              </a:rPr>
              <a:t>Will be completed and Final Report submitted no later than May 1, 2027 </a:t>
            </a:r>
            <a:endParaRPr sz="2800">
              <a:solidFill>
                <a:schemeClr val="dk2"/>
              </a:solidFill>
              <a:latin typeface="Calibri"/>
              <a:ea typeface="Calibri"/>
              <a:cs typeface="Calibri"/>
              <a:sym typeface="Calibri"/>
            </a:endParaRPr>
          </a:p>
          <a:p>
            <a:pPr indent="-165100" lvl="0" marL="342900" rtl="0" algn="l">
              <a:lnSpc>
                <a:spcPct val="100000"/>
              </a:lnSpc>
              <a:spcBef>
                <a:spcPts val="600"/>
              </a:spcBef>
              <a:spcAft>
                <a:spcPts val="0"/>
              </a:spcAft>
              <a:buClr>
                <a:schemeClr val="dk1"/>
              </a:buClr>
              <a:buSzPts val="2800"/>
              <a:buNone/>
            </a:pPr>
            <a:r>
              <a:t/>
            </a:r>
            <a:endParaRPr sz="2800">
              <a:solidFill>
                <a:schemeClr val="dk2"/>
              </a:solidFill>
              <a:latin typeface="Calibri"/>
              <a:ea typeface="Calibri"/>
              <a:cs typeface="Calibri"/>
              <a:sym typeface="Calibri"/>
            </a:endParaRPr>
          </a:p>
          <a:p>
            <a:pPr indent="0" lvl="0" marL="0" rtl="0" algn="l">
              <a:lnSpc>
                <a:spcPct val="100000"/>
              </a:lnSpc>
              <a:spcBef>
                <a:spcPts val="600"/>
              </a:spcBef>
              <a:spcAft>
                <a:spcPts val="0"/>
              </a:spcAft>
              <a:buClr>
                <a:schemeClr val="dk1"/>
              </a:buClr>
              <a:buSzPts val="2800"/>
              <a:buNone/>
            </a:pPr>
            <a:r>
              <a:t/>
            </a:r>
            <a:endParaRPr sz="2800">
              <a:solidFill>
                <a:schemeClr val="dk2"/>
              </a:solidFill>
              <a:latin typeface="Calibri"/>
              <a:ea typeface="Calibri"/>
              <a:cs typeface="Calibri"/>
              <a:sym typeface="Calibri"/>
            </a:endParaRPr>
          </a:p>
          <a:p>
            <a:pPr indent="-152400" lvl="0" marL="342900" rtl="0" algn="l">
              <a:lnSpc>
                <a:spcPct val="100000"/>
              </a:lnSpc>
              <a:spcBef>
                <a:spcPts val="1200"/>
              </a:spcBef>
              <a:spcAft>
                <a:spcPts val="0"/>
              </a:spcAft>
              <a:buClr>
                <a:schemeClr val="dk1"/>
              </a:buClr>
              <a:buSzPts val="3000"/>
              <a:buNone/>
            </a:pPr>
            <a:r>
              <a:t/>
            </a:r>
            <a:endParaRPr>
              <a:solidFill>
                <a:schemeClr val="dk2"/>
              </a:solidFill>
              <a:latin typeface="Calibri"/>
              <a:ea typeface="Calibri"/>
              <a:cs typeface="Calibri"/>
              <a:sym typeface="Calibri"/>
            </a:endParaRPr>
          </a:p>
          <a:p>
            <a:pPr indent="-152400" lvl="0" marL="342900" rtl="0" algn="l">
              <a:lnSpc>
                <a:spcPct val="100000"/>
              </a:lnSpc>
              <a:spcBef>
                <a:spcPts val="600"/>
              </a:spcBef>
              <a:spcAft>
                <a:spcPts val="0"/>
              </a:spcAft>
              <a:buClr>
                <a:schemeClr val="dk1"/>
              </a:buClr>
              <a:buSzPts val="3000"/>
              <a:buNone/>
            </a:pPr>
            <a:r>
              <a:t/>
            </a:r>
            <a:endParaRPr>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District Grant Timeline</a:t>
            </a:r>
            <a:endParaRPr/>
          </a:p>
        </p:txBody>
      </p:sp>
      <p:sp>
        <p:nvSpPr>
          <p:cNvPr id="214" name="Google Shape;214;p36"/>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Autofit/>
          </a:bodyPr>
          <a:lstStyle/>
          <a:p>
            <a:pPr indent="-514350" lvl="0" marL="514350" rtl="0" algn="l">
              <a:lnSpc>
                <a:spcPct val="100000"/>
              </a:lnSpc>
              <a:spcBef>
                <a:spcPts val="0"/>
              </a:spcBef>
              <a:spcAft>
                <a:spcPts val="0"/>
              </a:spcAft>
              <a:buClr>
                <a:schemeClr val="dk2"/>
              </a:buClr>
              <a:buSzPts val="2400"/>
              <a:buFont typeface="Calibri"/>
              <a:buAutoNum type="arabicPeriod"/>
            </a:pPr>
            <a:r>
              <a:rPr lang="en-US" sz="2400">
                <a:solidFill>
                  <a:schemeClr val="dk2"/>
                </a:solidFill>
                <a:latin typeface="Calibri"/>
                <a:ea typeface="Calibri"/>
                <a:cs typeface="Calibri"/>
                <a:sym typeface="Calibri"/>
              </a:rPr>
              <a:t>PLAN – Winter 2026</a:t>
            </a:r>
            <a:endParaRPr sz="2400">
              <a:solidFill>
                <a:schemeClr val="dk2"/>
              </a:solidFill>
              <a:latin typeface="Calibri"/>
              <a:ea typeface="Calibri"/>
              <a:cs typeface="Calibri"/>
              <a:sym typeface="Calibri"/>
            </a:endParaRPr>
          </a:p>
          <a:p>
            <a:pPr indent="-514350" lvl="0" marL="514350" rtl="0" algn="l">
              <a:lnSpc>
                <a:spcPct val="100000"/>
              </a:lnSpc>
              <a:spcBef>
                <a:spcPts val="1200"/>
              </a:spcBef>
              <a:spcAft>
                <a:spcPts val="0"/>
              </a:spcAft>
              <a:buClr>
                <a:schemeClr val="dk2"/>
              </a:buClr>
              <a:buSzPts val="2400"/>
              <a:buFont typeface="Calibri"/>
              <a:buAutoNum type="arabicPeriod"/>
            </a:pPr>
            <a:r>
              <a:rPr lang="en-US" sz="2400">
                <a:solidFill>
                  <a:schemeClr val="dk2"/>
                </a:solidFill>
                <a:latin typeface="Calibri"/>
                <a:ea typeface="Calibri"/>
                <a:cs typeface="Calibri"/>
                <a:sym typeface="Calibri"/>
              </a:rPr>
              <a:t>LEARN – January 17, March 14, or March 18, 2026</a:t>
            </a:r>
            <a:endParaRPr sz="2400">
              <a:solidFill>
                <a:schemeClr val="dk2"/>
              </a:solidFill>
              <a:latin typeface="Calibri"/>
              <a:ea typeface="Calibri"/>
              <a:cs typeface="Calibri"/>
              <a:sym typeface="Calibri"/>
            </a:endParaRPr>
          </a:p>
          <a:p>
            <a:pPr indent="-514350" lvl="0" marL="514350" rtl="0" algn="l">
              <a:lnSpc>
                <a:spcPct val="100000"/>
              </a:lnSpc>
              <a:spcBef>
                <a:spcPts val="1200"/>
              </a:spcBef>
              <a:spcAft>
                <a:spcPts val="0"/>
              </a:spcAft>
              <a:buClr>
                <a:schemeClr val="dk2"/>
              </a:buClr>
              <a:buSzPts val="2400"/>
              <a:buFont typeface="Calibri"/>
              <a:buAutoNum type="arabicPeriod"/>
            </a:pPr>
            <a:r>
              <a:rPr lang="en-US" sz="2400">
                <a:solidFill>
                  <a:schemeClr val="dk2"/>
                </a:solidFill>
                <a:latin typeface="Calibri"/>
                <a:ea typeface="Calibri"/>
                <a:cs typeface="Calibri"/>
                <a:sym typeface="Calibri"/>
              </a:rPr>
              <a:t>DRAFT - Spring 2026</a:t>
            </a:r>
            <a:endParaRPr sz="2400">
              <a:solidFill>
                <a:schemeClr val="dk2"/>
              </a:solidFill>
              <a:latin typeface="Calibri"/>
              <a:ea typeface="Calibri"/>
              <a:cs typeface="Calibri"/>
              <a:sym typeface="Calibri"/>
            </a:endParaRPr>
          </a:p>
          <a:p>
            <a:pPr indent="-514350" lvl="0" marL="514350" rtl="0" algn="l">
              <a:lnSpc>
                <a:spcPct val="100000"/>
              </a:lnSpc>
              <a:spcBef>
                <a:spcPts val="1200"/>
              </a:spcBef>
              <a:spcAft>
                <a:spcPts val="0"/>
              </a:spcAft>
              <a:buClr>
                <a:srgbClr val="FF0000"/>
              </a:buClr>
              <a:buSzPts val="2400"/>
              <a:buFont typeface="Calibri"/>
              <a:buAutoNum type="arabicPeriod"/>
            </a:pPr>
            <a:r>
              <a:rPr lang="en-US" sz="2400">
                <a:solidFill>
                  <a:srgbClr val="FF0000"/>
                </a:solidFill>
                <a:latin typeface="Calibri"/>
                <a:ea typeface="Calibri"/>
                <a:cs typeface="Calibri"/>
                <a:sym typeface="Calibri"/>
              </a:rPr>
              <a:t>SUBMIT - before May 15, 2026</a:t>
            </a:r>
            <a:endParaRPr sz="2400">
              <a:solidFill>
                <a:srgbClr val="FF0000"/>
              </a:solidFill>
              <a:latin typeface="Calibri"/>
              <a:ea typeface="Calibri"/>
              <a:cs typeface="Calibri"/>
              <a:sym typeface="Calibri"/>
            </a:endParaRPr>
          </a:p>
          <a:p>
            <a:pPr indent="-514350" lvl="0" marL="514350" rtl="0" algn="l">
              <a:lnSpc>
                <a:spcPct val="100000"/>
              </a:lnSpc>
              <a:spcBef>
                <a:spcPts val="1200"/>
              </a:spcBef>
              <a:spcAft>
                <a:spcPts val="0"/>
              </a:spcAft>
              <a:buClr>
                <a:schemeClr val="dk2"/>
              </a:buClr>
              <a:buSzPts val="2400"/>
              <a:buFont typeface="Calibri"/>
              <a:buAutoNum type="arabicPeriod"/>
            </a:pPr>
            <a:r>
              <a:rPr lang="en-US" sz="2400">
                <a:solidFill>
                  <a:schemeClr val="dk2"/>
                </a:solidFill>
                <a:latin typeface="Calibri"/>
                <a:ea typeface="Calibri"/>
                <a:cs typeface="Calibri"/>
                <a:sym typeface="Calibri"/>
              </a:rPr>
              <a:t>RECEIVE  - late July 2026</a:t>
            </a:r>
            <a:endParaRPr sz="2400">
              <a:solidFill>
                <a:schemeClr val="dk2"/>
              </a:solidFill>
              <a:latin typeface="Calibri"/>
              <a:ea typeface="Calibri"/>
              <a:cs typeface="Calibri"/>
              <a:sym typeface="Calibri"/>
            </a:endParaRPr>
          </a:p>
          <a:p>
            <a:pPr indent="-514350" lvl="0" marL="514350" rtl="0" algn="l">
              <a:lnSpc>
                <a:spcPct val="100000"/>
              </a:lnSpc>
              <a:spcBef>
                <a:spcPts val="1200"/>
              </a:spcBef>
              <a:spcAft>
                <a:spcPts val="0"/>
              </a:spcAft>
              <a:buClr>
                <a:schemeClr val="dk2"/>
              </a:buClr>
              <a:buSzPts val="2400"/>
              <a:buFont typeface="Calibri"/>
              <a:buAutoNum type="arabicPeriod"/>
            </a:pPr>
            <a:r>
              <a:rPr lang="en-US" sz="2400">
                <a:solidFill>
                  <a:schemeClr val="dk2"/>
                </a:solidFill>
                <a:latin typeface="Calibri"/>
                <a:ea typeface="Calibri"/>
                <a:cs typeface="Calibri"/>
                <a:sym typeface="Calibri"/>
              </a:rPr>
              <a:t>BEGIN - August 2026 (after check is received)</a:t>
            </a:r>
            <a:endParaRPr sz="2400">
              <a:solidFill>
                <a:schemeClr val="dk2"/>
              </a:solidFill>
              <a:latin typeface="Calibri"/>
              <a:ea typeface="Calibri"/>
              <a:cs typeface="Calibri"/>
              <a:sym typeface="Calibri"/>
            </a:endParaRPr>
          </a:p>
          <a:p>
            <a:pPr indent="-514350" lvl="0" marL="514350" rtl="0" algn="l">
              <a:lnSpc>
                <a:spcPct val="100000"/>
              </a:lnSpc>
              <a:spcBef>
                <a:spcPts val="1200"/>
              </a:spcBef>
              <a:spcAft>
                <a:spcPts val="0"/>
              </a:spcAft>
              <a:buClr>
                <a:schemeClr val="dk2"/>
              </a:buClr>
              <a:buSzPts val="2400"/>
              <a:buFont typeface="Calibri"/>
              <a:buAutoNum type="arabicPeriod"/>
            </a:pPr>
            <a:r>
              <a:rPr lang="en-US" sz="2400">
                <a:solidFill>
                  <a:schemeClr val="dk2"/>
                </a:solidFill>
                <a:latin typeface="Calibri"/>
                <a:ea typeface="Calibri"/>
                <a:cs typeface="Calibri"/>
                <a:sym typeface="Calibri"/>
              </a:rPr>
              <a:t>FINISH &amp; SUBMIT REPORT – before May 1, 2027</a:t>
            </a:r>
            <a:endParaRPr sz="2400">
              <a:solidFill>
                <a:schemeClr val="dk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Fillable Forms</a:t>
            </a:r>
            <a:endParaRPr/>
          </a:p>
        </p:txBody>
      </p:sp>
      <p:sp>
        <p:nvSpPr>
          <p:cNvPr id="221" name="Google Shape;221;p37"/>
          <p:cNvSpPr txBox="1"/>
          <p:nvPr/>
        </p:nvSpPr>
        <p:spPr>
          <a:xfrm rot="-736782">
            <a:off x="1290824" y="4951958"/>
            <a:ext cx="2544618" cy="708003"/>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Calibri"/>
                <a:ea typeface="Calibri"/>
                <a:cs typeface="Calibri"/>
                <a:sym typeface="Calibri"/>
              </a:rPr>
              <a:t>Not fillable on signature lines</a:t>
            </a:r>
            <a:endParaRPr b="0" i="0" sz="1400" u="none" cap="none" strike="noStrike">
              <a:solidFill>
                <a:srgbClr val="000000"/>
              </a:solidFill>
              <a:latin typeface="Arial"/>
              <a:ea typeface="Arial"/>
              <a:cs typeface="Arial"/>
              <a:sym typeface="Arial"/>
            </a:endParaRPr>
          </a:p>
        </p:txBody>
      </p:sp>
      <p:pic>
        <p:nvPicPr>
          <p:cNvPr id="222" name="Google Shape;222;p37" title="app1.PNG"/>
          <p:cNvPicPr preferRelativeResize="0"/>
          <p:nvPr/>
        </p:nvPicPr>
        <p:blipFill rotWithShape="1">
          <a:blip r:embed="rId3">
            <a:alphaModFix/>
          </a:blip>
          <a:srcRect b="0" l="0" r="0" t="0"/>
          <a:stretch/>
        </p:blipFill>
        <p:spPr>
          <a:xfrm>
            <a:off x="152400" y="1143000"/>
            <a:ext cx="4150225" cy="2881028"/>
          </a:xfrm>
          <a:prstGeom prst="rect">
            <a:avLst/>
          </a:prstGeom>
          <a:noFill/>
          <a:ln>
            <a:noFill/>
          </a:ln>
        </p:spPr>
      </p:pic>
      <p:pic>
        <p:nvPicPr>
          <p:cNvPr id="223" name="Google Shape;223;p37" title="app26checklist.PNG"/>
          <p:cNvPicPr preferRelativeResize="0"/>
          <p:nvPr/>
        </p:nvPicPr>
        <p:blipFill rotWithShape="1">
          <a:blip r:embed="rId4">
            <a:alphaModFix/>
          </a:blip>
          <a:srcRect b="0" l="0" r="0" t="0"/>
          <a:stretch/>
        </p:blipFill>
        <p:spPr>
          <a:xfrm>
            <a:off x="4426150" y="1912700"/>
            <a:ext cx="4536576" cy="29499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8"/>
          <p:cNvPicPr preferRelativeResize="0"/>
          <p:nvPr/>
        </p:nvPicPr>
        <p:blipFill rotWithShape="1">
          <a:blip r:embed="rId3">
            <a:alphaModFix/>
          </a:blip>
          <a:srcRect b="0" l="0" r="0" t="0"/>
          <a:stretch/>
        </p:blipFill>
        <p:spPr>
          <a:xfrm>
            <a:off x="2295950" y="0"/>
            <a:ext cx="6413725" cy="6669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1"/>
          <p:cNvSpPr txBox="1"/>
          <p:nvPr/>
        </p:nvSpPr>
        <p:spPr>
          <a:xfrm>
            <a:off x="372834" y="1130915"/>
            <a:ext cx="4973637" cy="29980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5400"/>
              <a:buFont typeface="Arial Narrow"/>
              <a:buNone/>
            </a:pPr>
            <a:r>
              <a:rPr b="1" i="0" lang="en-US" sz="5400" u="none" cap="none" strike="noStrike">
                <a:solidFill>
                  <a:srgbClr val="FFFFFF"/>
                </a:solidFill>
                <a:latin typeface="Arial Narrow"/>
                <a:ea typeface="Arial Narrow"/>
                <a:cs typeface="Arial Narrow"/>
                <a:sym typeface="Arial Narrow"/>
              </a:rPr>
              <a:t>District Grant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5400"/>
              <a:buFont typeface="Arial Narrow"/>
              <a:buNone/>
            </a:pPr>
            <a:r>
              <a:rPr b="1" i="0" lang="en-US" sz="5400" u="none" cap="none" strike="noStrike">
                <a:solidFill>
                  <a:srgbClr val="FFFFFF"/>
                </a:solidFill>
                <a:latin typeface="Arial Narrow"/>
                <a:ea typeface="Arial Narrow"/>
                <a:cs typeface="Arial Narrow"/>
                <a:sym typeface="Arial Narrow"/>
              </a:rPr>
              <a:t>Management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5400"/>
              <a:buFont typeface="Arial Narrow"/>
              <a:buNone/>
            </a:pPr>
            <a:r>
              <a:rPr b="1" i="0" lang="en-US" sz="5400" u="none" cap="none" strike="noStrike">
                <a:solidFill>
                  <a:srgbClr val="FFFFFF"/>
                </a:solidFill>
                <a:latin typeface="Arial Narrow"/>
                <a:ea typeface="Arial Narrow"/>
                <a:cs typeface="Arial Narrow"/>
                <a:sym typeface="Arial Narrow"/>
              </a:rPr>
              <a:t>Training Seminar</a:t>
            </a:r>
            <a:endParaRPr b="1" i="0" sz="5400" u="none" cap="none" strike="noStrike">
              <a:solidFill>
                <a:srgbClr val="FFFFFF"/>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FFFFFF"/>
              </a:buClr>
              <a:buSzPts val="5400"/>
              <a:buFont typeface="Arial Narrow"/>
              <a:buNone/>
            </a:pPr>
            <a:r>
              <a:rPr b="1" i="0" lang="en-US" sz="5400" u="none" cap="none" strike="noStrike">
                <a:solidFill>
                  <a:srgbClr val="FFFFFF"/>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sp>
        <p:nvSpPr>
          <p:cNvPr id="91" name="Google Shape;91;p21"/>
          <p:cNvSpPr txBox="1"/>
          <p:nvPr/>
        </p:nvSpPr>
        <p:spPr>
          <a:xfrm>
            <a:off x="372824" y="4396022"/>
            <a:ext cx="5528400" cy="1626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800"/>
              <a:buFont typeface="Arial"/>
              <a:buNone/>
            </a:pPr>
            <a:r>
              <a:rPr b="0" i="0" lang="en-US" sz="2400" u="none" cap="none" strike="noStrike">
                <a:solidFill>
                  <a:srgbClr val="FFFFFF"/>
                </a:solidFill>
                <a:latin typeface="Arial"/>
                <a:ea typeface="Arial"/>
                <a:cs typeface="Arial"/>
                <a:sym typeface="Arial"/>
              </a:rPr>
              <a:t>Kelly Giovanine</a:t>
            </a:r>
            <a:endParaRPr b="0" i="0" sz="20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FFFFFF"/>
              </a:buClr>
              <a:buSzPts val="1800"/>
              <a:buFont typeface="Arial"/>
              <a:buNone/>
            </a:pPr>
            <a:r>
              <a:rPr b="0" i="0" lang="en-US" sz="2400" u="none" cap="none" strike="noStrike">
                <a:solidFill>
                  <a:srgbClr val="FFFFFF"/>
                </a:solidFill>
                <a:latin typeface="Arial"/>
                <a:ea typeface="Arial"/>
                <a:cs typeface="Arial"/>
                <a:sym typeface="Arial"/>
              </a:rPr>
              <a:t>Pecatonica Rotary Club</a:t>
            </a:r>
            <a:endParaRPr b="0" i="0" sz="20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FFFFFF"/>
              </a:buClr>
              <a:buSzPts val="1800"/>
              <a:buFont typeface="Arial"/>
              <a:buNone/>
            </a:pPr>
            <a:r>
              <a:rPr b="0" i="0" lang="en-US" sz="2400" u="none" cap="none" strike="noStrike">
                <a:solidFill>
                  <a:srgbClr val="FFFFFF"/>
                </a:solidFill>
                <a:latin typeface="Arial"/>
                <a:ea typeface="Arial"/>
                <a:cs typeface="Arial"/>
                <a:sym typeface="Arial"/>
              </a:rPr>
              <a:t>District Grants Subcommittee Chair</a:t>
            </a:r>
            <a:endParaRPr b="0" i="0" sz="2400" u="none" cap="none" strike="noStrike">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9"/>
          <p:cNvPicPr preferRelativeResize="0"/>
          <p:nvPr/>
        </p:nvPicPr>
        <p:blipFill rotWithShape="1">
          <a:blip r:embed="rId3">
            <a:alphaModFix/>
          </a:blip>
          <a:srcRect b="39910" l="34806" r="36142" t="6752"/>
          <a:stretch/>
        </p:blipFill>
        <p:spPr>
          <a:xfrm>
            <a:off x="1579875" y="1088500"/>
            <a:ext cx="7646001" cy="6026775"/>
          </a:xfrm>
          <a:prstGeom prst="rect">
            <a:avLst/>
          </a:prstGeom>
          <a:noFill/>
          <a:ln>
            <a:noFill/>
          </a:ln>
        </p:spPr>
      </p:pic>
      <p:sp>
        <p:nvSpPr>
          <p:cNvPr id="236" name="Google Shape;236;p39"/>
          <p:cNvSpPr txBox="1"/>
          <p:nvPr/>
        </p:nvSpPr>
        <p:spPr>
          <a:xfrm>
            <a:off x="721350" y="529575"/>
            <a:ext cx="8463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Application Narrative, Continued</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0"/>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District Grant Project Requirements continued</a:t>
            </a:r>
            <a:endParaRPr/>
          </a:p>
        </p:txBody>
      </p:sp>
      <p:sp>
        <p:nvSpPr>
          <p:cNvPr id="243" name="Google Shape;243;p40"/>
          <p:cNvSpPr txBox="1"/>
          <p:nvPr>
            <p:ph idx="1" type="body"/>
          </p:nvPr>
        </p:nvSpPr>
        <p:spPr>
          <a:xfrm>
            <a:off x="457200" y="1066800"/>
            <a:ext cx="8229600" cy="495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US" sz="2800" u="sng">
                <a:solidFill>
                  <a:schemeClr val="dk2"/>
                </a:solidFill>
                <a:latin typeface="Calibri"/>
                <a:ea typeface="Calibri"/>
                <a:cs typeface="Calibri"/>
                <a:sym typeface="Calibri"/>
              </a:rPr>
              <a:t>3 MOU’s (Memos of Understanding)</a:t>
            </a:r>
            <a:endParaRPr/>
          </a:p>
          <a:p>
            <a:pPr indent="-342900" lvl="0" marL="342900" rtl="0" algn="l">
              <a:lnSpc>
                <a:spcPct val="100000"/>
              </a:lnSpc>
              <a:spcBef>
                <a:spcPts val="600"/>
              </a:spcBef>
              <a:spcAft>
                <a:spcPts val="0"/>
              </a:spcAft>
              <a:buClr>
                <a:schemeClr val="dk2"/>
              </a:buClr>
              <a:buSzPts val="2800"/>
              <a:buChar char="•"/>
            </a:pPr>
            <a:r>
              <a:rPr lang="en-US" sz="2800">
                <a:solidFill>
                  <a:schemeClr val="dk2"/>
                </a:solidFill>
                <a:latin typeface="Calibri"/>
                <a:ea typeface="Calibri"/>
                <a:cs typeface="Calibri"/>
                <a:sym typeface="Calibri"/>
              </a:rPr>
              <a:t>Partnering organization MOU completed for all partnering organizations</a:t>
            </a:r>
            <a:endParaRPr/>
          </a:p>
          <a:p>
            <a:pPr indent="-285750" lvl="1" marL="742950" rtl="0" algn="l">
              <a:lnSpc>
                <a:spcPct val="100000"/>
              </a:lnSpc>
              <a:spcBef>
                <a:spcPts val="600"/>
              </a:spcBef>
              <a:spcAft>
                <a:spcPts val="0"/>
              </a:spcAft>
              <a:buClr>
                <a:srgbClr val="00246C"/>
              </a:buClr>
              <a:buSzPts val="2000"/>
              <a:buChar char="–"/>
            </a:pPr>
            <a:r>
              <a:rPr lang="en-US" sz="2000">
                <a:solidFill>
                  <a:srgbClr val="00246C"/>
                </a:solidFill>
                <a:latin typeface="Calibri"/>
                <a:ea typeface="Calibri"/>
                <a:cs typeface="Calibri"/>
                <a:sym typeface="Calibri"/>
              </a:rPr>
              <a:t>Part of application for </a:t>
            </a:r>
            <a:r>
              <a:rPr lang="en-US" sz="2000" u="sng">
                <a:solidFill>
                  <a:srgbClr val="00246C"/>
                </a:solidFill>
                <a:latin typeface="Calibri"/>
                <a:ea typeface="Calibri"/>
                <a:cs typeface="Calibri"/>
                <a:sym typeface="Calibri"/>
              </a:rPr>
              <a:t>every</a:t>
            </a:r>
            <a:r>
              <a:rPr lang="en-US" sz="2000">
                <a:solidFill>
                  <a:srgbClr val="00246C"/>
                </a:solidFill>
                <a:latin typeface="Calibri"/>
                <a:ea typeface="Calibri"/>
                <a:cs typeface="Calibri"/>
                <a:sym typeface="Calibri"/>
              </a:rPr>
              <a:t> project that includes a partnering organization</a:t>
            </a:r>
            <a:endParaRPr/>
          </a:p>
          <a:p>
            <a:pPr indent="-285750" lvl="1" marL="742950" rtl="0" algn="l">
              <a:lnSpc>
                <a:spcPct val="100000"/>
              </a:lnSpc>
              <a:spcBef>
                <a:spcPts val="600"/>
              </a:spcBef>
              <a:spcAft>
                <a:spcPts val="0"/>
              </a:spcAft>
              <a:buClr>
                <a:srgbClr val="00246C"/>
              </a:buClr>
              <a:buSzPts val="2000"/>
              <a:buChar char="–"/>
            </a:pPr>
            <a:r>
              <a:rPr lang="en-US" sz="2000">
                <a:solidFill>
                  <a:srgbClr val="00246C"/>
                </a:solidFill>
                <a:latin typeface="Calibri"/>
                <a:ea typeface="Calibri"/>
                <a:cs typeface="Calibri"/>
                <a:sym typeface="Calibri"/>
              </a:rPr>
              <a:t>Allows for a partnering organization to pay the provider of goods or services </a:t>
            </a:r>
            <a:endParaRPr/>
          </a:p>
          <a:p>
            <a:pPr indent="-342900" lvl="0" marL="342900" rtl="0" algn="l">
              <a:lnSpc>
                <a:spcPct val="100000"/>
              </a:lnSpc>
              <a:spcBef>
                <a:spcPts val="600"/>
              </a:spcBef>
              <a:spcAft>
                <a:spcPts val="0"/>
              </a:spcAft>
              <a:buClr>
                <a:srgbClr val="00246C"/>
              </a:buClr>
              <a:buSzPts val="2800"/>
              <a:buChar char="•"/>
            </a:pPr>
            <a:r>
              <a:rPr lang="en-US" sz="2800">
                <a:solidFill>
                  <a:srgbClr val="00246C"/>
                </a:solidFill>
                <a:latin typeface="Calibri"/>
                <a:ea typeface="Calibri"/>
                <a:cs typeface="Calibri"/>
                <a:sym typeface="Calibri"/>
              </a:rPr>
              <a:t>The Rotary Foundation </a:t>
            </a:r>
            <a:r>
              <a:rPr lang="en-US" sz="2800">
                <a:solidFill>
                  <a:schemeClr val="dk2"/>
                </a:solidFill>
                <a:latin typeface="Calibri"/>
                <a:ea typeface="Calibri"/>
                <a:cs typeface="Calibri"/>
                <a:sym typeface="Calibri"/>
              </a:rPr>
              <a:t>Club Qualification MOU completed</a:t>
            </a:r>
            <a:endParaRPr/>
          </a:p>
          <a:p>
            <a:pPr indent="-342900" lvl="0" marL="342900" rtl="0" algn="l">
              <a:lnSpc>
                <a:spcPct val="100000"/>
              </a:lnSpc>
              <a:spcBef>
                <a:spcPts val="600"/>
              </a:spcBef>
              <a:spcAft>
                <a:spcPts val="0"/>
              </a:spcAft>
              <a:buClr>
                <a:schemeClr val="dk2"/>
              </a:buClr>
              <a:buSzPts val="2800"/>
              <a:buChar char="•"/>
            </a:pPr>
            <a:r>
              <a:rPr lang="en-US" sz="2800">
                <a:solidFill>
                  <a:schemeClr val="dk2"/>
                </a:solidFill>
                <a:latin typeface="Calibri"/>
                <a:ea typeface="Calibri"/>
                <a:cs typeface="Calibri"/>
                <a:sym typeface="Calibri"/>
              </a:rPr>
              <a:t>District 6420 MOU Addendum completed</a:t>
            </a:r>
            <a:endParaRPr sz="2800">
              <a:solidFill>
                <a:srgbClr val="00246C"/>
              </a:solidFill>
              <a:latin typeface="Calibri"/>
              <a:ea typeface="Calibri"/>
              <a:cs typeface="Calibri"/>
              <a:sym typeface="Calibri"/>
            </a:endParaRPr>
          </a:p>
          <a:p>
            <a:pPr indent="0" lvl="1" marL="457200" rtl="0" algn="l">
              <a:lnSpc>
                <a:spcPct val="100000"/>
              </a:lnSpc>
              <a:spcBef>
                <a:spcPts val="600"/>
              </a:spcBef>
              <a:spcAft>
                <a:spcPts val="0"/>
              </a:spcAft>
              <a:buClr>
                <a:schemeClr val="dk1"/>
              </a:buClr>
              <a:buSzPts val="2000"/>
              <a:buNone/>
            </a:pPr>
            <a:r>
              <a:t/>
            </a:r>
            <a:endParaRPr sz="2000">
              <a:solidFill>
                <a:srgbClr val="00246C"/>
              </a:solidFill>
              <a:latin typeface="Calibri"/>
              <a:ea typeface="Calibri"/>
              <a:cs typeface="Calibri"/>
              <a:sym typeface="Calibri"/>
            </a:endParaRPr>
          </a:p>
          <a:p>
            <a:pPr indent="-165100" lvl="0" marL="342900" rtl="0" algn="l">
              <a:lnSpc>
                <a:spcPct val="100000"/>
              </a:lnSpc>
              <a:spcBef>
                <a:spcPts val="600"/>
              </a:spcBef>
              <a:spcAft>
                <a:spcPts val="0"/>
              </a:spcAft>
              <a:buClr>
                <a:schemeClr val="dk1"/>
              </a:buClr>
              <a:buSzPts val="2800"/>
              <a:buNone/>
            </a:pPr>
            <a:r>
              <a:t/>
            </a:r>
            <a:endParaRPr sz="28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p:nvPr/>
        </p:nvSpPr>
        <p:spPr>
          <a:xfrm rot="-748697">
            <a:off x="5004729" y="2923764"/>
            <a:ext cx="4025203" cy="1495880"/>
          </a:xfrm>
          <a:prstGeom prst="irregularSeal2">
            <a:avLst/>
          </a:prstGeom>
          <a:solidFill>
            <a:schemeClr val="dk2"/>
          </a:solidFill>
          <a:ln cap="flat" cmpd="sng" w="9525">
            <a:solidFill>
              <a:srgbClr val="00B2E6"/>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Attach to App!</a:t>
            </a:r>
            <a:endParaRPr b="0" i="0" sz="2400" u="none" cap="none" strike="noStrike">
              <a:solidFill>
                <a:schemeClr val="lt1"/>
              </a:solidFill>
              <a:latin typeface="Arial"/>
              <a:ea typeface="Arial"/>
              <a:cs typeface="Arial"/>
              <a:sym typeface="Arial"/>
            </a:endParaRPr>
          </a:p>
        </p:txBody>
      </p:sp>
      <p:pic>
        <p:nvPicPr>
          <p:cNvPr id="250" name="Google Shape;250;p41" title="moupartner.PNG"/>
          <p:cNvPicPr preferRelativeResize="0"/>
          <p:nvPr/>
        </p:nvPicPr>
        <p:blipFill rotWithShape="1">
          <a:blip r:embed="rId3">
            <a:alphaModFix/>
          </a:blip>
          <a:srcRect b="0" l="0" r="0" t="0"/>
          <a:stretch/>
        </p:blipFill>
        <p:spPr>
          <a:xfrm>
            <a:off x="152400" y="152400"/>
            <a:ext cx="4585865" cy="2873147"/>
          </a:xfrm>
          <a:prstGeom prst="rect">
            <a:avLst/>
          </a:prstGeom>
          <a:noFill/>
          <a:ln>
            <a:noFill/>
          </a:ln>
        </p:spPr>
      </p:pic>
      <p:pic>
        <p:nvPicPr>
          <p:cNvPr id="251" name="Google Shape;251;p41" title="MOUPartner2.PNG"/>
          <p:cNvPicPr preferRelativeResize="0"/>
          <p:nvPr/>
        </p:nvPicPr>
        <p:blipFill rotWithShape="1">
          <a:blip r:embed="rId4">
            <a:alphaModFix/>
          </a:blip>
          <a:srcRect b="0" l="0" r="0" t="0"/>
          <a:stretch/>
        </p:blipFill>
        <p:spPr>
          <a:xfrm>
            <a:off x="190900" y="3149096"/>
            <a:ext cx="4585864" cy="270982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2"/>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Club Qualification Memorandum of Understanding</a:t>
            </a:r>
            <a:endParaRPr/>
          </a:p>
        </p:txBody>
      </p:sp>
      <p:pic>
        <p:nvPicPr>
          <p:cNvPr id="258" name="Google Shape;258;p42"/>
          <p:cNvPicPr preferRelativeResize="0"/>
          <p:nvPr/>
        </p:nvPicPr>
        <p:blipFill rotWithShape="1">
          <a:blip r:embed="rId3">
            <a:alphaModFix/>
          </a:blip>
          <a:srcRect b="0" l="0" r="0" t="0"/>
          <a:stretch/>
        </p:blipFill>
        <p:spPr>
          <a:xfrm>
            <a:off x="0" y="1239550"/>
            <a:ext cx="9237200" cy="4924475"/>
          </a:xfrm>
          <a:prstGeom prst="rect">
            <a:avLst/>
          </a:prstGeom>
          <a:noFill/>
          <a:ln>
            <a:noFill/>
          </a:ln>
        </p:spPr>
      </p:pic>
      <p:sp>
        <p:nvSpPr>
          <p:cNvPr id="259" name="Google Shape;259;p42"/>
          <p:cNvSpPr/>
          <p:nvPr/>
        </p:nvSpPr>
        <p:spPr>
          <a:xfrm rot="-748697">
            <a:off x="4686081" y="2168125"/>
            <a:ext cx="4025203" cy="1495880"/>
          </a:xfrm>
          <a:prstGeom prst="irregularSeal2">
            <a:avLst/>
          </a:prstGeom>
          <a:solidFill>
            <a:schemeClr val="dk2"/>
          </a:solidFill>
          <a:ln cap="flat" cmpd="sng" w="9525">
            <a:solidFill>
              <a:srgbClr val="00B2E6"/>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60" name="Google Shape;260;p42"/>
          <p:cNvSpPr txBox="1"/>
          <p:nvPr/>
        </p:nvSpPr>
        <p:spPr>
          <a:xfrm rot="-1251348">
            <a:off x="5218222" y="2723786"/>
            <a:ext cx="2838907" cy="4310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Arial"/>
                <a:ea typeface="Arial"/>
                <a:cs typeface="Arial"/>
                <a:sym typeface="Arial"/>
              </a:rPr>
              <a:t>Attach to application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3"/>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Club Qualification Memorandum of Understanding – Signature Page</a:t>
            </a:r>
            <a:endParaRPr/>
          </a:p>
        </p:txBody>
      </p:sp>
      <p:pic>
        <p:nvPicPr>
          <p:cNvPr id="267" name="Google Shape;267;p43"/>
          <p:cNvPicPr preferRelativeResize="0"/>
          <p:nvPr>
            <p:ph idx="1" type="body"/>
          </p:nvPr>
        </p:nvPicPr>
        <p:blipFill rotWithShape="1">
          <a:blip r:embed="rId3">
            <a:alphaModFix/>
          </a:blip>
          <a:srcRect b="12791" l="2778" r="59257" t="18073"/>
          <a:stretch/>
        </p:blipFill>
        <p:spPr>
          <a:xfrm>
            <a:off x="480785" y="1333500"/>
            <a:ext cx="8182429" cy="4191000"/>
          </a:xfrm>
          <a:prstGeom prst="rect">
            <a:avLst/>
          </a:prstGeom>
          <a:noFill/>
          <a:ln cap="flat" cmpd="sng" w="57150">
            <a:solidFill>
              <a:srgbClr val="0070C0"/>
            </a:solidFill>
            <a:prstDash val="solid"/>
            <a:round/>
            <a:headEnd len="sm" w="sm" type="none"/>
            <a:tailEnd len="sm" w="sm" type="none"/>
          </a:ln>
        </p:spPr>
      </p:pic>
      <p:sp>
        <p:nvSpPr>
          <p:cNvPr id="268" name="Google Shape;268;p43"/>
          <p:cNvSpPr txBox="1"/>
          <p:nvPr/>
        </p:nvSpPr>
        <p:spPr>
          <a:xfrm>
            <a:off x="2118360" y="3765850"/>
            <a:ext cx="2011679" cy="30523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Arial"/>
                <a:ea typeface="Arial"/>
                <a:cs typeface="Arial"/>
                <a:sym typeface="Arial"/>
              </a:rPr>
              <a:t>2025-2026</a:t>
            </a:r>
            <a:endParaRPr b="1" i="0" sz="1800" u="none" cap="none" strike="noStrike">
              <a:solidFill>
                <a:srgbClr val="FF0000"/>
              </a:solidFill>
              <a:latin typeface="Arial"/>
              <a:ea typeface="Arial"/>
              <a:cs typeface="Arial"/>
              <a:sym typeface="Arial"/>
            </a:endParaRPr>
          </a:p>
        </p:txBody>
      </p:sp>
      <p:sp>
        <p:nvSpPr>
          <p:cNvPr id="269" name="Google Shape;269;p43"/>
          <p:cNvSpPr txBox="1"/>
          <p:nvPr/>
        </p:nvSpPr>
        <p:spPr>
          <a:xfrm>
            <a:off x="6019800" y="3765850"/>
            <a:ext cx="2011800" cy="30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Arial"/>
                <a:ea typeface="Arial"/>
                <a:cs typeface="Arial"/>
                <a:sym typeface="Arial"/>
              </a:rPr>
              <a:t>2025-2026</a:t>
            </a:r>
            <a:endParaRPr b="1" i="0" sz="1800" u="none" cap="none" strike="noStrike">
              <a:solidFill>
                <a:srgbClr val="FF0000"/>
              </a:solidFill>
              <a:latin typeface="Arial"/>
              <a:ea typeface="Arial"/>
              <a:cs typeface="Arial"/>
              <a:sym typeface="Arial"/>
            </a:endParaRPr>
          </a:p>
        </p:txBody>
      </p:sp>
      <p:sp>
        <p:nvSpPr>
          <p:cNvPr id="270" name="Google Shape;270;p43"/>
          <p:cNvSpPr/>
          <p:nvPr/>
        </p:nvSpPr>
        <p:spPr>
          <a:xfrm>
            <a:off x="5227321" y="2695545"/>
            <a:ext cx="2011679"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0000"/>
                </a:solidFill>
                <a:latin typeface="Arial"/>
                <a:ea typeface="Arial"/>
                <a:cs typeface="Arial"/>
                <a:sym typeface="Arial"/>
              </a:rPr>
              <a:t>2026-2027</a:t>
            </a:r>
            <a:endParaRPr b="1" i="0" sz="2000" u="none" cap="none" strike="noStrike">
              <a:solidFill>
                <a:srgbClr val="FF0000"/>
              </a:solidFill>
              <a:latin typeface="Arial"/>
              <a:ea typeface="Arial"/>
              <a:cs typeface="Arial"/>
              <a:sym typeface="Arial"/>
            </a:endParaRPr>
          </a:p>
        </p:txBody>
      </p:sp>
      <p:sp>
        <p:nvSpPr>
          <p:cNvPr id="271" name="Google Shape;271;p43"/>
          <p:cNvSpPr/>
          <p:nvPr/>
        </p:nvSpPr>
        <p:spPr>
          <a:xfrm>
            <a:off x="2589196" y="2901720"/>
            <a:ext cx="1356359"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0000"/>
                </a:solidFill>
                <a:latin typeface="Arial"/>
                <a:ea typeface="Arial"/>
                <a:cs typeface="Arial"/>
                <a:sym typeface="Arial"/>
              </a:rPr>
              <a:t>6420</a:t>
            </a:r>
            <a:endParaRPr b="0" i="0" sz="1400" u="none" cap="none" strike="noStrike">
              <a:solidFill>
                <a:srgbClr val="000000"/>
              </a:solidFill>
              <a:latin typeface="Arial"/>
              <a:ea typeface="Arial"/>
              <a:cs typeface="Arial"/>
              <a:sym typeface="Arial"/>
            </a:endParaRPr>
          </a:p>
        </p:txBody>
      </p:sp>
      <p:sp>
        <p:nvSpPr>
          <p:cNvPr id="272" name="Google Shape;272;p43"/>
          <p:cNvSpPr txBox="1"/>
          <p:nvPr/>
        </p:nvSpPr>
        <p:spPr>
          <a:xfrm>
            <a:off x="2298727" y="5556430"/>
            <a:ext cx="4742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0000"/>
                </a:solidFill>
                <a:latin typeface="Arial"/>
                <a:ea typeface="Arial"/>
                <a:cs typeface="Arial"/>
                <a:sym typeface="Arial"/>
              </a:rPr>
              <a:t>Include this signed document with your 2026-2027 District Grant Application.</a:t>
            </a:r>
            <a:endParaRPr b="0" i="0" sz="2400" u="none" cap="none" strike="noStrike">
              <a:solidFill>
                <a:schemeClr val="dk1"/>
              </a:solidFill>
              <a:latin typeface="Times New Roman"/>
              <a:ea typeface="Times New Roman"/>
              <a:cs typeface="Times New Roman"/>
              <a:sym typeface="Times New Roman"/>
            </a:endParaRPr>
          </a:p>
        </p:txBody>
      </p:sp>
      <p:sp>
        <p:nvSpPr>
          <p:cNvPr id="273" name="Google Shape;273;p43"/>
          <p:cNvSpPr/>
          <p:nvPr/>
        </p:nvSpPr>
        <p:spPr>
          <a:xfrm>
            <a:off x="2971800" y="2466595"/>
            <a:ext cx="2362200"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0000"/>
                </a:solidFill>
                <a:latin typeface="Arial"/>
                <a:ea typeface="Arial"/>
                <a:cs typeface="Arial"/>
                <a:sym typeface="Arial"/>
              </a:rPr>
              <a:t>Central Perk</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4"/>
          <p:cNvSpPr/>
          <p:nvPr/>
        </p:nvSpPr>
        <p:spPr>
          <a:xfrm rot="-748697">
            <a:off x="5004717" y="2923766"/>
            <a:ext cx="4025203" cy="1495869"/>
          </a:xfrm>
          <a:prstGeom prst="irregularSeal2">
            <a:avLst/>
          </a:prstGeom>
          <a:solidFill>
            <a:schemeClr val="dk2"/>
          </a:solidFill>
          <a:ln cap="flat" cmpd="sng" w="9525">
            <a:solidFill>
              <a:srgbClr val="00B2E6"/>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Attach to App!</a:t>
            </a:r>
            <a:endParaRPr b="0" i="0" sz="2400" u="none" cap="none" strike="noStrike">
              <a:solidFill>
                <a:schemeClr val="lt1"/>
              </a:solidFill>
              <a:latin typeface="Arial"/>
              <a:ea typeface="Arial"/>
              <a:cs typeface="Arial"/>
              <a:sym typeface="Arial"/>
            </a:endParaRPr>
          </a:p>
        </p:txBody>
      </p:sp>
      <p:pic>
        <p:nvPicPr>
          <p:cNvPr id="280" name="Google Shape;280;p44" title="districtmou1.PNG"/>
          <p:cNvPicPr preferRelativeResize="0"/>
          <p:nvPr/>
        </p:nvPicPr>
        <p:blipFill rotWithShape="1">
          <a:blip r:embed="rId3">
            <a:alphaModFix/>
          </a:blip>
          <a:srcRect b="0" l="0" r="0" t="0"/>
          <a:stretch/>
        </p:blipFill>
        <p:spPr>
          <a:xfrm>
            <a:off x="152400" y="487600"/>
            <a:ext cx="4674875" cy="3217126"/>
          </a:xfrm>
          <a:prstGeom prst="rect">
            <a:avLst/>
          </a:prstGeom>
          <a:noFill/>
          <a:ln>
            <a:noFill/>
          </a:ln>
        </p:spPr>
      </p:pic>
      <p:pic>
        <p:nvPicPr>
          <p:cNvPr id="281" name="Google Shape;281;p44" title="districtmou2.PNG"/>
          <p:cNvPicPr preferRelativeResize="0"/>
          <p:nvPr/>
        </p:nvPicPr>
        <p:blipFill rotWithShape="1">
          <a:blip r:embed="rId4">
            <a:alphaModFix/>
          </a:blip>
          <a:srcRect b="0" l="0" r="0" t="0"/>
          <a:stretch/>
        </p:blipFill>
        <p:spPr>
          <a:xfrm>
            <a:off x="152400" y="3643464"/>
            <a:ext cx="4585864" cy="301847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5"/>
          <p:cNvSpPr txBox="1"/>
          <p:nvPr/>
        </p:nvSpPr>
        <p:spPr>
          <a:xfrm rot="-1252350">
            <a:off x="6191151" y="2668187"/>
            <a:ext cx="320393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0000"/>
              </a:solidFill>
              <a:latin typeface="Arial"/>
              <a:ea typeface="Arial"/>
              <a:cs typeface="Arial"/>
              <a:sym typeface="Arial"/>
            </a:endParaRPr>
          </a:p>
        </p:txBody>
      </p:sp>
      <p:sp>
        <p:nvSpPr>
          <p:cNvPr id="288" name="Google Shape;288;p45"/>
          <p:cNvSpPr/>
          <p:nvPr/>
        </p:nvSpPr>
        <p:spPr>
          <a:xfrm rot="9582163">
            <a:off x="6590276" y="6204536"/>
            <a:ext cx="761911" cy="1980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89" name="Google Shape;289;p45"/>
          <p:cNvSpPr/>
          <p:nvPr/>
        </p:nvSpPr>
        <p:spPr>
          <a:xfrm rot="-748707">
            <a:off x="6130985" y="3236361"/>
            <a:ext cx="2859290" cy="2162919"/>
          </a:xfrm>
          <a:prstGeom prst="irregularSeal2">
            <a:avLst/>
          </a:prstGeom>
          <a:solidFill>
            <a:schemeClr val="dk2"/>
          </a:solidFill>
          <a:ln cap="flat" cmpd="sng" w="9525">
            <a:solidFill>
              <a:srgbClr val="00B2E6"/>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Due May 1, 2026</a:t>
            </a:r>
            <a:endParaRPr b="0" i="0" sz="2400" u="none" cap="none" strike="noStrike">
              <a:solidFill>
                <a:schemeClr val="lt1"/>
              </a:solidFill>
              <a:latin typeface="Arial"/>
              <a:ea typeface="Arial"/>
              <a:cs typeface="Arial"/>
              <a:sym typeface="Arial"/>
            </a:endParaRPr>
          </a:p>
        </p:txBody>
      </p:sp>
      <p:pic>
        <p:nvPicPr>
          <p:cNvPr id="290" name="Google Shape;290;p45" title="Final Report pg 1.PNG"/>
          <p:cNvPicPr preferRelativeResize="0"/>
          <p:nvPr/>
        </p:nvPicPr>
        <p:blipFill rotWithShape="1">
          <a:blip r:embed="rId3">
            <a:alphaModFix/>
          </a:blip>
          <a:srcRect b="0" l="0" r="0" t="0"/>
          <a:stretch/>
        </p:blipFill>
        <p:spPr>
          <a:xfrm>
            <a:off x="853645" y="231975"/>
            <a:ext cx="5465655" cy="5846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46"/>
          <p:cNvPicPr preferRelativeResize="0"/>
          <p:nvPr>
            <p:ph idx="1" type="body"/>
          </p:nvPr>
        </p:nvPicPr>
        <p:blipFill rotWithShape="1">
          <a:blip r:embed="rId3">
            <a:alphaModFix/>
          </a:blip>
          <a:srcRect b="0" l="0" r="0" t="0"/>
          <a:stretch/>
        </p:blipFill>
        <p:spPr>
          <a:xfrm>
            <a:off x="1600200" y="152400"/>
            <a:ext cx="6154898" cy="60959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7"/>
          <p:cNvPicPr preferRelativeResize="0"/>
          <p:nvPr>
            <p:ph idx="1" type="body"/>
          </p:nvPr>
        </p:nvPicPr>
        <p:blipFill rotWithShape="1">
          <a:blip r:embed="rId3">
            <a:alphaModFix/>
          </a:blip>
          <a:srcRect b="0" l="0" r="0" t="0"/>
          <a:stretch/>
        </p:blipFill>
        <p:spPr>
          <a:xfrm>
            <a:off x="2086436" y="990600"/>
            <a:ext cx="5304963" cy="53178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48"/>
          <p:cNvPicPr preferRelativeResize="0"/>
          <p:nvPr>
            <p:ph idx="1" type="body"/>
          </p:nvPr>
        </p:nvPicPr>
        <p:blipFill rotWithShape="1">
          <a:blip r:embed="rId3">
            <a:alphaModFix/>
          </a:blip>
          <a:srcRect b="0" l="0" r="0" t="0"/>
          <a:stretch/>
        </p:blipFill>
        <p:spPr>
          <a:xfrm>
            <a:off x="1828800" y="381000"/>
            <a:ext cx="5410200" cy="5927260"/>
          </a:xfrm>
          <a:prstGeom prst="rect">
            <a:avLst/>
          </a:prstGeom>
          <a:noFill/>
          <a:ln>
            <a:noFill/>
          </a:ln>
        </p:spPr>
      </p:pic>
      <p:pic>
        <p:nvPicPr>
          <p:cNvPr id="309" name="Google Shape;309;p48" title="Final Report pg 4.PNG"/>
          <p:cNvPicPr preferRelativeResize="0"/>
          <p:nvPr/>
        </p:nvPicPr>
        <p:blipFill rotWithShape="1">
          <a:blip r:embed="rId4">
            <a:alphaModFix/>
          </a:blip>
          <a:srcRect b="0" l="0" r="0" t="0"/>
          <a:stretch/>
        </p:blipFill>
        <p:spPr>
          <a:xfrm>
            <a:off x="1740513" y="250028"/>
            <a:ext cx="5662974" cy="618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2"/>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Introduction</a:t>
            </a:r>
            <a:endParaRPr/>
          </a:p>
        </p:txBody>
      </p:sp>
      <p:sp>
        <p:nvSpPr>
          <p:cNvPr id="98" name="Google Shape;98;p22"/>
          <p:cNvSpPr txBox="1"/>
          <p:nvPr>
            <p:ph idx="1" type="body"/>
          </p:nvPr>
        </p:nvSpPr>
        <p:spPr>
          <a:xfrm>
            <a:off x="457200" y="1219200"/>
            <a:ext cx="8229600" cy="5181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800"/>
              <a:buChar char="•"/>
            </a:pPr>
            <a:r>
              <a:rPr lang="en-US" sz="2800">
                <a:solidFill>
                  <a:schemeClr val="dk2"/>
                </a:solidFill>
                <a:latin typeface="Calibri"/>
                <a:ea typeface="Calibri"/>
                <a:cs typeface="Calibri"/>
                <a:sym typeface="Calibri"/>
              </a:rPr>
              <a:t>Agenda</a:t>
            </a:r>
            <a:endParaRPr/>
          </a:p>
          <a:p>
            <a:pPr indent="-285750" lvl="1" marL="742950" rtl="0" algn="l">
              <a:lnSpc>
                <a:spcPct val="100000"/>
              </a:lnSpc>
              <a:spcBef>
                <a:spcPts val="480"/>
              </a:spcBef>
              <a:spcAft>
                <a:spcPts val="0"/>
              </a:spcAft>
              <a:buClr>
                <a:schemeClr val="dk2"/>
              </a:buClr>
              <a:buSzPts val="2400"/>
              <a:buChar char="–"/>
            </a:pPr>
            <a:r>
              <a:rPr lang="en-US" sz="2400">
                <a:solidFill>
                  <a:schemeClr val="dk2"/>
                </a:solidFill>
                <a:latin typeface="Calibri"/>
                <a:ea typeface="Calibri"/>
                <a:cs typeface="Calibri"/>
                <a:sym typeface="Calibri"/>
              </a:rPr>
              <a:t>The Rotary Foundation</a:t>
            </a:r>
            <a:endParaRPr/>
          </a:p>
          <a:p>
            <a:pPr indent="-285750" lvl="1" marL="742950" rtl="0" algn="l">
              <a:lnSpc>
                <a:spcPct val="100000"/>
              </a:lnSpc>
              <a:spcBef>
                <a:spcPts val="480"/>
              </a:spcBef>
              <a:spcAft>
                <a:spcPts val="0"/>
              </a:spcAft>
              <a:buClr>
                <a:schemeClr val="dk2"/>
              </a:buClr>
              <a:buSzPts val="2400"/>
              <a:buChar char="–"/>
            </a:pPr>
            <a:r>
              <a:rPr lang="en-US" sz="2400">
                <a:solidFill>
                  <a:schemeClr val="dk2"/>
                </a:solidFill>
                <a:latin typeface="Calibri"/>
                <a:ea typeface="Calibri"/>
                <a:cs typeface="Calibri"/>
                <a:sym typeface="Calibri"/>
              </a:rPr>
              <a:t>District Grants – What they are and how to successfully apply</a:t>
            </a:r>
            <a:endParaRPr/>
          </a:p>
          <a:p>
            <a:pPr indent="-285750" lvl="1" marL="742950" rtl="0" algn="l">
              <a:lnSpc>
                <a:spcPct val="100000"/>
              </a:lnSpc>
              <a:spcBef>
                <a:spcPts val="480"/>
              </a:spcBef>
              <a:spcAft>
                <a:spcPts val="0"/>
              </a:spcAft>
              <a:buClr>
                <a:schemeClr val="dk2"/>
              </a:buClr>
              <a:buSzPts val="2400"/>
              <a:buChar char="–"/>
            </a:pPr>
            <a:r>
              <a:rPr lang="en-US" sz="2400">
                <a:solidFill>
                  <a:schemeClr val="dk2"/>
                </a:solidFill>
                <a:latin typeface="Calibri"/>
                <a:ea typeface="Calibri"/>
                <a:cs typeface="Calibri"/>
                <a:sym typeface="Calibri"/>
              </a:rPr>
              <a:t>Questions and Closure</a:t>
            </a:r>
            <a:endParaRPr/>
          </a:p>
          <a:p>
            <a:pPr indent="0" lvl="1" marL="457200" rtl="0" algn="l">
              <a:lnSpc>
                <a:spcPct val="100000"/>
              </a:lnSpc>
              <a:spcBef>
                <a:spcPts val="480"/>
              </a:spcBef>
              <a:spcAft>
                <a:spcPts val="0"/>
              </a:spcAft>
              <a:buClr>
                <a:schemeClr val="dk1"/>
              </a:buClr>
              <a:buSzPts val="2400"/>
              <a:buNone/>
            </a:pPr>
            <a:r>
              <a:t/>
            </a:r>
            <a:endParaRPr sz="2400">
              <a:solidFill>
                <a:schemeClr val="dk2"/>
              </a:solidFill>
              <a:latin typeface="Calibri"/>
              <a:ea typeface="Calibri"/>
              <a:cs typeface="Calibri"/>
              <a:sym typeface="Calibri"/>
            </a:endParaRPr>
          </a:p>
          <a:p>
            <a:pPr indent="-342900" lvl="0" marL="342900" rtl="0" algn="l">
              <a:lnSpc>
                <a:spcPct val="100000"/>
              </a:lnSpc>
              <a:spcBef>
                <a:spcPts val="560"/>
              </a:spcBef>
              <a:spcAft>
                <a:spcPts val="0"/>
              </a:spcAft>
              <a:buClr>
                <a:schemeClr val="dk2"/>
              </a:buClr>
              <a:buSzPts val="2800"/>
              <a:buChar char="•"/>
            </a:pPr>
            <a:r>
              <a:rPr lang="en-US" sz="2800">
                <a:solidFill>
                  <a:schemeClr val="dk2"/>
                </a:solidFill>
                <a:latin typeface="Calibri"/>
                <a:ea typeface="Calibri"/>
                <a:cs typeface="Calibri"/>
                <a:sym typeface="Calibri"/>
              </a:rPr>
              <a:t>Learning objectives – At the end of this seminar, participants will </a:t>
            </a:r>
            <a:endParaRPr/>
          </a:p>
          <a:p>
            <a:pPr indent="-285750" lvl="1" marL="742950" rtl="0" algn="l">
              <a:lnSpc>
                <a:spcPct val="100000"/>
              </a:lnSpc>
              <a:spcBef>
                <a:spcPts val="480"/>
              </a:spcBef>
              <a:spcAft>
                <a:spcPts val="0"/>
              </a:spcAft>
              <a:buClr>
                <a:schemeClr val="dk2"/>
              </a:buClr>
              <a:buSzPts val="2400"/>
              <a:buChar char="–"/>
            </a:pPr>
            <a:r>
              <a:rPr lang="en-US" sz="2400">
                <a:solidFill>
                  <a:schemeClr val="dk2"/>
                </a:solidFill>
                <a:latin typeface="Calibri"/>
                <a:ea typeface="Calibri"/>
                <a:cs typeface="Calibri"/>
                <a:sym typeface="Calibri"/>
              </a:rPr>
              <a:t>Be able to successfully apply for a District Grant</a:t>
            </a:r>
            <a:endParaRPr/>
          </a:p>
          <a:p>
            <a:pPr indent="-285750" lvl="1" marL="742950" rtl="0" algn="l">
              <a:lnSpc>
                <a:spcPct val="100000"/>
              </a:lnSpc>
              <a:spcBef>
                <a:spcPts val="480"/>
              </a:spcBef>
              <a:spcAft>
                <a:spcPts val="0"/>
              </a:spcAft>
              <a:buClr>
                <a:schemeClr val="dk2"/>
              </a:buClr>
              <a:buSzPts val="2400"/>
              <a:buChar char="–"/>
            </a:pPr>
            <a:r>
              <a:rPr lang="en-US" sz="2400">
                <a:solidFill>
                  <a:schemeClr val="dk2"/>
                </a:solidFill>
                <a:latin typeface="Calibri"/>
                <a:ea typeface="Calibri"/>
                <a:cs typeface="Calibri"/>
                <a:sym typeface="Calibri"/>
              </a:rPr>
              <a:t>Know where to get help when needed</a:t>
            </a:r>
            <a:endParaRPr/>
          </a:p>
          <a:p>
            <a:pPr indent="-165100" lvl="0" marL="342900" rtl="0" algn="l">
              <a:lnSpc>
                <a:spcPct val="100000"/>
              </a:lnSpc>
              <a:spcBef>
                <a:spcPts val="560"/>
              </a:spcBef>
              <a:spcAft>
                <a:spcPts val="0"/>
              </a:spcAft>
              <a:buClr>
                <a:schemeClr val="dk1"/>
              </a:buClr>
              <a:buSzPts val="2800"/>
              <a:buNone/>
            </a:pPr>
            <a:r>
              <a:t/>
            </a:r>
            <a:endParaRPr sz="2800">
              <a:solidFill>
                <a:schemeClr val="dk2"/>
              </a:solidFill>
              <a:latin typeface="Calibri"/>
              <a:ea typeface="Calibri"/>
              <a:cs typeface="Calibri"/>
              <a:sym typeface="Calibri"/>
            </a:endParaRPr>
          </a:p>
          <a:p>
            <a:pPr indent="-133350" lvl="1" marL="742950" rtl="0" algn="l">
              <a:lnSpc>
                <a:spcPct val="100000"/>
              </a:lnSpc>
              <a:spcBef>
                <a:spcPts val="480"/>
              </a:spcBef>
              <a:spcAft>
                <a:spcPts val="0"/>
              </a:spcAft>
              <a:buClr>
                <a:schemeClr val="dk1"/>
              </a:buClr>
              <a:buSzPts val="2400"/>
              <a:buNone/>
            </a:pPr>
            <a:r>
              <a:t/>
            </a:r>
            <a:endParaRPr sz="2400">
              <a:solidFill>
                <a:schemeClr val="dk2"/>
              </a:solidFill>
              <a:latin typeface="Calibri"/>
              <a:ea typeface="Calibri"/>
              <a:cs typeface="Calibri"/>
              <a:sym typeface="Calibri"/>
            </a:endParaRPr>
          </a:p>
          <a:p>
            <a:pPr indent="0" lvl="0" marL="0" rtl="0" algn="l">
              <a:lnSpc>
                <a:spcPct val="100000"/>
              </a:lnSpc>
              <a:spcBef>
                <a:spcPts val="600"/>
              </a:spcBef>
              <a:spcAft>
                <a:spcPts val="0"/>
              </a:spcAft>
              <a:buClr>
                <a:schemeClr val="dk1"/>
              </a:buClr>
              <a:buSzPts val="3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49"/>
          <p:cNvPicPr preferRelativeResize="0"/>
          <p:nvPr/>
        </p:nvPicPr>
        <p:blipFill rotWithShape="1">
          <a:blip r:embed="rId3">
            <a:alphaModFix/>
          </a:blip>
          <a:srcRect b="0" l="0" r="0" t="0"/>
          <a:stretch/>
        </p:blipFill>
        <p:spPr>
          <a:xfrm>
            <a:off x="517696" y="2133600"/>
            <a:ext cx="7788104" cy="248839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0"/>
          <p:cNvSpPr/>
          <p:nvPr/>
        </p:nvSpPr>
        <p:spPr>
          <a:xfrm rot="10167061">
            <a:off x="6789668" y="5396812"/>
            <a:ext cx="761978" cy="198055"/>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322" name="Google Shape;322;p50"/>
          <p:cNvPicPr preferRelativeResize="0"/>
          <p:nvPr/>
        </p:nvPicPr>
        <p:blipFill rotWithShape="1">
          <a:blip r:embed="rId3">
            <a:alphaModFix/>
          </a:blip>
          <a:srcRect b="0" l="0" r="0" t="0"/>
          <a:stretch/>
        </p:blipFill>
        <p:spPr>
          <a:xfrm>
            <a:off x="152400" y="152400"/>
            <a:ext cx="6431342" cy="6705600"/>
          </a:xfrm>
          <a:prstGeom prst="rect">
            <a:avLst/>
          </a:prstGeom>
          <a:noFill/>
          <a:ln>
            <a:noFill/>
          </a:ln>
        </p:spPr>
      </p:pic>
      <p:pic>
        <p:nvPicPr>
          <p:cNvPr id="323" name="Google Shape;323;p50" title="Final Report pg 6.PNG"/>
          <p:cNvPicPr preferRelativeResize="0"/>
          <p:nvPr/>
        </p:nvPicPr>
        <p:blipFill rotWithShape="1">
          <a:blip r:embed="rId4">
            <a:alphaModFix/>
          </a:blip>
          <a:srcRect b="0" l="0" r="0" t="0"/>
          <a:stretch/>
        </p:blipFill>
        <p:spPr>
          <a:xfrm>
            <a:off x="152400" y="283025"/>
            <a:ext cx="6048850" cy="6903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1"/>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Where to Find the Forms</a:t>
            </a:r>
            <a:endParaRPr/>
          </a:p>
        </p:txBody>
      </p:sp>
      <p:sp>
        <p:nvSpPr>
          <p:cNvPr id="330" name="Google Shape;330;p51"/>
          <p:cNvSpPr txBox="1"/>
          <p:nvPr>
            <p:ph idx="1" type="body"/>
          </p:nvPr>
        </p:nvSpPr>
        <p:spPr>
          <a:xfrm>
            <a:off x="457200" y="1219200"/>
            <a:ext cx="7907700" cy="4113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2060"/>
              </a:buClr>
              <a:buSzPts val="3000"/>
              <a:buChar char="•"/>
            </a:pPr>
            <a:r>
              <a:rPr lang="en-US">
                <a:solidFill>
                  <a:srgbClr val="002060"/>
                </a:solidFill>
                <a:latin typeface="Calibri"/>
                <a:ea typeface="Calibri"/>
                <a:cs typeface="Calibri"/>
                <a:sym typeface="Calibri"/>
              </a:rPr>
              <a:t>Go to District 6420 website -</a:t>
            </a:r>
            <a:r>
              <a:rPr lang="en-US" u="sng">
                <a:solidFill>
                  <a:srgbClr val="002060"/>
                </a:solidFill>
                <a:latin typeface="Calibri"/>
                <a:ea typeface="Calibri"/>
                <a:cs typeface="Calibri"/>
                <a:sym typeface="Calibri"/>
                <a:hlinkClick r:id="rId3">
                  <a:extLst>
                    <a:ext uri="{A12FA001-AC4F-418D-AE19-62706E023703}">
                      <ahyp:hlinkClr val="tx"/>
                    </a:ext>
                  </a:extLst>
                </a:hlinkClick>
              </a:rPr>
              <a:t>https://rotary6420.org</a:t>
            </a:r>
            <a:endParaRPr>
              <a:solidFill>
                <a:srgbClr val="002060"/>
              </a:solidFill>
              <a:latin typeface="Calibri"/>
              <a:ea typeface="Calibri"/>
              <a:cs typeface="Calibri"/>
              <a:sym typeface="Calibri"/>
            </a:endParaRPr>
          </a:p>
          <a:p>
            <a:pPr indent="-342900" lvl="0" marL="342900" rtl="0" algn="l">
              <a:lnSpc>
                <a:spcPct val="100000"/>
              </a:lnSpc>
              <a:spcBef>
                <a:spcPts val="600"/>
              </a:spcBef>
              <a:spcAft>
                <a:spcPts val="0"/>
              </a:spcAft>
              <a:buClr>
                <a:srgbClr val="002060"/>
              </a:buClr>
              <a:buSzPts val="3000"/>
              <a:buChar char="•"/>
            </a:pPr>
            <a:r>
              <a:rPr lang="en-US">
                <a:solidFill>
                  <a:srgbClr val="002060"/>
                </a:solidFill>
                <a:latin typeface="Calibri"/>
                <a:ea typeface="Calibri"/>
                <a:cs typeface="Calibri"/>
                <a:sym typeface="Calibri"/>
              </a:rPr>
              <a:t>**26-27 Grant App, 25-26 Final Report, 3 MOAs are all currently linked on the main page, left side under </a:t>
            </a:r>
            <a:r>
              <a:rPr b="1" lang="en-US">
                <a:solidFill>
                  <a:srgbClr val="002060"/>
                </a:solidFill>
                <a:latin typeface="Calibri"/>
                <a:ea typeface="Calibri"/>
                <a:cs typeface="Calibri"/>
                <a:sym typeface="Calibri"/>
              </a:rPr>
              <a:t>File Downloads </a:t>
            </a:r>
            <a:r>
              <a:rPr lang="en-US">
                <a:solidFill>
                  <a:srgbClr val="002060"/>
                </a:solidFill>
                <a:latin typeface="Calibri"/>
                <a:ea typeface="Calibri"/>
                <a:cs typeface="Calibri"/>
                <a:sym typeface="Calibri"/>
              </a:rPr>
              <a:t>section**</a:t>
            </a:r>
            <a:endParaRPr/>
          </a:p>
          <a:p>
            <a:pPr indent="-342900" lvl="0" marL="342900" rtl="0" algn="l">
              <a:lnSpc>
                <a:spcPct val="100000"/>
              </a:lnSpc>
              <a:spcBef>
                <a:spcPts val="600"/>
              </a:spcBef>
              <a:spcAft>
                <a:spcPts val="0"/>
              </a:spcAft>
              <a:buClr>
                <a:srgbClr val="002060"/>
              </a:buClr>
              <a:buSzPts val="3000"/>
              <a:buChar char="•"/>
            </a:pPr>
            <a:r>
              <a:rPr lang="en-US">
                <a:solidFill>
                  <a:srgbClr val="002060"/>
                </a:solidFill>
                <a:latin typeface="Calibri"/>
                <a:ea typeface="Calibri"/>
                <a:cs typeface="Calibri"/>
                <a:sym typeface="Calibri"/>
              </a:rPr>
              <a:t>Additional information including </a:t>
            </a:r>
            <a:r>
              <a:rPr b="1" lang="en-US">
                <a:solidFill>
                  <a:srgbClr val="002060"/>
                </a:solidFill>
                <a:latin typeface="Calibri"/>
                <a:ea typeface="Calibri"/>
                <a:cs typeface="Calibri"/>
                <a:sym typeface="Calibri"/>
              </a:rPr>
              <a:t>Areas of Focus Statements and Terms </a:t>
            </a:r>
            <a:r>
              <a:rPr lang="en-US">
                <a:solidFill>
                  <a:srgbClr val="002060"/>
                </a:solidFill>
                <a:latin typeface="Calibri"/>
                <a:ea typeface="Calibri"/>
                <a:cs typeface="Calibri"/>
                <a:sym typeface="Calibri"/>
              </a:rPr>
              <a:t>and</a:t>
            </a:r>
            <a:r>
              <a:rPr b="1" lang="en-US">
                <a:solidFill>
                  <a:srgbClr val="002060"/>
                </a:solidFill>
                <a:latin typeface="Calibri"/>
                <a:ea typeface="Calibri"/>
                <a:cs typeface="Calibri"/>
                <a:sym typeface="Calibri"/>
              </a:rPr>
              <a:t> Conditions Docs</a:t>
            </a:r>
            <a:endParaRPr b="1">
              <a:solidFill>
                <a:srgbClr val="002060"/>
              </a:solidFill>
              <a:latin typeface="Calibri"/>
              <a:ea typeface="Calibri"/>
              <a:cs typeface="Calibri"/>
              <a:sym typeface="Calibri"/>
            </a:endParaRPr>
          </a:p>
          <a:p>
            <a:pPr indent="-342900" lvl="0" marL="342900" rtl="0" algn="l">
              <a:lnSpc>
                <a:spcPct val="100000"/>
              </a:lnSpc>
              <a:spcBef>
                <a:spcPts val="600"/>
              </a:spcBef>
              <a:spcAft>
                <a:spcPts val="0"/>
              </a:spcAft>
              <a:buClr>
                <a:srgbClr val="002060"/>
              </a:buClr>
              <a:buSzPts val="3000"/>
              <a:buChar char="•"/>
            </a:pPr>
            <a:r>
              <a:rPr lang="en-US">
                <a:solidFill>
                  <a:srgbClr val="002060"/>
                </a:solidFill>
                <a:latin typeface="Calibri"/>
                <a:ea typeface="Calibri"/>
                <a:cs typeface="Calibri"/>
                <a:sym typeface="Calibri"/>
              </a:rPr>
              <a:t>Click on </a:t>
            </a:r>
            <a:r>
              <a:rPr b="1" lang="en-US">
                <a:solidFill>
                  <a:srgbClr val="002060"/>
                </a:solidFill>
                <a:latin typeface="Calibri"/>
                <a:ea typeface="Calibri"/>
                <a:cs typeface="Calibri"/>
                <a:sym typeface="Calibri"/>
              </a:rPr>
              <a:t>Foundation</a:t>
            </a:r>
            <a:r>
              <a:rPr lang="en-US">
                <a:solidFill>
                  <a:srgbClr val="002060"/>
                </a:solidFill>
                <a:latin typeface="Calibri"/>
                <a:ea typeface="Calibri"/>
                <a:cs typeface="Calibri"/>
                <a:sym typeface="Calibri"/>
              </a:rPr>
              <a:t> and then </a:t>
            </a:r>
            <a:r>
              <a:rPr b="1" lang="en-US">
                <a:solidFill>
                  <a:srgbClr val="002060"/>
                </a:solidFill>
                <a:latin typeface="Calibri"/>
                <a:ea typeface="Calibri"/>
                <a:cs typeface="Calibri"/>
                <a:sym typeface="Calibri"/>
              </a:rPr>
              <a:t>About Grants</a:t>
            </a:r>
            <a:endParaRPr/>
          </a:p>
          <a:p>
            <a:pPr indent="-342900" lvl="0" marL="342900" rtl="0" algn="l">
              <a:lnSpc>
                <a:spcPct val="100000"/>
              </a:lnSpc>
              <a:spcBef>
                <a:spcPts val="600"/>
              </a:spcBef>
              <a:spcAft>
                <a:spcPts val="0"/>
              </a:spcAft>
              <a:buClr>
                <a:srgbClr val="002060"/>
              </a:buClr>
              <a:buSzPts val="3000"/>
              <a:buChar char="•"/>
            </a:pPr>
            <a:r>
              <a:rPr lang="en-US">
                <a:solidFill>
                  <a:srgbClr val="002060"/>
                </a:solidFill>
                <a:latin typeface="Calibri"/>
                <a:ea typeface="Calibri"/>
                <a:cs typeface="Calibri"/>
                <a:sym typeface="Calibri"/>
              </a:rPr>
              <a:t>Click on </a:t>
            </a:r>
            <a:r>
              <a:rPr b="1" lang="en-US">
                <a:solidFill>
                  <a:srgbClr val="002060"/>
                </a:solidFill>
                <a:latin typeface="Calibri"/>
                <a:ea typeface="Calibri"/>
                <a:cs typeface="Calibri"/>
                <a:sym typeface="Calibri"/>
              </a:rPr>
              <a:t>District Grants</a:t>
            </a:r>
            <a:endParaRPr/>
          </a:p>
          <a:p>
            <a:pPr indent="-342900" lvl="0" marL="342900" rtl="0" algn="l">
              <a:lnSpc>
                <a:spcPct val="100000"/>
              </a:lnSpc>
              <a:spcBef>
                <a:spcPts val="600"/>
              </a:spcBef>
              <a:spcAft>
                <a:spcPts val="0"/>
              </a:spcAft>
              <a:buClr>
                <a:srgbClr val="002060"/>
              </a:buClr>
              <a:buSzPts val="3000"/>
              <a:buChar char="•"/>
            </a:pPr>
            <a:r>
              <a:rPr lang="en-US">
                <a:solidFill>
                  <a:srgbClr val="002060"/>
                </a:solidFill>
                <a:latin typeface="Calibri"/>
                <a:ea typeface="Calibri"/>
                <a:cs typeface="Calibri"/>
                <a:sym typeface="Calibri"/>
              </a:rPr>
              <a:t>Look on left navigation panel for </a:t>
            </a:r>
            <a:r>
              <a:rPr b="1" lang="en-US">
                <a:solidFill>
                  <a:srgbClr val="002060"/>
                </a:solidFill>
                <a:latin typeface="Calibri"/>
                <a:ea typeface="Calibri"/>
                <a:cs typeface="Calibri"/>
                <a:sym typeface="Calibri"/>
              </a:rPr>
              <a:t>Files</a:t>
            </a:r>
            <a:endParaRPr/>
          </a:p>
          <a:p>
            <a:pPr indent="0" lvl="0" marL="0" rtl="0" algn="l">
              <a:lnSpc>
                <a:spcPct val="100000"/>
              </a:lnSpc>
              <a:spcBef>
                <a:spcPts val="600"/>
              </a:spcBef>
              <a:spcAft>
                <a:spcPts val="0"/>
              </a:spcAft>
              <a:buClr>
                <a:schemeClr val="dk1"/>
              </a:buClr>
              <a:buSzPts val="3000"/>
              <a:buNone/>
            </a:pPr>
            <a:r>
              <a:t/>
            </a:r>
            <a:endParaRPr b="1">
              <a:solidFill>
                <a:srgbClr val="00206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2"/>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If You Need Help…</a:t>
            </a:r>
            <a:endParaRPr/>
          </a:p>
        </p:txBody>
      </p:sp>
      <p:sp>
        <p:nvSpPr>
          <p:cNvPr id="337" name="Google Shape;337;p52"/>
          <p:cNvSpPr txBox="1"/>
          <p:nvPr>
            <p:ph idx="1" type="body"/>
          </p:nvPr>
        </p:nvSpPr>
        <p:spPr>
          <a:xfrm>
            <a:off x="381000" y="1009650"/>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2060"/>
              </a:buClr>
              <a:buSzPts val="2000"/>
              <a:buNone/>
            </a:pPr>
            <a:r>
              <a:rPr lang="en-US" sz="2400">
                <a:solidFill>
                  <a:srgbClr val="002060"/>
                </a:solidFill>
                <a:latin typeface="Calibri"/>
                <a:ea typeface="Calibri"/>
                <a:cs typeface="Calibri"/>
                <a:sym typeface="Calibri"/>
              </a:rPr>
              <a:t>Kelly Giovanine</a:t>
            </a:r>
            <a:endParaRPr sz="3400"/>
          </a:p>
          <a:p>
            <a:pPr indent="0" lvl="0" marL="0" rtl="0" algn="l">
              <a:lnSpc>
                <a:spcPct val="100000"/>
              </a:lnSpc>
              <a:spcBef>
                <a:spcPts val="0"/>
              </a:spcBef>
              <a:spcAft>
                <a:spcPts val="0"/>
              </a:spcAft>
              <a:buClr>
                <a:srgbClr val="002060"/>
              </a:buClr>
              <a:buSzPts val="2000"/>
              <a:buNone/>
            </a:pPr>
            <a:r>
              <a:rPr lang="en-US" sz="2400">
                <a:solidFill>
                  <a:srgbClr val="002060"/>
                </a:solidFill>
                <a:latin typeface="Calibri"/>
                <a:ea typeface="Calibri"/>
                <a:cs typeface="Calibri"/>
                <a:sym typeface="Calibri"/>
              </a:rPr>
              <a:t>District Foundation Grants Subcommittee Chair</a:t>
            </a:r>
            <a:endParaRPr sz="3400"/>
          </a:p>
          <a:p>
            <a:pPr indent="0" lvl="0" marL="0" rtl="0" algn="l">
              <a:lnSpc>
                <a:spcPct val="100000"/>
              </a:lnSpc>
              <a:spcBef>
                <a:spcPts val="0"/>
              </a:spcBef>
              <a:spcAft>
                <a:spcPts val="0"/>
              </a:spcAft>
              <a:buClr>
                <a:srgbClr val="002060"/>
              </a:buClr>
              <a:buSzPts val="2000"/>
              <a:buNone/>
            </a:pPr>
            <a:r>
              <a:rPr lang="en-US" sz="2400" u="sng">
                <a:solidFill>
                  <a:srgbClr val="002060"/>
                </a:solidFill>
                <a:latin typeface="Calibri"/>
                <a:ea typeface="Calibri"/>
                <a:cs typeface="Calibri"/>
                <a:sym typeface="Calibri"/>
                <a:hlinkClick r:id="rId3">
                  <a:extLst>
                    <a:ext uri="{A12FA001-AC4F-418D-AE19-62706E023703}">
                      <ahyp:hlinkClr val="tx"/>
                    </a:ext>
                  </a:extLst>
                </a:hlinkClick>
              </a:rPr>
              <a:t>RotaryDistrictGrants@gmail.com</a:t>
            </a:r>
            <a:endParaRPr sz="2400">
              <a:solidFill>
                <a:srgbClr val="002060"/>
              </a:solidFill>
              <a:latin typeface="Calibri"/>
              <a:ea typeface="Calibri"/>
              <a:cs typeface="Calibri"/>
              <a:sym typeface="Calibri"/>
            </a:endParaRPr>
          </a:p>
          <a:p>
            <a:pPr indent="0" lvl="0" marL="0" rtl="0" algn="l">
              <a:lnSpc>
                <a:spcPct val="100000"/>
              </a:lnSpc>
              <a:spcBef>
                <a:spcPts val="0"/>
              </a:spcBef>
              <a:spcAft>
                <a:spcPts val="0"/>
              </a:spcAft>
              <a:buClr>
                <a:srgbClr val="002060"/>
              </a:buClr>
              <a:buSzPts val="2000"/>
              <a:buNone/>
            </a:pPr>
            <a:r>
              <a:rPr lang="en-US" sz="2400">
                <a:solidFill>
                  <a:srgbClr val="002060"/>
                </a:solidFill>
                <a:latin typeface="Calibri"/>
                <a:ea typeface="Calibri"/>
                <a:cs typeface="Calibri"/>
                <a:sym typeface="Calibri"/>
              </a:rPr>
              <a:t>309-236-5808</a:t>
            </a:r>
            <a:endParaRPr sz="3400"/>
          </a:p>
          <a:p>
            <a:pPr indent="0" lvl="0" marL="0" rtl="0" algn="l">
              <a:lnSpc>
                <a:spcPct val="100000"/>
              </a:lnSpc>
              <a:spcBef>
                <a:spcPts val="0"/>
              </a:spcBef>
              <a:spcAft>
                <a:spcPts val="0"/>
              </a:spcAft>
              <a:buClr>
                <a:schemeClr val="dk1"/>
              </a:buClr>
              <a:buSzPts val="2000"/>
              <a:buNone/>
            </a:pPr>
            <a:r>
              <a:t/>
            </a:r>
            <a:endParaRPr sz="2400">
              <a:solidFill>
                <a:srgbClr val="002060"/>
              </a:solidFill>
              <a:latin typeface="Calibri"/>
              <a:ea typeface="Calibri"/>
              <a:cs typeface="Calibri"/>
              <a:sym typeface="Calibri"/>
            </a:endParaRPr>
          </a:p>
          <a:p>
            <a:pPr indent="0" lvl="0" marL="0" rtl="0" algn="l">
              <a:lnSpc>
                <a:spcPct val="100000"/>
              </a:lnSpc>
              <a:spcBef>
                <a:spcPts val="0"/>
              </a:spcBef>
              <a:spcAft>
                <a:spcPts val="0"/>
              </a:spcAft>
              <a:buClr>
                <a:srgbClr val="002060"/>
              </a:buClr>
              <a:buSzPts val="2000"/>
              <a:buNone/>
            </a:pPr>
            <a:r>
              <a:rPr lang="en-US" sz="2400">
                <a:solidFill>
                  <a:srgbClr val="002060"/>
                </a:solidFill>
                <a:latin typeface="Calibri"/>
                <a:ea typeface="Calibri"/>
                <a:cs typeface="Calibri"/>
                <a:sym typeface="Calibri"/>
              </a:rPr>
              <a:t>Laura Kann</a:t>
            </a:r>
            <a:endParaRPr sz="3400"/>
          </a:p>
          <a:p>
            <a:pPr indent="0" lvl="0" marL="0" rtl="0" algn="l">
              <a:lnSpc>
                <a:spcPct val="100000"/>
              </a:lnSpc>
              <a:spcBef>
                <a:spcPts val="0"/>
              </a:spcBef>
              <a:spcAft>
                <a:spcPts val="0"/>
              </a:spcAft>
              <a:buClr>
                <a:srgbClr val="002060"/>
              </a:buClr>
              <a:buSzPts val="2000"/>
              <a:buNone/>
            </a:pPr>
            <a:r>
              <a:rPr lang="en-US" sz="2400">
                <a:solidFill>
                  <a:srgbClr val="002060"/>
                </a:solidFill>
                <a:latin typeface="Calibri"/>
                <a:ea typeface="Calibri"/>
                <a:cs typeface="Calibri"/>
                <a:sym typeface="Calibri"/>
              </a:rPr>
              <a:t>District Foundation Chair</a:t>
            </a:r>
            <a:endParaRPr sz="2400">
              <a:solidFill>
                <a:srgbClr val="002060"/>
              </a:solidFill>
              <a:latin typeface="Calibri"/>
              <a:ea typeface="Calibri"/>
              <a:cs typeface="Calibri"/>
              <a:sym typeface="Calibri"/>
            </a:endParaRPr>
          </a:p>
          <a:p>
            <a:pPr indent="0" lvl="0" marL="0" rtl="0" algn="l">
              <a:lnSpc>
                <a:spcPct val="100000"/>
              </a:lnSpc>
              <a:spcBef>
                <a:spcPts val="0"/>
              </a:spcBef>
              <a:spcAft>
                <a:spcPts val="0"/>
              </a:spcAft>
              <a:buClr>
                <a:srgbClr val="002060"/>
              </a:buClr>
              <a:buSzPts val="2000"/>
              <a:buNone/>
            </a:pPr>
            <a:r>
              <a:rPr lang="en-US" sz="2400" u="sng">
                <a:solidFill>
                  <a:srgbClr val="002060"/>
                </a:solidFill>
                <a:latin typeface="Calibri"/>
                <a:ea typeface="Calibri"/>
                <a:cs typeface="Calibri"/>
                <a:sym typeface="Calibri"/>
                <a:hlinkClick r:id="rId4">
                  <a:extLst>
                    <a:ext uri="{A12FA001-AC4F-418D-AE19-62706E023703}">
                      <ahyp:hlinkClr val="tx"/>
                    </a:ext>
                  </a:extLst>
                </a:hlinkClick>
              </a:rPr>
              <a:t>LKK1@comcast.net</a:t>
            </a:r>
            <a:endParaRPr sz="2400">
              <a:solidFill>
                <a:srgbClr val="002060"/>
              </a:solidFill>
              <a:latin typeface="Calibri"/>
              <a:ea typeface="Calibri"/>
              <a:cs typeface="Calibri"/>
              <a:sym typeface="Calibri"/>
            </a:endParaRPr>
          </a:p>
          <a:p>
            <a:pPr indent="0" lvl="0" marL="0" rtl="0" algn="l">
              <a:lnSpc>
                <a:spcPct val="100000"/>
              </a:lnSpc>
              <a:spcBef>
                <a:spcPts val="0"/>
              </a:spcBef>
              <a:spcAft>
                <a:spcPts val="0"/>
              </a:spcAft>
              <a:buClr>
                <a:srgbClr val="002060"/>
              </a:buClr>
              <a:buSzPts val="2000"/>
              <a:buNone/>
            </a:pPr>
            <a:r>
              <a:rPr lang="en-US" sz="2400">
                <a:solidFill>
                  <a:srgbClr val="002060"/>
                </a:solidFill>
                <a:latin typeface="Calibri"/>
                <a:ea typeface="Calibri"/>
                <a:cs typeface="Calibri"/>
                <a:sym typeface="Calibri"/>
              </a:rPr>
              <a:t>678-315-2406</a:t>
            </a:r>
            <a:endParaRPr sz="3400"/>
          </a:p>
          <a:p>
            <a:pPr indent="0" lvl="0" marL="0" rtl="0" algn="l">
              <a:lnSpc>
                <a:spcPct val="100000"/>
              </a:lnSpc>
              <a:spcBef>
                <a:spcPts val="0"/>
              </a:spcBef>
              <a:spcAft>
                <a:spcPts val="0"/>
              </a:spcAft>
              <a:buClr>
                <a:srgbClr val="002060"/>
              </a:buClr>
              <a:buSzPts val="2000"/>
              <a:buNone/>
            </a:pPr>
            <a:r>
              <a:rPr lang="en-US" sz="2000">
                <a:solidFill>
                  <a:srgbClr val="002060"/>
                </a:solidFill>
                <a:latin typeface="Calibri"/>
                <a:ea typeface="Calibri"/>
                <a:cs typeface="Calibri"/>
                <a:sym typeface="Calibri"/>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3"/>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Font typeface="Arial Narrow"/>
              <a:buNone/>
            </a:pPr>
            <a:r>
              <a:t/>
            </a:r>
            <a:endParaRPr/>
          </a:p>
        </p:txBody>
      </p:sp>
      <p:sp>
        <p:nvSpPr>
          <p:cNvPr id="105" name="Google Shape;105;p23"/>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Autofit/>
          </a:bodyPr>
          <a:lstStyle/>
          <a:p>
            <a:pPr indent="-152400" lvl="0" marL="342900" rtl="0" algn="l">
              <a:lnSpc>
                <a:spcPct val="100000"/>
              </a:lnSpc>
              <a:spcBef>
                <a:spcPts val="0"/>
              </a:spcBef>
              <a:spcAft>
                <a:spcPts val="0"/>
              </a:spcAft>
              <a:buClr>
                <a:schemeClr val="dk1"/>
              </a:buClr>
              <a:buSzPts val="3000"/>
              <a:buNone/>
            </a:pPr>
            <a:r>
              <a:t/>
            </a:r>
            <a:endParaRPr/>
          </a:p>
        </p:txBody>
      </p:sp>
      <p:pic>
        <p:nvPicPr>
          <p:cNvPr id="106" name="Google Shape;106;p23"/>
          <p:cNvPicPr preferRelativeResize="0"/>
          <p:nvPr/>
        </p:nvPicPr>
        <p:blipFill rotWithShape="1">
          <a:blip r:embed="rId3">
            <a:alphaModFix/>
          </a:blip>
          <a:srcRect b="0" l="0" r="0" t="0"/>
          <a:stretch/>
        </p:blipFill>
        <p:spPr>
          <a:xfrm>
            <a:off x="0" y="-1"/>
            <a:ext cx="9144000" cy="6858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4"/>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The Rotary Foundation</a:t>
            </a:r>
            <a:endParaRPr sz="2400"/>
          </a:p>
        </p:txBody>
      </p:sp>
      <p:pic>
        <p:nvPicPr>
          <p:cNvPr id="113" name="Google Shape;113;p24"/>
          <p:cNvPicPr preferRelativeResize="0"/>
          <p:nvPr/>
        </p:nvPicPr>
        <p:blipFill rotWithShape="1">
          <a:blip r:embed="rId3">
            <a:alphaModFix/>
          </a:blip>
          <a:srcRect b="0" l="0" r="0" t="0"/>
          <a:stretch/>
        </p:blipFill>
        <p:spPr>
          <a:xfrm>
            <a:off x="127017" y="990600"/>
            <a:ext cx="9016983" cy="1921106"/>
          </a:xfrm>
          <a:prstGeom prst="rect">
            <a:avLst/>
          </a:prstGeom>
          <a:noFill/>
          <a:ln>
            <a:noFill/>
          </a:ln>
        </p:spPr>
      </p:pic>
      <p:pic>
        <p:nvPicPr>
          <p:cNvPr id="114" name="Google Shape;114;p24"/>
          <p:cNvPicPr preferRelativeResize="0"/>
          <p:nvPr/>
        </p:nvPicPr>
        <p:blipFill rotWithShape="1">
          <a:blip r:embed="rId4">
            <a:alphaModFix/>
          </a:blip>
          <a:srcRect b="0" l="0" r="0" t="0"/>
          <a:stretch/>
        </p:blipFill>
        <p:spPr>
          <a:xfrm>
            <a:off x="152400" y="3064106"/>
            <a:ext cx="8839202" cy="35279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5"/>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The Rotary Foundation</a:t>
            </a:r>
            <a:endParaRPr sz="2400"/>
          </a:p>
        </p:txBody>
      </p:sp>
      <p:pic>
        <p:nvPicPr>
          <p:cNvPr id="121" name="Google Shape;121;p25"/>
          <p:cNvPicPr preferRelativeResize="0"/>
          <p:nvPr/>
        </p:nvPicPr>
        <p:blipFill rotWithShape="1">
          <a:blip r:embed="rId3">
            <a:alphaModFix/>
          </a:blip>
          <a:srcRect b="0" l="0" r="0" t="0"/>
          <a:stretch/>
        </p:blipFill>
        <p:spPr>
          <a:xfrm>
            <a:off x="127017" y="990600"/>
            <a:ext cx="9016983" cy="1921106"/>
          </a:xfrm>
          <a:prstGeom prst="rect">
            <a:avLst/>
          </a:prstGeom>
          <a:noFill/>
          <a:ln>
            <a:noFill/>
          </a:ln>
        </p:spPr>
      </p:pic>
      <p:pic>
        <p:nvPicPr>
          <p:cNvPr id="122" name="Google Shape;122;p25"/>
          <p:cNvPicPr preferRelativeResize="0"/>
          <p:nvPr/>
        </p:nvPicPr>
        <p:blipFill rotWithShape="1">
          <a:blip r:embed="rId4">
            <a:alphaModFix/>
          </a:blip>
          <a:srcRect b="0" l="0" r="0" t="0"/>
          <a:stretch/>
        </p:blipFill>
        <p:spPr>
          <a:xfrm>
            <a:off x="-53250" y="2963400"/>
            <a:ext cx="9197251" cy="3021150"/>
          </a:xfrm>
          <a:prstGeom prst="rect">
            <a:avLst/>
          </a:prstGeom>
          <a:noFill/>
          <a:ln>
            <a:noFill/>
          </a:ln>
        </p:spPr>
      </p:pic>
      <p:sp>
        <p:nvSpPr>
          <p:cNvPr id="123" name="Google Shape;123;p25"/>
          <p:cNvSpPr/>
          <p:nvPr/>
        </p:nvSpPr>
        <p:spPr>
          <a:xfrm>
            <a:off x="1055000" y="2997900"/>
            <a:ext cx="391800" cy="862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00"/>
              </a:solidFill>
              <a:highlight>
                <a:srgbClr val="FFFF00"/>
              </a:highlight>
              <a:latin typeface="Arial"/>
              <a:ea typeface="Arial"/>
              <a:cs typeface="Arial"/>
              <a:sym typeface="Arial"/>
            </a:endParaRPr>
          </a:p>
        </p:txBody>
      </p:sp>
      <p:pic>
        <p:nvPicPr>
          <p:cNvPr id="124" name="Google Shape;124;p25" title="Rotaryfoundation 202425stats.PNG"/>
          <p:cNvPicPr preferRelativeResize="0"/>
          <p:nvPr/>
        </p:nvPicPr>
        <p:blipFill rotWithShape="1">
          <a:blip r:embed="rId5">
            <a:alphaModFix/>
          </a:blip>
          <a:srcRect b="0" l="0" r="0" t="0"/>
          <a:stretch/>
        </p:blipFill>
        <p:spPr>
          <a:xfrm>
            <a:off x="0" y="2875595"/>
            <a:ext cx="9144001" cy="3108960"/>
          </a:xfrm>
          <a:prstGeom prst="rect">
            <a:avLst/>
          </a:prstGeom>
          <a:noFill/>
          <a:ln>
            <a:noFill/>
          </a:ln>
        </p:spPr>
      </p:pic>
      <p:cxnSp>
        <p:nvCxnSpPr>
          <p:cNvPr id="125" name="Google Shape;125;p25"/>
          <p:cNvCxnSpPr/>
          <p:nvPr/>
        </p:nvCxnSpPr>
        <p:spPr>
          <a:xfrm>
            <a:off x="1407675" y="3175050"/>
            <a:ext cx="300" cy="6399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6"/>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Four Funds</a:t>
            </a:r>
            <a:endParaRPr/>
          </a:p>
        </p:txBody>
      </p:sp>
      <p:pic>
        <p:nvPicPr>
          <p:cNvPr id="132" name="Google Shape;132;p26"/>
          <p:cNvPicPr preferRelativeResize="0"/>
          <p:nvPr/>
        </p:nvPicPr>
        <p:blipFill rotWithShape="1">
          <a:blip r:embed="rId3">
            <a:alphaModFix/>
          </a:blip>
          <a:srcRect b="0" l="0" r="11914" t="0"/>
          <a:stretch/>
        </p:blipFill>
        <p:spPr>
          <a:xfrm>
            <a:off x="1834978" y="4556514"/>
            <a:ext cx="2730843" cy="1869794"/>
          </a:xfrm>
          <a:prstGeom prst="rect">
            <a:avLst/>
          </a:prstGeom>
          <a:noFill/>
          <a:ln>
            <a:noFill/>
          </a:ln>
        </p:spPr>
      </p:pic>
      <p:sp>
        <p:nvSpPr>
          <p:cNvPr id="133" name="Google Shape;133;p26"/>
          <p:cNvSpPr txBox="1"/>
          <p:nvPr/>
        </p:nvSpPr>
        <p:spPr>
          <a:xfrm>
            <a:off x="4483956" y="3344085"/>
            <a:ext cx="253050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46C"/>
              </a:buClr>
              <a:buSzPts val="2400"/>
              <a:buFont typeface="Arial"/>
              <a:buNone/>
            </a:pPr>
            <a:r>
              <a:rPr b="0" i="0" lang="en-US" sz="2400" u="none" cap="none" strike="noStrike">
                <a:solidFill>
                  <a:srgbClr val="00246C"/>
                </a:solidFill>
                <a:latin typeface="Arial"/>
                <a:ea typeface="Arial"/>
                <a:cs typeface="Arial"/>
                <a:sym typeface="Arial"/>
              </a:rPr>
              <a:t>The Annual Fund</a:t>
            </a:r>
            <a:endParaRPr b="0" i="0" sz="1400" u="none" cap="none" strike="noStrike">
              <a:solidFill>
                <a:srgbClr val="000000"/>
              </a:solidFill>
              <a:latin typeface="Arial"/>
              <a:ea typeface="Arial"/>
              <a:cs typeface="Arial"/>
              <a:sym typeface="Arial"/>
            </a:endParaRPr>
          </a:p>
        </p:txBody>
      </p:sp>
      <p:sp>
        <p:nvSpPr>
          <p:cNvPr id="134" name="Google Shape;134;p26"/>
          <p:cNvSpPr txBox="1"/>
          <p:nvPr/>
        </p:nvSpPr>
        <p:spPr>
          <a:xfrm>
            <a:off x="1986765" y="4076813"/>
            <a:ext cx="242726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46C"/>
              </a:buClr>
              <a:buSzPts val="2400"/>
              <a:buFont typeface="Arial"/>
              <a:buNone/>
            </a:pPr>
            <a:r>
              <a:rPr b="0" i="0" lang="en-US" sz="2400" u="none" cap="none" strike="noStrike">
                <a:solidFill>
                  <a:srgbClr val="00246C"/>
                </a:solidFill>
                <a:latin typeface="Arial"/>
                <a:ea typeface="Arial"/>
                <a:cs typeface="Arial"/>
                <a:sym typeface="Arial"/>
              </a:rPr>
              <a:t>The Endowment</a:t>
            </a:r>
            <a:endParaRPr b="0" i="0" sz="1400" u="none" cap="none" strike="noStrike">
              <a:solidFill>
                <a:srgbClr val="000000"/>
              </a:solidFill>
              <a:latin typeface="Arial"/>
              <a:ea typeface="Arial"/>
              <a:cs typeface="Arial"/>
              <a:sym typeface="Arial"/>
            </a:endParaRPr>
          </a:p>
        </p:txBody>
      </p:sp>
      <p:sp>
        <p:nvSpPr>
          <p:cNvPr id="135" name="Google Shape;135;p26"/>
          <p:cNvSpPr txBox="1"/>
          <p:nvPr/>
        </p:nvSpPr>
        <p:spPr>
          <a:xfrm>
            <a:off x="2759504" y="3351007"/>
            <a:ext cx="155523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46C"/>
              </a:buClr>
              <a:buSzPts val="2400"/>
              <a:buFont typeface="Arial"/>
              <a:buNone/>
            </a:pPr>
            <a:r>
              <a:rPr b="0" i="0" lang="en-US" sz="2400" u="none" cap="none" strike="noStrike">
                <a:solidFill>
                  <a:srgbClr val="00246C"/>
                </a:solidFill>
                <a:latin typeface="Arial"/>
                <a:ea typeface="Arial"/>
                <a:cs typeface="Arial"/>
                <a:sym typeface="Arial"/>
              </a:rPr>
              <a:t>Polio Plus</a:t>
            </a:r>
            <a:endParaRPr b="0" i="0" sz="1400" u="none" cap="none" strike="noStrike">
              <a:solidFill>
                <a:srgbClr val="000000"/>
              </a:solidFill>
              <a:latin typeface="Arial"/>
              <a:ea typeface="Arial"/>
              <a:cs typeface="Arial"/>
              <a:sym typeface="Arial"/>
            </a:endParaRPr>
          </a:p>
        </p:txBody>
      </p:sp>
      <p:pic>
        <p:nvPicPr>
          <p:cNvPr id="136" name="Google Shape;136;p26"/>
          <p:cNvPicPr preferRelativeResize="0"/>
          <p:nvPr/>
        </p:nvPicPr>
        <p:blipFill rotWithShape="1">
          <a:blip r:embed="rId4">
            <a:alphaModFix/>
          </a:blip>
          <a:srcRect b="0" l="46119" r="28140" t="67105"/>
          <a:stretch/>
        </p:blipFill>
        <p:spPr>
          <a:xfrm>
            <a:off x="4634941" y="1320880"/>
            <a:ext cx="2353689" cy="2060629"/>
          </a:xfrm>
          <a:prstGeom prst="rect">
            <a:avLst/>
          </a:prstGeom>
          <a:noFill/>
          <a:ln>
            <a:noFill/>
          </a:ln>
        </p:spPr>
      </p:pic>
      <p:pic>
        <p:nvPicPr>
          <p:cNvPr id="137" name="Google Shape;137;p26"/>
          <p:cNvPicPr preferRelativeResize="0"/>
          <p:nvPr>
            <p:ph idx="1" type="body"/>
          </p:nvPr>
        </p:nvPicPr>
        <p:blipFill rotWithShape="1">
          <a:blip r:embed="rId5">
            <a:alphaModFix/>
          </a:blip>
          <a:srcRect b="0" l="0" r="0" t="0"/>
          <a:stretch/>
        </p:blipFill>
        <p:spPr>
          <a:xfrm>
            <a:off x="2508421" y="1314384"/>
            <a:ext cx="2057400" cy="2060629"/>
          </a:xfrm>
          <a:prstGeom prst="rect">
            <a:avLst/>
          </a:prstGeom>
          <a:noFill/>
          <a:ln>
            <a:noFill/>
          </a:ln>
        </p:spPr>
      </p:pic>
      <p:pic>
        <p:nvPicPr>
          <p:cNvPr descr="2021-22 Disaster Relief | Rotary District 5280" id="138" name="Google Shape;138;p26"/>
          <p:cNvPicPr preferRelativeResize="0"/>
          <p:nvPr/>
        </p:nvPicPr>
        <p:blipFill rotWithShape="1">
          <a:blip r:embed="rId6">
            <a:alphaModFix/>
          </a:blip>
          <a:srcRect b="0" l="0" r="0" t="0"/>
          <a:stretch/>
        </p:blipFill>
        <p:spPr>
          <a:xfrm>
            <a:off x="4634941" y="4556515"/>
            <a:ext cx="3883419" cy="1869794"/>
          </a:xfrm>
          <a:prstGeom prst="rect">
            <a:avLst/>
          </a:prstGeom>
          <a:noFill/>
          <a:ln>
            <a:noFill/>
          </a:ln>
        </p:spPr>
      </p:pic>
      <p:sp>
        <p:nvSpPr>
          <p:cNvPr id="139" name="Google Shape;139;p26"/>
          <p:cNvSpPr txBox="1"/>
          <p:nvPr/>
        </p:nvSpPr>
        <p:spPr>
          <a:xfrm>
            <a:off x="5482440" y="4068383"/>
            <a:ext cx="218842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46C"/>
              </a:buClr>
              <a:buSzPts val="2400"/>
              <a:buFont typeface="Arial"/>
              <a:buNone/>
            </a:pPr>
            <a:r>
              <a:rPr b="0" i="0" lang="en-US" sz="2400" u="none" cap="none" strike="noStrike">
                <a:solidFill>
                  <a:srgbClr val="00246C"/>
                </a:solidFill>
                <a:latin typeface="Arial"/>
                <a:ea typeface="Arial"/>
                <a:cs typeface="Arial"/>
                <a:sym typeface="Arial"/>
              </a:rPr>
              <a:t>Disaster Relief</a:t>
            </a:r>
            <a:endParaRPr b="0" i="0" sz="1400" u="none" cap="none" strike="noStrike">
              <a:solidFill>
                <a:srgbClr val="000000"/>
              </a:solidFill>
              <a:latin typeface="Arial"/>
              <a:ea typeface="Arial"/>
              <a:cs typeface="Arial"/>
              <a:sym typeface="Arial"/>
            </a:endParaRPr>
          </a:p>
        </p:txBody>
      </p:sp>
      <p:sp>
        <p:nvSpPr>
          <p:cNvPr id="140" name="Google Shape;140;p26"/>
          <p:cNvSpPr/>
          <p:nvPr/>
        </p:nvSpPr>
        <p:spPr>
          <a:xfrm rot="-8994981">
            <a:off x="7139143" y="2784961"/>
            <a:ext cx="978408" cy="484632"/>
          </a:xfrm>
          <a:prstGeom prst="rightArrow">
            <a:avLst>
              <a:gd fmla="val 50000" name="adj1"/>
              <a:gd fmla="val 50000" name="adj2"/>
            </a:avLst>
          </a:prstGeom>
          <a:solidFill>
            <a:srgbClr val="0D5CFF"/>
          </a:solidFill>
          <a:ln cap="flat" cmpd="sng" w="9525">
            <a:solidFill>
              <a:srgbClr val="00B2E6"/>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41" name="Google Shape;141;p26"/>
          <p:cNvSpPr/>
          <p:nvPr/>
        </p:nvSpPr>
        <p:spPr>
          <a:xfrm rot="9227130">
            <a:off x="7140299" y="1302523"/>
            <a:ext cx="978408" cy="484632"/>
          </a:xfrm>
          <a:prstGeom prst="rightArrow">
            <a:avLst>
              <a:gd fmla="val 50000" name="adj1"/>
              <a:gd fmla="val 50000" name="adj2"/>
            </a:avLst>
          </a:prstGeom>
          <a:solidFill>
            <a:srgbClr val="0D5CFF"/>
          </a:solidFill>
          <a:ln cap="flat" cmpd="sng" w="9525">
            <a:solidFill>
              <a:srgbClr val="00B2E6"/>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42" name="Google Shape;142;p26"/>
          <p:cNvSpPr/>
          <p:nvPr/>
        </p:nvSpPr>
        <p:spPr>
          <a:xfrm rot="10800000">
            <a:off x="7194709" y="2037736"/>
            <a:ext cx="978408" cy="484632"/>
          </a:xfrm>
          <a:prstGeom prst="rightArrow">
            <a:avLst>
              <a:gd fmla="val 50000" name="adj1"/>
              <a:gd fmla="val 50000" name="adj2"/>
            </a:avLst>
          </a:prstGeom>
          <a:solidFill>
            <a:srgbClr val="0D5CFF"/>
          </a:solidFill>
          <a:ln cap="flat" cmpd="sng" w="9525">
            <a:solidFill>
              <a:srgbClr val="00B2E6"/>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The Annual Fund SHARE System</a:t>
            </a:r>
            <a:endParaRPr/>
          </a:p>
        </p:txBody>
      </p:sp>
      <p:grpSp>
        <p:nvGrpSpPr>
          <p:cNvPr id="149" name="Google Shape;149;p27"/>
          <p:cNvGrpSpPr/>
          <p:nvPr/>
        </p:nvGrpSpPr>
        <p:grpSpPr>
          <a:xfrm>
            <a:off x="704517" y="1141307"/>
            <a:ext cx="7796934" cy="4971405"/>
            <a:chOff x="704517" y="1141307"/>
            <a:chExt cx="7796934" cy="4971405"/>
          </a:xfrm>
        </p:grpSpPr>
        <p:pic>
          <p:nvPicPr>
            <p:cNvPr id="150" name="Google Shape;150;p27"/>
            <p:cNvPicPr preferRelativeResize="0"/>
            <p:nvPr/>
          </p:nvPicPr>
          <p:blipFill rotWithShape="1">
            <a:blip r:embed="rId3">
              <a:alphaModFix/>
            </a:blip>
            <a:srcRect b="1600" l="0" r="0" t="-1"/>
            <a:stretch/>
          </p:blipFill>
          <p:spPr>
            <a:xfrm>
              <a:off x="704517" y="1141307"/>
              <a:ext cx="7796934" cy="4971405"/>
            </a:xfrm>
            <a:prstGeom prst="rect">
              <a:avLst/>
            </a:prstGeom>
            <a:noFill/>
            <a:ln>
              <a:noFill/>
            </a:ln>
          </p:spPr>
        </p:pic>
        <p:sp>
          <p:nvSpPr>
            <p:cNvPr id="151" name="Google Shape;151;p27"/>
            <p:cNvSpPr/>
            <p:nvPr/>
          </p:nvSpPr>
          <p:spPr>
            <a:xfrm>
              <a:off x="706192" y="3611844"/>
              <a:ext cx="4343400" cy="1015663"/>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E6E5D8"/>
                </a:buClr>
                <a:buSzPts val="2000"/>
                <a:buFont typeface="Georgia"/>
                <a:buNone/>
              </a:pPr>
              <a:r>
                <a:rPr b="1" i="0" lang="en-US" sz="2000" u="none" cap="none" strike="noStrike">
                  <a:solidFill>
                    <a:srgbClr val="E6E5D8"/>
                  </a:solidFill>
                  <a:latin typeface="Georgia"/>
                  <a:ea typeface="Georgia"/>
                  <a:cs typeface="Georgia"/>
                  <a:sym typeface="Georgia"/>
                </a:rPr>
                <a:t>48%</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0"/>
                </a:spcBef>
                <a:spcAft>
                  <a:spcPts val="0"/>
                </a:spcAft>
                <a:buClr>
                  <a:srgbClr val="E6E5D8"/>
                </a:buClr>
                <a:buSzPts val="2000"/>
                <a:buFont typeface="Georgia"/>
                <a:buNone/>
              </a:pPr>
              <a:r>
                <a:rPr b="1" i="0" lang="en-US" sz="2000" u="none" cap="none" strike="noStrike">
                  <a:solidFill>
                    <a:srgbClr val="E6E5D8"/>
                  </a:solidFill>
                  <a:latin typeface="Georgia"/>
                  <a:ea typeface="Georgia"/>
                  <a:cs typeface="Georgia"/>
                  <a:sym typeface="Georgia"/>
                </a:rPr>
                <a:t>District Designated Funds (DDF)</a:t>
              </a:r>
              <a:endParaRPr b="0" i="0" sz="1400" u="none" cap="none" strike="noStrike">
                <a:solidFill>
                  <a:srgbClr val="000000"/>
                </a:solidFill>
                <a:latin typeface="Arial"/>
                <a:ea typeface="Arial"/>
                <a:cs typeface="Arial"/>
                <a:sym typeface="Arial"/>
              </a:endParaRPr>
            </a:p>
          </p:txBody>
        </p:sp>
        <p:sp>
          <p:nvSpPr>
            <p:cNvPr id="152" name="Google Shape;152;p27"/>
            <p:cNvSpPr txBox="1"/>
            <p:nvPr/>
          </p:nvSpPr>
          <p:spPr>
            <a:xfrm>
              <a:off x="4419600" y="3611844"/>
              <a:ext cx="2438400" cy="707886"/>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chemeClr val="lt1"/>
                </a:buClr>
                <a:buSzPts val="2000"/>
                <a:buFont typeface="Georgia"/>
                <a:buNone/>
              </a:pPr>
              <a:r>
                <a:rPr b="1" i="0" lang="en-US" sz="2000" u="none" cap="none" strike="noStrike">
                  <a:solidFill>
                    <a:schemeClr val="lt1"/>
                  </a:solidFill>
                  <a:latin typeface="Georgia"/>
                  <a:ea typeface="Georgia"/>
                  <a:cs typeface="Georgia"/>
                  <a:sym typeface="Georgia"/>
                </a:rPr>
                <a:t>52% </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0"/>
                </a:spcBef>
                <a:spcAft>
                  <a:spcPts val="0"/>
                </a:spcAft>
                <a:buClr>
                  <a:schemeClr val="lt1"/>
                </a:buClr>
                <a:buSzPts val="2000"/>
                <a:buFont typeface="Georgia"/>
                <a:buNone/>
              </a:pPr>
              <a:r>
                <a:rPr b="1" i="0" lang="en-US" sz="2000" u="none" cap="none" strike="noStrike">
                  <a:solidFill>
                    <a:schemeClr val="lt1"/>
                  </a:solidFill>
                  <a:latin typeface="Georgia"/>
                  <a:ea typeface="Georgia"/>
                  <a:cs typeface="Georgia"/>
                  <a:sym typeface="Georgia"/>
                </a:rPr>
                <a:t>World Fund</a:t>
              </a:r>
              <a:endParaRPr b="0" i="0" sz="1400" u="none" cap="none" strike="noStrike">
                <a:solidFill>
                  <a:srgbClr val="000000"/>
                </a:solidFill>
                <a:latin typeface="Arial"/>
                <a:ea typeface="Arial"/>
                <a:cs typeface="Arial"/>
                <a:sym typeface="Arial"/>
              </a:endParaRPr>
            </a:p>
          </p:txBody>
        </p:sp>
      </p:grpSp>
      <p:sp>
        <p:nvSpPr>
          <p:cNvPr id="153" name="Google Shape;153;p27"/>
          <p:cNvSpPr txBox="1"/>
          <p:nvPr/>
        </p:nvSpPr>
        <p:spPr>
          <a:xfrm>
            <a:off x="4724400" y="4191000"/>
            <a:ext cx="407494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Georgia"/>
                <a:ea typeface="Georgia"/>
                <a:cs typeface="Georgia"/>
                <a:sym typeface="Georgia"/>
              </a:rPr>
              <a:t>(Includes 5% for operating expenses).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idx="1" type="body"/>
          </p:nvPr>
        </p:nvSpPr>
        <p:spPr>
          <a:xfrm>
            <a:off x="381000" y="1486675"/>
            <a:ext cx="8229600" cy="447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0000"/>
              </a:buClr>
              <a:buSzPts val="2600"/>
              <a:buNone/>
            </a:pPr>
            <a:r>
              <a:rPr b="1" lang="en-US" sz="2600">
                <a:solidFill>
                  <a:srgbClr val="FF0000"/>
                </a:solidFill>
                <a:latin typeface="Calibri"/>
                <a:ea typeface="Calibri"/>
                <a:cs typeface="Calibri"/>
                <a:sym typeface="Calibri"/>
              </a:rPr>
              <a:t>By May 1, 2026 (Pre-Requisites)</a:t>
            </a:r>
            <a:endParaRPr b="1" sz="2600">
              <a:solidFill>
                <a:srgbClr val="FF0000"/>
              </a:solidFill>
              <a:latin typeface="Calibri"/>
              <a:ea typeface="Calibri"/>
              <a:cs typeface="Calibri"/>
              <a:sym typeface="Calibri"/>
            </a:endParaRPr>
          </a:p>
          <a:p>
            <a:pPr indent="-342900" lvl="0" marL="342900" rtl="0" algn="l">
              <a:lnSpc>
                <a:spcPct val="100000"/>
              </a:lnSpc>
              <a:spcBef>
                <a:spcPts val="600"/>
              </a:spcBef>
              <a:spcAft>
                <a:spcPts val="0"/>
              </a:spcAft>
              <a:buClr>
                <a:schemeClr val="dk2"/>
              </a:buClr>
              <a:buSzPts val="2600"/>
              <a:buChar char="•"/>
            </a:pPr>
            <a:r>
              <a:rPr lang="en-US" sz="2600">
                <a:solidFill>
                  <a:schemeClr val="dk2"/>
                </a:solidFill>
                <a:latin typeface="Calibri"/>
                <a:ea typeface="Calibri"/>
                <a:cs typeface="Calibri"/>
                <a:sym typeface="Calibri"/>
              </a:rPr>
              <a:t>2026-2027 Club Goals submitted to Rotary Club Central </a:t>
            </a:r>
            <a:endParaRPr sz="2600">
              <a:solidFill>
                <a:schemeClr val="dk2"/>
              </a:solidFill>
              <a:latin typeface="Calibri"/>
              <a:ea typeface="Calibri"/>
              <a:cs typeface="Calibri"/>
              <a:sym typeface="Calibri"/>
            </a:endParaRPr>
          </a:p>
          <a:p>
            <a:pPr indent="-342900" lvl="0" marL="342900" rtl="0" algn="l">
              <a:lnSpc>
                <a:spcPct val="100000"/>
              </a:lnSpc>
              <a:spcBef>
                <a:spcPts val="600"/>
              </a:spcBef>
              <a:spcAft>
                <a:spcPts val="0"/>
              </a:spcAft>
              <a:buClr>
                <a:schemeClr val="dk2"/>
              </a:buClr>
              <a:buSzPts val="2600"/>
              <a:buChar char="•"/>
            </a:pPr>
            <a:r>
              <a:rPr lang="en-US" sz="2600">
                <a:solidFill>
                  <a:schemeClr val="dk2"/>
                </a:solidFill>
                <a:latin typeface="Calibri"/>
                <a:ea typeface="Calibri"/>
                <a:cs typeface="Calibri"/>
                <a:sym typeface="Calibri"/>
              </a:rPr>
              <a:t>Club or members contributed to the Annual Fund during the 2023-2024, 2024-2025, or 2025-26 Rotary years</a:t>
            </a:r>
            <a:endParaRPr/>
          </a:p>
          <a:p>
            <a:pPr indent="-342900" lvl="0" marL="342900" rtl="0" algn="l">
              <a:lnSpc>
                <a:spcPct val="100000"/>
              </a:lnSpc>
              <a:spcBef>
                <a:spcPts val="600"/>
              </a:spcBef>
              <a:spcAft>
                <a:spcPts val="0"/>
              </a:spcAft>
              <a:buClr>
                <a:schemeClr val="dk2"/>
              </a:buClr>
              <a:buSzPts val="2600"/>
              <a:buChar char="•"/>
            </a:pPr>
            <a:r>
              <a:rPr lang="en-US" sz="2600">
                <a:solidFill>
                  <a:schemeClr val="dk2"/>
                </a:solidFill>
                <a:latin typeface="Calibri"/>
                <a:ea typeface="Calibri"/>
                <a:cs typeface="Calibri"/>
                <a:sym typeface="Calibri"/>
              </a:rPr>
              <a:t>Club has identified a Foundation Chair for the 2026-2027 Rotary year.</a:t>
            </a:r>
            <a:endParaRPr/>
          </a:p>
          <a:p>
            <a:pPr indent="-342900" lvl="0" marL="342900" rtl="0" algn="l">
              <a:lnSpc>
                <a:spcPct val="100000"/>
              </a:lnSpc>
              <a:spcBef>
                <a:spcPts val="600"/>
              </a:spcBef>
              <a:spcAft>
                <a:spcPts val="0"/>
              </a:spcAft>
              <a:buClr>
                <a:schemeClr val="dk2"/>
              </a:buClr>
              <a:buSzPts val="2600"/>
              <a:buChar char="•"/>
            </a:pPr>
            <a:r>
              <a:rPr lang="en-US" sz="2600">
                <a:solidFill>
                  <a:schemeClr val="dk2"/>
                </a:solidFill>
                <a:latin typeface="Calibri"/>
                <a:ea typeface="Calibri"/>
                <a:cs typeface="Calibri"/>
                <a:sym typeface="Calibri"/>
              </a:rPr>
              <a:t>Final report for 2025-2026 District Grant submitted</a:t>
            </a:r>
            <a:endParaRPr sz="2600">
              <a:solidFill>
                <a:schemeClr val="dk2"/>
              </a:solidFill>
              <a:latin typeface="Calibri"/>
              <a:ea typeface="Calibri"/>
              <a:cs typeface="Calibri"/>
              <a:sym typeface="Calibri"/>
            </a:endParaRPr>
          </a:p>
          <a:p>
            <a:pPr indent="-317500" lvl="0" marL="342900" rtl="0" algn="l">
              <a:lnSpc>
                <a:spcPct val="100000"/>
              </a:lnSpc>
              <a:spcBef>
                <a:spcPts val="600"/>
              </a:spcBef>
              <a:spcAft>
                <a:spcPts val="0"/>
              </a:spcAft>
              <a:buClr>
                <a:schemeClr val="dk2"/>
              </a:buClr>
              <a:buSzPts val="2600"/>
              <a:buChar char="•"/>
            </a:pPr>
            <a:r>
              <a:rPr lang="en-US" sz="2600">
                <a:solidFill>
                  <a:schemeClr val="dk2"/>
                </a:solidFill>
                <a:latin typeface="Calibri"/>
                <a:ea typeface="Calibri"/>
                <a:cs typeface="Calibri"/>
                <a:sym typeface="Calibri"/>
              </a:rPr>
              <a:t>2026-2027 Club President completed this Seminar</a:t>
            </a:r>
            <a:endParaRPr/>
          </a:p>
          <a:p>
            <a:pPr indent="-317500" lvl="0" marL="342900" rtl="0" algn="l">
              <a:lnSpc>
                <a:spcPct val="100000"/>
              </a:lnSpc>
              <a:spcBef>
                <a:spcPts val="600"/>
              </a:spcBef>
              <a:spcAft>
                <a:spcPts val="0"/>
              </a:spcAft>
              <a:buClr>
                <a:schemeClr val="dk2"/>
              </a:buClr>
              <a:buSzPts val="2600"/>
              <a:buChar char="•"/>
            </a:pPr>
            <a:r>
              <a:rPr lang="en-US" sz="2600">
                <a:solidFill>
                  <a:schemeClr val="dk2"/>
                </a:solidFill>
                <a:latin typeface="Calibri"/>
                <a:ea typeface="Calibri"/>
                <a:cs typeface="Calibri"/>
                <a:sym typeface="Calibri"/>
              </a:rPr>
              <a:t>2026-2027 Club Grant Chair or Foundation Chair completed this Seminar during 2024, 2025, or 2026</a:t>
            </a:r>
            <a:endParaRPr sz="2600">
              <a:solidFill>
                <a:schemeClr val="dk2"/>
              </a:solidFill>
              <a:latin typeface="Calibri"/>
              <a:ea typeface="Calibri"/>
              <a:cs typeface="Calibri"/>
              <a:sym typeface="Calibri"/>
            </a:endParaRPr>
          </a:p>
          <a:p>
            <a:pPr indent="0" lvl="0" marL="342900" rtl="0" algn="l">
              <a:lnSpc>
                <a:spcPct val="100000"/>
              </a:lnSpc>
              <a:spcBef>
                <a:spcPts val="600"/>
              </a:spcBef>
              <a:spcAft>
                <a:spcPts val="0"/>
              </a:spcAft>
              <a:buSzPts val="3000"/>
              <a:buNone/>
            </a:pPr>
            <a:r>
              <a:t/>
            </a:r>
            <a:endParaRPr sz="2600">
              <a:solidFill>
                <a:schemeClr val="dk2"/>
              </a:solidFill>
              <a:latin typeface="Calibri"/>
              <a:ea typeface="Calibri"/>
              <a:cs typeface="Calibri"/>
              <a:sym typeface="Calibri"/>
            </a:endParaRPr>
          </a:p>
          <a:p>
            <a:pPr indent="-152400" lvl="0" marL="342900" rtl="0" algn="l">
              <a:lnSpc>
                <a:spcPct val="100000"/>
              </a:lnSpc>
              <a:spcBef>
                <a:spcPts val="600"/>
              </a:spcBef>
              <a:spcAft>
                <a:spcPts val="0"/>
              </a:spcAft>
              <a:buClr>
                <a:schemeClr val="dk1"/>
              </a:buClr>
              <a:buSzPts val="3000"/>
              <a:buNone/>
            </a:pPr>
            <a:r>
              <a:t/>
            </a:r>
            <a:endParaRPr>
              <a:solidFill>
                <a:schemeClr val="dk2"/>
              </a:solidFill>
              <a:latin typeface="Calibri"/>
              <a:ea typeface="Calibri"/>
              <a:cs typeface="Calibri"/>
              <a:sym typeface="Calibri"/>
            </a:endParaRPr>
          </a:p>
          <a:p>
            <a:pPr indent="-152400" lvl="0" marL="342900" rtl="0" algn="l">
              <a:lnSpc>
                <a:spcPct val="100000"/>
              </a:lnSpc>
              <a:spcBef>
                <a:spcPts val="1200"/>
              </a:spcBef>
              <a:spcAft>
                <a:spcPts val="0"/>
              </a:spcAft>
              <a:buClr>
                <a:schemeClr val="dk1"/>
              </a:buClr>
              <a:buSzPts val="3000"/>
              <a:buNone/>
            </a:pPr>
            <a:r>
              <a:t/>
            </a:r>
            <a:endParaRPr>
              <a:solidFill>
                <a:schemeClr val="dk2"/>
              </a:solidFill>
              <a:latin typeface="Calibri"/>
              <a:ea typeface="Calibri"/>
              <a:cs typeface="Calibri"/>
              <a:sym typeface="Calibri"/>
            </a:endParaRPr>
          </a:p>
        </p:txBody>
      </p:sp>
      <p:sp>
        <p:nvSpPr>
          <p:cNvPr id="160" name="Google Shape;160;p28"/>
          <p:cNvSpPr txBox="1"/>
          <p:nvPr>
            <p:ph type="title"/>
          </p:nvPr>
        </p:nvSpPr>
        <p:spPr>
          <a:xfrm>
            <a:off x="381000" y="457200"/>
            <a:ext cx="8763000" cy="533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400"/>
              <a:buFont typeface="Arial Narrow"/>
              <a:buNone/>
            </a:pPr>
            <a:r>
              <a:rPr lang="en-US" sz="2400"/>
              <a:t>District Grant Eligibility Requirements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9_Custom Design">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adDev-Master_2013-NEW">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