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 id="2147484365" r:id="rId7"/>
    <p:sldMasterId id="2147484372" r:id="rId8"/>
    <p:sldMasterId id="2147484379" r:id="rId9"/>
    <p:sldMasterId id="2147484395" r:id="rId10"/>
    <p:sldMasterId id="2147484402" r:id="rId11"/>
    <p:sldMasterId id="2147484437" r:id="rId12"/>
    <p:sldMasterId id="2147484444" r:id="rId13"/>
    <p:sldMasterId id="2147484460" r:id="rId14"/>
    <p:sldMasterId id="2147484476" r:id="rId15"/>
    <p:sldMasterId id="2147484500" r:id="rId16"/>
    <p:sldMasterId id="2147484503" r:id="rId17"/>
    <p:sldMasterId id="2147484505" r:id="rId18"/>
  </p:sldMasterIdLst>
  <p:notesMasterIdLst>
    <p:notesMasterId r:id="rId62"/>
  </p:notesMasterIdLst>
  <p:handoutMasterIdLst>
    <p:handoutMasterId r:id="rId63"/>
  </p:handoutMasterIdLst>
  <p:sldIdLst>
    <p:sldId id="256" r:id="rId19"/>
    <p:sldId id="481" r:id="rId20"/>
    <p:sldId id="433" r:id="rId21"/>
    <p:sldId id="483" r:id="rId22"/>
    <p:sldId id="489" r:id="rId23"/>
    <p:sldId id="490" r:id="rId24"/>
    <p:sldId id="488" r:id="rId25"/>
    <p:sldId id="384" r:id="rId26"/>
    <p:sldId id="424" r:id="rId27"/>
    <p:sldId id="491" r:id="rId28"/>
    <p:sldId id="439" r:id="rId29"/>
    <p:sldId id="440" r:id="rId30"/>
    <p:sldId id="486" r:id="rId31"/>
    <p:sldId id="441" r:id="rId32"/>
    <p:sldId id="456" r:id="rId33"/>
    <p:sldId id="471" r:id="rId34"/>
    <p:sldId id="457" r:id="rId35"/>
    <p:sldId id="401" r:id="rId36"/>
    <p:sldId id="472" r:id="rId37"/>
    <p:sldId id="442" r:id="rId38"/>
    <p:sldId id="443" r:id="rId39"/>
    <p:sldId id="487" r:id="rId40"/>
    <p:sldId id="461" r:id="rId41"/>
    <p:sldId id="458" r:id="rId42"/>
    <p:sldId id="459" r:id="rId43"/>
    <p:sldId id="462" r:id="rId44"/>
    <p:sldId id="485" r:id="rId45"/>
    <p:sldId id="463" r:id="rId46"/>
    <p:sldId id="444" r:id="rId47"/>
    <p:sldId id="445" r:id="rId48"/>
    <p:sldId id="446" r:id="rId49"/>
    <p:sldId id="464" r:id="rId50"/>
    <p:sldId id="447" r:id="rId51"/>
    <p:sldId id="467" r:id="rId52"/>
    <p:sldId id="450" r:id="rId53"/>
    <p:sldId id="451" r:id="rId54"/>
    <p:sldId id="452" r:id="rId55"/>
    <p:sldId id="453" r:id="rId56"/>
    <p:sldId id="454" r:id="rId57"/>
    <p:sldId id="455" r:id="rId58"/>
    <p:sldId id="478" r:id="rId59"/>
    <p:sldId id="474" r:id="rId60"/>
    <p:sldId id="391" r:id="rId61"/>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Grodecki" initials="CG" lastIdx="2" clrIdx="0"/>
  <p:cmAuthor id="1" name="Chad Stutsman" initials="CS" lastIdx="3" clrIdx="1">
    <p:extLst>
      <p:ext uri="{19B8F6BF-5375-455C-9EA6-DF929625EA0E}">
        <p15:presenceInfo xmlns:p15="http://schemas.microsoft.com/office/powerpoint/2012/main" userId="S-1-5-21-2052111302-1645522239-682003330-79252" providerId="AD"/>
      </p:ext>
    </p:extLst>
  </p:cmAuthor>
  <p:cmAuthor id="2" name="Erin Groble" initials="EG" lastIdx="5" clrIdx="2">
    <p:extLst>
      <p:ext uri="{19B8F6BF-5375-455C-9EA6-DF929625EA0E}">
        <p15:presenceInfo xmlns:p15="http://schemas.microsoft.com/office/powerpoint/2012/main" userId="S-1-5-21-2052111302-1645522239-682003330-84765" providerId="AD"/>
      </p:ext>
    </p:extLst>
  </p:cmAuthor>
  <p:cmAuthor id="3" name="Alan Marumoto" initials="AM" lastIdx="31" clrIdx="3">
    <p:extLst>
      <p:ext uri="{19B8F6BF-5375-455C-9EA6-DF929625EA0E}">
        <p15:presenceInfo xmlns:p15="http://schemas.microsoft.com/office/powerpoint/2012/main" userId="S-1-5-21-2052111302-1645522239-682003330-95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A7FFA7"/>
    <a:srgbClr val="D91B5C"/>
    <a:srgbClr val="070705"/>
    <a:srgbClr val="A4E0CD"/>
    <a:srgbClr val="58585A"/>
    <a:srgbClr val="009999"/>
    <a:srgbClr val="FF7600"/>
    <a:srgbClr val="872175"/>
    <a:srgbClr val="01B4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6021" autoAdjust="0"/>
  </p:normalViewPr>
  <p:slideViewPr>
    <p:cSldViewPr>
      <p:cViewPr varScale="1">
        <p:scale>
          <a:sx n="73" d="100"/>
          <a:sy n="73" d="100"/>
        </p:scale>
        <p:origin x="1116" y="72"/>
      </p:cViewPr>
      <p:guideLst>
        <p:guide orient="horz" pos="2160"/>
        <p:guide pos="2880"/>
      </p:guideLst>
    </p:cSldViewPr>
  </p:slideViewPr>
  <p:outlineViewPr>
    <p:cViewPr>
      <p:scale>
        <a:sx n="33" d="100"/>
        <a:sy n="33" d="100"/>
      </p:scale>
      <p:origin x="0" y="-1638"/>
    </p:cViewPr>
  </p:outlineViewPr>
  <p:notesTextViewPr>
    <p:cViewPr>
      <p:scale>
        <a:sx n="3" d="2"/>
        <a:sy n="3" d="2"/>
      </p:scale>
      <p:origin x="0" y="0"/>
    </p:cViewPr>
  </p:notesTextViewPr>
  <p:sorterViewPr>
    <p:cViewPr varScale="1">
      <p:scale>
        <a:sx n="100" d="100"/>
        <a:sy n="100" d="100"/>
      </p:scale>
      <p:origin x="0" y="-1308"/>
    </p:cViewPr>
  </p:sorterViewPr>
  <p:notesViewPr>
    <p:cSldViewPr>
      <p:cViewPr>
        <p:scale>
          <a:sx n="110" d="100"/>
          <a:sy n="110" d="100"/>
        </p:scale>
        <p:origin x="1848" y="-3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19459" name="Rectangle 3"/>
          <p:cNvSpPr>
            <a:spLocks noGrp="1" noChangeArrowheads="1"/>
          </p:cNvSpPr>
          <p:nvPr>
            <p:ph type="dt" sz="quarter" idx="1"/>
          </p:nvPr>
        </p:nvSpPr>
        <p:spPr bwMode="auto">
          <a:xfrm>
            <a:off x="3971926"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algn="r" defTabSz="931768" eaLnBrk="0" hangingPunct="0">
              <a:defRPr sz="1200">
                <a:ea typeface="ヒラギノ角ゴ Pro W3" pitchFamily="-84" charset="-128"/>
              </a:defRPr>
            </a:lvl1pPr>
          </a:lstStyle>
          <a:p>
            <a:endParaRPr lang="en-US" altLang="en-US" dirty="0"/>
          </a:p>
        </p:txBody>
      </p:sp>
      <p:sp>
        <p:nvSpPr>
          <p:cNvPr id="19460" name="Rectangle 4"/>
          <p:cNvSpPr>
            <a:spLocks noGrp="1" noChangeArrowheads="1"/>
          </p:cNvSpPr>
          <p:nvPr>
            <p:ph type="ftr" sz="quarter" idx="2"/>
          </p:nvPr>
        </p:nvSpPr>
        <p:spPr bwMode="auto">
          <a:xfrm>
            <a:off x="1"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19461" name="Rectangle 5"/>
          <p:cNvSpPr>
            <a:spLocks noGrp="1" noChangeArrowheads="1"/>
          </p:cNvSpPr>
          <p:nvPr>
            <p:ph type="sldNum" sz="quarter" idx="3"/>
          </p:nvPr>
        </p:nvSpPr>
        <p:spPr bwMode="auto">
          <a:xfrm>
            <a:off x="3971926"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algn="r" defTabSz="931768" eaLnBrk="0" hangingPunct="0">
              <a:defRPr sz="1200">
                <a:ea typeface="ヒラギノ角ゴ Pro W3" pitchFamily="-84" charset="-128"/>
              </a:defRPr>
            </a:lvl1pPr>
          </a:lstStyle>
          <a:p>
            <a:fld id="{0248E474-61D2-4BA3-BC4F-288599829332}" type="slidenum">
              <a:rPr lang="en-US" altLang="en-US"/>
              <a:pPr/>
              <a:t>‹#›</a:t>
            </a:fld>
            <a:endParaRPr lang="en-US" altLang="en-US" dirty="0"/>
          </a:p>
        </p:txBody>
      </p:sp>
    </p:spTree>
    <p:extLst>
      <p:ext uri="{BB962C8B-B14F-4D97-AF65-F5344CB8AC3E}">
        <p14:creationId xmlns:p14="http://schemas.microsoft.com/office/powerpoint/2010/main" val="30538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3075" name="Rectangle 3"/>
          <p:cNvSpPr>
            <a:spLocks noGrp="1" noChangeArrowheads="1"/>
          </p:cNvSpPr>
          <p:nvPr>
            <p:ph type="dt" idx="1"/>
          </p:nvPr>
        </p:nvSpPr>
        <p:spPr bwMode="auto">
          <a:xfrm>
            <a:off x="3971926" y="0"/>
            <a:ext cx="3038475" cy="465138"/>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lvl1pPr algn="r" defTabSz="931768" eaLnBrk="0" hangingPunct="0">
              <a:defRPr sz="1200">
                <a:ea typeface="ヒラギノ角ゴ Pro W3" pitchFamily="-84" charset="-128"/>
              </a:defRPr>
            </a:lvl1pPr>
          </a:lstStyle>
          <a:p>
            <a:endParaRPr lang="en-US" altLang="en-US" dirty="0"/>
          </a:p>
        </p:txBody>
      </p:sp>
      <p:sp>
        <p:nvSpPr>
          <p:cNvPr id="35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9" y="4416426"/>
            <a:ext cx="5140325" cy="4183063"/>
          </a:xfrm>
          <a:prstGeom prst="rect">
            <a:avLst/>
          </a:prstGeom>
          <a:noFill/>
          <a:ln w="9525">
            <a:noFill/>
            <a:miter lim="800000"/>
            <a:headEnd/>
            <a:tailEnd/>
          </a:ln>
        </p:spPr>
        <p:txBody>
          <a:bodyPr vert="horz" wrap="square" lIns="93168" tIns="46584" rIns="93168"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1"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defTabSz="931768" eaLnBrk="0" hangingPunct="0">
              <a:defRPr sz="1200">
                <a:ea typeface="ヒラギノ角ゴ Pro W3" pitchFamily="-84" charset="-128"/>
              </a:defRPr>
            </a:lvl1pPr>
          </a:lstStyle>
          <a:p>
            <a:endParaRPr lang="en-US" altLang="en-US" dirty="0"/>
          </a:p>
        </p:txBody>
      </p:sp>
      <p:sp>
        <p:nvSpPr>
          <p:cNvPr id="3079" name="Rectangle 7"/>
          <p:cNvSpPr>
            <a:spLocks noGrp="1" noChangeArrowheads="1"/>
          </p:cNvSpPr>
          <p:nvPr>
            <p:ph type="sldNum" sz="quarter" idx="5"/>
          </p:nvPr>
        </p:nvSpPr>
        <p:spPr bwMode="auto">
          <a:xfrm>
            <a:off x="3971926" y="8831263"/>
            <a:ext cx="3038475" cy="465137"/>
          </a:xfrm>
          <a:prstGeom prst="rect">
            <a:avLst/>
          </a:prstGeom>
          <a:noFill/>
          <a:ln w="9525">
            <a:noFill/>
            <a:miter lim="800000"/>
            <a:headEnd/>
            <a:tailEnd/>
          </a:ln>
        </p:spPr>
        <p:txBody>
          <a:bodyPr vert="horz" wrap="square" lIns="93168" tIns="46584" rIns="93168" bIns="46584" numCol="1" anchor="b" anchorCtr="0" compatLnSpc="1">
            <a:prstTxWarp prst="textNoShape">
              <a:avLst/>
            </a:prstTxWarp>
          </a:bodyPr>
          <a:lstStyle>
            <a:lvl1pPr algn="r" defTabSz="931768" eaLnBrk="0" hangingPunct="0">
              <a:defRPr sz="1200">
                <a:ea typeface="ヒラギノ角ゴ Pro W3" pitchFamily="-84" charset="-128"/>
              </a:defRPr>
            </a:lvl1pPr>
          </a:lstStyle>
          <a:p>
            <a:fld id="{77CC3CA1-276B-4469-8F9D-5631DB4DE73D}" type="slidenum">
              <a:rPr lang="en-US" altLang="en-US"/>
              <a:pPr/>
              <a:t>‹#›</a:t>
            </a:fld>
            <a:endParaRPr lang="en-US" altLang="en-US" dirty="0"/>
          </a:p>
        </p:txBody>
      </p:sp>
    </p:spTree>
    <p:extLst>
      <p:ext uri="{BB962C8B-B14F-4D97-AF65-F5344CB8AC3E}">
        <p14:creationId xmlns:p14="http://schemas.microsoft.com/office/powerpoint/2010/main" val="723917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1</a:t>
            </a:fld>
            <a:endParaRPr lang="en-US" altLang="en-US" dirty="0"/>
          </a:p>
        </p:txBody>
      </p:sp>
      <p:sp>
        <p:nvSpPr>
          <p:cNvPr id="6" name="Notes Placeholder 5">
            <a:extLst>
              <a:ext uri="{FF2B5EF4-FFF2-40B4-BE49-F238E27FC236}">
                <a16:creationId xmlns:a16="http://schemas.microsoft.com/office/drawing/2014/main" id="{CE421F33-DF02-45BC-99EA-B9A9DC9DAD3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9489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10</a:t>
            </a:fld>
            <a:endParaRPr lang="en-US" altLang="en-US" dirty="0"/>
          </a:p>
        </p:txBody>
      </p:sp>
      <p:sp>
        <p:nvSpPr>
          <p:cNvPr id="8" name="Notes Placeholder 7">
            <a:extLst>
              <a:ext uri="{FF2B5EF4-FFF2-40B4-BE49-F238E27FC236}">
                <a16:creationId xmlns:a16="http://schemas.microsoft.com/office/drawing/2014/main" id="{90227FCA-6FC1-4E41-B64B-9D85C8E148C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51688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11</a:t>
            </a:fld>
            <a:endParaRPr lang="en-US" altLang="en-US" dirty="0"/>
          </a:p>
        </p:txBody>
      </p:sp>
      <p:sp>
        <p:nvSpPr>
          <p:cNvPr id="8" name="Notes Placeholder 7">
            <a:extLst>
              <a:ext uri="{FF2B5EF4-FFF2-40B4-BE49-F238E27FC236}">
                <a16:creationId xmlns:a16="http://schemas.microsoft.com/office/drawing/2014/main" id="{90227FCA-6FC1-4E41-B64B-9D85C8E148C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452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2286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12</a:t>
            </a:fld>
            <a:endParaRPr lang="en-US" altLang="en-US" dirty="0"/>
          </a:p>
        </p:txBody>
      </p:sp>
    </p:spTree>
    <p:extLst>
      <p:ext uri="{BB962C8B-B14F-4D97-AF65-F5344CB8AC3E}">
        <p14:creationId xmlns:p14="http://schemas.microsoft.com/office/powerpoint/2010/main" val="16638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814388"/>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13</a:t>
            </a:fld>
            <a:endParaRPr lang="en-US" altLang="en-US" dirty="0"/>
          </a:p>
        </p:txBody>
      </p:sp>
    </p:spTree>
    <p:extLst>
      <p:ext uri="{BB962C8B-B14F-4D97-AF65-F5344CB8AC3E}">
        <p14:creationId xmlns:p14="http://schemas.microsoft.com/office/powerpoint/2010/main" val="3499453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14</a:t>
            </a:fld>
            <a:endParaRPr lang="en-US" altLang="en-US" dirty="0"/>
          </a:p>
        </p:txBody>
      </p:sp>
    </p:spTree>
    <p:extLst>
      <p:ext uri="{BB962C8B-B14F-4D97-AF65-F5344CB8AC3E}">
        <p14:creationId xmlns:p14="http://schemas.microsoft.com/office/powerpoint/2010/main" val="184126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15</a:t>
            </a:fld>
            <a:endParaRPr lang="en-US" altLang="en-US" dirty="0"/>
          </a:p>
        </p:txBody>
      </p:sp>
    </p:spTree>
    <p:extLst>
      <p:ext uri="{BB962C8B-B14F-4D97-AF65-F5344CB8AC3E}">
        <p14:creationId xmlns:p14="http://schemas.microsoft.com/office/powerpoint/2010/main" val="1174755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16</a:t>
            </a:fld>
            <a:endParaRPr lang="en-US" altLang="en-US" dirty="0"/>
          </a:p>
        </p:txBody>
      </p:sp>
    </p:spTree>
    <p:extLst>
      <p:ext uri="{BB962C8B-B14F-4D97-AF65-F5344CB8AC3E}">
        <p14:creationId xmlns:p14="http://schemas.microsoft.com/office/powerpoint/2010/main" val="313856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17</a:t>
            </a:fld>
            <a:endParaRPr lang="en-US" altLang="en-US" dirty="0"/>
          </a:p>
        </p:txBody>
      </p:sp>
    </p:spTree>
    <p:extLst>
      <p:ext uri="{BB962C8B-B14F-4D97-AF65-F5344CB8AC3E}">
        <p14:creationId xmlns:p14="http://schemas.microsoft.com/office/powerpoint/2010/main" val="172900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7CC3CA1-276B-4469-8F9D-5631DB4DE73D}" type="slidenum">
              <a:rPr lang="en-US" altLang="en-US" smtClean="0"/>
              <a:pPr/>
              <a:t>18</a:t>
            </a:fld>
            <a:endParaRPr lang="en-US" altLang="en-US" dirty="0"/>
          </a:p>
        </p:txBody>
      </p:sp>
      <p:sp>
        <p:nvSpPr>
          <p:cNvPr id="6" name="Notes Placeholder 5">
            <a:extLst>
              <a:ext uri="{FF2B5EF4-FFF2-40B4-BE49-F238E27FC236}">
                <a16:creationId xmlns:a16="http://schemas.microsoft.com/office/drawing/2014/main" id="{1ECF8F9D-7056-43A7-805E-D5BECF437FE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78924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19</a:t>
            </a:fld>
            <a:endParaRPr lang="en-US" altLang="en-US" dirty="0"/>
          </a:p>
        </p:txBody>
      </p:sp>
      <p:sp>
        <p:nvSpPr>
          <p:cNvPr id="6" name="Notes Placeholder 5">
            <a:extLst>
              <a:ext uri="{FF2B5EF4-FFF2-40B4-BE49-F238E27FC236}">
                <a16:creationId xmlns:a16="http://schemas.microsoft.com/office/drawing/2014/main" id="{DFED2816-80F1-497D-A903-A6BDE72703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8659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68" rtl="0" eaLnBrk="0" fontAlgn="base" latinLnBrk="0" hangingPunct="0">
              <a:lnSpc>
                <a:spcPct val="100000"/>
              </a:lnSpc>
              <a:spcBef>
                <a:spcPct val="0"/>
              </a:spcBef>
              <a:spcAft>
                <a:spcPct val="0"/>
              </a:spcAft>
              <a:buClrTx/>
              <a:buSzTx/>
              <a:buFontTx/>
              <a:buNone/>
              <a:tabLst/>
              <a:defRPr/>
            </a:pPr>
            <a:fld id="{77CC3CA1-276B-4469-8F9D-5631DB4DE73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31768"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
        <p:nvSpPr>
          <p:cNvPr id="6" name="Notes Placeholder 5">
            <a:extLst>
              <a:ext uri="{FF2B5EF4-FFF2-40B4-BE49-F238E27FC236}">
                <a16:creationId xmlns:a16="http://schemas.microsoft.com/office/drawing/2014/main" id="{C9183492-B52E-4977-BB71-9ECB28DA287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52951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20</a:t>
            </a:fld>
            <a:endParaRPr lang="en-US" altLang="en-US" dirty="0"/>
          </a:p>
        </p:txBody>
      </p:sp>
    </p:spTree>
    <p:extLst>
      <p:ext uri="{BB962C8B-B14F-4D97-AF65-F5344CB8AC3E}">
        <p14:creationId xmlns:p14="http://schemas.microsoft.com/office/powerpoint/2010/main" val="197423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21</a:t>
            </a:fld>
            <a:endParaRPr lang="en-US" altLang="en-US" dirty="0"/>
          </a:p>
        </p:txBody>
      </p:sp>
      <p:sp>
        <p:nvSpPr>
          <p:cNvPr id="6" name="Notes Placeholder 5">
            <a:extLst>
              <a:ext uri="{FF2B5EF4-FFF2-40B4-BE49-F238E27FC236}">
                <a16:creationId xmlns:a16="http://schemas.microsoft.com/office/drawing/2014/main" id="{A1A67424-1CE4-46B4-9107-172B3912CAC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2563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22</a:t>
            </a:fld>
            <a:endParaRPr lang="en-US" altLang="en-US" dirty="0"/>
          </a:p>
        </p:txBody>
      </p:sp>
      <p:sp>
        <p:nvSpPr>
          <p:cNvPr id="6" name="Notes Placeholder 5">
            <a:extLst>
              <a:ext uri="{FF2B5EF4-FFF2-40B4-BE49-F238E27FC236}">
                <a16:creationId xmlns:a16="http://schemas.microsoft.com/office/drawing/2014/main" id="{A1A67424-1CE4-46B4-9107-172B3912CAC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01502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23</a:t>
            </a:fld>
            <a:endParaRPr lang="en-US" altLang="en-US" dirty="0"/>
          </a:p>
        </p:txBody>
      </p:sp>
    </p:spTree>
    <p:extLst>
      <p:ext uri="{BB962C8B-B14F-4D97-AF65-F5344CB8AC3E}">
        <p14:creationId xmlns:p14="http://schemas.microsoft.com/office/powerpoint/2010/main" val="3062710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Stewardship</a:t>
            </a:r>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24</a:t>
            </a:fld>
            <a:endParaRPr lang="en-US" altLang="en-US" dirty="0"/>
          </a:p>
        </p:txBody>
      </p:sp>
    </p:spTree>
    <p:extLst>
      <p:ext uri="{BB962C8B-B14F-4D97-AF65-F5344CB8AC3E}">
        <p14:creationId xmlns:p14="http://schemas.microsoft.com/office/powerpoint/2010/main" val="2722710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25</a:t>
            </a:fld>
            <a:endParaRPr lang="en-US" altLang="en-US" dirty="0"/>
          </a:p>
        </p:txBody>
      </p:sp>
    </p:spTree>
    <p:extLst>
      <p:ext uri="{BB962C8B-B14F-4D97-AF65-F5344CB8AC3E}">
        <p14:creationId xmlns:p14="http://schemas.microsoft.com/office/powerpoint/2010/main" val="416678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26</a:t>
            </a:fld>
            <a:endParaRPr lang="en-US" altLang="en-US" dirty="0"/>
          </a:p>
        </p:txBody>
      </p:sp>
    </p:spTree>
    <p:extLst>
      <p:ext uri="{BB962C8B-B14F-4D97-AF65-F5344CB8AC3E}">
        <p14:creationId xmlns:p14="http://schemas.microsoft.com/office/powerpoint/2010/main" val="956688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27</a:t>
            </a:fld>
            <a:endParaRPr lang="en-US" altLang="en-US" dirty="0"/>
          </a:p>
        </p:txBody>
      </p:sp>
      <p:sp>
        <p:nvSpPr>
          <p:cNvPr id="6" name="Notes Placeholder 5">
            <a:extLst>
              <a:ext uri="{FF2B5EF4-FFF2-40B4-BE49-F238E27FC236}">
                <a16:creationId xmlns:a16="http://schemas.microsoft.com/office/drawing/2014/main" id="{A1A67424-1CE4-46B4-9107-172B3912CAC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17065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28</a:t>
            </a:fld>
            <a:endParaRPr lang="en-US" altLang="en-US" dirty="0"/>
          </a:p>
        </p:txBody>
      </p:sp>
    </p:spTree>
    <p:extLst>
      <p:ext uri="{BB962C8B-B14F-4D97-AF65-F5344CB8AC3E}">
        <p14:creationId xmlns:p14="http://schemas.microsoft.com/office/powerpoint/2010/main" val="529378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29</a:t>
            </a:fld>
            <a:endParaRPr lang="en-US" altLang="en-US" dirty="0"/>
          </a:p>
        </p:txBody>
      </p:sp>
    </p:spTree>
    <p:extLst>
      <p:ext uri="{BB962C8B-B14F-4D97-AF65-F5344CB8AC3E}">
        <p14:creationId xmlns:p14="http://schemas.microsoft.com/office/powerpoint/2010/main" val="39541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77CC3CA1-276B-4469-8F9D-5631DB4DE73D}" type="slidenum">
              <a:rPr lang="en-US" altLang="en-US" smtClean="0"/>
              <a:pPr/>
              <a:t>3</a:t>
            </a:fld>
            <a:endParaRPr lang="en-US" altLang="en-US" dirty="0"/>
          </a:p>
        </p:txBody>
      </p:sp>
      <p:sp>
        <p:nvSpPr>
          <p:cNvPr id="6" name="Notes Placeholder 5">
            <a:extLst>
              <a:ext uri="{FF2B5EF4-FFF2-40B4-BE49-F238E27FC236}">
                <a16:creationId xmlns:a16="http://schemas.microsoft.com/office/drawing/2014/main" id="{39EF19C4-38D1-43CC-840E-5D26DC61CAF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13415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30</a:t>
            </a:fld>
            <a:endParaRPr lang="en-US" altLang="en-US" dirty="0"/>
          </a:p>
        </p:txBody>
      </p:sp>
    </p:spTree>
    <p:extLst>
      <p:ext uri="{BB962C8B-B14F-4D97-AF65-F5344CB8AC3E}">
        <p14:creationId xmlns:p14="http://schemas.microsoft.com/office/powerpoint/2010/main" val="547763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31</a:t>
            </a:fld>
            <a:endParaRPr lang="en-US" altLang="en-US" dirty="0"/>
          </a:p>
        </p:txBody>
      </p:sp>
    </p:spTree>
    <p:extLst>
      <p:ext uri="{BB962C8B-B14F-4D97-AF65-F5344CB8AC3E}">
        <p14:creationId xmlns:p14="http://schemas.microsoft.com/office/powerpoint/2010/main" val="407388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32</a:t>
            </a:fld>
            <a:endParaRPr lang="en-US" altLang="en-US" dirty="0"/>
          </a:p>
        </p:txBody>
      </p:sp>
    </p:spTree>
    <p:extLst>
      <p:ext uri="{BB962C8B-B14F-4D97-AF65-F5344CB8AC3E}">
        <p14:creationId xmlns:p14="http://schemas.microsoft.com/office/powerpoint/2010/main" val="190732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33</a:t>
            </a:fld>
            <a:endParaRPr lang="en-US" altLang="en-US" dirty="0"/>
          </a:p>
        </p:txBody>
      </p:sp>
    </p:spTree>
    <p:extLst>
      <p:ext uri="{BB962C8B-B14F-4D97-AF65-F5344CB8AC3E}">
        <p14:creationId xmlns:p14="http://schemas.microsoft.com/office/powerpoint/2010/main" val="1335442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34</a:t>
            </a:fld>
            <a:endParaRPr lang="en-US" altLang="en-US" dirty="0"/>
          </a:p>
        </p:txBody>
      </p:sp>
    </p:spTree>
    <p:extLst>
      <p:ext uri="{BB962C8B-B14F-4D97-AF65-F5344CB8AC3E}">
        <p14:creationId xmlns:p14="http://schemas.microsoft.com/office/powerpoint/2010/main" val="1208307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35</a:t>
            </a:fld>
            <a:endParaRPr lang="en-US" altLang="en-US" dirty="0"/>
          </a:p>
        </p:txBody>
      </p:sp>
    </p:spTree>
    <p:extLst>
      <p:ext uri="{BB962C8B-B14F-4D97-AF65-F5344CB8AC3E}">
        <p14:creationId xmlns:p14="http://schemas.microsoft.com/office/powerpoint/2010/main" val="123916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36</a:t>
            </a:fld>
            <a:endParaRPr lang="en-US" altLang="en-US" dirty="0"/>
          </a:p>
        </p:txBody>
      </p:sp>
    </p:spTree>
    <p:extLst>
      <p:ext uri="{BB962C8B-B14F-4D97-AF65-F5344CB8AC3E}">
        <p14:creationId xmlns:p14="http://schemas.microsoft.com/office/powerpoint/2010/main" val="4276163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37</a:t>
            </a:fld>
            <a:endParaRPr lang="en-US" altLang="en-US" dirty="0"/>
          </a:p>
        </p:txBody>
      </p:sp>
    </p:spTree>
    <p:extLst>
      <p:ext uri="{BB962C8B-B14F-4D97-AF65-F5344CB8AC3E}">
        <p14:creationId xmlns:p14="http://schemas.microsoft.com/office/powerpoint/2010/main" val="2387389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38</a:t>
            </a:fld>
            <a:endParaRPr lang="en-US" altLang="en-US" dirty="0"/>
          </a:p>
        </p:txBody>
      </p:sp>
    </p:spTree>
    <p:extLst>
      <p:ext uri="{BB962C8B-B14F-4D97-AF65-F5344CB8AC3E}">
        <p14:creationId xmlns:p14="http://schemas.microsoft.com/office/powerpoint/2010/main" val="1438799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39</a:t>
            </a:fld>
            <a:endParaRPr lang="en-US" altLang="en-US" dirty="0"/>
          </a:p>
        </p:txBody>
      </p:sp>
    </p:spTree>
    <p:extLst>
      <p:ext uri="{BB962C8B-B14F-4D97-AF65-F5344CB8AC3E}">
        <p14:creationId xmlns:p14="http://schemas.microsoft.com/office/powerpoint/2010/main" val="174656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4</a:t>
            </a:fld>
            <a:endParaRPr lang="en-US" altLang="en-US" dirty="0"/>
          </a:p>
        </p:txBody>
      </p:sp>
    </p:spTree>
    <p:extLst>
      <p:ext uri="{BB962C8B-B14F-4D97-AF65-F5344CB8AC3E}">
        <p14:creationId xmlns:p14="http://schemas.microsoft.com/office/powerpoint/2010/main" val="4251575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40</a:t>
            </a:fld>
            <a:endParaRPr lang="en-US" altLang="en-US" dirty="0"/>
          </a:p>
        </p:txBody>
      </p:sp>
    </p:spTree>
    <p:extLst>
      <p:ext uri="{BB962C8B-B14F-4D97-AF65-F5344CB8AC3E}">
        <p14:creationId xmlns:p14="http://schemas.microsoft.com/office/powerpoint/2010/main" val="3473785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41</a:t>
            </a:fld>
            <a:endParaRPr lang="en-US" altLang="en-US" dirty="0"/>
          </a:p>
        </p:txBody>
      </p:sp>
    </p:spTree>
    <p:extLst>
      <p:ext uri="{BB962C8B-B14F-4D97-AF65-F5344CB8AC3E}">
        <p14:creationId xmlns:p14="http://schemas.microsoft.com/office/powerpoint/2010/main" val="712148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42</a:t>
            </a:fld>
            <a:endParaRPr lang="en-US" altLang="en-US" dirty="0"/>
          </a:p>
        </p:txBody>
      </p:sp>
    </p:spTree>
    <p:extLst>
      <p:ext uri="{BB962C8B-B14F-4D97-AF65-F5344CB8AC3E}">
        <p14:creationId xmlns:p14="http://schemas.microsoft.com/office/powerpoint/2010/main" val="3491748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344830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When you give money to the Rotary Foundation – it can go to one of these three places</a:t>
            </a:r>
            <a:r>
              <a:rPr lang="en-US" dirty="0"/>
              <a:t>.  </a:t>
            </a:r>
          </a:p>
        </p:txBody>
      </p:sp>
      <p:sp>
        <p:nvSpPr>
          <p:cNvPr id="4" name="Slide Number Placeholder 3"/>
          <p:cNvSpPr>
            <a:spLocks noGrp="1"/>
          </p:cNvSpPr>
          <p:nvPr>
            <p:ph type="sldNum" sz="quarter" idx="5"/>
          </p:nvPr>
        </p:nvSpPr>
        <p:spPr/>
        <p:txBody>
          <a:bodyPr/>
          <a:lstStyle/>
          <a:p>
            <a:pPr marL="0" marR="0" lvl="0" indent="0" algn="r" defTabSz="931768" rtl="0" eaLnBrk="0" fontAlgn="base" latinLnBrk="0" hangingPunct="0">
              <a:lnSpc>
                <a:spcPct val="100000"/>
              </a:lnSpc>
              <a:spcBef>
                <a:spcPct val="0"/>
              </a:spcBef>
              <a:spcAft>
                <a:spcPct val="0"/>
              </a:spcAft>
              <a:buClrTx/>
              <a:buSzTx/>
              <a:buFontTx/>
              <a:buNone/>
              <a:tabLst/>
              <a:defRPr/>
            </a:pPr>
            <a:fld id="{77CC3CA1-276B-4469-8F9D-5631DB4DE73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31768"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075108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When you give money to the Rotary Foundation – it can go to one of these three places</a:t>
            </a:r>
            <a:r>
              <a:rPr lang="en-US" dirty="0"/>
              <a:t>.  </a:t>
            </a:r>
          </a:p>
        </p:txBody>
      </p:sp>
      <p:sp>
        <p:nvSpPr>
          <p:cNvPr id="4" name="Slide Number Placeholder 3"/>
          <p:cNvSpPr>
            <a:spLocks noGrp="1"/>
          </p:cNvSpPr>
          <p:nvPr>
            <p:ph type="sldNum" sz="quarter" idx="5"/>
          </p:nvPr>
        </p:nvSpPr>
        <p:spPr/>
        <p:txBody>
          <a:bodyPr/>
          <a:lstStyle/>
          <a:p>
            <a:pPr marL="0" marR="0" lvl="0" indent="0" algn="r" defTabSz="931768" rtl="0" eaLnBrk="0" fontAlgn="base" latinLnBrk="0" hangingPunct="0">
              <a:lnSpc>
                <a:spcPct val="100000"/>
              </a:lnSpc>
              <a:spcBef>
                <a:spcPct val="0"/>
              </a:spcBef>
              <a:spcAft>
                <a:spcPct val="0"/>
              </a:spcAft>
              <a:buClrTx/>
              <a:buSzTx/>
              <a:buFontTx/>
              <a:buNone/>
              <a:tabLst/>
              <a:defRPr/>
            </a:pPr>
            <a:fld id="{77CC3CA1-276B-4469-8F9D-5631DB4DE73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31768"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30169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When you give money to the Rotary Foundation – it can go to one of these three places</a:t>
            </a:r>
            <a:r>
              <a:rPr lang="en-US" dirty="0"/>
              <a:t>.  </a:t>
            </a:r>
          </a:p>
        </p:txBody>
      </p:sp>
      <p:sp>
        <p:nvSpPr>
          <p:cNvPr id="4" name="Slide Number Placeholder 3"/>
          <p:cNvSpPr>
            <a:spLocks noGrp="1"/>
          </p:cNvSpPr>
          <p:nvPr>
            <p:ph type="sldNum" sz="quarter" idx="5"/>
          </p:nvPr>
        </p:nvSpPr>
        <p:spPr/>
        <p:txBody>
          <a:bodyPr/>
          <a:lstStyle/>
          <a:p>
            <a:pPr marL="0" marR="0" lvl="0" indent="0" algn="r" defTabSz="931768" rtl="0" eaLnBrk="0" fontAlgn="base" latinLnBrk="0" hangingPunct="0">
              <a:lnSpc>
                <a:spcPct val="100000"/>
              </a:lnSpc>
              <a:spcBef>
                <a:spcPct val="0"/>
              </a:spcBef>
              <a:spcAft>
                <a:spcPct val="0"/>
              </a:spcAft>
              <a:buClrTx/>
              <a:buSzTx/>
              <a:buFontTx/>
              <a:buNone/>
              <a:tabLst/>
              <a:defRPr/>
            </a:pPr>
            <a:fld id="{77CC3CA1-276B-4469-8F9D-5631DB4DE73D}"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pPr marL="0" marR="0" lvl="0" indent="0" algn="r" defTabSz="931768"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94210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1650" y="304800"/>
            <a:ext cx="3467100" cy="2600325"/>
          </a:xfrm>
        </p:spPr>
      </p:sp>
      <p:sp>
        <p:nvSpPr>
          <p:cNvPr id="3" name="Notes Placeholder 2"/>
          <p:cNvSpPr>
            <a:spLocks noGrp="1"/>
          </p:cNvSpPr>
          <p:nvPr>
            <p:ph type="body" idx="1"/>
          </p:nvPr>
        </p:nvSpPr>
        <p:spPr>
          <a:xfrm>
            <a:off x="935037" y="3104356"/>
            <a:ext cx="5140325" cy="5934075"/>
          </a:xfrm>
        </p:spPr>
        <p:txBody>
          <a:bodyPr/>
          <a:lstStyle/>
          <a:p>
            <a:r>
              <a:rPr lang="en-US" sz="1600" dirty="0"/>
              <a:t>When you give money to the Annual Fund half of the money you donate eventually – after 3 years - comes back to our District – District 6420 – in the form of DDF or District Designated Funds.  The other half goes to the World Fund.  </a:t>
            </a:r>
            <a:endParaRPr lang="en-US" sz="1100" dirty="0"/>
          </a:p>
          <a:p>
            <a:r>
              <a:rPr lang="en-US" sz="1600" dirty="0"/>
              <a:t>For example, let’s say you make a gift of $1,000 to the Annual Fund-SHARE…</a:t>
            </a:r>
            <a:endParaRPr lang="en-US" sz="1100" dirty="0"/>
          </a:p>
          <a:p>
            <a:pPr marL="227013" lvl="2"/>
            <a:r>
              <a:rPr lang="en-US" sz="1600" dirty="0"/>
              <a:t>For three years, your contribution is invested. At the end of the three years, the money that was donated is made available to fund projects. </a:t>
            </a:r>
            <a:endParaRPr lang="en-US" sz="1100" dirty="0"/>
          </a:p>
          <a:p>
            <a:pPr marL="227013" lvl="3"/>
            <a:r>
              <a:rPr lang="en-US" sz="1600" dirty="0"/>
              <a:t>Fifty percent of the contribution, or $500 in our example, comes back to our district through DDF. This is the money our District uses to fund District Grants and to help fund other local and international projects. </a:t>
            </a:r>
            <a:r>
              <a:rPr lang="en-US" sz="1600" b="1" dirty="0"/>
              <a:t>As a District – we get to decide how to use it.   Obviously – very few foundations offer this kind of involvement in the use of donated funds.</a:t>
            </a:r>
            <a:endParaRPr lang="en-US" sz="1100" b="1" dirty="0"/>
          </a:p>
          <a:p>
            <a:pPr marL="227013" lvl="3"/>
            <a:r>
              <a:rPr lang="en-US" sz="1600" dirty="0"/>
              <a:t>The other 50 percent or $500 in our example goes to the World Fund and is used to fund other Foundation programs – specifically Global Grants including Peace Scholarships, Global Scholars, and Vocational Training Teams as I mentioned earlier. </a:t>
            </a:r>
            <a:endParaRPr lang="en-US" sz="110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68" rtl="0" eaLnBrk="0" fontAlgn="base" latinLnBrk="0" hangingPunct="0">
              <a:lnSpc>
                <a:spcPct val="100000"/>
              </a:lnSpc>
              <a:spcBef>
                <a:spcPct val="0"/>
              </a:spcBef>
              <a:spcAft>
                <a:spcPct val="0"/>
              </a:spcAft>
              <a:buClrTx/>
              <a:buSzTx/>
              <a:buFontTx/>
              <a:buNone/>
              <a:tabLst/>
              <a:defRPr/>
            </a:pPr>
            <a:fld id="{A921F9F1-0516-7249-8BD1-DDD6B224F66A}" type="slidenum">
              <a:rPr kumimoji="0" lang="en-US" sz="12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pPr marL="0" marR="0" lvl="0" indent="0" algn="r" defTabSz="931768"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70569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let’s turn to District Grants.  As you just heard, District Grants are funded by DDF.  The amount of DDF a district has available is determined by how much is donated to the annual fund 3 years ago. This is one of the many reasons it is important to give to the Annual Fund.</a:t>
            </a:r>
          </a:p>
        </p:txBody>
      </p:sp>
      <p:sp>
        <p:nvSpPr>
          <p:cNvPr id="4" name="Slide Number Placeholder 3"/>
          <p:cNvSpPr>
            <a:spLocks noGrp="1"/>
          </p:cNvSpPr>
          <p:nvPr>
            <p:ph type="sldNum" sz="quarter" idx="5"/>
          </p:nvPr>
        </p:nvSpPr>
        <p:spPr/>
        <p:txBody>
          <a:bodyPr/>
          <a:lstStyle/>
          <a:p>
            <a:fld id="{77CC3CA1-276B-4469-8F9D-5631DB4DE73D}" type="slidenum">
              <a:rPr lang="en-US" altLang="en-US" smtClean="0"/>
              <a:pPr/>
              <a:t>9</a:t>
            </a:fld>
            <a:endParaRPr lang="en-US" altLang="en-US" dirty="0"/>
          </a:p>
        </p:txBody>
      </p:sp>
    </p:spTree>
    <p:extLst>
      <p:ext uri="{BB962C8B-B14F-4D97-AF65-F5344CB8AC3E}">
        <p14:creationId xmlns:p14="http://schemas.microsoft.com/office/powerpoint/2010/main" val="105644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973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5235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8367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95705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281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22823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990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249580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46691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3222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43749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66218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7477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8250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314939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33709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484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37919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6456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03964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911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9648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507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2914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9233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40379740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21180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7427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7792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9651750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2280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028922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429492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4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924315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505200"/>
            <a:ext cx="8686800" cy="1828800"/>
          </a:xfrm>
          <a:prstGeom prst="rect">
            <a:avLst/>
          </a:prstGeom>
          <a:noFill/>
          <a:effectLst/>
        </p:spPr>
        <p:txBody>
          <a:bodyPr lIns="0" tIns="0" rIns="0" bIns="0" anchor="t" anchorCtr="0">
            <a:noAutofit/>
          </a:bodyPr>
          <a:lstStyle>
            <a:lvl1pPr algn="l">
              <a:defRPr sz="3600" b="1" i="0">
                <a:solidFill>
                  <a:srgbClr val="17458F"/>
                </a:solidFill>
                <a:latin typeface="Arial Narrow"/>
                <a:cs typeface="Arial Narrow"/>
              </a:defRPr>
            </a:lvl1pPr>
          </a:lstStyle>
          <a:p>
            <a:r>
              <a:rPr lang="en-US" dirty="0"/>
              <a:t>CLICK TO EDIT MASTER SECTION BREAK</a:t>
            </a:r>
          </a:p>
        </p:txBody>
      </p:sp>
      <p:sp>
        <p:nvSpPr>
          <p:cNvPr id="10" name="Subtitle 2"/>
          <p:cNvSpPr>
            <a:spLocks noGrp="1"/>
          </p:cNvSpPr>
          <p:nvPr>
            <p:ph type="subTitle" idx="1" hasCustomPrompt="1"/>
          </p:nvPr>
        </p:nvSpPr>
        <p:spPr>
          <a:xfrm>
            <a:off x="2895600" y="6248400"/>
            <a:ext cx="6019800" cy="5334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100 YEARS OF DOING GOOD IN THE WORLD</a:t>
            </a:r>
          </a:p>
        </p:txBody>
      </p:sp>
    </p:spTree>
    <p:extLst>
      <p:ext uri="{BB962C8B-B14F-4D97-AF65-F5344CB8AC3E}">
        <p14:creationId xmlns:p14="http://schemas.microsoft.com/office/powerpoint/2010/main" val="2526218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6629400" cy="487362"/>
          </a:xfrm>
          <a:prstGeom prst="rect">
            <a:avLst/>
          </a:prstGeom>
        </p:spPr>
        <p:txBody>
          <a:bodyPr/>
          <a:lstStyle/>
          <a:p>
            <a:r>
              <a:rPr lang="en-US" dirty="0"/>
              <a:t>CLICK TO EDIT MASTER TITLE STYLE</a:t>
            </a:r>
          </a:p>
        </p:txBody>
      </p:sp>
      <p:sp>
        <p:nvSpPr>
          <p:cNvPr id="4" name="Subtitle 2"/>
          <p:cNvSpPr>
            <a:spLocks noGrp="1"/>
          </p:cNvSpPr>
          <p:nvPr>
            <p:ph type="subTitle" idx="1" hasCustomPrompt="1"/>
          </p:nvPr>
        </p:nvSpPr>
        <p:spPr>
          <a:xfrm>
            <a:off x="2895600" y="6248400"/>
            <a:ext cx="6019800" cy="5334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100 YEARS OF DOING GOOD IN THE WORLD</a:t>
            </a:r>
          </a:p>
        </p:txBody>
      </p:sp>
    </p:spTree>
    <p:extLst>
      <p:ext uri="{BB962C8B-B14F-4D97-AF65-F5344CB8AC3E}">
        <p14:creationId xmlns:p14="http://schemas.microsoft.com/office/powerpoint/2010/main" val="7863086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8539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43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4037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87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746163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5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494657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2196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51002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307113"/>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2077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54278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814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677677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051648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314055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464150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4" name="Rectangle 3"/>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842746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51313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73165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22442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352800"/>
            <a:ext cx="9296400" cy="1371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27142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60318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04067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a:t>MASTER TITLE STYLE</a:t>
            </a:r>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14261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978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926202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90895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8555815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920621"/>
            <a:ext cx="9525000" cy="1092958"/>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73237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00857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233396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865973"/>
            <a:ext cx="8839200" cy="1202254"/>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829735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50" name="Picture 2" descr="C:\Users\GrodeckC\Downloads\20130516_GT_04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81000" y="6096000"/>
            <a:ext cx="11699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935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7928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556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5938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5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15177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22113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116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414619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6503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243459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2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42057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89403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550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85064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618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691035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49338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4080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865973"/>
            <a:ext cx="9525000" cy="1202254"/>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141954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838846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014631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736354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1581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3687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66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3021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1379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D91B5C"/>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96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04985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872175"/>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4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1306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3313352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29998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019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49190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17171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694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163439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73055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16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9848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lvl1pPr>
              <a:defRPr sz="2400" b="0"/>
            </a:lvl1pPr>
          </a:lstStyle>
          <a:p>
            <a:r>
              <a:rPr lang="en-US" dirty="0"/>
              <a:t>CLICK TO EDIT MASTER TITLE STYLE</a:t>
            </a:r>
          </a:p>
        </p:txBody>
      </p:sp>
    </p:spTree>
    <p:extLst>
      <p:ext uri="{BB962C8B-B14F-4D97-AF65-F5344CB8AC3E}">
        <p14:creationId xmlns:p14="http://schemas.microsoft.com/office/powerpoint/2010/main" val="3937970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5" name="TextBox 4"/>
          <p:cNvSpPr txBox="1"/>
          <p:nvPr userDrawn="1"/>
        </p:nvSpPr>
        <p:spPr>
          <a:xfrm>
            <a:off x="6858000" y="6477001"/>
            <a:ext cx="18288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 THE</a:t>
            </a:r>
            <a:r>
              <a:rPr lang="en-US" sz="900" baseline="0" dirty="0">
                <a:solidFill>
                  <a:srgbClr val="BCBDC0"/>
                </a:solidFill>
                <a:latin typeface="Arial Narrow"/>
                <a:cs typeface="Arial Narrow"/>
              </a:rPr>
              <a:t> </a:t>
            </a:r>
            <a:r>
              <a:rPr lang="en-US" sz="900" dirty="0">
                <a:solidFill>
                  <a:srgbClr val="BCBDC0"/>
                </a:solidFill>
                <a:latin typeface="Arial Narrow"/>
                <a:cs typeface="Arial Narrow"/>
              </a:rPr>
              <a:t>ROTARY FOUNDATION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spTree>
    <p:extLst>
      <p:ext uri="{BB962C8B-B14F-4D97-AF65-F5344CB8AC3E}">
        <p14:creationId xmlns:p14="http://schemas.microsoft.com/office/powerpoint/2010/main" val="1927673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kumimoji="1" lang="en-US" dirty="0"/>
              <a:t>CLICK TO EDIT MASTER TITLE STYLE</a:t>
            </a:r>
          </a:p>
        </p:txBody>
      </p:sp>
    </p:spTree>
    <p:extLst>
      <p:ext uri="{BB962C8B-B14F-4D97-AF65-F5344CB8AC3E}">
        <p14:creationId xmlns:p14="http://schemas.microsoft.com/office/powerpoint/2010/main" val="4140368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8877229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2361632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868228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50" name="Picture 2" descr="C:\Users\GrodeckC\Downloads\20130516_GT_049.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pic>
        <p:nvPicPr>
          <p:cNvPr id="2051" name="Picture 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81000" y="6096000"/>
            <a:ext cx="11699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65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2904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605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98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79953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0690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12043667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83765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0646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86314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066306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5861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80827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41057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50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13.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1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1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11.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image" Target="../media/image6.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12.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4" Type="http://schemas.openxmlformats.org/officeDocument/2006/relationships/image" Target="../media/image15.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4.xml"/><Relationship Id="rId1" Type="http://schemas.openxmlformats.org/officeDocument/2006/relationships/slideLayout" Target="../slideLayouts/slideLayout132.xml"/><Relationship Id="rId4" Type="http://schemas.openxmlformats.org/officeDocument/2006/relationships/image" Target="../media/image17.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5.xml"/><Relationship Id="rId1"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6.png"/><Relationship Id="rId4" Type="http://schemas.openxmlformats.org/officeDocument/2006/relationships/slideLayout" Target="../slideLayouts/slideLayout33.xml"/><Relationship Id="rId9"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8.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60.xml"/><Relationship Id="rId7"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6.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2.xml"/><Relationship Id="rId7"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dirty="0">
              <a:solidFill>
                <a:srgbClr val="FFFFFF"/>
              </a:solidFill>
              <a:latin typeface="Calibri" pitchFamily="34" charset="0"/>
            </a:endParaRPr>
          </a:p>
        </p:txBody>
      </p:sp>
      <p:pic>
        <p:nvPicPr>
          <p:cNvPr id="102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0375" y="6165850"/>
            <a:ext cx="121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496" r:id="rId6"/>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457200" y="6096000"/>
            <a:ext cx="1169987"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4024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TITLE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6" name="Picture 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2132319626"/>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934200" y="6477000"/>
            <a:ext cx="17526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DOING</a:t>
            </a:r>
            <a:r>
              <a:rPr lang="en-US" sz="900" baseline="0" dirty="0">
                <a:solidFill>
                  <a:srgbClr val="BCBDC0"/>
                </a:solidFill>
                <a:latin typeface="Arial Narrow"/>
                <a:cs typeface="Arial Narrow"/>
              </a:rPr>
              <a:t> GOOD IN THE WORLD </a:t>
            </a:r>
            <a:r>
              <a:rPr lang="en-US" sz="900" dirty="0">
                <a:solidFill>
                  <a:srgbClr val="BCBDC0"/>
                </a:solidFill>
                <a:latin typeface="Arial Narrow"/>
                <a:cs typeface="Arial Narrow"/>
              </a:rPr>
              <a:t>|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4" name="Picture 3"/>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2310247661"/>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9436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E7E7E8"/>
              </a:solidFill>
              <a:effectLst/>
              <a:uLnTx/>
              <a:uFillTx/>
              <a:latin typeface="Calibri"/>
              <a:ea typeface="+mn-ea"/>
              <a:cs typeface="+mn-cs"/>
            </a:endParaRPr>
          </a:p>
        </p:txBody>
      </p:sp>
      <p:pic>
        <p:nvPicPr>
          <p:cNvPr id="2" name="Picture 1" descr="TRF100_lockup_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758661294"/>
      </p:ext>
    </p:extLst>
  </p:cSld>
  <p:clrMap bg1="lt1" tx1="dk1" bg2="lt2" tx2="dk2" accent1="accent1" accent2="accent2" accent3="accent3" accent4="accent4" accent5="accent5" accent6="accent6" hlink="hlink" folHlink="folHlink"/>
  <p:sldLayoutIdLst>
    <p:sldLayoutId id="2147484501" r:id="rId1"/>
    <p:sldLayoutId id="2147484502" r:id="rId2"/>
  </p:sldLayoutIdLst>
  <p:hf sldNum="0" hd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pic>
        <p:nvPicPr>
          <p:cNvPr id="10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5926138"/>
            <a:ext cx="16065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6" descr="RotaryMoE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596900"/>
            <a:ext cx="367982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137865"/>
      </p:ext>
    </p:extLst>
  </p:cSld>
  <p:clrMap bg1="lt1" tx1="dk1" bg2="lt2" tx2="dk2" accent1="accent1" accent2="accent2" accent3="accent3" accent4="accent4" accent5="accent5" accent6="accent6" hlink="hlink" folHlink="folHlink"/>
  <p:sldLayoutIdLst>
    <p:sldLayoutId id="2147484504" r:id="rId1"/>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RotaryMBS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5926138"/>
            <a:ext cx="16065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1287463"/>
          </a:xfrm>
          <a:prstGeom prst="rect">
            <a:avLst/>
          </a:prstGeom>
          <a:solidFill>
            <a:srgbClr val="005DAA"/>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MS PGothic" pitchFamily="34" charset="-128"/>
            </a:endParaRPr>
          </a:p>
        </p:txBody>
      </p:sp>
    </p:spTree>
    <p:extLst>
      <p:ext uri="{BB962C8B-B14F-4D97-AF65-F5344CB8AC3E}">
        <p14:creationId xmlns:p14="http://schemas.microsoft.com/office/powerpoint/2010/main" val="1718548708"/>
      </p:ext>
    </p:extLst>
  </p:cSld>
  <p:clrMap bg1="lt1" tx1="dk1" bg2="lt2" tx2="dk2" accent1="accent1" accent2="accent2" accent3="accent3" accent4="accent4" accent5="accent5" accent6="accent6" hlink="hlink" folHlink="folHlink"/>
  <p:sldLayoutIdLst>
    <p:sldLayoutId id="2147484506"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900" dirty="0">
                <a:solidFill>
                  <a:srgbClr val="BCBDC0"/>
                </a:solidFill>
                <a:latin typeface="Arial Narrow" pitchFamily="34" charset="0"/>
              </a:rPr>
              <a:t>DOING</a:t>
            </a:r>
            <a:r>
              <a:rPr lang="en-US" altLang="en-US" sz="900" baseline="0" dirty="0">
                <a:solidFill>
                  <a:srgbClr val="BCBDC0"/>
                </a:solidFill>
                <a:latin typeface="Arial Narrow" pitchFamily="34" charset="0"/>
              </a:rPr>
              <a:t> GOOD IN THE WORLD </a:t>
            </a:r>
            <a:r>
              <a:rPr lang="en-US" altLang="en-US" sz="900" dirty="0">
                <a:solidFill>
                  <a:srgbClr val="BCBDC0"/>
                </a:solidFill>
                <a:latin typeface="Arial Narrow" pitchFamily="34" charset="0"/>
              </a:rPr>
              <a:t>|  </a:t>
            </a:r>
            <a:fld id="{58553CEE-2B9C-4214-B7EF-463A4256EC22}" type="slidenum">
              <a:rPr lang="en-US" altLang="en-US" sz="900">
                <a:solidFill>
                  <a:srgbClr val="BCBDC0"/>
                </a:solidFill>
                <a:latin typeface="Arial Narrow" pitchFamily="34" charset="0"/>
              </a:rPr>
              <a:pPr algn="r"/>
              <a:t>‹#›</a:t>
            </a:fld>
            <a:r>
              <a:rPr lang="en-US" altLang="en-US" sz="900" dirty="0">
                <a:solidFill>
                  <a:srgbClr val="BCBDC0"/>
                </a:solidFill>
                <a:latin typeface="Arial Narrow" pitchFamily="34" charset="0"/>
              </a:rPr>
              <a:t>  </a:t>
            </a:r>
            <a:endParaRPr lang="en-US" altLang="en-US" sz="900" dirty="0">
              <a:solidFill>
                <a:srgbClr val="958D85"/>
              </a:solidFill>
              <a:latin typeface="Arial Narrow" pitchFamily="34" charset="0"/>
            </a:endParaRPr>
          </a:p>
        </p:txBody>
      </p:sp>
      <p:pic>
        <p:nvPicPr>
          <p:cNvPr id="2051" name="Picture 5"/>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5" r:id="rId14"/>
    <p:sldLayoutId id="2147484357" r:id="rId15"/>
    <p:sldLayoutId id="2147484494" r:id="rId16"/>
    <p:sldLayoutId id="2147484495" r:id="rId17"/>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900" dirty="0">
                <a:solidFill>
                  <a:srgbClr val="BCBDC0"/>
                </a:solidFill>
                <a:latin typeface="Arial Narrow" pitchFamily="34" charset="0"/>
              </a:rPr>
              <a:t>THE</a:t>
            </a:r>
            <a:r>
              <a:rPr lang="en-US" altLang="en-US" sz="900" baseline="0" dirty="0">
                <a:solidFill>
                  <a:srgbClr val="BCBDC0"/>
                </a:solidFill>
                <a:latin typeface="Arial Narrow" pitchFamily="34" charset="0"/>
              </a:rPr>
              <a:t> ROTARY FOUNDATION</a:t>
            </a:r>
            <a:r>
              <a:rPr lang="en-US" altLang="en-US" sz="900" dirty="0">
                <a:solidFill>
                  <a:srgbClr val="BCBDC0"/>
                </a:solidFill>
                <a:latin typeface="Arial Narrow" pitchFamily="34" charset="0"/>
              </a:rPr>
              <a:t> |  </a:t>
            </a:r>
            <a:fld id="{6C893737-9E89-4C23-A51A-DFB393E5B925}" type="slidenum">
              <a:rPr lang="en-US" altLang="en-US" sz="900">
                <a:solidFill>
                  <a:srgbClr val="BCBDC0"/>
                </a:solidFill>
                <a:latin typeface="Arial Narrow" pitchFamily="34" charset="0"/>
              </a:rPr>
              <a:pPr algn="r"/>
              <a:t>‹#›</a:t>
            </a:fld>
            <a:r>
              <a:rPr lang="en-US" altLang="en-US" sz="900" dirty="0">
                <a:solidFill>
                  <a:srgbClr val="BCBDC0"/>
                </a:solidFill>
                <a:latin typeface="Arial Narrow" pitchFamily="34" charset="0"/>
              </a:rPr>
              <a:t>  </a:t>
            </a:r>
            <a:endParaRPr lang="en-US" altLang="en-US" sz="900" dirty="0">
              <a:solidFill>
                <a:srgbClr val="958D85"/>
              </a:solidFill>
              <a:latin typeface="Arial Narrow" pitchFamily="34" charset="0"/>
            </a:endParaRPr>
          </a:p>
        </p:txBody>
      </p:sp>
      <p:pic>
        <p:nvPicPr>
          <p:cNvPr id="3075"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wh-rev.eps"/>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5562600" y="152400"/>
            <a:ext cx="3124200" cy="3124200"/>
          </a:xfrm>
          <a:prstGeom prst="rect">
            <a:avLst/>
          </a:prstGeom>
        </p:spPr>
      </p:pic>
      <p:pic>
        <p:nvPicPr>
          <p:cNvPr id="6" name="Picture 5"/>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925831383"/>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TextBox 2"/>
          <p:cNvSpPr txBox="1"/>
          <p:nvPr/>
        </p:nvSpPr>
        <p:spPr>
          <a:xfrm>
            <a:off x="6858000" y="6477001"/>
            <a:ext cx="18288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THE ROTARY FOUNDATION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2" name="Picture 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3524468278"/>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8557" y="6264610"/>
            <a:ext cx="1082949" cy="407124"/>
          </a:xfrm>
          <a:prstGeom prst="rect">
            <a:avLst/>
          </a:prstGeom>
        </p:spPr>
      </p:pic>
      <p:sp>
        <p:nvSpPr>
          <p:cNvPr id="2" name="TextBox 1"/>
          <p:cNvSpPr txBox="1"/>
          <p:nvPr userDrawn="1"/>
        </p:nvSpPr>
        <p:spPr>
          <a:xfrm>
            <a:off x="6553200" y="4572000"/>
            <a:ext cx="184731" cy="461665"/>
          </a:xfrm>
          <a:prstGeom prst="rect">
            <a:avLst/>
          </a:prstGeom>
          <a:noFill/>
        </p:spPr>
        <p:txBody>
          <a:bodyPr wrap="none" rtlCol="0">
            <a:spAutoFit/>
          </a:bodyPr>
          <a:lstStyle/>
          <a:p>
            <a:endParaRPr lang="en-US" dirty="0"/>
          </a:p>
        </p:txBody>
      </p:sp>
      <p:sp>
        <p:nvSpPr>
          <p:cNvPr id="4" name="TextBox 3"/>
          <p:cNvSpPr txBox="1"/>
          <p:nvPr userDrawn="1"/>
        </p:nvSpPr>
        <p:spPr>
          <a:xfrm>
            <a:off x="6858000" y="6477001"/>
            <a:ext cx="18288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THE ROTARY FOUNDATION</a:t>
            </a:r>
            <a:r>
              <a:rPr lang="en-US" sz="900" baseline="0" dirty="0">
                <a:solidFill>
                  <a:srgbClr val="BCBDC0"/>
                </a:solidFill>
                <a:latin typeface="Arial Narrow"/>
                <a:cs typeface="Arial Narrow"/>
              </a:rPr>
              <a:t> </a:t>
            </a:r>
            <a:r>
              <a:rPr lang="en-US" sz="900" dirty="0">
                <a:solidFill>
                  <a:srgbClr val="BCBDC0"/>
                </a:solidFill>
                <a:latin typeface="Arial Narrow"/>
                <a:cs typeface="Arial Narrow"/>
              </a:rPr>
              <a:t>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spTree>
    <p:extLst>
      <p:ext uri="{BB962C8B-B14F-4D97-AF65-F5344CB8AC3E}">
        <p14:creationId xmlns:p14="http://schemas.microsoft.com/office/powerpoint/2010/main" val="2607201649"/>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498" r:id="rId15"/>
    <p:sldLayoutId id="2147484499"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95003" y="0"/>
            <a:ext cx="9239004" cy="6858000"/>
          </a:xfrm>
          <a:prstGeom prst="rect">
            <a:avLst/>
          </a:prstGeom>
        </p:spPr>
      </p:pic>
      <p:sp>
        <p:nvSpPr>
          <p:cNvPr id="3" name="TextBox 2"/>
          <p:cNvSpPr txBox="1"/>
          <p:nvPr/>
        </p:nvSpPr>
        <p:spPr>
          <a:xfrm>
            <a:off x="6858000" y="6477001"/>
            <a:ext cx="18288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THE ROTARY FOUNDATioN</a:t>
            </a:r>
            <a:r>
              <a:rPr lang="en-US" sz="900" baseline="0" dirty="0">
                <a:solidFill>
                  <a:srgbClr val="BCBDC0"/>
                </a:solidFill>
                <a:latin typeface="Arial Narrow"/>
                <a:cs typeface="Arial Narrow"/>
              </a:rPr>
              <a:t> </a:t>
            </a:r>
            <a:r>
              <a:rPr lang="en-US" sz="900" dirty="0">
                <a:solidFill>
                  <a:srgbClr val="BCBDC0"/>
                </a:solidFill>
                <a:latin typeface="Arial Narrow"/>
                <a:cs typeface="Arial Narrow"/>
              </a:rPr>
              <a:t>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2" name="Picture 1"/>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44306644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6858000" y="6477000"/>
            <a:ext cx="1828800" cy="138499"/>
          </a:xfrm>
          <a:prstGeom prst="rect">
            <a:avLst/>
          </a:prstGeom>
          <a:noFill/>
        </p:spPr>
        <p:txBody>
          <a:bodyPr wrap="square" lIns="0" tIns="0" rIns="0" bIns="0" rtlCol="0">
            <a:spAutoFit/>
          </a:bodyPr>
          <a:lstStyle/>
          <a:p>
            <a:pPr algn="r" eaLnBrk="0" hangingPunct="0"/>
            <a:r>
              <a:rPr lang="en-US" sz="900" dirty="0">
                <a:solidFill>
                  <a:srgbClr val="BCBDC0"/>
                </a:solidFill>
                <a:latin typeface="Arial Narrow"/>
                <a:cs typeface="Arial Narrow"/>
              </a:rPr>
              <a:t>THE ROTARY FOUNDATION  |  </a:t>
            </a:r>
            <a:fld id="{CF1A8821-C998-834A-B51E-54D54792926D}" type="slidenum">
              <a:rPr lang="en-US" sz="900" spc="300">
                <a:solidFill>
                  <a:srgbClr val="BCBDC0"/>
                </a:solidFill>
                <a:latin typeface="Arial Narrow"/>
                <a:ea typeface="ヒラギノ角ゴ Pro W3" charset="0"/>
                <a:cs typeface="Arial Narrow"/>
              </a:rPr>
              <a:pPr algn="r" eaLnBrk="0" hangingPunct="0"/>
              <a:t>‹#›</a:t>
            </a:fld>
            <a:r>
              <a:rPr lang="en-US" sz="900" spc="300" dirty="0">
                <a:solidFill>
                  <a:srgbClr val="BCBDC0"/>
                </a:solidFill>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4" name="Picture 3"/>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58557" y="6173761"/>
            <a:ext cx="1172080" cy="441739"/>
          </a:xfrm>
          <a:prstGeom prst="rect">
            <a:avLst/>
          </a:prstGeom>
        </p:spPr>
      </p:pic>
    </p:spTree>
    <p:extLst>
      <p:ext uri="{BB962C8B-B14F-4D97-AF65-F5344CB8AC3E}">
        <p14:creationId xmlns:p14="http://schemas.microsoft.com/office/powerpoint/2010/main" val="1929881504"/>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kumimoji="1" lang="en-US" dirty="0">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kumimoji="1" lang="en-US" smtClean="0">
                <a:solidFill>
                  <a:prstClr val="black">
                    <a:tint val="75000"/>
                  </a:prstClr>
                </a:solidFill>
              </a:rPr>
              <a:pPr/>
              <a:t>‹#›</a:t>
            </a:fld>
            <a:endParaRPr kumimoji="1" lang="en-US" dirty="0">
              <a:solidFill>
                <a:prstClr val="black">
                  <a:tint val="75000"/>
                </a:prstClr>
              </a:solidFill>
            </a:endParaRPr>
          </a:p>
        </p:txBody>
      </p:sp>
      <p:pic>
        <p:nvPicPr>
          <p:cNvPr id="11" name="Picture 10" descr="TRF100_lockup_R.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1224130718"/>
      </p:ext>
    </p:extLst>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Lst>
  <p:hf sldNum="0" hd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15.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3" Type="http://schemas.openxmlformats.org/officeDocument/2006/relationships/hyperlink" Target="https://rotary6420.org/" TargetMode="External"/><Relationship Id="rId2" Type="http://schemas.openxmlformats.org/officeDocument/2006/relationships/notesSlide" Target="../notesSlides/notesSlide41.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hyperlink" Target="mailto:RotaryDistrictGrants@gmail.com" TargetMode="External"/><Relationship Id="rId2" Type="http://schemas.openxmlformats.org/officeDocument/2006/relationships/notesSlide" Target="../notesSlides/notesSlide42.xml"/><Relationship Id="rId1" Type="http://schemas.openxmlformats.org/officeDocument/2006/relationships/slideLayout" Target="../slideLayouts/slideLayout115.xml"/><Relationship Id="rId4" Type="http://schemas.openxmlformats.org/officeDocument/2006/relationships/hyperlink" Target="mailto:LKK1@comcast.n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1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1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15.xml"/><Relationship Id="rId6" Type="http://schemas.openxmlformats.org/officeDocument/2006/relationships/hyperlink" Target="https://www.google.com/imgres?imgurl=https://www.wsrescue.org/wp-content/uploads/2018/03/FoodPantryLanding-header.jpg&amp;imgrefurl=https://www.wsrescue.org/client-choice-food-pantry/&amp;docid=nYkaLIeu5MflzM&amp;tbnid=CIP6bVOOCjmqWM:&amp;vet=10ahUKEwjhtPTJs5zlAhWT4J4KHfQNDmgQMwh-KAUwBQ..i&amp;w=1260&amp;h=315&amp;bih=1289&amp;biw=2560&amp;q=food%20pantry%20&amp;ved=0ahUKEwjhtPTJs5zlAhWT4J4KHfQNDmgQMwh-KAUwBQ&amp;iact=mrc&amp;uact=8" TargetMode="External"/><Relationship Id="rId5" Type="http://schemas.openxmlformats.org/officeDocument/2006/relationships/image" Target="../media/image30.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2834" y="1130915"/>
            <a:ext cx="4973637" cy="299802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a:noFill/>
                </a:ln>
                <a:solidFill>
                  <a:srgbClr val="FFFFFF"/>
                </a:solidFill>
                <a:effectLst/>
                <a:uLnTx/>
                <a:uFillTx/>
                <a:latin typeface="Arial Narrow Bold"/>
                <a:ea typeface="+mj-ea"/>
                <a:cs typeface="Arial Narrow Bold"/>
              </a:rPr>
              <a:t>District Grant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a:noFill/>
                </a:ln>
                <a:solidFill>
                  <a:srgbClr val="FFFFFF"/>
                </a:solidFill>
                <a:effectLst/>
                <a:uLnTx/>
                <a:uFillTx/>
                <a:latin typeface="Arial Narrow Bold"/>
                <a:ea typeface="+mj-ea"/>
                <a:cs typeface="Arial Narrow Bold"/>
              </a:rPr>
              <a:t>Management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a:ln>
                  <a:noFill/>
                </a:ln>
                <a:solidFill>
                  <a:srgbClr val="FFFFFF"/>
                </a:solidFill>
                <a:effectLst/>
                <a:uLnTx/>
                <a:uFillTx/>
                <a:latin typeface="Arial Narrow Bold"/>
                <a:ea typeface="+mj-ea"/>
                <a:cs typeface="Arial Narrow Bold"/>
              </a:rPr>
              <a:t>Training Seminar</a:t>
            </a:r>
            <a:endParaRPr kumimoji="0" lang="en-US" sz="5400" b="1" i="0" u="none" strike="noStrike" kern="1200" cap="none" spc="-150" normalizeH="0" baseline="0" noProof="0" dirty="0">
              <a:ln>
                <a:noFill/>
              </a:ln>
              <a:solidFill>
                <a:srgbClr val="FFFFFF"/>
              </a:solidFill>
              <a:effectLst/>
              <a:uLnTx/>
              <a:uFillTx/>
              <a:latin typeface="Arial Narrow Bold"/>
              <a:ea typeface="+mj-ea"/>
              <a:cs typeface="Arial Narrow Bold"/>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a:noFill/>
                </a:ln>
                <a:solidFill>
                  <a:srgbClr val="FFFFFF"/>
                </a:solidFill>
                <a:effectLst/>
                <a:uLnTx/>
                <a:uFillTx/>
                <a:latin typeface="Arial Narrow Bold"/>
                <a:ea typeface="+mj-ea"/>
                <a:cs typeface="Arial Narrow Bold"/>
              </a:rPr>
              <a:t>   </a:t>
            </a:r>
          </a:p>
        </p:txBody>
      </p:sp>
      <p:sp>
        <p:nvSpPr>
          <p:cNvPr id="4099" name="Title 1"/>
          <p:cNvSpPr txBox="1">
            <a:spLocks/>
          </p:cNvSpPr>
          <p:nvPr/>
        </p:nvSpPr>
        <p:spPr bwMode="auto">
          <a:xfrm>
            <a:off x="372834" y="4396033"/>
            <a:ext cx="4789715" cy="119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lang="en-US" sz="1800" dirty="0" smtClean="0">
                <a:solidFill>
                  <a:srgbClr val="FFFFFF"/>
                </a:solidFill>
                <a:latin typeface="Arial" pitchFamily="34" charset="0"/>
                <a:cs typeface="Arial" pitchFamily="34" charset="0"/>
              </a:rPr>
              <a:t>Kelly Giovanine</a:t>
            </a:r>
          </a:p>
          <a:p>
            <a:pPr marL="0" marR="0" lvl="0" indent="0" algn="l" defTabSz="457200" rtl="0" eaLnBrk="1" fontAlgn="base" latinLnBrk="0" hangingPunct="1">
              <a:lnSpc>
                <a:spcPct val="90000"/>
              </a:lnSpc>
              <a:spcBef>
                <a:spcPct val="0"/>
              </a:spcBef>
              <a:spcAft>
                <a:spcPct val="0"/>
              </a:spcAft>
              <a:buClrTx/>
              <a:buSzTx/>
              <a:buFontTx/>
              <a:buNone/>
              <a:tabLst/>
              <a:defRPr/>
            </a:pPr>
            <a:r>
              <a:rPr lang="en-US" sz="1800" dirty="0" smtClean="0">
                <a:solidFill>
                  <a:srgbClr val="FFFFFF"/>
                </a:solidFill>
                <a:latin typeface="Arial" pitchFamily="34" charset="0"/>
                <a:cs typeface="Arial" pitchFamily="34" charset="0"/>
              </a:rPr>
              <a:t>Moline Rotary </a:t>
            </a:r>
            <a:r>
              <a:rPr lang="en-US" sz="1800" dirty="0">
                <a:solidFill>
                  <a:srgbClr val="FFFFFF"/>
                </a:solidFill>
                <a:latin typeface="Arial" pitchFamily="34" charset="0"/>
                <a:cs typeface="Arial" pitchFamily="34" charset="0"/>
              </a:rPr>
              <a:t>Club</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District Grants Subcommittee </a:t>
            </a:r>
            <a:r>
              <a:rPr kumimoji="0" lang="en-US" sz="1800" b="0" i="0" u="none" strike="noStrike" kern="1200" cap="none" spc="0" normalizeH="0" baseline="0" noProof="0" dirty="0" smtClean="0">
                <a:ln>
                  <a:noFill/>
                </a:ln>
                <a:solidFill>
                  <a:srgbClr val="FFFFFF"/>
                </a:solidFill>
                <a:effectLst/>
                <a:uLnTx/>
                <a:uFillTx/>
                <a:latin typeface="Arial" pitchFamily="34" charset="0"/>
                <a:ea typeface="MS PGothic" pitchFamily="34" charset="-128"/>
                <a:cs typeface="Arial" pitchFamily="34" charset="0"/>
              </a:rPr>
              <a:t>Chair</a:t>
            </a:r>
            <a:endParaRPr kumimoji="0" lang="en-US" sz="18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9BF5-8D3D-4B9C-8970-B55F315D169F}"/>
              </a:ext>
            </a:extLst>
          </p:cNvPr>
          <p:cNvSpPr>
            <a:spLocks noGrp="1"/>
          </p:cNvSpPr>
          <p:nvPr>
            <p:ph type="title"/>
          </p:nvPr>
        </p:nvSpPr>
        <p:spPr/>
        <p:txBody>
          <a:bodyPr/>
          <a:lstStyle/>
          <a:p>
            <a:r>
              <a:rPr lang="en-US" sz="2400" dirty="0" smtClean="0"/>
              <a:t>District Grant Theme: </a:t>
            </a:r>
            <a:r>
              <a:rPr lang="en-US" sz="2400" i="1" dirty="0" smtClean="0">
                <a:solidFill>
                  <a:schemeClr val="accent6"/>
                </a:solidFill>
              </a:rPr>
              <a:t>Create </a:t>
            </a:r>
            <a:r>
              <a:rPr lang="en-US" sz="2400" i="1" dirty="0" smtClean="0">
                <a:solidFill>
                  <a:schemeClr val="accent6"/>
                </a:solidFill>
              </a:rPr>
              <a:t>The </a:t>
            </a:r>
            <a:r>
              <a:rPr lang="en-US" sz="2400" i="1" dirty="0" smtClean="0">
                <a:solidFill>
                  <a:schemeClr val="accent6"/>
                </a:solidFill>
              </a:rPr>
              <a:t>Magic</a:t>
            </a:r>
            <a:endParaRPr lang="en-US" sz="2400" dirty="0">
              <a:solidFill>
                <a:schemeClr val="accent6"/>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3085" y="1008016"/>
            <a:ext cx="6645047" cy="5697584"/>
          </a:xfrm>
        </p:spPr>
      </p:pic>
    </p:spTree>
    <p:extLst>
      <p:ext uri="{BB962C8B-B14F-4D97-AF65-F5344CB8AC3E}">
        <p14:creationId xmlns:p14="http://schemas.microsoft.com/office/powerpoint/2010/main" val="1504035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9BF5-8D3D-4B9C-8970-B55F315D169F}"/>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Basics</a:t>
            </a:r>
          </a:p>
        </p:txBody>
      </p:sp>
      <p:sp>
        <p:nvSpPr>
          <p:cNvPr id="3" name="Content Placeholder 2">
            <a:extLst>
              <a:ext uri="{FF2B5EF4-FFF2-40B4-BE49-F238E27FC236}">
                <a16:creationId xmlns:a16="http://schemas.microsoft.com/office/drawing/2014/main" id="{6D152EB1-31AF-4326-A59E-06D874DA2116}"/>
              </a:ext>
            </a:extLst>
          </p:cNvPr>
          <p:cNvSpPr>
            <a:spLocks noGrp="1"/>
          </p:cNvSpPr>
          <p:nvPr>
            <p:ph idx="1"/>
          </p:nvPr>
        </p:nvSpPr>
        <p:spPr/>
        <p:txBody>
          <a:bodyPr/>
          <a:lstStyle/>
          <a:p>
            <a:r>
              <a:rPr lang="en-US" sz="2800" dirty="0">
                <a:solidFill>
                  <a:schemeClr val="tx2"/>
                </a:solidFill>
                <a:latin typeface="Calibri" panose="020F0502020204030204" pitchFamily="34" charset="0"/>
                <a:cs typeface="Calibri" panose="020F0502020204030204" pitchFamily="34" charset="0"/>
              </a:rPr>
              <a:t>Up to </a:t>
            </a:r>
            <a:r>
              <a:rPr lang="en-US" sz="2800" b="1" dirty="0">
                <a:solidFill>
                  <a:schemeClr val="tx2"/>
                </a:solidFill>
                <a:latin typeface="Calibri" panose="020F0502020204030204" pitchFamily="34" charset="0"/>
                <a:cs typeface="Calibri" panose="020F0502020204030204" pitchFamily="34" charset="0"/>
              </a:rPr>
              <a:t>$</a:t>
            </a:r>
            <a:r>
              <a:rPr lang="en-US" sz="2800" b="1" dirty="0" smtClean="0">
                <a:solidFill>
                  <a:schemeClr val="tx2"/>
                </a:solidFill>
                <a:latin typeface="Calibri" panose="020F0502020204030204" pitchFamily="34" charset="0"/>
                <a:cs typeface="Calibri" panose="020F0502020204030204" pitchFamily="34" charset="0"/>
              </a:rPr>
              <a:t>1200 </a:t>
            </a:r>
            <a:r>
              <a:rPr lang="en-US" sz="2800" dirty="0">
                <a:solidFill>
                  <a:schemeClr val="tx2"/>
                </a:solidFill>
                <a:latin typeface="Calibri" panose="020F0502020204030204" pitchFamily="34" charset="0"/>
                <a:cs typeface="Calibri" panose="020F0502020204030204" pitchFamily="34" charset="0"/>
              </a:rPr>
              <a:t>available </a:t>
            </a:r>
            <a:r>
              <a:rPr lang="en-US" sz="2800" dirty="0">
                <a:solidFill>
                  <a:schemeClr val="tx2"/>
                </a:solidFill>
                <a:latin typeface="Calibri" panose="020F0502020204030204" pitchFamily="34" charset="0"/>
                <a:cs typeface="Calibri" panose="020F0502020204030204" pitchFamily="34" charset="0"/>
              </a:rPr>
              <a:t>(combination of $973 DDF and $227 District </a:t>
            </a:r>
            <a:r>
              <a:rPr lang="en-US" sz="2800" dirty="0" smtClean="0">
                <a:solidFill>
                  <a:schemeClr val="tx2"/>
                </a:solidFill>
                <a:latin typeface="Calibri" panose="020F0502020204030204" pitchFamily="34" charset="0"/>
                <a:cs typeface="Calibri" panose="020F0502020204030204" pitchFamily="34" charset="0"/>
              </a:rPr>
              <a:t>6420 supplement </a:t>
            </a:r>
            <a:r>
              <a:rPr lang="en-US" sz="2800" dirty="0">
                <a:solidFill>
                  <a:schemeClr val="tx2"/>
                </a:solidFill>
                <a:latin typeface="Calibri" panose="020F0502020204030204" pitchFamily="34" charset="0"/>
                <a:cs typeface="Calibri" panose="020F0502020204030204" pitchFamily="34" charset="0"/>
              </a:rPr>
              <a:t>funds) for </a:t>
            </a:r>
            <a:r>
              <a:rPr lang="en-US" sz="2800" dirty="0">
                <a:solidFill>
                  <a:schemeClr val="tx2"/>
                </a:solidFill>
                <a:latin typeface="Calibri" panose="020F0502020204030204" pitchFamily="34" charset="0"/>
                <a:cs typeface="Calibri" panose="020F0502020204030204" pitchFamily="34" charset="0"/>
              </a:rPr>
              <a:t>each club that must be matched </a:t>
            </a:r>
            <a:r>
              <a:rPr lang="en-US" sz="2800" dirty="0" smtClean="0">
                <a:solidFill>
                  <a:schemeClr val="tx2"/>
                </a:solidFill>
                <a:latin typeface="Calibri" panose="020F0502020204030204" pitchFamily="34" charset="0"/>
                <a:cs typeface="Calibri" panose="020F0502020204030204" pitchFamily="34" charset="0"/>
              </a:rPr>
              <a:t>for </a:t>
            </a:r>
            <a:r>
              <a:rPr lang="en-US" sz="2800" dirty="0" smtClean="0">
                <a:solidFill>
                  <a:schemeClr val="tx2"/>
                </a:solidFill>
                <a:latin typeface="Calibri" panose="020F0502020204030204" pitchFamily="34" charset="0"/>
                <a:cs typeface="Calibri" panose="020F0502020204030204" pitchFamily="34" charset="0"/>
              </a:rPr>
              <a:t>a total impactful grant project of at least </a:t>
            </a:r>
            <a:r>
              <a:rPr lang="en-US" sz="2800" u="sng" dirty="0" smtClean="0">
                <a:solidFill>
                  <a:schemeClr val="tx2"/>
                </a:solidFill>
                <a:latin typeface="Calibri" panose="020F0502020204030204" pitchFamily="34" charset="0"/>
                <a:cs typeface="Calibri" panose="020F0502020204030204" pitchFamily="34" charset="0"/>
              </a:rPr>
              <a:t>$2400</a:t>
            </a:r>
            <a:r>
              <a:rPr lang="en-US" sz="2800" dirty="0" smtClean="0">
                <a:solidFill>
                  <a:schemeClr val="tx2"/>
                </a:solidFill>
                <a:latin typeface="Calibri" panose="020F0502020204030204" pitchFamily="34" charset="0"/>
                <a:cs typeface="Calibri" panose="020F0502020204030204" pitchFamily="34" charset="0"/>
              </a:rPr>
              <a:t>.</a:t>
            </a:r>
            <a:endParaRPr lang="en-US" sz="2800" dirty="0">
              <a:solidFill>
                <a:schemeClr val="tx2"/>
              </a:solidFill>
              <a:latin typeface="Calibri" panose="020F0502020204030204" pitchFamily="34" charset="0"/>
              <a:cs typeface="Calibri" panose="020F0502020204030204" pitchFamily="34" charset="0"/>
            </a:endParaRPr>
          </a:p>
          <a:p>
            <a:r>
              <a:rPr lang="en-US" sz="2800" dirty="0">
                <a:solidFill>
                  <a:srgbClr val="FF0000"/>
                </a:solidFill>
                <a:latin typeface="Calibri" panose="020F0502020204030204" pitchFamily="34" charset="0"/>
                <a:cs typeface="Calibri" panose="020F0502020204030204" pitchFamily="34" charset="0"/>
              </a:rPr>
              <a:t>Application due May 15, </a:t>
            </a:r>
            <a:r>
              <a:rPr lang="en-US" sz="2800" dirty="0" smtClean="0">
                <a:solidFill>
                  <a:srgbClr val="FF0000"/>
                </a:solidFill>
                <a:latin typeface="Calibri" panose="020F0502020204030204" pitchFamily="34" charset="0"/>
                <a:cs typeface="Calibri" panose="020F0502020204030204" pitchFamily="34" charset="0"/>
              </a:rPr>
              <a:t>2024</a:t>
            </a:r>
            <a:endParaRPr lang="en-US" sz="2800" dirty="0">
              <a:solidFill>
                <a:srgbClr val="FF0000"/>
              </a:solidFill>
              <a:latin typeface="Calibri" panose="020F0502020204030204" pitchFamily="34" charset="0"/>
              <a:cs typeface="Calibri" panose="020F0502020204030204" pitchFamily="34" charset="0"/>
            </a:endParaRPr>
          </a:p>
          <a:p>
            <a:r>
              <a:rPr lang="en-US" sz="2800" dirty="0">
                <a:solidFill>
                  <a:schemeClr val="tx2"/>
                </a:solidFill>
                <a:latin typeface="Calibri" panose="020F0502020204030204" pitchFamily="34" charset="0"/>
                <a:cs typeface="Calibri" panose="020F0502020204030204" pitchFamily="34" charset="0"/>
              </a:rPr>
              <a:t>Email submission </a:t>
            </a:r>
            <a:r>
              <a:rPr lang="en-US" sz="2800" dirty="0" smtClean="0">
                <a:solidFill>
                  <a:schemeClr val="tx2"/>
                </a:solidFill>
                <a:latin typeface="Calibri" panose="020F0502020204030204" pitchFamily="34" charset="0"/>
                <a:cs typeface="Calibri" panose="020F0502020204030204" pitchFamily="34" charset="0"/>
              </a:rPr>
              <a:t>only please</a:t>
            </a:r>
            <a:endParaRPr lang="en-US" sz="2800" dirty="0">
              <a:solidFill>
                <a:schemeClr val="tx2"/>
              </a:solidFill>
              <a:latin typeface="Calibri" panose="020F0502020204030204" pitchFamily="34" charset="0"/>
              <a:cs typeface="Calibri" panose="020F0502020204030204" pitchFamily="34" charset="0"/>
            </a:endParaRPr>
          </a:p>
          <a:p>
            <a:r>
              <a:rPr lang="en-US" sz="2800" dirty="0">
                <a:solidFill>
                  <a:schemeClr val="tx2"/>
                </a:solidFill>
                <a:latin typeface="Calibri" panose="020F0502020204030204" pitchFamily="34" charset="0"/>
                <a:cs typeface="Calibri" panose="020F0502020204030204" pitchFamily="34" charset="0"/>
              </a:rPr>
              <a:t>Locally focused</a:t>
            </a:r>
          </a:p>
          <a:p>
            <a:r>
              <a:rPr lang="en-US" sz="2800" dirty="0">
                <a:solidFill>
                  <a:schemeClr val="tx2"/>
                </a:solidFill>
                <a:latin typeface="Calibri" panose="020F0502020204030204" pitchFamily="34" charset="0"/>
                <a:cs typeface="Calibri" panose="020F0502020204030204" pitchFamily="34" charset="0"/>
              </a:rPr>
              <a:t>One per club – multiple clubs may work together</a:t>
            </a:r>
          </a:p>
          <a:p>
            <a:r>
              <a:rPr lang="en-US" sz="2800" dirty="0">
                <a:solidFill>
                  <a:schemeClr val="tx2"/>
                </a:solidFill>
                <a:latin typeface="Calibri" panose="020F0502020204030204" pitchFamily="34" charset="0"/>
                <a:cs typeface="Calibri" panose="020F0502020204030204" pitchFamily="34" charset="0"/>
              </a:rPr>
              <a:t>Eligibility requirements</a:t>
            </a:r>
          </a:p>
          <a:p>
            <a:r>
              <a:rPr lang="en-US" sz="2800" dirty="0">
                <a:solidFill>
                  <a:schemeClr val="tx2"/>
                </a:solidFill>
                <a:latin typeface="Calibri" panose="020F0502020204030204" pitchFamily="34" charset="0"/>
                <a:cs typeface="Calibri" panose="020F0502020204030204" pitchFamily="34" charset="0"/>
              </a:rPr>
              <a:t>Project requirements</a:t>
            </a:r>
          </a:p>
        </p:txBody>
      </p:sp>
    </p:spTree>
    <p:extLst>
      <p:ext uri="{BB962C8B-B14F-4D97-AF65-F5344CB8AC3E}">
        <p14:creationId xmlns:p14="http://schemas.microsoft.com/office/powerpoint/2010/main" val="1461339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DA92-5AE8-4322-9E82-146598D699CD}"/>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Eligibility Requirements</a:t>
            </a:r>
          </a:p>
        </p:txBody>
      </p:sp>
      <p:sp>
        <p:nvSpPr>
          <p:cNvPr id="3" name="Content Placeholder 2">
            <a:extLst>
              <a:ext uri="{FF2B5EF4-FFF2-40B4-BE49-F238E27FC236}">
                <a16:creationId xmlns:a16="http://schemas.microsoft.com/office/drawing/2014/main" id="{607DEE34-0BA4-45FC-A529-D52700DEEA1E}"/>
              </a:ext>
            </a:extLst>
          </p:cNvPr>
          <p:cNvSpPr>
            <a:spLocks noGrp="1"/>
          </p:cNvSpPr>
          <p:nvPr>
            <p:ph idx="1"/>
          </p:nvPr>
        </p:nvSpPr>
        <p:spPr>
          <a:xfrm>
            <a:off x="457200" y="1219200"/>
            <a:ext cx="8229600" cy="5562600"/>
          </a:xfrm>
        </p:spPr>
        <p:txBody>
          <a:bodyPr/>
          <a:lstStyle/>
          <a:p>
            <a:pPr marL="0" indent="0">
              <a:spcBef>
                <a:spcPts val="0"/>
              </a:spcBef>
              <a:spcAft>
                <a:spcPts val="600"/>
              </a:spcAft>
              <a:buNone/>
            </a:pPr>
            <a:r>
              <a:rPr lang="en-US" sz="2600" b="1" dirty="0">
                <a:solidFill>
                  <a:srgbClr val="FF0000"/>
                </a:solidFill>
                <a:latin typeface="Calibri" panose="020F0502020204030204" pitchFamily="34" charset="0"/>
                <a:cs typeface="Calibri" panose="020F0502020204030204" pitchFamily="34" charset="0"/>
              </a:rPr>
              <a:t>By May 15, </a:t>
            </a:r>
            <a:r>
              <a:rPr lang="en-US" sz="2600" b="1" dirty="0" smtClean="0">
                <a:solidFill>
                  <a:srgbClr val="FF0000"/>
                </a:solidFill>
                <a:latin typeface="Calibri" panose="020F0502020204030204" pitchFamily="34" charset="0"/>
                <a:cs typeface="Calibri" panose="020F0502020204030204" pitchFamily="34" charset="0"/>
              </a:rPr>
              <a:t>2024</a:t>
            </a:r>
            <a:endParaRPr lang="en-US" sz="2600" b="1" dirty="0">
              <a:solidFill>
                <a:srgbClr val="FF0000"/>
              </a:solidFill>
              <a:latin typeface="Calibri" panose="020F0502020204030204" pitchFamily="34" charset="0"/>
              <a:cs typeface="Calibri" panose="020F0502020204030204" pitchFamily="34" charset="0"/>
            </a:endParaRPr>
          </a:p>
          <a:p>
            <a:pPr>
              <a:spcBef>
                <a:spcPts val="0"/>
              </a:spcBef>
              <a:spcAft>
                <a:spcPts val="600"/>
              </a:spcAft>
            </a:pPr>
            <a:r>
              <a:rPr lang="en-US" sz="2600" dirty="0" smtClean="0">
                <a:solidFill>
                  <a:schemeClr val="tx2"/>
                </a:solidFill>
                <a:latin typeface="Calibri" panose="020F0502020204030204" pitchFamily="34" charset="0"/>
                <a:cs typeface="Calibri" panose="020F0502020204030204" pitchFamily="34" charset="0"/>
              </a:rPr>
              <a:t>2024-2025 </a:t>
            </a:r>
            <a:r>
              <a:rPr lang="en-US" sz="2600" dirty="0">
                <a:solidFill>
                  <a:schemeClr val="tx2"/>
                </a:solidFill>
                <a:latin typeface="Calibri" panose="020F0502020204030204" pitchFamily="34" charset="0"/>
                <a:cs typeface="Calibri" panose="020F0502020204030204" pitchFamily="34" charset="0"/>
              </a:rPr>
              <a:t>Club President completed this Seminar</a:t>
            </a:r>
          </a:p>
          <a:p>
            <a:pPr>
              <a:spcBef>
                <a:spcPts val="0"/>
              </a:spcBef>
              <a:spcAft>
                <a:spcPts val="600"/>
              </a:spcAft>
            </a:pPr>
            <a:r>
              <a:rPr lang="en-US" sz="2600" dirty="0" smtClean="0">
                <a:solidFill>
                  <a:schemeClr val="tx2"/>
                </a:solidFill>
                <a:latin typeface="Calibri" panose="020F0502020204030204" pitchFamily="34" charset="0"/>
                <a:cs typeface="Calibri" panose="020F0502020204030204" pitchFamily="34" charset="0"/>
              </a:rPr>
              <a:t>2024-2025 </a:t>
            </a:r>
            <a:r>
              <a:rPr lang="en-US" sz="2600" dirty="0">
                <a:solidFill>
                  <a:schemeClr val="tx2"/>
                </a:solidFill>
                <a:latin typeface="Calibri" panose="020F0502020204030204" pitchFamily="34" charset="0"/>
                <a:cs typeface="Calibri" panose="020F0502020204030204" pitchFamily="34" charset="0"/>
              </a:rPr>
              <a:t>Club Grant Chair or Foundation Chair completed this Seminar during </a:t>
            </a:r>
            <a:r>
              <a:rPr lang="en-US" sz="2600" dirty="0" smtClean="0">
                <a:solidFill>
                  <a:schemeClr val="tx2"/>
                </a:solidFill>
                <a:latin typeface="Calibri" panose="020F0502020204030204" pitchFamily="34" charset="0"/>
                <a:cs typeface="Calibri" panose="020F0502020204030204" pitchFamily="34" charset="0"/>
              </a:rPr>
              <a:t>2022, 2023, </a:t>
            </a:r>
            <a:r>
              <a:rPr lang="en-US" sz="2600" dirty="0">
                <a:solidFill>
                  <a:schemeClr val="tx2"/>
                </a:solidFill>
                <a:latin typeface="Calibri" panose="020F0502020204030204" pitchFamily="34" charset="0"/>
                <a:cs typeface="Calibri" panose="020F0502020204030204" pitchFamily="34" charset="0"/>
              </a:rPr>
              <a:t>or </a:t>
            </a:r>
            <a:r>
              <a:rPr lang="en-US" sz="2600" dirty="0" smtClean="0">
                <a:solidFill>
                  <a:schemeClr val="tx2"/>
                </a:solidFill>
                <a:latin typeface="Calibri" panose="020F0502020204030204" pitchFamily="34" charset="0"/>
                <a:cs typeface="Calibri" panose="020F0502020204030204" pitchFamily="34" charset="0"/>
              </a:rPr>
              <a:t>2024</a:t>
            </a:r>
            <a:endParaRPr lang="en-US" sz="2600" dirty="0">
              <a:solidFill>
                <a:schemeClr val="tx2"/>
              </a:solidFill>
              <a:latin typeface="Calibri" panose="020F0502020204030204" pitchFamily="34" charset="0"/>
              <a:cs typeface="Calibri" panose="020F0502020204030204" pitchFamily="34" charset="0"/>
            </a:endParaRPr>
          </a:p>
          <a:p>
            <a:pPr>
              <a:spcBef>
                <a:spcPts val="0"/>
              </a:spcBef>
              <a:spcAft>
                <a:spcPts val="600"/>
              </a:spcAft>
            </a:pP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97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DEE34-0BA4-45FC-A529-D52700DEEA1E}"/>
              </a:ext>
            </a:extLst>
          </p:cNvPr>
          <p:cNvSpPr>
            <a:spLocks noGrp="1"/>
          </p:cNvSpPr>
          <p:nvPr>
            <p:ph idx="1"/>
          </p:nvPr>
        </p:nvSpPr>
        <p:spPr>
          <a:xfrm>
            <a:off x="381000" y="962526"/>
            <a:ext cx="8229600" cy="5562600"/>
          </a:xfrm>
        </p:spPr>
        <p:txBody>
          <a:bodyPr/>
          <a:lstStyle/>
          <a:p>
            <a:pPr marL="0" indent="0">
              <a:spcBef>
                <a:spcPts val="0"/>
              </a:spcBef>
              <a:spcAft>
                <a:spcPts val="600"/>
              </a:spcAft>
              <a:buNone/>
            </a:pPr>
            <a:r>
              <a:rPr lang="en-US" sz="2600" b="1" dirty="0">
                <a:solidFill>
                  <a:srgbClr val="FF0000"/>
                </a:solidFill>
                <a:latin typeface="Calibri" panose="020F0502020204030204" pitchFamily="34" charset="0"/>
                <a:cs typeface="Calibri" panose="020F0502020204030204" pitchFamily="34" charset="0"/>
              </a:rPr>
              <a:t>By May 15, </a:t>
            </a:r>
            <a:r>
              <a:rPr lang="en-US" sz="2600" b="1" dirty="0" smtClean="0">
                <a:solidFill>
                  <a:srgbClr val="FF0000"/>
                </a:solidFill>
                <a:latin typeface="Calibri" panose="020F0502020204030204" pitchFamily="34" charset="0"/>
                <a:cs typeface="Calibri" panose="020F0502020204030204" pitchFamily="34" charset="0"/>
              </a:rPr>
              <a:t>2024</a:t>
            </a:r>
            <a:endParaRPr lang="en-US" sz="2600" b="1" dirty="0">
              <a:solidFill>
                <a:srgbClr val="FF0000"/>
              </a:solidFill>
              <a:latin typeface="Calibri" panose="020F0502020204030204" pitchFamily="34" charset="0"/>
              <a:cs typeface="Calibri" panose="020F0502020204030204" pitchFamily="34" charset="0"/>
            </a:endParaRPr>
          </a:p>
          <a:p>
            <a:pPr>
              <a:spcBef>
                <a:spcPts val="0"/>
              </a:spcBef>
              <a:spcAft>
                <a:spcPts val="600"/>
              </a:spcAft>
            </a:pPr>
            <a:r>
              <a:rPr lang="en-US" sz="2600" dirty="0" smtClean="0">
                <a:solidFill>
                  <a:schemeClr val="tx2"/>
                </a:solidFill>
                <a:latin typeface="Calibri" panose="020F0502020204030204" pitchFamily="34" charset="0"/>
                <a:cs typeface="Calibri" panose="020F0502020204030204" pitchFamily="34" charset="0"/>
              </a:rPr>
              <a:t>2024-2025 </a:t>
            </a:r>
            <a:r>
              <a:rPr lang="en-US" sz="2600" dirty="0">
                <a:solidFill>
                  <a:schemeClr val="tx2"/>
                </a:solidFill>
                <a:latin typeface="Calibri" panose="020F0502020204030204" pitchFamily="34" charset="0"/>
                <a:cs typeface="Calibri" panose="020F0502020204030204" pitchFamily="34" charset="0"/>
              </a:rPr>
              <a:t>Club Goals submitted to Rotary Club Central </a:t>
            </a:r>
            <a:endParaRPr lang="en-US" sz="2600" dirty="0">
              <a:solidFill>
                <a:schemeClr val="tx2"/>
              </a:solidFill>
              <a:latin typeface="+mj-lt"/>
              <a:cs typeface="Calibri" panose="020F0502020204030204" pitchFamily="34" charset="0"/>
            </a:endParaRPr>
          </a:p>
          <a:p>
            <a:pPr>
              <a:spcBef>
                <a:spcPts val="0"/>
              </a:spcBef>
              <a:spcAft>
                <a:spcPts val="600"/>
              </a:spcAft>
            </a:pPr>
            <a:r>
              <a:rPr lang="en-US" sz="2600" dirty="0">
                <a:solidFill>
                  <a:schemeClr val="tx2"/>
                </a:solidFill>
                <a:latin typeface="Calibri" panose="020F0502020204030204" pitchFamily="34" charset="0"/>
                <a:cs typeface="Calibri" panose="020F0502020204030204" pitchFamily="34" charset="0"/>
              </a:rPr>
              <a:t>Club or members contributed to the Annual Fund during the </a:t>
            </a:r>
            <a:r>
              <a:rPr lang="en-US" sz="2600" dirty="0" smtClean="0">
                <a:solidFill>
                  <a:schemeClr val="tx2"/>
                </a:solidFill>
                <a:latin typeface="Calibri" panose="020F0502020204030204" pitchFamily="34" charset="0"/>
                <a:cs typeface="Calibri" panose="020F0502020204030204" pitchFamily="34" charset="0"/>
              </a:rPr>
              <a:t>2021-2022</a:t>
            </a:r>
            <a:r>
              <a:rPr lang="en-US" sz="2600" dirty="0">
                <a:solidFill>
                  <a:schemeClr val="tx2"/>
                </a:solidFill>
                <a:latin typeface="Calibri" panose="020F0502020204030204" pitchFamily="34" charset="0"/>
                <a:cs typeface="Calibri" panose="020F0502020204030204" pitchFamily="34" charset="0"/>
              </a:rPr>
              <a:t>, </a:t>
            </a:r>
            <a:r>
              <a:rPr lang="en-US" sz="2600" dirty="0" smtClean="0">
                <a:solidFill>
                  <a:schemeClr val="tx2"/>
                </a:solidFill>
                <a:latin typeface="Calibri" panose="020F0502020204030204" pitchFamily="34" charset="0"/>
                <a:cs typeface="Calibri" panose="020F0502020204030204" pitchFamily="34" charset="0"/>
              </a:rPr>
              <a:t>2022-2023 or 2023-2024 </a:t>
            </a:r>
            <a:r>
              <a:rPr lang="en-US" sz="2600" dirty="0">
                <a:solidFill>
                  <a:schemeClr val="tx2"/>
                </a:solidFill>
                <a:latin typeface="Calibri" panose="020F0502020204030204" pitchFamily="34" charset="0"/>
                <a:cs typeface="Calibri" panose="020F0502020204030204" pitchFamily="34" charset="0"/>
              </a:rPr>
              <a:t>Rotary years</a:t>
            </a:r>
          </a:p>
          <a:p>
            <a:pPr>
              <a:spcBef>
                <a:spcPts val="0"/>
              </a:spcBef>
              <a:spcAft>
                <a:spcPts val="600"/>
              </a:spcAft>
            </a:pPr>
            <a:r>
              <a:rPr lang="en-US" sz="2600" dirty="0">
                <a:solidFill>
                  <a:schemeClr val="tx2"/>
                </a:solidFill>
                <a:latin typeface="Calibri" panose="020F0502020204030204" pitchFamily="34" charset="0"/>
                <a:cs typeface="Calibri" panose="020F0502020204030204" pitchFamily="34" charset="0"/>
              </a:rPr>
              <a:t>Club has identified a Foundation Chair for the </a:t>
            </a:r>
            <a:r>
              <a:rPr lang="en-US" sz="2600" dirty="0" smtClean="0">
                <a:solidFill>
                  <a:schemeClr val="tx2"/>
                </a:solidFill>
                <a:latin typeface="Calibri" panose="020F0502020204030204" pitchFamily="34" charset="0"/>
                <a:cs typeface="Calibri" panose="020F0502020204030204" pitchFamily="34" charset="0"/>
              </a:rPr>
              <a:t>2024-2025 </a:t>
            </a:r>
            <a:r>
              <a:rPr lang="en-US" sz="2600" dirty="0">
                <a:solidFill>
                  <a:schemeClr val="tx2"/>
                </a:solidFill>
                <a:latin typeface="Calibri" panose="020F0502020204030204" pitchFamily="34" charset="0"/>
                <a:cs typeface="Calibri" panose="020F0502020204030204" pitchFamily="34" charset="0"/>
              </a:rPr>
              <a:t>Rotary year.</a:t>
            </a:r>
          </a:p>
          <a:p>
            <a:pPr>
              <a:spcBef>
                <a:spcPts val="0"/>
              </a:spcBef>
              <a:spcAft>
                <a:spcPts val="600"/>
              </a:spcAft>
            </a:pPr>
            <a:r>
              <a:rPr lang="en-US" sz="2600" dirty="0">
                <a:solidFill>
                  <a:schemeClr val="tx2"/>
                </a:solidFill>
                <a:latin typeface="Calibri" panose="020F0502020204030204" pitchFamily="34" charset="0"/>
                <a:cs typeface="Calibri" panose="020F0502020204030204" pitchFamily="34" charset="0"/>
              </a:rPr>
              <a:t>Final report for </a:t>
            </a:r>
            <a:r>
              <a:rPr lang="en-US" sz="2600" dirty="0" smtClean="0">
                <a:solidFill>
                  <a:schemeClr val="tx2"/>
                </a:solidFill>
                <a:latin typeface="Calibri" panose="020F0502020204030204" pitchFamily="34" charset="0"/>
                <a:cs typeface="Calibri" panose="020F0502020204030204" pitchFamily="34" charset="0"/>
              </a:rPr>
              <a:t>2023-2024 </a:t>
            </a:r>
            <a:r>
              <a:rPr lang="en-US" sz="2600" dirty="0">
                <a:solidFill>
                  <a:schemeClr val="tx2"/>
                </a:solidFill>
                <a:latin typeface="Calibri" panose="020F0502020204030204" pitchFamily="34" charset="0"/>
                <a:cs typeface="Calibri" panose="020F0502020204030204" pitchFamily="34" charset="0"/>
              </a:rPr>
              <a:t>District Grant submitted</a:t>
            </a:r>
          </a:p>
          <a:p>
            <a:pPr>
              <a:spcBef>
                <a:spcPts val="0"/>
              </a:spcBef>
              <a:spcAft>
                <a:spcPts val="600"/>
              </a:spcAft>
            </a:pPr>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4DCDA92-5AE8-4322-9E82-146598D699CD}"/>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Eligibility Requirements</a:t>
            </a:r>
          </a:p>
        </p:txBody>
      </p:sp>
    </p:spTree>
    <p:extLst>
      <p:ext uri="{BB962C8B-B14F-4D97-AF65-F5344CB8AC3E}">
        <p14:creationId xmlns:p14="http://schemas.microsoft.com/office/powerpoint/2010/main" val="20142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F382-E9FC-4622-9042-71136488CE75}"/>
              </a:ext>
            </a:extLst>
          </p:cNvPr>
          <p:cNvSpPr>
            <a:spLocks noGrp="1"/>
          </p:cNvSpPr>
          <p:nvPr>
            <p:ph type="title"/>
          </p:nvPr>
        </p:nvSpPr>
        <p:spPr/>
        <p:txBody>
          <a:bodyPr/>
          <a:lstStyle/>
          <a:p>
            <a:r>
              <a:rPr lang="en-US" sz="2400" dirty="0"/>
              <a:t>District </a:t>
            </a:r>
            <a:r>
              <a:rPr lang="en-US" sz="2400" i="1" dirty="0" smtClean="0"/>
              <a:t>Create The Magic </a:t>
            </a:r>
            <a:r>
              <a:rPr lang="en-US" sz="2400" dirty="0" smtClean="0"/>
              <a:t>Grant </a:t>
            </a:r>
            <a:r>
              <a:rPr lang="en-US" sz="2400" dirty="0"/>
              <a:t>Project Requirements</a:t>
            </a:r>
          </a:p>
        </p:txBody>
      </p:sp>
      <p:sp>
        <p:nvSpPr>
          <p:cNvPr id="3" name="Content Placeholder 2">
            <a:extLst>
              <a:ext uri="{FF2B5EF4-FFF2-40B4-BE49-F238E27FC236}">
                <a16:creationId xmlns:a16="http://schemas.microsoft.com/office/drawing/2014/main" id="{5439C524-069E-4837-B1EF-ABD5FE90023D}"/>
              </a:ext>
            </a:extLst>
          </p:cNvPr>
          <p:cNvSpPr>
            <a:spLocks noGrp="1"/>
          </p:cNvSpPr>
          <p:nvPr>
            <p:ph idx="1"/>
          </p:nvPr>
        </p:nvSpPr>
        <p:spPr/>
        <p:txBody>
          <a:bodyPr/>
          <a:lstStyle/>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Consistent with Terms and Conditions for TRF District Grants and Global Grants</a:t>
            </a:r>
          </a:p>
        </p:txBody>
      </p:sp>
    </p:spTree>
    <p:extLst>
      <p:ext uri="{BB962C8B-B14F-4D97-AF65-F5344CB8AC3E}">
        <p14:creationId xmlns:p14="http://schemas.microsoft.com/office/powerpoint/2010/main" val="3147463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546" y="132380"/>
            <a:ext cx="5072053" cy="6649420"/>
          </a:xfrm>
          <a:prstGeom prst="rect">
            <a:avLst/>
          </a:prstGeom>
        </p:spPr>
      </p:pic>
    </p:spTree>
    <p:extLst>
      <p:ext uri="{BB962C8B-B14F-4D97-AF65-F5344CB8AC3E}">
        <p14:creationId xmlns:p14="http://schemas.microsoft.com/office/powerpoint/2010/main" val="2249454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F382-E9FC-4622-9042-71136488CE75}"/>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Project Requirements</a:t>
            </a:r>
          </a:p>
        </p:txBody>
      </p:sp>
      <p:sp>
        <p:nvSpPr>
          <p:cNvPr id="3" name="Content Placeholder 2">
            <a:extLst>
              <a:ext uri="{FF2B5EF4-FFF2-40B4-BE49-F238E27FC236}">
                <a16:creationId xmlns:a16="http://schemas.microsoft.com/office/drawing/2014/main" id="{5439C524-069E-4837-B1EF-ABD5FE90023D}"/>
              </a:ext>
            </a:extLst>
          </p:cNvPr>
          <p:cNvSpPr>
            <a:spLocks noGrp="1"/>
          </p:cNvSpPr>
          <p:nvPr>
            <p:ph idx="1"/>
          </p:nvPr>
        </p:nvSpPr>
        <p:spPr/>
        <p:txBody>
          <a:bodyPr/>
          <a:lstStyle/>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Consistent with Areas of Focus Policy Statements</a:t>
            </a:r>
          </a:p>
        </p:txBody>
      </p:sp>
    </p:spTree>
    <p:extLst>
      <p:ext uri="{BB962C8B-B14F-4D97-AF65-F5344CB8AC3E}">
        <p14:creationId xmlns:p14="http://schemas.microsoft.com/office/powerpoint/2010/main" val="4082570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85" y="177730"/>
            <a:ext cx="4576715" cy="6299270"/>
          </a:xfrm>
          <a:prstGeom prst="rect">
            <a:avLst/>
          </a:prstGeom>
        </p:spPr>
      </p:pic>
    </p:spTree>
    <p:extLst>
      <p:ext uri="{BB962C8B-B14F-4D97-AF65-F5344CB8AC3E}">
        <p14:creationId xmlns:p14="http://schemas.microsoft.com/office/powerpoint/2010/main" val="1863225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Seven Areas of Focus</a:t>
            </a:r>
          </a:p>
        </p:txBody>
      </p:sp>
      <p:pic>
        <p:nvPicPr>
          <p:cNvPr id="3" name="Picture 2">
            <a:extLst>
              <a:ext uri="{FF2B5EF4-FFF2-40B4-BE49-F238E27FC236}">
                <a16:creationId xmlns:a16="http://schemas.microsoft.com/office/drawing/2014/main" id="{D10F8DAC-BBD2-4836-B10C-5EC5C31F6252}"/>
              </a:ext>
            </a:extLst>
          </p:cNvPr>
          <p:cNvPicPr>
            <a:picLocks noChangeAspect="1"/>
          </p:cNvPicPr>
          <p:nvPr/>
        </p:nvPicPr>
        <p:blipFill>
          <a:blip r:embed="rId3"/>
          <a:stretch>
            <a:fillRect/>
          </a:stretch>
        </p:blipFill>
        <p:spPr>
          <a:xfrm>
            <a:off x="76200" y="768851"/>
            <a:ext cx="8793145" cy="5320297"/>
          </a:xfrm>
          <a:prstGeom prst="rect">
            <a:avLst/>
          </a:prstGeom>
        </p:spPr>
      </p:pic>
    </p:spTree>
    <p:extLst>
      <p:ext uri="{BB962C8B-B14F-4D97-AF65-F5344CB8AC3E}">
        <p14:creationId xmlns:p14="http://schemas.microsoft.com/office/powerpoint/2010/main" val="678995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F382-E9FC-4622-9042-71136488CE75}"/>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Project Requirements</a:t>
            </a:r>
          </a:p>
        </p:txBody>
      </p:sp>
      <p:sp>
        <p:nvSpPr>
          <p:cNvPr id="3" name="Content Placeholder 2">
            <a:extLst>
              <a:ext uri="{FF2B5EF4-FFF2-40B4-BE49-F238E27FC236}">
                <a16:creationId xmlns:a16="http://schemas.microsoft.com/office/drawing/2014/main" id="{5439C524-069E-4837-B1EF-ABD5FE90023D}"/>
              </a:ext>
            </a:extLst>
          </p:cNvPr>
          <p:cNvSpPr>
            <a:spLocks noGrp="1"/>
          </p:cNvSpPr>
          <p:nvPr>
            <p:ph idx="1"/>
          </p:nvPr>
        </p:nvSpPr>
        <p:spPr>
          <a:xfrm>
            <a:off x="381000" y="1166018"/>
            <a:ext cx="8229600" cy="4525963"/>
          </a:xfrm>
        </p:spPr>
        <p:txBody>
          <a:bodyPr/>
          <a:lstStyle/>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Consistent with mission of TRF – </a:t>
            </a:r>
            <a:r>
              <a:rPr lang="en-US" sz="1800" dirty="0">
                <a:solidFill>
                  <a:srgbClr val="002060"/>
                </a:solidFill>
                <a:latin typeface="+mj-lt"/>
              </a:rPr>
              <a:t>To </a:t>
            </a:r>
            <a:r>
              <a:rPr lang="en-US" sz="1800" b="1" dirty="0">
                <a:solidFill>
                  <a:srgbClr val="002060"/>
                </a:solidFill>
                <a:latin typeface="+mj-lt"/>
              </a:rPr>
              <a:t>enable Rotarians to advance world understanding, goodwill, and peace</a:t>
            </a:r>
            <a:r>
              <a:rPr lang="en-US" sz="1800" dirty="0">
                <a:solidFill>
                  <a:srgbClr val="002060"/>
                </a:solidFill>
                <a:latin typeface="+mj-lt"/>
              </a:rPr>
              <a:t> through the improvement of health, the support of education, and the alleviation of poverty.</a:t>
            </a:r>
            <a:endParaRPr lang="en-US" sz="1600" dirty="0">
              <a:solidFill>
                <a:srgbClr val="002060"/>
              </a:solidFill>
              <a:latin typeface="+mj-lt"/>
              <a:cs typeface="Calibri" panose="020F0502020204030204" pitchFamily="34" charset="0"/>
            </a:endParaRPr>
          </a:p>
          <a:p>
            <a:pPr marR="0">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Address a humanitarian, public safety, or educational need in your community</a:t>
            </a:r>
          </a:p>
          <a:p>
            <a:endParaRPr lang="en-US"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0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430972"/>
            <a:ext cx="5562600" cy="299802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a:noFill/>
                </a:ln>
                <a:solidFill>
                  <a:schemeClr val="bg2">
                    <a:lumMod val="10000"/>
                  </a:schemeClr>
                </a:solidFill>
                <a:effectLst/>
                <a:uLnTx/>
                <a:uFillTx/>
                <a:latin typeface="Arial Narrow Bold"/>
                <a:ea typeface="+mj-ea"/>
                <a:cs typeface="Arial Narrow Bold"/>
              </a:rPr>
              <a:t>District Grant Management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a:noFill/>
                </a:ln>
                <a:solidFill>
                  <a:schemeClr val="bg2">
                    <a:lumMod val="10000"/>
                  </a:schemeClr>
                </a:solidFill>
                <a:effectLst/>
                <a:uLnTx/>
                <a:uFillTx/>
                <a:latin typeface="Arial Narrow Bold"/>
                <a:ea typeface="+mj-ea"/>
                <a:cs typeface="Arial Narrow Bold"/>
              </a:rPr>
              <a:t>Seminar: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a:noFill/>
                </a:ln>
                <a:solidFill>
                  <a:schemeClr val="bg2">
                    <a:lumMod val="10000"/>
                  </a:schemeClr>
                </a:solidFill>
                <a:effectLst/>
                <a:uLnTx/>
                <a:uFillTx/>
                <a:latin typeface="Arial Narrow Bold"/>
                <a:ea typeface="+mj-ea"/>
                <a:cs typeface="Arial Narrow Bold"/>
              </a:rPr>
              <a:t>Zoom Guidance</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4000" b="1" spc="-150" dirty="0">
              <a:solidFill>
                <a:srgbClr val="FFFFFF"/>
              </a:solidFill>
              <a:latin typeface="Arial Narrow Bold"/>
              <a:cs typeface="Arial Narrow Bold"/>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150" normalizeH="0" baseline="0" noProof="0" dirty="0">
              <a:ln>
                <a:noFill/>
              </a:ln>
              <a:solidFill>
                <a:srgbClr val="FFFFFF"/>
              </a:solidFill>
              <a:effectLst/>
              <a:uLnTx/>
              <a:uFillTx/>
              <a:latin typeface="Arial Narrow Bold"/>
              <a:ea typeface="+mj-ea"/>
              <a:cs typeface="Arial Narrow Bold"/>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150" normalizeH="0" baseline="0" noProof="0" dirty="0">
              <a:ln>
                <a:noFill/>
              </a:ln>
              <a:solidFill>
                <a:srgbClr val="FFFFFF"/>
              </a:solidFill>
              <a:effectLst/>
              <a:uLnTx/>
              <a:uFillTx/>
              <a:latin typeface="Arial Narrow Bold"/>
              <a:ea typeface="+mj-ea"/>
              <a:cs typeface="Arial Narrow Bold"/>
            </a:endParaRPr>
          </a:p>
        </p:txBody>
      </p:sp>
      <p:sp>
        <p:nvSpPr>
          <p:cNvPr id="2" name="TextBox 1">
            <a:extLst>
              <a:ext uri="{FF2B5EF4-FFF2-40B4-BE49-F238E27FC236}">
                <a16:creationId xmlns:a16="http://schemas.microsoft.com/office/drawing/2014/main" id="{20B3C23A-499F-4906-AB75-88F37F2E3C9B}"/>
              </a:ext>
            </a:extLst>
          </p:cNvPr>
          <p:cNvSpPr txBox="1"/>
          <p:nvPr/>
        </p:nvSpPr>
        <p:spPr>
          <a:xfrm>
            <a:off x="304800" y="2971800"/>
            <a:ext cx="8610600" cy="2923877"/>
          </a:xfrm>
          <a:prstGeom prst="rect">
            <a:avLst/>
          </a:prstGeom>
        </p:spPr>
        <p:txBody>
          <a:bodyPr wrap="square" rtlCol="0" anchor="t">
            <a:spAutoFit/>
          </a:bodyPr>
          <a:lstStyle/>
          <a:p>
            <a:r>
              <a:rPr lang="en-US" b="1" i="0" dirty="0">
                <a:solidFill>
                  <a:schemeClr val="bg2">
                    <a:lumMod val="10000"/>
                  </a:schemeClr>
                </a:solidFill>
                <a:latin typeface="Arial Narrow Bold"/>
                <a:cs typeface="Arial Narrow Bold"/>
              </a:rPr>
              <a:t>Please:</a:t>
            </a:r>
          </a:p>
          <a:p>
            <a:pPr marL="342900" indent="-342900">
              <a:buFont typeface="Wingdings" panose="05000000000000000000" pitchFamily="2" charset="2"/>
              <a:buChar char="v"/>
            </a:pPr>
            <a:r>
              <a:rPr lang="en-US" b="1" i="0" dirty="0">
                <a:solidFill>
                  <a:schemeClr val="bg2">
                    <a:lumMod val="10000"/>
                  </a:schemeClr>
                </a:solidFill>
                <a:latin typeface="Arial Narrow Bold"/>
                <a:cs typeface="Arial Narrow Bold"/>
              </a:rPr>
              <a:t>Mute yourself unless talking. </a:t>
            </a:r>
            <a:endParaRPr lang="en-US" b="1" dirty="0">
              <a:solidFill>
                <a:schemeClr val="bg2">
                  <a:lumMod val="10000"/>
                </a:schemeClr>
              </a:solidFill>
              <a:latin typeface="Arial Narrow Bold"/>
              <a:cs typeface="Arial Narrow Bold"/>
            </a:endParaRPr>
          </a:p>
          <a:p>
            <a:pPr marL="342900" indent="-342900">
              <a:buFont typeface="Wingdings" panose="05000000000000000000" pitchFamily="2" charset="2"/>
              <a:buChar char="v"/>
            </a:pPr>
            <a:r>
              <a:rPr lang="en-US" b="1" i="0" dirty="0">
                <a:solidFill>
                  <a:schemeClr val="bg2">
                    <a:lumMod val="10000"/>
                  </a:schemeClr>
                </a:solidFill>
                <a:latin typeface="Arial Narrow Bold"/>
                <a:cs typeface="Arial Narrow Bold"/>
              </a:rPr>
              <a:t>Keep your camera on – be present.</a:t>
            </a:r>
          </a:p>
          <a:p>
            <a:pPr marL="342900" indent="-342900">
              <a:buFont typeface="Wingdings" panose="05000000000000000000" pitchFamily="2" charset="2"/>
              <a:buChar char="v"/>
            </a:pPr>
            <a:r>
              <a:rPr lang="en-US" b="1" dirty="0">
                <a:solidFill>
                  <a:schemeClr val="bg2">
                    <a:lumMod val="10000"/>
                  </a:schemeClr>
                </a:solidFill>
                <a:latin typeface="Arial Narrow Bold"/>
                <a:cs typeface="Arial Narrow Bold"/>
              </a:rPr>
              <a:t>Rename yourself – NAME, CLUB, POSITION (PE, Grants Management, Foundation, etc.)</a:t>
            </a:r>
          </a:p>
          <a:p>
            <a:pPr marL="342900" indent="-342900">
              <a:buFont typeface="Wingdings" panose="05000000000000000000" pitchFamily="2" charset="2"/>
              <a:buChar char="v"/>
            </a:pPr>
            <a:r>
              <a:rPr lang="en-US" b="1" i="0" dirty="0">
                <a:solidFill>
                  <a:schemeClr val="bg2">
                    <a:lumMod val="10000"/>
                  </a:schemeClr>
                </a:solidFill>
                <a:latin typeface="Arial Narrow Bold"/>
                <a:cs typeface="Arial Narrow Bold"/>
              </a:rPr>
              <a:t>Raise your </a:t>
            </a:r>
            <a:r>
              <a:rPr lang="en-US" b="1" dirty="0">
                <a:solidFill>
                  <a:schemeClr val="bg2">
                    <a:lumMod val="10000"/>
                  </a:schemeClr>
                </a:solidFill>
                <a:latin typeface="Arial Narrow Bold"/>
                <a:cs typeface="Arial Narrow Bold"/>
              </a:rPr>
              <a:t>actual hand or a virtual hand for questions or place questions in the chat box</a:t>
            </a:r>
            <a:r>
              <a:rPr lang="en-US" b="1" dirty="0" smtClean="0">
                <a:solidFill>
                  <a:schemeClr val="bg2">
                    <a:lumMod val="10000"/>
                  </a:schemeClr>
                </a:solidFill>
                <a:latin typeface="Arial Narrow Bold"/>
                <a:cs typeface="Arial Narrow Bold"/>
              </a:rPr>
              <a:t>.</a:t>
            </a:r>
            <a:endParaRPr lang="en-US" b="1" i="0" dirty="0">
              <a:solidFill>
                <a:schemeClr val="bg2">
                  <a:lumMod val="10000"/>
                </a:schemeClr>
              </a:solidFill>
              <a:latin typeface="Arial Narrow Bold"/>
              <a:cs typeface="Arial Narrow Bold"/>
            </a:endParaRPr>
          </a:p>
          <a:p>
            <a:endParaRPr lang="en-US" sz="1600" b="1" i="0" dirty="0">
              <a:solidFill>
                <a:srgbClr val="01B4E7"/>
              </a:solidFill>
              <a:latin typeface="Arial Narrow Bold"/>
              <a:cs typeface="Arial Narrow Bold"/>
            </a:endParaRPr>
          </a:p>
        </p:txBody>
      </p:sp>
    </p:spTree>
    <p:extLst>
      <p:ext uri="{BB962C8B-B14F-4D97-AF65-F5344CB8AC3E}">
        <p14:creationId xmlns:p14="http://schemas.microsoft.com/office/powerpoint/2010/main" val="2700901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0D0D2-A6DD-4121-A092-B944DF427139}"/>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Project Requirements continued</a:t>
            </a:r>
          </a:p>
        </p:txBody>
      </p:sp>
      <p:sp>
        <p:nvSpPr>
          <p:cNvPr id="3" name="Content Placeholder 2">
            <a:extLst>
              <a:ext uri="{FF2B5EF4-FFF2-40B4-BE49-F238E27FC236}">
                <a16:creationId xmlns:a16="http://schemas.microsoft.com/office/drawing/2014/main" id="{439642E3-0E37-4E02-92EC-F12656DC746E}"/>
              </a:ext>
            </a:extLst>
          </p:cNvPr>
          <p:cNvSpPr>
            <a:spLocks noGrp="1"/>
          </p:cNvSpPr>
          <p:nvPr>
            <p:ph idx="1"/>
          </p:nvPr>
        </p:nvSpPr>
        <p:spPr/>
        <p:txBody>
          <a:bodyPr/>
          <a:lstStyle/>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Is a new project not started and not done as part of a District Grant for at least 3 years</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Is </a:t>
            </a:r>
            <a:r>
              <a:rPr lang="en-US" sz="2800" u="sng" dirty="0">
                <a:solidFill>
                  <a:schemeClr val="tx2"/>
                </a:solidFill>
                <a:latin typeface="Calibri" panose="020F0502020204030204" pitchFamily="34" charset="0"/>
                <a:cs typeface="Calibri" panose="020F0502020204030204" pitchFamily="34" charset="0"/>
              </a:rPr>
              <a:t>not</a:t>
            </a:r>
            <a:r>
              <a:rPr lang="en-US" sz="2800" dirty="0">
                <a:solidFill>
                  <a:schemeClr val="tx2"/>
                </a:solidFill>
                <a:latin typeface="Calibri" panose="020F0502020204030204" pitchFamily="34" charset="0"/>
                <a:cs typeface="Calibri" panose="020F0502020204030204" pitchFamily="34" charset="0"/>
              </a:rPr>
              <a:t> a beautification project</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Is </a:t>
            </a:r>
            <a:r>
              <a:rPr lang="en-US" sz="2800" u="sng" dirty="0">
                <a:solidFill>
                  <a:schemeClr val="tx2"/>
                </a:solidFill>
                <a:latin typeface="Calibri" panose="020F0502020204030204" pitchFamily="34" charset="0"/>
                <a:cs typeface="Calibri" panose="020F0502020204030204" pitchFamily="34" charset="0"/>
              </a:rPr>
              <a:t>not</a:t>
            </a:r>
            <a:r>
              <a:rPr lang="en-US" sz="2800" dirty="0">
                <a:solidFill>
                  <a:schemeClr val="tx2"/>
                </a:solidFill>
                <a:latin typeface="Calibri" panose="020F0502020204030204" pitchFamily="34" charset="0"/>
                <a:cs typeface="Calibri" panose="020F0502020204030204" pitchFamily="34" charset="0"/>
              </a:rPr>
              <a:t> a fund-raising project</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Involves active participation of Rotarians</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Will be promoted via local media and social media</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Will be completed no later than May 15, </a:t>
            </a:r>
            <a:r>
              <a:rPr lang="en-US" sz="2800" dirty="0" smtClean="0">
                <a:solidFill>
                  <a:schemeClr val="tx2"/>
                </a:solidFill>
                <a:latin typeface="Calibri" panose="020F0502020204030204" pitchFamily="34" charset="0"/>
                <a:cs typeface="Calibri" panose="020F0502020204030204" pitchFamily="34" charset="0"/>
              </a:rPr>
              <a:t>2025</a:t>
            </a:r>
            <a:endParaRPr lang="en-US" sz="2800" dirty="0">
              <a:solidFill>
                <a:schemeClr val="tx2"/>
              </a:solidFill>
              <a:latin typeface="Calibri" panose="020F0502020204030204" pitchFamily="34" charset="0"/>
              <a:cs typeface="Calibri" panose="020F0502020204030204" pitchFamily="34" charset="0"/>
            </a:endParaRPr>
          </a:p>
          <a:p>
            <a:pPr>
              <a:spcBef>
                <a:spcPts val="0"/>
              </a:spcBef>
              <a:spcAft>
                <a:spcPts val="600"/>
              </a:spcAft>
            </a:pPr>
            <a:endParaRPr lang="en-US" sz="2800" dirty="0">
              <a:solidFill>
                <a:schemeClr val="tx2"/>
              </a:solidFill>
              <a:latin typeface="Calibri" panose="020F0502020204030204" pitchFamily="34" charset="0"/>
              <a:cs typeface="Calibri" panose="020F0502020204030204" pitchFamily="34" charset="0"/>
            </a:endParaRPr>
          </a:p>
          <a:p>
            <a:pPr marL="0" indent="0">
              <a:spcBef>
                <a:spcPts val="0"/>
              </a:spcBef>
              <a:spcAft>
                <a:spcPts val="600"/>
              </a:spcAft>
              <a:buNone/>
            </a:pPr>
            <a:endParaRPr lang="en-US" sz="2800"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a:p>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6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1A2D-1FBF-4368-9B78-C29711E8D4D9}"/>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Project Requirements continued</a:t>
            </a:r>
          </a:p>
        </p:txBody>
      </p:sp>
      <p:sp>
        <p:nvSpPr>
          <p:cNvPr id="3" name="Content Placeholder 2">
            <a:extLst>
              <a:ext uri="{FF2B5EF4-FFF2-40B4-BE49-F238E27FC236}">
                <a16:creationId xmlns:a16="http://schemas.microsoft.com/office/drawing/2014/main" id="{CFDAD2D5-2DB2-4BA9-9E65-1698EE47EC79}"/>
              </a:ext>
            </a:extLst>
          </p:cNvPr>
          <p:cNvSpPr>
            <a:spLocks noGrp="1"/>
          </p:cNvSpPr>
          <p:nvPr>
            <p:ph idx="1"/>
          </p:nvPr>
        </p:nvSpPr>
        <p:spPr>
          <a:xfrm>
            <a:off x="457200" y="1066800"/>
            <a:ext cx="8229600" cy="4953000"/>
          </a:xfrm>
        </p:spPr>
        <p:txBody>
          <a:bodyPr/>
          <a:lstStyle/>
          <a:p>
            <a:pPr>
              <a:spcBef>
                <a:spcPts val="0"/>
              </a:spcBef>
              <a:spcAft>
                <a:spcPts val="600"/>
              </a:spcAft>
            </a:pPr>
            <a:r>
              <a:rPr lang="en-US" sz="2800" dirty="0">
                <a:solidFill>
                  <a:schemeClr val="tx2"/>
                </a:solidFill>
                <a:highlight>
                  <a:srgbClr val="FFFF00"/>
                </a:highlight>
                <a:latin typeface="Calibri" panose="020F0502020204030204" pitchFamily="34" charset="0"/>
                <a:cs typeface="Calibri" panose="020F0502020204030204" pitchFamily="34" charset="0"/>
              </a:rPr>
              <a:t>Cost estimates for all vendors included in application</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Grant money paid directly to providers of goods </a:t>
            </a:r>
            <a:r>
              <a:rPr lang="en-US" sz="2800">
                <a:solidFill>
                  <a:schemeClr val="tx2"/>
                </a:solidFill>
                <a:latin typeface="Calibri" panose="020F0502020204030204" pitchFamily="34" charset="0"/>
                <a:cs typeface="Calibri" panose="020F0502020204030204" pitchFamily="34" charset="0"/>
              </a:rPr>
              <a:t>and services</a:t>
            </a:r>
            <a:endParaRPr lang="en-US" sz="2800" dirty="0">
              <a:solidFill>
                <a:schemeClr val="tx2"/>
              </a:solidFill>
              <a:latin typeface="Calibri" panose="020F0502020204030204" pitchFamily="34" charset="0"/>
              <a:cs typeface="Calibri" panose="020F0502020204030204" pitchFamily="34" charset="0"/>
            </a:endParaRPr>
          </a:p>
          <a:p>
            <a:pPr marL="457200" lvl="1" indent="0">
              <a:spcBef>
                <a:spcPts val="0"/>
              </a:spcBef>
              <a:spcAft>
                <a:spcPts val="600"/>
              </a:spcAft>
              <a:buNone/>
            </a:pPr>
            <a:endParaRPr lang="en-US" sz="2000" dirty="0">
              <a:solidFill>
                <a:srgbClr val="00246C"/>
              </a:solidFill>
              <a:latin typeface="Calibri"/>
            </a:endParaRPr>
          </a:p>
          <a:p>
            <a:pPr>
              <a:spcBef>
                <a:spcPts val="0"/>
              </a:spcBef>
              <a:spcAft>
                <a:spcPts val="600"/>
              </a:spcAft>
            </a:pPr>
            <a:endParaRPr lang="en-US"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1A2D-1FBF-4368-9B78-C29711E8D4D9}"/>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Project Requirements continued</a:t>
            </a:r>
          </a:p>
        </p:txBody>
      </p:sp>
      <p:sp>
        <p:nvSpPr>
          <p:cNvPr id="3" name="Content Placeholder 2">
            <a:extLst>
              <a:ext uri="{FF2B5EF4-FFF2-40B4-BE49-F238E27FC236}">
                <a16:creationId xmlns:a16="http://schemas.microsoft.com/office/drawing/2014/main" id="{CFDAD2D5-2DB2-4BA9-9E65-1698EE47EC79}"/>
              </a:ext>
            </a:extLst>
          </p:cNvPr>
          <p:cNvSpPr>
            <a:spLocks noGrp="1"/>
          </p:cNvSpPr>
          <p:nvPr>
            <p:ph idx="1"/>
          </p:nvPr>
        </p:nvSpPr>
        <p:spPr>
          <a:xfrm>
            <a:off x="457200" y="1066800"/>
            <a:ext cx="8229600" cy="4953000"/>
          </a:xfrm>
        </p:spPr>
        <p:txBody>
          <a:bodyPr/>
          <a:lstStyle/>
          <a:p>
            <a:pPr marL="0" indent="0">
              <a:spcBef>
                <a:spcPts val="0"/>
              </a:spcBef>
              <a:spcAft>
                <a:spcPts val="600"/>
              </a:spcAft>
              <a:buNone/>
            </a:pPr>
            <a:r>
              <a:rPr lang="en-US" sz="2800" b="1" u="sng" dirty="0">
                <a:solidFill>
                  <a:schemeClr val="tx2"/>
                </a:solidFill>
                <a:latin typeface="Calibri" panose="020F0502020204030204" pitchFamily="34" charset="0"/>
                <a:cs typeface="Calibri" panose="020F0502020204030204" pitchFamily="34" charset="0"/>
              </a:rPr>
              <a:t>3 MOU’s</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Partnering organization MOU completed for all partnering organizations</a:t>
            </a:r>
          </a:p>
          <a:p>
            <a:pPr lvl="1">
              <a:spcBef>
                <a:spcPts val="0"/>
              </a:spcBef>
              <a:spcAft>
                <a:spcPts val="600"/>
              </a:spcAft>
            </a:pPr>
            <a:r>
              <a:rPr lang="en-US" sz="2000" dirty="0">
                <a:solidFill>
                  <a:srgbClr val="00246C"/>
                </a:solidFill>
                <a:latin typeface="Calibri"/>
              </a:rPr>
              <a:t>Part of application for </a:t>
            </a:r>
            <a:r>
              <a:rPr lang="en-US" sz="2000" u="sng" dirty="0">
                <a:solidFill>
                  <a:srgbClr val="00246C"/>
                </a:solidFill>
                <a:latin typeface="Calibri"/>
              </a:rPr>
              <a:t>every</a:t>
            </a:r>
            <a:r>
              <a:rPr lang="en-US" sz="2000" dirty="0">
                <a:solidFill>
                  <a:srgbClr val="00246C"/>
                </a:solidFill>
                <a:latin typeface="Calibri"/>
              </a:rPr>
              <a:t> project that includes a partnering organization</a:t>
            </a:r>
          </a:p>
          <a:p>
            <a:pPr lvl="1">
              <a:spcBef>
                <a:spcPts val="0"/>
              </a:spcBef>
              <a:spcAft>
                <a:spcPts val="600"/>
              </a:spcAft>
            </a:pPr>
            <a:r>
              <a:rPr lang="en-US" sz="2000" dirty="0">
                <a:solidFill>
                  <a:srgbClr val="00246C"/>
                </a:solidFill>
                <a:latin typeface="Calibri"/>
              </a:rPr>
              <a:t>Allows for a partnering organization to pay the provider of goods or services </a:t>
            </a:r>
          </a:p>
          <a:p>
            <a:pPr>
              <a:spcBef>
                <a:spcPts val="0"/>
              </a:spcBef>
              <a:spcAft>
                <a:spcPts val="600"/>
              </a:spcAft>
            </a:pPr>
            <a:r>
              <a:rPr lang="en-US" sz="2800" dirty="0">
                <a:solidFill>
                  <a:srgbClr val="00246C"/>
                </a:solidFill>
                <a:latin typeface="Calibri"/>
              </a:rPr>
              <a:t>TRF </a:t>
            </a:r>
            <a:r>
              <a:rPr lang="en-US" sz="2800" dirty="0">
                <a:solidFill>
                  <a:schemeClr val="tx2"/>
                </a:solidFill>
                <a:latin typeface="Calibri" panose="020F0502020204030204" pitchFamily="34" charset="0"/>
                <a:cs typeface="Calibri" panose="020F0502020204030204" pitchFamily="34" charset="0"/>
              </a:rPr>
              <a:t>Club Qualification MOU completed</a:t>
            </a:r>
          </a:p>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District 6420 MOU Addendum completed</a:t>
            </a:r>
            <a:endParaRPr lang="en-US" sz="2800" dirty="0">
              <a:solidFill>
                <a:srgbClr val="00246C"/>
              </a:solidFill>
              <a:latin typeface="Calibri"/>
            </a:endParaRPr>
          </a:p>
          <a:p>
            <a:pPr marL="457200" lvl="1" indent="0">
              <a:spcBef>
                <a:spcPts val="0"/>
              </a:spcBef>
              <a:spcAft>
                <a:spcPts val="600"/>
              </a:spcAft>
              <a:buNone/>
            </a:pPr>
            <a:endParaRPr lang="en-US" sz="2000" dirty="0">
              <a:solidFill>
                <a:srgbClr val="00246C"/>
              </a:solidFill>
              <a:latin typeface="Calibri"/>
            </a:endParaRPr>
          </a:p>
          <a:p>
            <a:pPr>
              <a:spcBef>
                <a:spcPts val="0"/>
              </a:spcBef>
              <a:spcAft>
                <a:spcPts val="600"/>
              </a:spcAft>
            </a:pPr>
            <a:endParaRPr lang="en-US"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58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37243"/>
            <a:ext cx="5181600" cy="6201128"/>
          </a:xfrm>
          <a:prstGeom prst="rect">
            <a:avLst/>
          </a:prstGeom>
        </p:spPr>
      </p:pic>
      <p:sp>
        <p:nvSpPr>
          <p:cNvPr id="5" name="Explosion: 14 Points 4">
            <a:extLst>
              <a:ext uri="{FF2B5EF4-FFF2-40B4-BE49-F238E27FC236}">
                <a16:creationId xmlns:a16="http://schemas.microsoft.com/office/drawing/2014/main" id="{F26A94F4-9437-4D73-9BA4-2B26BF2A2390}"/>
              </a:ext>
            </a:extLst>
          </p:cNvPr>
          <p:cNvSpPr/>
          <p:nvPr/>
        </p:nvSpPr>
        <p:spPr>
          <a:xfrm rot="20851288">
            <a:off x="5981465" y="2017405"/>
            <a:ext cx="4025228" cy="1495878"/>
          </a:xfrm>
          <a:prstGeom prst="irregularSeal2">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Attach to App!</a:t>
            </a:r>
            <a:endParaRPr lang="en-US" dirty="0"/>
          </a:p>
        </p:txBody>
      </p:sp>
    </p:spTree>
    <p:extLst>
      <p:ext uri="{BB962C8B-B14F-4D97-AF65-F5344CB8AC3E}">
        <p14:creationId xmlns:p14="http://schemas.microsoft.com/office/powerpoint/2010/main" val="451666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3958-C2CE-4C4A-8182-849D945B6CA2}"/>
              </a:ext>
            </a:extLst>
          </p:cNvPr>
          <p:cNvSpPr>
            <a:spLocks noGrp="1"/>
          </p:cNvSpPr>
          <p:nvPr>
            <p:ph type="title"/>
          </p:nvPr>
        </p:nvSpPr>
        <p:spPr/>
        <p:txBody>
          <a:bodyPr/>
          <a:lstStyle/>
          <a:p>
            <a:r>
              <a:rPr lang="en-US" sz="2400" dirty="0"/>
              <a:t>Club Qualification Memorandum of Understanding</a:t>
            </a:r>
          </a:p>
        </p:txBody>
      </p:sp>
      <p:pic>
        <p:nvPicPr>
          <p:cNvPr id="5" name="Content Placeholder 4">
            <a:extLst>
              <a:ext uri="{FF2B5EF4-FFF2-40B4-BE49-F238E27FC236}">
                <a16:creationId xmlns:a16="http://schemas.microsoft.com/office/drawing/2014/main" id="{6497400F-31D5-4F3B-9C03-BF9467589209}"/>
              </a:ext>
            </a:extLst>
          </p:cNvPr>
          <p:cNvPicPr>
            <a:picLocks noGrp="1" noChangeAspect="1"/>
          </p:cNvPicPr>
          <p:nvPr>
            <p:ph idx="1"/>
          </p:nvPr>
        </p:nvPicPr>
        <p:blipFill rotWithShape="1">
          <a:blip r:embed="rId3">
            <a:duotone>
              <a:prstClr val="black"/>
              <a:schemeClr val="bg1">
                <a:lumMod val="65000"/>
                <a:tint val="45000"/>
                <a:satMod val="400000"/>
              </a:schemeClr>
            </a:duotone>
          </a:blip>
          <a:srcRect l="3704" t="18073" r="59259" b="6208"/>
          <a:stretch/>
        </p:blipFill>
        <p:spPr>
          <a:xfrm>
            <a:off x="304800" y="1219200"/>
            <a:ext cx="8348870" cy="4800600"/>
          </a:xfrm>
          <a:prstGeom prst="rect">
            <a:avLst/>
          </a:prstGeom>
          <a:ln w="57150">
            <a:solidFill>
              <a:srgbClr val="0070C0"/>
            </a:solidFill>
          </a:ln>
        </p:spPr>
      </p:pic>
      <p:sp>
        <p:nvSpPr>
          <p:cNvPr id="7" name="Explosion: 14 Points 6">
            <a:extLst>
              <a:ext uri="{FF2B5EF4-FFF2-40B4-BE49-F238E27FC236}">
                <a16:creationId xmlns:a16="http://schemas.microsoft.com/office/drawing/2014/main" id="{26FE0CCD-2DF0-489F-8189-C9F78A1D2FBF}"/>
              </a:ext>
            </a:extLst>
          </p:cNvPr>
          <p:cNvSpPr/>
          <p:nvPr/>
        </p:nvSpPr>
        <p:spPr>
          <a:xfrm rot="20851288">
            <a:off x="5600467" y="1520941"/>
            <a:ext cx="4025228" cy="1495878"/>
          </a:xfrm>
          <a:prstGeom prst="irregularSeal2">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C631ED-8E89-4DB1-B758-CA0EE1E11DDD}"/>
              </a:ext>
            </a:extLst>
          </p:cNvPr>
          <p:cNvSpPr txBox="1"/>
          <p:nvPr/>
        </p:nvSpPr>
        <p:spPr>
          <a:xfrm rot="20348735">
            <a:off x="6152984" y="2032226"/>
            <a:ext cx="2727029" cy="430887"/>
          </a:xfrm>
          <a:prstGeom prst="rect">
            <a:avLst/>
          </a:prstGeom>
          <a:noFill/>
        </p:spPr>
        <p:txBody>
          <a:bodyPr wrap="none" rtlCol="0">
            <a:spAutoFit/>
          </a:bodyPr>
          <a:lstStyle/>
          <a:p>
            <a:r>
              <a:rPr lang="en-US" sz="2200" dirty="0">
                <a:solidFill>
                  <a:srgbClr val="FF0000"/>
                </a:solidFill>
              </a:rPr>
              <a:t>Attach to application</a:t>
            </a:r>
          </a:p>
        </p:txBody>
      </p:sp>
    </p:spTree>
    <p:extLst>
      <p:ext uri="{BB962C8B-B14F-4D97-AF65-F5344CB8AC3E}">
        <p14:creationId xmlns:p14="http://schemas.microsoft.com/office/powerpoint/2010/main" val="636590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837A-E843-4800-AE57-F3B1E03282F2}"/>
              </a:ext>
            </a:extLst>
          </p:cNvPr>
          <p:cNvSpPr>
            <a:spLocks noGrp="1"/>
          </p:cNvSpPr>
          <p:nvPr>
            <p:ph type="title"/>
          </p:nvPr>
        </p:nvSpPr>
        <p:spPr/>
        <p:txBody>
          <a:bodyPr/>
          <a:lstStyle/>
          <a:p>
            <a:r>
              <a:rPr lang="en-US" sz="2400" dirty="0"/>
              <a:t>Club Qualification Memorandum of Understanding – Signature Page</a:t>
            </a:r>
          </a:p>
        </p:txBody>
      </p:sp>
      <p:pic>
        <p:nvPicPr>
          <p:cNvPr id="4" name="Content Placeholder 3">
            <a:extLst>
              <a:ext uri="{FF2B5EF4-FFF2-40B4-BE49-F238E27FC236}">
                <a16:creationId xmlns:a16="http://schemas.microsoft.com/office/drawing/2014/main" id="{5B29239B-353F-4D29-9616-11299F425AC9}"/>
              </a:ext>
            </a:extLst>
          </p:cNvPr>
          <p:cNvPicPr>
            <a:picLocks noGrp="1" noChangeAspect="1"/>
          </p:cNvPicPr>
          <p:nvPr>
            <p:ph idx="1"/>
          </p:nvPr>
        </p:nvPicPr>
        <p:blipFill rotWithShape="1">
          <a:blip r:embed="rId3">
            <a:duotone>
              <a:prstClr val="black"/>
              <a:schemeClr val="bg1">
                <a:lumMod val="65000"/>
                <a:tint val="45000"/>
                <a:satMod val="400000"/>
              </a:schemeClr>
            </a:duotone>
          </a:blip>
          <a:srcRect l="2778" t="18073" r="59258" b="12791"/>
          <a:stretch/>
        </p:blipFill>
        <p:spPr>
          <a:xfrm>
            <a:off x="480785" y="1333500"/>
            <a:ext cx="8182429" cy="4191000"/>
          </a:xfrm>
          <a:prstGeom prst="rect">
            <a:avLst/>
          </a:prstGeom>
          <a:ln w="57150">
            <a:solidFill>
              <a:srgbClr val="0070C0"/>
            </a:solidFill>
          </a:ln>
        </p:spPr>
      </p:pic>
      <p:sp>
        <p:nvSpPr>
          <p:cNvPr id="3" name="TextBox 2">
            <a:extLst>
              <a:ext uri="{FF2B5EF4-FFF2-40B4-BE49-F238E27FC236}">
                <a16:creationId xmlns:a16="http://schemas.microsoft.com/office/drawing/2014/main" id="{F080928E-4B72-4DEC-8F71-3CE33B41F819}"/>
              </a:ext>
            </a:extLst>
          </p:cNvPr>
          <p:cNvSpPr txBox="1"/>
          <p:nvPr/>
        </p:nvSpPr>
        <p:spPr>
          <a:xfrm>
            <a:off x="2118360" y="3765850"/>
            <a:ext cx="2011679" cy="305233"/>
          </a:xfrm>
          <a:prstGeom prst="rect">
            <a:avLst/>
          </a:prstGeom>
          <a:noFill/>
        </p:spPr>
        <p:txBody>
          <a:bodyPr wrap="square" rtlCol="0">
            <a:noAutofit/>
          </a:bodyPr>
          <a:lstStyle/>
          <a:p>
            <a:r>
              <a:rPr lang="en-US" sz="1800" b="1" dirty="0" smtClean="0">
                <a:solidFill>
                  <a:srgbClr val="FF0000"/>
                </a:solidFill>
              </a:rPr>
              <a:t>2023-2024</a:t>
            </a:r>
            <a:endParaRPr lang="en-US" sz="1800" b="1" dirty="0">
              <a:solidFill>
                <a:srgbClr val="FF0000"/>
              </a:solidFill>
            </a:endParaRPr>
          </a:p>
        </p:txBody>
      </p:sp>
      <p:sp>
        <p:nvSpPr>
          <p:cNvPr id="6" name="TextBox 5">
            <a:extLst>
              <a:ext uri="{FF2B5EF4-FFF2-40B4-BE49-F238E27FC236}">
                <a16:creationId xmlns:a16="http://schemas.microsoft.com/office/drawing/2014/main" id="{64C78594-F7D8-4FD5-AC2E-B2D6C74CF0D1}"/>
              </a:ext>
            </a:extLst>
          </p:cNvPr>
          <p:cNvSpPr txBox="1"/>
          <p:nvPr/>
        </p:nvSpPr>
        <p:spPr>
          <a:xfrm>
            <a:off x="6019800" y="3765850"/>
            <a:ext cx="2011679" cy="305233"/>
          </a:xfrm>
          <a:prstGeom prst="rect">
            <a:avLst/>
          </a:prstGeom>
          <a:noFill/>
        </p:spPr>
        <p:txBody>
          <a:bodyPr wrap="square" rtlCol="0">
            <a:noAutofit/>
          </a:bodyPr>
          <a:lstStyle/>
          <a:p>
            <a:r>
              <a:rPr lang="en-US" sz="1800" b="1" dirty="0" smtClean="0">
                <a:solidFill>
                  <a:srgbClr val="FF0000"/>
                </a:solidFill>
              </a:rPr>
              <a:t>2023-2024</a:t>
            </a:r>
            <a:endParaRPr lang="en-US" sz="1800" b="1" dirty="0">
              <a:solidFill>
                <a:srgbClr val="FF0000"/>
              </a:solidFill>
            </a:endParaRPr>
          </a:p>
        </p:txBody>
      </p:sp>
      <p:sp>
        <p:nvSpPr>
          <p:cNvPr id="5" name="Rectangle 4">
            <a:extLst>
              <a:ext uri="{FF2B5EF4-FFF2-40B4-BE49-F238E27FC236}">
                <a16:creationId xmlns:a16="http://schemas.microsoft.com/office/drawing/2014/main" id="{A1A29E80-C0BC-4E74-B965-ADC1515C9E08}"/>
              </a:ext>
            </a:extLst>
          </p:cNvPr>
          <p:cNvSpPr/>
          <p:nvPr/>
        </p:nvSpPr>
        <p:spPr>
          <a:xfrm>
            <a:off x="5227321" y="2695545"/>
            <a:ext cx="2011679" cy="400110"/>
          </a:xfrm>
          <a:prstGeom prst="rect">
            <a:avLst/>
          </a:prstGeom>
        </p:spPr>
        <p:txBody>
          <a:bodyPr wrap="square">
            <a:spAutoFit/>
          </a:bodyPr>
          <a:lstStyle/>
          <a:p>
            <a:pPr algn="ctr"/>
            <a:r>
              <a:rPr lang="en-US" sz="2000" b="1" dirty="0" smtClean="0">
                <a:solidFill>
                  <a:srgbClr val="FF0000"/>
                </a:solidFill>
              </a:rPr>
              <a:t>2024-2025</a:t>
            </a:r>
            <a:endParaRPr lang="en-US" sz="2000" b="1" dirty="0">
              <a:solidFill>
                <a:srgbClr val="FF0000"/>
              </a:solidFill>
            </a:endParaRPr>
          </a:p>
        </p:txBody>
      </p:sp>
      <p:sp>
        <p:nvSpPr>
          <p:cNvPr id="8" name="Rectangle 7">
            <a:extLst>
              <a:ext uri="{FF2B5EF4-FFF2-40B4-BE49-F238E27FC236}">
                <a16:creationId xmlns:a16="http://schemas.microsoft.com/office/drawing/2014/main" id="{F4373645-9E29-4FC4-8630-09FD3E1D8BBB}"/>
              </a:ext>
            </a:extLst>
          </p:cNvPr>
          <p:cNvSpPr/>
          <p:nvPr/>
        </p:nvSpPr>
        <p:spPr>
          <a:xfrm>
            <a:off x="2589196" y="2901720"/>
            <a:ext cx="1356359" cy="400110"/>
          </a:xfrm>
          <a:prstGeom prst="rect">
            <a:avLst/>
          </a:prstGeom>
        </p:spPr>
        <p:txBody>
          <a:bodyPr wrap="square">
            <a:spAutoFit/>
          </a:bodyPr>
          <a:lstStyle/>
          <a:p>
            <a:pPr algn="ctr"/>
            <a:r>
              <a:rPr lang="en-US" sz="2000" b="1" dirty="0">
                <a:solidFill>
                  <a:srgbClr val="FF0000"/>
                </a:solidFill>
              </a:rPr>
              <a:t>6420</a:t>
            </a:r>
          </a:p>
        </p:txBody>
      </p:sp>
      <p:sp>
        <p:nvSpPr>
          <p:cNvPr id="9" name="TextBox 8">
            <a:extLst>
              <a:ext uri="{FF2B5EF4-FFF2-40B4-BE49-F238E27FC236}">
                <a16:creationId xmlns:a16="http://schemas.microsoft.com/office/drawing/2014/main" id="{85CA687D-8E60-461E-AAFF-C23D7CE7D07D}"/>
              </a:ext>
            </a:extLst>
          </p:cNvPr>
          <p:cNvSpPr txBox="1"/>
          <p:nvPr/>
        </p:nvSpPr>
        <p:spPr>
          <a:xfrm>
            <a:off x="2298727" y="5556430"/>
            <a:ext cx="4742822" cy="1200329"/>
          </a:xfrm>
          <a:prstGeom prst="rect">
            <a:avLst/>
          </a:prstGeom>
          <a:noFill/>
        </p:spPr>
        <p:txBody>
          <a:bodyPr wrap="square">
            <a:spAutoFit/>
          </a:bodyPr>
          <a:lstStyle/>
          <a:p>
            <a:pPr marL="0" marR="0" algn="ctr">
              <a:spcBef>
                <a:spcPts val="0"/>
              </a:spcBef>
              <a:spcAft>
                <a:spcPts val="0"/>
              </a:spcAft>
            </a:pPr>
            <a:r>
              <a:rPr lang="en-US" sz="2400" b="1" dirty="0">
                <a:solidFill>
                  <a:srgbClr val="FF0000"/>
                </a:solidFill>
                <a:effectLst/>
                <a:latin typeface="Arial" panose="020B0604020202020204" pitchFamily="34" charset="0"/>
                <a:ea typeface="Times New Roman" panose="02020603050405020304" pitchFamily="18" charset="0"/>
              </a:rPr>
              <a:t>Include this signed document with your </a:t>
            </a:r>
            <a:r>
              <a:rPr lang="en-US" sz="2400" b="1" dirty="0" smtClean="0">
                <a:solidFill>
                  <a:srgbClr val="FF0000"/>
                </a:solidFill>
                <a:effectLst/>
                <a:latin typeface="Arial" panose="020B0604020202020204" pitchFamily="34" charset="0"/>
                <a:ea typeface="Times New Roman" panose="02020603050405020304" pitchFamily="18" charset="0"/>
              </a:rPr>
              <a:t>2024-2025 </a:t>
            </a:r>
            <a:r>
              <a:rPr lang="en-US" sz="2400" b="1" dirty="0">
                <a:solidFill>
                  <a:srgbClr val="FF0000"/>
                </a:solidFill>
                <a:effectLst/>
                <a:latin typeface="Arial" panose="020B0604020202020204" pitchFamily="34" charset="0"/>
                <a:ea typeface="Times New Roman" panose="02020603050405020304" pitchFamily="18" charset="0"/>
              </a:rPr>
              <a:t>District Grant Application.</a:t>
            </a:r>
            <a:endParaRPr lang="en-US" sz="2400" dirty="0">
              <a:effectLst/>
              <a:latin typeface="Times New Roman" panose="02020603050405020304" pitchFamily="18" charset="0"/>
              <a:ea typeface="MS Mincho" panose="02020609040205080304" pitchFamily="49" charset="-128"/>
            </a:endParaRPr>
          </a:p>
        </p:txBody>
      </p:sp>
      <p:sp>
        <p:nvSpPr>
          <p:cNvPr id="7" name="Rectangle 6">
            <a:extLst>
              <a:ext uri="{FF2B5EF4-FFF2-40B4-BE49-F238E27FC236}">
                <a16:creationId xmlns:a16="http://schemas.microsoft.com/office/drawing/2014/main" id="{9E2681F4-B121-E8A7-CBD7-68903CAD92FC}"/>
              </a:ext>
            </a:extLst>
          </p:cNvPr>
          <p:cNvSpPr/>
          <p:nvPr/>
        </p:nvSpPr>
        <p:spPr>
          <a:xfrm>
            <a:off x="2971800" y="2466595"/>
            <a:ext cx="2362200" cy="400110"/>
          </a:xfrm>
          <a:prstGeom prst="rect">
            <a:avLst/>
          </a:prstGeom>
        </p:spPr>
        <p:txBody>
          <a:bodyPr wrap="square">
            <a:spAutoFit/>
          </a:bodyPr>
          <a:lstStyle/>
          <a:p>
            <a:pPr algn="ctr"/>
            <a:r>
              <a:rPr lang="en-US" sz="2000" b="1" dirty="0">
                <a:solidFill>
                  <a:srgbClr val="FF0000"/>
                </a:solidFill>
              </a:rPr>
              <a:t>Central Perk</a:t>
            </a:r>
          </a:p>
        </p:txBody>
      </p:sp>
    </p:spTree>
    <p:extLst>
      <p:ext uri="{BB962C8B-B14F-4D97-AF65-F5344CB8AC3E}">
        <p14:creationId xmlns:p14="http://schemas.microsoft.com/office/powerpoint/2010/main" val="42491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14 Points 6">
            <a:extLst>
              <a:ext uri="{FF2B5EF4-FFF2-40B4-BE49-F238E27FC236}">
                <a16:creationId xmlns:a16="http://schemas.microsoft.com/office/drawing/2014/main" id="{1C4B6602-EA2F-4540-822E-0F7F17625EF6}"/>
              </a:ext>
            </a:extLst>
          </p:cNvPr>
          <p:cNvSpPr/>
          <p:nvPr/>
        </p:nvSpPr>
        <p:spPr>
          <a:xfrm rot="20851288">
            <a:off x="5328718" y="756340"/>
            <a:ext cx="4397903" cy="1684014"/>
          </a:xfrm>
          <a:prstGeom prst="irregularSeal2">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9DC53D-08CC-40F3-8329-C1622E0FCE7E}"/>
              </a:ext>
            </a:extLst>
          </p:cNvPr>
          <p:cNvSpPr txBox="1"/>
          <p:nvPr/>
        </p:nvSpPr>
        <p:spPr>
          <a:xfrm rot="20348735">
            <a:off x="6164154" y="1382903"/>
            <a:ext cx="2727029" cy="430887"/>
          </a:xfrm>
          <a:prstGeom prst="rect">
            <a:avLst/>
          </a:prstGeom>
          <a:noFill/>
        </p:spPr>
        <p:txBody>
          <a:bodyPr wrap="none" rtlCol="0">
            <a:spAutoFit/>
          </a:bodyPr>
          <a:lstStyle/>
          <a:p>
            <a:r>
              <a:rPr lang="en-US" sz="2200" dirty="0">
                <a:solidFill>
                  <a:srgbClr val="FF0000"/>
                </a:solidFill>
              </a:rPr>
              <a:t>Attach to application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73" y="110404"/>
            <a:ext cx="4977050" cy="6747596"/>
          </a:xfrm>
          <a:prstGeom prst="rect">
            <a:avLst/>
          </a:prstGeom>
        </p:spPr>
      </p:pic>
    </p:spTree>
    <p:extLst>
      <p:ext uri="{BB962C8B-B14F-4D97-AF65-F5344CB8AC3E}">
        <p14:creationId xmlns:p14="http://schemas.microsoft.com/office/powerpoint/2010/main" val="1873257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1A2D-1FBF-4368-9B78-C29711E8D4D9}"/>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Project Requirements continued</a:t>
            </a:r>
          </a:p>
        </p:txBody>
      </p:sp>
      <p:sp>
        <p:nvSpPr>
          <p:cNvPr id="3" name="Content Placeholder 2">
            <a:extLst>
              <a:ext uri="{FF2B5EF4-FFF2-40B4-BE49-F238E27FC236}">
                <a16:creationId xmlns:a16="http://schemas.microsoft.com/office/drawing/2014/main" id="{CFDAD2D5-2DB2-4BA9-9E65-1698EE47EC79}"/>
              </a:ext>
            </a:extLst>
          </p:cNvPr>
          <p:cNvSpPr>
            <a:spLocks noGrp="1"/>
          </p:cNvSpPr>
          <p:nvPr>
            <p:ph idx="1"/>
          </p:nvPr>
        </p:nvSpPr>
        <p:spPr>
          <a:xfrm>
            <a:off x="457200" y="1066800"/>
            <a:ext cx="8229600" cy="4953000"/>
          </a:xfrm>
        </p:spPr>
        <p:txBody>
          <a:bodyPr/>
          <a:lstStyle/>
          <a:p>
            <a:pPr>
              <a:spcBef>
                <a:spcPts val="0"/>
              </a:spcBef>
              <a:spcAft>
                <a:spcPts val="600"/>
              </a:spcAft>
            </a:pPr>
            <a:r>
              <a:rPr lang="en-US" sz="2800" dirty="0">
                <a:solidFill>
                  <a:schemeClr val="tx2"/>
                </a:solidFill>
                <a:latin typeface="Calibri" panose="020F0502020204030204" pitchFamily="34" charset="0"/>
                <a:cs typeface="Calibri" panose="020F0502020204030204" pitchFamily="34" charset="0"/>
              </a:rPr>
              <a:t>Final report submitted by May 15, </a:t>
            </a:r>
            <a:r>
              <a:rPr lang="en-US" sz="2800" dirty="0" smtClean="0">
                <a:solidFill>
                  <a:schemeClr val="tx2"/>
                </a:solidFill>
                <a:latin typeface="Calibri" panose="020F0502020204030204" pitchFamily="34" charset="0"/>
                <a:cs typeface="Calibri" panose="020F0502020204030204" pitchFamily="34" charset="0"/>
              </a:rPr>
              <a:t>2025</a:t>
            </a:r>
            <a:endParaRPr lang="en-US" sz="2800" dirty="0">
              <a:solidFill>
                <a:schemeClr val="tx2"/>
              </a:solidFill>
              <a:latin typeface="Calibri" panose="020F0502020204030204" pitchFamily="34" charset="0"/>
              <a:cs typeface="Calibri" panose="020F0502020204030204" pitchFamily="34" charset="0"/>
            </a:endParaRPr>
          </a:p>
          <a:p>
            <a:pPr marL="0" indent="0">
              <a:spcBef>
                <a:spcPts val="0"/>
              </a:spcBef>
              <a:spcAft>
                <a:spcPts val="600"/>
              </a:spcAft>
              <a:buNone/>
            </a:pPr>
            <a:endParaRPr lang="en-US" sz="280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728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078" y="3352800"/>
            <a:ext cx="6747922" cy="3372373"/>
          </a:xfrm>
          <a:prstGeom prst="rect">
            <a:avLst/>
          </a:prstGeom>
        </p:spPr>
      </p:pic>
      <p:sp>
        <p:nvSpPr>
          <p:cNvPr id="2" name="Title 1">
            <a:extLst>
              <a:ext uri="{FF2B5EF4-FFF2-40B4-BE49-F238E27FC236}">
                <a16:creationId xmlns:a16="http://schemas.microsoft.com/office/drawing/2014/main" id="{A4AD0800-D4E6-4744-97B5-1A04EB4DE49A}"/>
              </a:ext>
            </a:extLst>
          </p:cNvPr>
          <p:cNvSpPr>
            <a:spLocks noGrp="1"/>
          </p:cNvSpPr>
          <p:nvPr>
            <p:ph type="title"/>
          </p:nvPr>
        </p:nvSpPr>
        <p:spPr/>
        <p:txBody>
          <a:bodyPr/>
          <a:lstStyle/>
          <a:p>
            <a:r>
              <a:rPr lang="en-US" sz="2400" dirty="0"/>
              <a:t>Fillable Forms</a:t>
            </a:r>
          </a:p>
        </p:txBody>
      </p:sp>
      <p:pic>
        <p:nvPicPr>
          <p:cNvPr id="7" name="Picture 6">
            <a:extLst>
              <a:ext uri="{FF2B5EF4-FFF2-40B4-BE49-F238E27FC236}">
                <a16:creationId xmlns:a16="http://schemas.microsoft.com/office/drawing/2014/main" id="{BE561534-BAE4-312E-E469-6C72821AD0B1}"/>
              </a:ext>
            </a:extLst>
          </p:cNvPr>
          <p:cNvPicPr>
            <a:picLocks noChangeAspect="1"/>
          </p:cNvPicPr>
          <p:nvPr/>
        </p:nvPicPr>
        <p:blipFill>
          <a:blip r:embed="rId4"/>
          <a:stretch>
            <a:fillRect/>
          </a:stretch>
        </p:blipFill>
        <p:spPr>
          <a:xfrm>
            <a:off x="228600" y="1180539"/>
            <a:ext cx="4634135" cy="2717858"/>
          </a:xfrm>
          <a:prstGeom prst="rect">
            <a:avLst/>
          </a:prstGeom>
          <a:ln w="57150">
            <a:solidFill>
              <a:srgbClr val="0070C0"/>
            </a:solidFill>
          </a:ln>
        </p:spPr>
      </p:pic>
      <p:sp>
        <p:nvSpPr>
          <p:cNvPr id="9" name="TextBox 8">
            <a:extLst>
              <a:ext uri="{FF2B5EF4-FFF2-40B4-BE49-F238E27FC236}">
                <a16:creationId xmlns:a16="http://schemas.microsoft.com/office/drawing/2014/main" id="{70E45487-8BF0-4891-8F66-5636630A0FDA}"/>
              </a:ext>
            </a:extLst>
          </p:cNvPr>
          <p:cNvSpPr txBox="1"/>
          <p:nvPr/>
        </p:nvSpPr>
        <p:spPr>
          <a:xfrm rot="20863312">
            <a:off x="93915" y="5185564"/>
            <a:ext cx="2544671" cy="400110"/>
          </a:xfrm>
          <a:prstGeom prst="rect">
            <a:avLst/>
          </a:prstGeom>
          <a:solidFill>
            <a:srgbClr val="FFFF00"/>
          </a:solidFill>
        </p:spPr>
        <p:txBody>
          <a:bodyPr wrap="square" rtlCol="0">
            <a:spAutoFit/>
          </a:bodyPr>
          <a:lstStyle/>
          <a:p>
            <a:r>
              <a:rPr lang="en-US" sz="2000" dirty="0">
                <a:solidFill>
                  <a:schemeClr val="tx2"/>
                </a:solidFill>
                <a:latin typeface="+mn-lt"/>
              </a:rPr>
              <a:t>Not on signature lines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05840"/>
            <a:ext cx="6532836" cy="2971800"/>
          </a:xfrm>
          <a:prstGeom prst="rect">
            <a:avLst/>
          </a:prstGeom>
        </p:spPr>
      </p:pic>
    </p:spTree>
    <p:extLst>
      <p:ext uri="{BB962C8B-B14F-4D97-AF65-F5344CB8AC3E}">
        <p14:creationId xmlns:p14="http://schemas.microsoft.com/office/powerpoint/2010/main" val="234816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1D2D19FA-291A-4768-808B-FDAD9CFA5250}"/>
              </a:ext>
            </a:extLst>
          </p:cNvPr>
          <p:cNvSpPr/>
          <p:nvPr/>
        </p:nvSpPr>
        <p:spPr>
          <a:xfrm rot="3361968">
            <a:off x="1417105" y="6080530"/>
            <a:ext cx="762000" cy="15643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849" y="228600"/>
            <a:ext cx="4934250" cy="6477000"/>
          </a:xfrm>
          <a:prstGeom prst="rect">
            <a:avLst/>
          </a:prstGeom>
        </p:spPr>
      </p:pic>
      <p:sp>
        <p:nvSpPr>
          <p:cNvPr id="4" name="Explosion: 14 Points 3">
            <a:extLst>
              <a:ext uri="{FF2B5EF4-FFF2-40B4-BE49-F238E27FC236}">
                <a16:creationId xmlns:a16="http://schemas.microsoft.com/office/drawing/2014/main" id="{979C37F0-F52C-4EB2-8B76-59BF3574A1E9}"/>
              </a:ext>
            </a:extLst>
          </p:cNvPr>
          <p:cNvSpPr/>
          <p:nvPr/>
        </p:nvSpPr>
        <p:spPr>
          <a:xfrm rot="21123607">
            <a:off x="5732480" y="2084705"/>
            <a:ext cx="4025228" cy="1495878"/>
          </a:xfrm>
          <a:prstGeom prst="irregularSeal2">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Due May  15, 2024</a:t>
            </a:r>
            <a:endParaRPr lang="en-US" sz="2000" dirty="0"/>
          </a:p>
        </p:txBody>
      </p:sp>
      <p:sp>
        <p:nvSpPr>
          <p:cNvPr id="7" name="Arrow: Right 5">
            <a:extLst>
              <a:ext uri="{FF2B5EF4-FFF2-40B4-BE49-F238E27FC236}">
                <a16:creationId xmlns:a16="http://schemas.microsoft.com/office/drawing/2014/main" id="{1D2D19FA-291A-4768-808B-FDAD9CFA5250}"/>
              </a:ext>
            </a:extLst>
          </p:cNvPr>
          <p:cNvSpPr/>
          <p:nvPr/>
        </p:nvSpPr>
        <p:spPr>
          <a:xfrm rot="8087100">
            <a:off x="7136310" y="6114699"/>
            <a:ext cx="762000" cy="15643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576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92C8-76F1-4FC9-8B3F-78692E8EB261}"/>
              </a:ext>
            </a:extLst>
          </p:cNvPr>
          <p:cNvSpPr>
            <a:spLocks noGrp="1"/>
          </p:cNvSpPr>
          <p:nvPr>
            <p:ph type="title"/>
          </p:nvPr>
        </p:nvSpPr>
        <p:spPr/>
        <p:txBody>
          <a:bodyPr/>
          <a:lstStyle/>
          <a:p>
            <a:r>
              <a:rPr lang="en-US" sz="2400" dirty="0"/>
              <a:t>Introduction</a:t>
            </a:r>
          </a:p>
        </p:txBody>
      </p:sp>
      <p:sp>
        <p:nvSpPr>
          <p:cNvPr id="3" name="Content Placeholder 2">
            <a:extLst>
              <a:ext uri="{FF2B5EF4-FFF2-40B4-BE49-F238E27FC236}">
                <a16:creationId xmlns:a16="http://schemas.microsoft.com/office/drawing/2014/main" id="{40A6196C-D53D-4585-A9EE-3991F0B9D214}"/>
              </a:ext>
            </a:extLst>
          </p:cNvPr>
          <p:cNvSpPr>
            <a:spLocks noGrp="1"/>
          </p:cNvSpPr>
          <p:nvPr>
            <p:ph idx="1"/>
          </p:nvPr>
        </p:nvSpPr>
        <p:spPr>
          <a:xfrm>
            <a:off x="457200" y="1219200"/>
            <a:ext cx="8229600" cy="5181600"/>
          </a:xfrm>
        </p:spPr>
        <p:txBody>
          <a:bodyPr/>
          <a:lstStyle/>
          <a:p>
            <a:r>
              <a:rPr lang="en-US" sz="2800" dirty="0">
                <a:solidFill>
                  <a:schemeClr val="tx2"/>
                </a:solidFill>
                <a:latin typeface="Calibri" panose="020F0502020204030204" pitchFamily="34" charset="0"/>
                <a:cs typeface="Calibri" panose="020F0502020204030204" pitchFamily="34" charset="0"/>
              </a:rPr>
              <a:t>Agenda</a:t>
            </a:r>
          </a:p>
          <a:p>
            <a:pPr lvl="1"/>
            <a:r>
              <a:rPr lang="en-US" sz="2400" dirty="0">
                <a:solidFill>
                  <a:schemeClr val="tx2"/>
                </a:solidFill>
                <a:latin typeface="Calibri" panose="020F0502020204030204" pitchFamily="34" charset="0"/>
                <a:cs typeface="Calibri" panose="020F0502020204030204" pitchFamily="34" charset="0"/>
              </a:rPr>
              <a:t>The Rotary Foundation</a:t>
            </a:r>
          </a:p>
          <a:p>
            <a:pPr lvl="1"/>
            <a:r>
              <a:rPr lang="en-US" sz="2400" dirty="0">
                <a:solidFill>
                  <a:schemeClr val="tx2"/>
                </a:solidFill>
                <a:latin typeface="Calibri" panose="020F0502020204030204" pitchFamily="34" charset="0"/>
                <a:cs typeface="Calibri" panose="020F0502020204030204" pitchFamily="34" charset="0"/>
              </a:rPr>
              <a:t>District </a:t>
            </a:r>
            <a:r>
              <a:rPr lang="en-US" sz="2400" i="1" dirty="0" smtClean="0">
                <a:solidFill>
                  <a:schemeClr val="tx2"/>
                </a:solidFill>
                <a:latin typeface="Calibri" panose="020F0502020204030204" pitchFamily="34" charset="0"/>
                <a:cs typeface="Calibri" panose="020F0502020204030204" pitchFamily="34" charset="0"/>
              </a:rPr>
              <a:t>Create The Magic </a:t>
            </a:r>
            <a:r>
              <a:rPr lang="en-US" sz="2400" dirty="0" smtClean="0">
                <a:solidFill>
                  <a:schemeClr val="tx2"/>
                </a:solidFill>
                <a:latin typeface="Calibri" panose="020F0502020204030204" pitchFamily="34" charset="0"/>
                <a:cs typeface="Calibri" panose="020F0502020204030204" pitchFamily="34" charset="0"/>
              </a:rPr>
              <a:t>Grants </a:t>
            </a:r>
            <a:r>
              <a:rPr lang="en-US" sz="2400" dirty="0">
                <a:solidFill>
                  <a:schemeClr val="tx2"/>
                </a:solidFill>
                <a:latin typeface="Calibri" panose="020F0502020204030204" pitchFamily="34" charset="0"/>
                <a:cs typeface="Calibri" panose="020F0502020204030204" pitchFamily="34" charset="0"/>
              </a:rPr>
              <a:t>– What they are and how to successfully apply</a:t>
            </a:r>
          </a:p>
          <a:p>
            <a:pPr lvl="1"/>
            <a:r>
              <a:rPr lang="en-US" sz="2400" dirty="0">
                <a:solidFill>
                  <a:schemeClr val="tx2"/>
                </a:solidFill>
                <a:latin typeface="Calibri" panose="020F0502020204030204" pitchFamily="34" charset="0"/>
                <a:cs typeface="Calibri" panose="020F0502020204030204" pitchFamily="34" charset="0"/>
              </a:rPr>
              <a:t>Questions and Closure</a:t>
            </a:r>
          </a:p>
          <a:p>
            <a:pPr marL="457200" lvl="1" indent="0">
              <a:buNone/>
            </a:pPr>
            <a:endParaRPr lang="en-US" sz="2400" dirty="0">
              <a:solidFill>
                <a:schemeClr val="tx2"/>
              </a:solidFill>
              <a:latin typeface="Calibri" panose="020F0502020204030204" pitchFamily="34" charset="0"/>
              <a:cs typeface="Calibri" panose="020F0502020204030204" pitchFamily="34" charset="0"/>
            </a:endParaRPr>
          </a:p>
          <a:p>
            <a:r>
              <a:rPr lang="en-US" sz="2800" dirty="0">
                <a:solidFill>
                  <a:schemeClr val="tx2"/>
                </a:solidFill>
                <a:latin typeface="Calibri" panose="020F0502020204030204" pitchFamily="34" charset="0"/>
                <a:cs typeface="Calibri" panose="020F0502020204030204" pitchFamily="34" charset="0"/>
              </a:rPr>
              <a:t>Learning objectives – At the end of this seminar, participants will </a:t>
            </a:r>
          </a:p>
          <a:p>
            <a:pPr lvl="1"/>
            <a:r>
              <a:rPr lang="en-US" sz="2400" dirty="0">
                <a:solidFill>
                  <a:schemeClr val="tx2"/>
                </a:solidFill>
                <a:latin typeface="Calibri" panose="020F0502020204030204" pitchFamily="34" charset="0"/>
                <a:cs typeface="Calibri" panose="020F0502020204030204" pitchFamily="34" charset="0"/>
              </a:rPr>
              <a:t>Be able to successfully apply for a District </a:t>
            </a:r>
            <a:r>
              <a:rPr lang="en-US" sz="2400" i="1" dirty="0" smtClean="0">
                <a:solidFill>
                  <a:schemeClr val="tx2"/>
                </a:solidFill>
                <a:latin typeface="Calibri" panose="020F0502020204030204" pitchFamily="34" charset="0"/>
                <a:cs typeface="Calibri" panose="020F0502020204030204" pitchFamily="34" charset="0"/>
              </a:rPr>
              <a:t>Create The Magic</a:t>
            </a:r>
            <a:r>
              <a:rPr lang="en-US" sz="2400" dirty="0" smtClean="0">
                <a:solidFill>
                  <a:schemeClr val="tx2"/>
                </a:solidFill>
                <a:latin typeface="Calibri" panose="020F0502020204030204" pitchFamily="34" charset="0"/>
                <a:cs typeface="Calibri" panose="020F0502020204030204" pitchFamily="34" charset="0"/>
              </a:rPr>
              <a:t> </a:t>
            </a:r>
            <a:r>
              <a:rPr lang="en-US" sz="2400" dirty="0">
                <a:solidFill>
                  <a:schemeClr val="tx2"/>
                </a:solidFill>
                <a:latin typeface="Calibri" panose="020F0502020204030204" pitchFamily="34" charset="0"/>
                <a:cs typeface="Calibri" panose="020F0502020204030204" pitchFamily="34" charset="0"/>
              </a:rPr>
              <a:t>Grant</a:t>
            </a:r>
          </a:p>
          <a:p>
            <a:pPr lvl="1"/>
            <a:r>
              <a:rPr lang="en-US" sz="2400" dirty="0">
                <a:solidFill>
                  <a:schemeClr val="tx2"/>
                </a:solidFill>
                <a:latin typeface="Calibri" panose="020F0502020204030204" pitchFamily="34" charset="0"/>
                <a:cs typeface="Calibri" panose="020F0502020204030204" pitchFamily="34" charset="0"/>
              </a:rPr>
              <a:t>Know where to get help when needed</a:t>
            </a:r>
          </a:p>
          <a:p>
            <a:endParaRPr lang="en-US" sz="2800" dirty="0">
              <a:solidFill>
                <a:schemeClr val="tx2"/>
              </a:solidFill>
              <a:latin typeface="Calibri" panose="020F0502020204030204" pitchFamily="34" charset="0"/>
              <a:cs typeface="Calibri" panose="020F0502020204030204" pitchFamily="34" charset="0"/>
            </a:endParaRPr>
          </a:p>
          <a:p>
            <a:pPr lvl="1"/>
            <a:endParaRPr lang="en-US" sz="2400" dirty="0">
              <a:solidFill>
                <a:schemeClr val="tx2"/>
              </a:solidFill>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1018508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003" y="228600"/>
            <a:ext cx="4997398" cy="6249975"/>
          </a:xfrm>
          <a:prstGeom prst="rect">
            <a:avLst/>
          </a:prstGeom>
        </p:spPr>
      </p:pic>
    </p:spTree>
    <p:extLst>
      <p:ext uri="{BB962C8B-B14F-4D97-AF65-F5344CB8AC3E}">
        <p14:creationId xmlns:p14="http://schemas.microsoft.com/office/powerpoint/2010/main" val="56293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66800"/>
            <a:ext cx="5978885" cy="5410200"/>
          </a:xfrm>
          <a:prstGeom prst="rect">
            <a:avLst/>
          </a:prstGeom>
        </p:spPr>
      </p:pic>
    </p:spTree>
    <p:extLst>
      <p:ext uri="{BB962C8B-B14F-4D97-AF65-F5344CB8AC3E}">
        <p14:creationId xmlns:p14="http://schemas.microsoft.com/office/powerpoint/2010/main" val="2327606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C6516FE1-D07B-4CF8-AF4D-4C79AA3F03D6}"/>
              </a:ext>
            </a:extLst>
          </p:cNvPr>
          <p:cNvSpPr/>
          <p:nvPr/>
        </p:nvSpPr>
        <p:spPr>
          <a:xfrm rot="8975570">
            <a:off x="7196703" y="6032339"/>
            <a:ext cx="762000" cy="19812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912" y="36196"/>
            <a:ext cx="5469688" cy="6974204"/>
          </a:xfrm>
          <a:prstGeom prst="rect">
            <a:avLst/>
          </a:prstGeom>
        </p:spPr>
      </p:pic>
      <p:sp>
        <p:nvSpPr>
          <p:cNvPr id="6" name="Arrow: Right 4">
            <a:extLst>
              <a:ext uri="{FF2B5EF4-FFF2-40B4-BE49-F238E27FC236}">
                <a16:creationId xmlns:a16="http://schemas.microsoft.com/office/drawing/2014/main" id="{C6516FE1-D07B-4CF8-AF4D-4C79AA3F03D6}"/>
              </a:ext>
            </a:extLst>
          </p:cNvPr>
          <p:cNvSpPr/>
          <p:nvPr/>
        </p:nvSpPr>
        <p:spPr>
          <a:xfrm rot="3671112">
            <a:off x="1201079" y="5768911"/>
            <a:ext cx="762000" cy="19812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9472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2D44038D-793B-4476-A769-008C8747912E}"/>
              </a:ext>
            </a:extLst>
          </p:cNvPr>
          <p:cNvSpPr/>
          <p:nvPr/>
        </p:nvSpPr>
        <p:spPr>
          <a:xfrm rot="8087100">
            <a:off x="7425303" y="4508340"/>
            <a:ext cx="762000" cy="19812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2958"/>
            <a:ext cx="5638800" cy="6365009"/>
          </a:xfrm>
          <a:prstGeom prst="rect">
            <a:avLst/>
          </a:prstGeom>
        </p:spPr>
      </p:pic>
      <p:sp>
        <p:nvSpPr>
          <p:cNvPr id="5" name="Arrow: Right 2">
            <a:extLst>
              <a:ext uri="{FF2B5EF4-FFF2-40B4-BE49-F238E27FC236}">
                <a16:creationId xmlns:a16="http://schemas.microsoft.com/office/drawing/2014/main" id="{2D44038D-793B-4476-A769-008C8747912E}"/>
              </a:ext>
            </a:extLst>
          </p:cNvPr>
          <p:cNvSpPr/>
          <p:nvPr/>
        </p:nvSpPr>
        <p:spPr>
          <a:xfrm rot="2122314">
            <a:off x="1115399" y="4454022"/>
            <a:ext cx="762000" cy="22392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386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F722-7919-4270-AB31-EDDFE0E8A12E}"/>
              </a:ext>
            </a:extLst>
          </p:cNvPr>
          <p:cNvSpPr>
            <a:spLocks noGrp="1"/>
          </p:cNvSpPr>
          <p:nvPr>
            <p:ph type="title"/>
          </p:nvPr>
        </p:nvSpPr>
        <p:spPr/>
        <p:txBody>
          <a:bodyPr/>
          <a:lstStyle/>
          <a:p>
            <a:r>
              <a:rPr lang="en-US" sz="2400" dirty="0"/>
              <a:t>District </a:t>
            </a:r>
            <a:r>
              <a:rPr lang="en-US" sz="2400" i="1" dirty="0" smtClean="0"/>
              <a:t>Create The Magic</a:t>
            </a:r>
            <a:r>
              <a:rPr lang="en-US" sz="2400" dirty="0" smtClean="0"/>
              <a:t> </a:t>
            </a:r>
            <a:r>
              <a:rPr lang="en-US" sz="2400" dirty="0"/>
              <a:t>Grant Timeline</a:t>
            </a:r>
          </a:p>
        </p:txBody>
      </p:sp>
      <p:sp>
        <p:nvSpPr>
          <p:cNvPr id="3" name="Content Placeholder 2">
            <a:extLst>
              <a:ext uri="{FF2B5EF4-FFF2-40B4-BE49-F238E27FC236}">
                <a16:creationId xmlns:a16="http://schemas.microsoft.com/office/drawing/2014/main" id="{6DD2B8E1-3E4E-4883-84C7-F73288429026}"/>
              </a:ext>
            </a:extLst>
          </p:cNvPr>
          <p:cNvSpPr>
            <a:spLocks noGrp="1"/>
          </p:cNvSpPr>
          <p:nvPr>
            <p:ph idx="1"/>
          </p:nvPr>
        </p:nvSpPr>
        <p:spPr/>
        <p:txBody>
          <a:bodyPr/>
          <a:lstStyle/>
          <a:p>
            <a:pPr marL="514350" indent="-514350">
              <a:spcBef>
                <a:spcPts val="0"/>
              </a:spcBef>
              <a:spcAft>
                <a:spcPts val="1200"/>
              </a:spcAft>
              <a:buFont typeface="+mj-lt"/>
              <a:buAutoNum type="arabicPeriod"/>
            </a:pPr>
            <a:r>
              <a:rPr lang="en-US" sz="2400" dirty="0">
                <a:solidFill>
                  <a:schemeClr val="tx2"/>
                </a:solidFill>
                <a:latin typeface="+mj-lt"/>
              </a:rPr>
              <a:t>PLAN – Winter </a:t>
            </a:r>
            <a:r>
              <a:rPr lang="en-US" sz="2400" dirty="0" smtClean="0">
                <a:solidFill>
                  <a:schemeClr val="tx2"/>
                </a:solidFill>
                <a:latin typeface="+mj-lt"/>
              </a:rPr>
              <a:t>2024</a:t>
            </a:r>
            <a:endParaRPr lang="en-US" sz="2400" dirty="0">
              <a:solidFill>
                <a:schemeClr val="tx2"/>
              </a:solidFill>
              <a:latin typeface="+mj-lt"/>
            </a:endParaRPr>
          </a:p>
          <a:p>
            <a:pPr marL="514350" indent="-514350">
              <a:spcBef>
                <a:spcPts val="0"/>
              </a:spcBef>
              <a:spcAft>
                <a:spcPts val="1200"/>
              </a:spcAft>
              <a:buFont typeface="+mj-lt"/>
              <a:buAutoNum type="arabicPeriod"/>
            </a:pPr>
            <a:r>
              <a:rPr lang="en-US" sz="2400" dirty="0">
                <a:solidFill>
                  <a:schemeClr val="tx2"/>
                </a:solidFill>
                <a:latin typeface="+mj-lt"/>
              </a:rPr>
              <a:t>LEARN – January </a:t>
            </a:r>
            <a:r>
              <a:rPr lang="en-US" sz="2400" dirty="0" smtClean="0">
                <a:solidFill>
                  <a:schemeClr val="tx2"/>
                </a:solidFill>
                <a:latin typeface="+mj-lt"/>
              </a:rPr>
              <a:t>20, </a:t>
            </a:r>
            <a:r>
              <a:rPr lang="en-US" sz="2400" dirty="0">
                <a:solidFill>
                  <a:schemeClr val="tx2"/>
                </a:solidFill>
                <a:latin typeface="+mj-lt"/>
              </a:rPr>
              <a:t>February </a:t>
            </a:r>
            <a:r>
              <a:rPr lang="en-US" sz="2400" dirty="0" smtClean="0">
                <a:solidFill>
                  <a:schemeClr val="tx2"/>
                </a:solidFill>
                <a:latin typeface="+mj-lt"/>
              </a:rPr>
              <a:t>17, </a:t>
            </a:r>
            <a:r>
              <a:rPr lang="en-US" sz="2400" dirty="0">
                <a:solidFill>
                  <a:schemeClr val="tx2"/>
                </a:solidFill>
                <a:latin typeface="+mj-lt"/>
              </a:rPr>
              <a:t>or March </a:t>
            </a:r>
            <a:r>
              <a:rPr lang="en-US" sz="2400" dirty="0" smtClean="0">
                <a:solidFill>
                  <a:schemeClr val="tx2"/>
                </a:solidFill>
                <a:latin typeface="+mj-lt"/>
              </a:rPr>
              <a:t>20, 2024</a:t>
            </a:r>
            <a:endParaRPr lang="en-US" sz="2400" dirty="0">
              <a:solidFill>
                <a:schemeClr val="tx2"/>
              </a:solidFill>
              <a:latin typeface="+mj-lt"/>
            </a:endParaRPr>
          </a:p>
          <a:p>
            <a:pPr marL="514350" indent="-514350">
              <a:spcBef>
                <a:spcPts val="0"/>
              </a:spcBef>
              <a:spcAft>
                <a:spcPts val="1200"/>
              </a:spcAft>
              <a:buFont typeface="+mj-lt"/>
              <a:buAutoNum type="arabicPeriod"/>
            </a:pPr>
            <a:r>
              <a:rPr lang="en-US" sz="2400" dirty="0">
                <a:solidFill>
                  <a:schemeClr val="tx2"/>
                </a:solidFill>
                <a:latin typeface="+mj-lt"/>
              </a:rPr>
              <a:t>DRAFT - Spring </a:t>
            </a:r>
            <a:r>
              <a:rPr lang="en-US" sz="2400" dirty="0" smtClean="0">
                <a:solidFill>
                  <a:schemeClr val="tx2"/>
                </a:solidFill>
                <a:latin typeface="+mj-lt"/>
              </a:rPr>
              <a:t>2024</a:t>
            </a:r>
            <a:endParaRPr lang="en-US" sz="2400" dirty="0">
              <a:solidFill>
                <a:schemeClr val="tx2"/>
              </a:solidFill>
              <a:latin typeface="+mj-lt"/>
            </a:endParaRPr>
          </a:p>
          <a:p>
            <a:pPr marL="514350" indent="-514350">
              <a:spcBef>
                <a:spcPts val="0"/>
              </a:spcBef>
              <a:spcAft>
                <a:spcPts val="1200"/>
              </a:spcAft>
              <a:buFont typeface="+mj-lt"/>
              <a:buAutoNum type="arabicPeriod"/>
            </a:pPr>
            <a:r>
              <a:rPr lang="en-US" sz="2400" dirty="0">
                <a:solidFill>
                  <a:srgbClr val="FF0000"/>
                </a:solidFill>
                <a:latin typeface="+mj-lt"/>
              </a:rPr>
              <a:t>SUBMIT - May 15, </a:t>
            </a:r>
            <a:r>
              <a:rPr lang="en-US" sz="2400" dirty="0" smtClean="0">
                <a:solidFill>
                  <a:srgbClr val="FF0000"/>
                </a:solidFill>
                <a:latin typeface="+mj-lt"/>
              </a:rPr>
              <a:t>2024</a:t>
            </a:r>
            <a:endParaRPr lang="en-US" sz="2400" dirty="0">
              <a:solidFill>
                <a:srgbClr val="FF0000"/>
              </a:solidFill>
              <a:latin typeface="+mj-lt"/>
            </a:endParaRPr>
          </a:p>
          <a:p>
            <a:pPr marL="514350" indent="-514350">
              <a:spcBef>
                <a:spcPts val="0"/>
              </a:spcBef>
              <a:spcAft>
                <a:spcPts val="1200"/>
              </a:spcAft>
              <a:buFont typeface="+mj-lt"/>
              <a:buAutoNum type="arabicPeriod"/>
            </a:pPr>
            <a:r>
              <a:rPr lang="en-US" sz="2400" dirty="0">
                <a:solidFill>
                  <a:schemeClr val="tx2"/>
                </a:solidFill>
                <a:latin typeface="+mj-lt"/>
              </a:rPr>
              <a:t>RECEIVE  - July </a:t>
            </a:r>
            <a:r>
              <a:rPr lang="en-US" sz="2400" dirty="0" smtClean="0">
                <a:solidFill>
                  <a:schemeClr val="tx2"/>
                </a:solidFill>
                <a:latin typeface="+mj-lt"/>
              </a:rPr>
              <a:t>2024</a:t>
            </a:r>
            <a:endParaRPr lang="en-US" sz="2400" dirty="0">
              <a:solidFill>
                <a:schemeClr val="tx2"/>
              </a:solidFill>
              <a:latin typeface="+mj-lt"/>
            </a:endParaRPr>
          </a:p>
          <a:p>
            <a:pPr marL="514350" indent="-514350">
              <a:spcBef>
                <a:spcPts val="0"/>
              </a:spcBef>
              <a:spcAft>
                <a:spcPts val="1200"/>
              </a:spcAft>
              <a:buFont typeface="+mj-lt"/>
              <a:buAutoNum type="arabicPeriod"/>
            </a:pPr>
            <a:r>
              <a:rPr lang="en-US" sz="2400" dirty="0">
                <a:solidFill>
                  <a:schemeClr val="tx2"/>
                </a:solidFill>
                <a:latin typeface="+mj-lt"/>
              </a:rPr>
              <a:t>BEGIN - August </a:t>
            </a:r>
            <a:r>
              <a:rPr lang="en-US" sz="2400" dirty="0" smtClean="0">
                <a:solidFill>
                  <a:schemeClr val="tx2"/>
                </a:solidFill>
                <a:latin typeface="+mj-lt"/>
              </a:rPr>
              <a:t>2024</a:t>
            </a:r>
            <a:endParaRPr lang="en-US" sz="2400" dirty="0">
              <a:solidFill>
                <a:schemeClr val="tx2"/>
              </a:solidFill>
              <a:latin typeface="+mj-lt"/>
            </a:endParaRPr>
          </a:p>
          <a:p>
            <a:pPr marL="514350" indent="-514350">
              <a:spcBef>
                <a:spcPts val="0"/>
              </a:spcBef>
              <a:spcAft>
                <a:spcPts val="1200"/>
              </a:spcAft>
              <a:buFont typeface="+mj-lt"/>
              <a:buAutoNum type="arabicPeriod"/>
            </a:pPr>
            <a:r>
              <a:rPr lang="en-US" sz="2400" dirty="0">
                <a:solidFill>
                  <a:schemeClr val="tx2"/>
                </a:solidFill>
                <a:latin typeface="+mj-lt"/>
              </a:rPr>
              <a:t>FINISH – May 15, </a:t>
            </a:r>
            <a:r>
              <a:rPr lang="en-US" sz="2400" dirty="0" smtClean="0">
                <a:solidFill>
                  <a:schemeClr val="tx2"/>
                </a:solidFill>
                <a:latin typeface="+mj-lt"/>
              </a:rPr>
              <a:t>2025</a:t>
            </a:r>
            <a:endParaRPr lang="en-US" sz="2400" dirty="0">
              <a:solidFill>
                <a:schemeClr val="tx2"/>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286000"/>
            <a:ext cx="3886200" cy="4378229"/>
          </a:xfrm>
          <a:prstGeom prst="rect">
            <a:avLst/>
          </a:prstGeom>
        </p:spPr>
      </p:pic>
    </p:spTree>
    <p:extLst>
      <p:ext uri="{BB962C8B-B14F-4D97-AF65-F5344CB8AC3E}">
        <p14:creationId xmlns:p14="http://schemas.microsoft.com/office/powerpoint/2010/main" val="2064062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02534E-781F-4833-9908-F040B144C86B}"/>
              </a:ext>
            </a:extLst>
          </p:cNvPr>
          <p:cNvSpPr txBox="1"/>
          <p:nvPr/>
        </p:nvSpPr>
        <p:spPr>
          <a:xfrm rot="20347650">
            <a:off x="6191151" y="2668187"/>
            <a:ext cx="3203938" cy="461665"/>
          </a:xfrm>
          <a:prstGeom prst="rect">
            <a:avLst/>
          </a:prstGeom>
          <a:noFill/>
        </p:spPr>
        <p:txBody>
          <a:bodyPr wrap="square" rtlCol="0">
            <a:spAutoFit/>
          </a:bodyPr>
          <a:lstStyle/>
          <a:p>
            <a:r>
              <a:rPr lang="en-US" dirty="0" smtClean="0">
                <a:solidFill>
                  <a:srgbClr val="FF0000"/>
                </a:solidFill>
              </a:rPr>
              <a:t>2024</a:t>
            </a:r>
            <a:endParaRPr lang="en-US" dirty="0">
              <a:solidFill>
                <a:srgbClr val="FF0000"/>
              </a:solidFill>
            </a:endParaRPr>
          </a:p>
        </p:txBody>
      </p:sp>
      <p:sp>
        <p:nvSpPr>
          <p:cNvPr id="7" name="Arrow: Right 6">
            <a:extLst>
              <a:ext uri="{FF2B5EF4-FFF2-40B4-BE49-F238E27FC236}">
                <a16:creationId xmlns:a16="http://schemas.microsoft.com/office/drawing/2014/main" id="{DC76A62A-F55C-472E-8FDE-CE53643F62C1}"/>
              </a:ext>
            </a:extLst>
          </p:cNvPr>
          <p:cNvSpPr/>
          <p:nvPr/>
        </p:nvSpPr>
        <p:spPr>
          <a:xfrm rot="9582984">
            <a:off x="7096192" y="5498939"/>
            <a:ext cx="762000" cy="19812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454" y="152401"/>
            <a:ext cx="5248866" cy="6134530"/>
          </a:xfrm>
          <a:prstGeom prst="rect">
            <a:avLst/>
          </a:prstGeom>
        </p:spPr>
      </p:pic>
      <p:sp>
        <p:nvSpPr>
          <p:cNvPr id="5" name="Explosion: 14 Points 4">
            <a:extLst>
              <a:ext uri="{FF2B5EF4-FFF2-40B4-BE49-F238E27FC236}">
                <a16:creationId xmlns:a16="http://schemas.microsoft.com/office/drawing/2014/main" id="{A62130E6-DBDD-45C4-953C-8572C92F3D70}"/>
              </a:ext>
            </a:extLst>
          </p:cNvPr>
          <p:cNvSpPr/>
          <p:nvPr/>
        </p:nvSpPr>
        <p:spPr>
          <a:xfrm rot="20851288">
            <a:off x="5234642" y="3636871"/>
            <a:ext cx="4025228" cy="1495878"/>
          </a:xfrm>
          <a:prstGeom prst="irregularSeal2">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Due May 15, 2024</a:t>
            </a:r>
            <a:endParaRPr lang="en-US" dirty="0"/>
          </a:p>
        </p:txBody>
      </p:sp>
    </p:spTree>
    <p:extLst>
      <p:ext uri="{BB962C8B-B14F-4D97-AF65-F5344CB8AC3E}">
        <p14:creationId xmlns:p14="http://schemas.microsoft.com/office/powerpoint/2010/main" val="725929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52400"/>
            <a:ext cx="6154898" cy="6095999"/>
          </a:xfrm>
        </p:spPr>
      </p:pic>
    </p:spTree>
    <p:extLst>
      <p:ext uri="{BB962C8B-B14F-4D97-AF65-F5344CB8AC3E}">
        <p14:creationId xmlns:p14="http://schemas.microsoft.com/office/powerpoint/2010/main" val="31916626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6436" y="990600"/>
            <a:ext cx="5304963" cy="5317807"/>
          </a:xfrm>
        </p:spPr>
      </p:pic>
    </p:spTree>
    <p:extLst>
      <p:ext uri="{BB962C8B-B14F-4D97-AF65-F5344CB8AC3E}">
        <p14:creationId xmlns:p14="http://schemas.microsoft.com/office/powerpoint/2010/main" val="17169734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800" y="381000"/>
            <a:ext cx="5410200" cy="5927260"/>
          </a:xfrm>
        </p:spPr>
      </p:pic>
    </p:spTree>
    <p:extLst>
      <p:ext uri="{BB962C8B-B14F-4D97-AF65-F5344CB8AC3E}">
        <p14:creationId xmlns:p14="http://schemas.microsoft.com/office/powerpoint/2010/main" val="477593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96" y="2133600"/>
            <a:ext cx="7788104" cy="2488393"/>
          </a:xfrm>
          <a:prstGeom prst="rect">
            <a:avLst/>
          </a:prstGeom>
        </p:spPr>
      </p:pic>
    </p:spTree>
    <p:extLst>
      <p:ext uri="{BB962C8B-B14F-4D97-AF65-F5344CB8AC3E}">
        <p14:creationId xmlns:p14="http://schemas.microsoft.com/office/powerpoint/2010/main" val="2610514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A5E5-5B02-4CD3-8E15-B0041E0EB6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A54225-D713-4CAD-BAA2-6FCC2DD375F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0C628D1-5DDD-485B-B1F0-D1E7C1C3138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38185696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0D2B0F51-439A-4AB6-B71A-039372076067}"/>
              </a:ext>
            </a:extLst>
          </p:cNvPr>
          <p:cNvSpPr/>
          <p:nvPr/>
        </p:nvSpPr>
        <p:spPr>
          <a:xfrm rot="8087100">
            <a:off x="7196702" y="4508340"/>
            <a:ext cx="762000" cy="19812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20483"/>
            <a:ext cx="5296871" cy="6027917"/>
          </a:xfrm>
          <a:prstGeom prst="rect">
            <a:avLst/>
          </a:prstGeom>
        </p:spPr>
      </p:pic>
    </p:spTree>
    <p:extLst>
      <p:ext uri="{BB962C8B-B14F-4D97-AF65-F5344CB8AC3E}">
        <p14:creationId xmlns:p14="http://schemas.microsoft.com/office/powerpoint/2010/main" val="2578370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4952-0514-4DC2-88FF-C94BF7AB67CD}"/>
              </a:ext>
            </a:extLst>
          </p:cNvPr>
          <p:cNvSpPr>
            <a:spLocks noGrp="1"/>
          </p:cNvSpPr>
          <p:nvPr>
            <p:ph type="title"/>
          </p:nvPr>
        </p:nvSpPr>
        <p:spPr/>
        <p:txBody>
          <a:bodyPr/>
          <a:lstStyle/>
          <a:p>
            <a:r>
              <a:rPr lang="en-US" sz="2400" dirty="0"/>
              <a:t>Where to Find the Forms</a:t>
            </a:r>
          </a:p>
        </p:txBody>
      </p:sp>
      <p:sp>
        <p:nvSpPr>
          <p:cNvPr id="3" name="Content Placeholder 2">
            <a:extLst>
              <a:ext uri="{FF2B5EF4-FFF2-40B4-BE49-F238E27FC236}">
                <a16:creationId xmlns:a16="http://schemas.microsoft.com/office/drawing/2014/main" id="{5321CF6A-E9F1-47FF-98A4-4C27E09989A1}"/>
              </a:ext>
            </a:extLst>
          </p:cNvPr>
          <p:cNvSpPr>
            <a:spLocks noGrp="1"/>
          </p:cNvSpPr>
          <p:nvPr>
            <p:ph idx="1"/>
          </p:nvPr>
        </p:nvSpPr>
        <p:spPr/>
        <p:txBody>
          <a:bodyPr/>
          <a:lstStyle/>
          <a:p>
            <a:r>
              <a:rPr lang="en-US" dirty="0">
                <a:solidFill>
                  <a:srgbClr val="002060"/>
                </a:solidFill>
                <a:latin typeface="Calibri" panose="020F0502020204030204" pitchFamily="34" charset="0"/>
                <a:cs typeface="Calibri" panose="020F0502020204030204" pitchFamily="34" charset="0"/>
              </a:rPr>
              <a:t>Go to District 6420 </a:t>
            </a:r>
            <a:r>
              <a:rPr lang="en-US" dirty="0" smtClean="0">
                <a:solidFill>
                  <a:srgbClr val="002060"/>
                </a:solidFill>
                <a:latin typeface="Calibri" panose="020F0502020204030204" pitchFamily="34" charset="0"/>
                <a:cs typeface="Calibri" panose="020F0502020204030204" pitchFamily="34" charset="0"/>
              </a:rPr>
              <a:t>web</a:t>
            </a:r>
            <a:r>
              <a:rPr lang="en-US" dirty="0" smtClean="0">
                <a:solidFill>
                  <a:srgbClr val="002060"/>
                </a:solidFill>
                <a:latin typeface="Calibri" panose="020F0502020204030204" pitchFamily="34" charset="0"/>
                <a:cs typeface="Calibri" panose="020F0502020204030204" pitchFamily="34" charset="0"/>
              </a:rPr>
              <a:t>site -</a:t>
            </a:r>
            <a:r>
              <a:rPr lang="en-US" dirty="0" smtClean="0">
                <a:solidFill>
                  <a:srgbClr val="002060"/>
                </a:solidFill>
                <a:latin typeface="Calibri" panose="020F0502020204030204" pitchFamily="34" charset="0"/>
                <a:cs typeface="Calibri" panose="020F0502020204030204" pitchFamily="34" charset="0"/>
                <a:hlinkClick r:id="rId3"/>
              </a:rPr>
              <a:t>https</a:t>
            </a:r>
            <a:r>
              <a:rPr lang="en-US" dirty="0">
                <a:solidFill>
                  <a:srgbClr val="002060"/>
                </a:solidFill>
                <a:latin typeface="Calibri" panose="020F0502020204030204" pitchFamily="34" charset="0"/>
                <a:cs typeface="Calibri" panose="020F0502020204030204" pitchFamily="34" charset="0"/>
                <a:hlinkClick r:id="rId3"/>
              </a:rPr>
              <a:t>://</a:t>
            </a:r>
            <a:r>
              <a:rPr lang="en-US" dirty="0" smtClean="0">
                <a:solidFill>
                  <a:srgbClr val="002060"/>
                </a:solidFill>
                <a:latin typeface="Calibri" panose="020F0502020204030204" pitchFamily="34" charset="0"/>
                <a:cs typeface="Calibri" panose="020F0502020204030204" pitchFamily="34" charset="0"/>
                <a:hlinkClick r:id="rId3"/>
              </a:rPr>
              <a:t>rotary6420.org</a:t>
            </a:r>
            <a:endParaRPr lang="en-US" dirty="0" smtClean="0">
              <a:solidFill>
                <a:srgbClr val="002060"/>
              </a:solidFill>
              <a:latin typeface="Calibri" panose="020F0502020204030204" pitchFamily="34" charset="0"/>
              <a:cs typeface="Calibri" panose="020F0502020204030204" pitchFamily="34" charset="0"/>
            </a:endParaRPr>
          </a:p>
          <a:p>
            <a:r>
              <a:rPr lang="en-US" dirty="0" smtClean="0">
                <a:solidFill>
                  <a:srgbClr val="002060"/>
                </a:solidFill>
                <a:latin typeface="Calibri" panose="020F0502020204030204" pitchFamily="34" charset="0"/>
                <a:cs typeface="Calibri" panose="020F0502020204030204" pitchFamily="34" charset="0"/>
              </a:rPr>
              <a:t>**24-25 Grant App, 23-24 Final Report, 3 MOAs are all currently linked on the main page, left side under </a:t>
            </a:r>
            <a:r>
              <a:rPr lang="en-US" b="1" dirty="0" smtClean="0">
                <a:solidFill>
                  <a:srgbClr val="002060"/>
                </a:solidFill>
                <a:latin typeface="Calibri" panose="020F0502020204030204" pitchFamily="34" charset="0"/>
                <a:cs typeface="Calibri" panose="020F0502020204030204" pitchFamily="34" charset="0"/>
              </a:rPr>
              <a:t>File Downloads </a:t>
            </a:r>
            <a:r>
              <a:rPr lang="en-US" dirty="0" smtClean="0">
                <a:solidFill>
                  <a:srgbClr val="002060"/>
                </a:solidFill>
                <a:latin typeface="Calibri" panose="020F0502020204030204" pitchFamily="34" charset="0"/>
                <a:cs typeface="Calibri" panose="020F0502020204030204" pitchFamily="34" charset="0"/>
              </a:rPr>
              <a:t>section**</a:t>
            </a:r>
          </a:p>
          <a:p>
            <a:r>
              <a:rPr lang="en-US" dirty="0" smtClean="0">
                <a:solidFill>
                  <a:srgbClr val="002060"/>
                </a:solidFill>
                <a:latin typeface="Calibri" panose="020F0502020204030204" pitchFamily="34" charset="0"/>
                <a:cs typeface="Calibri" panose="020F0502020204030204" pitchFamily="34" charset="0"/>
              </a:rPr>
              <a:t>And soon…</a:t>
            </a:r>
            <a:endParaRPr lang="en-US" dirty="0">
              <a:solidFill>
                <a:srgbClr val="002060"/>
              </a:solidFill>
              <a:latin typeface="Calibri" panose="020F0502020204030204" pitchFamily="34" charset="0"/>
              <a:cs typeface="Calibri" panose="020F0502020204030204" pitchFamily="34" charset="0"/>
            </a:endParaRPr>
          </a:p>
          <a:p>
            <a:r>
              <a:rPr lang="en-US" dirty="0">
                <a:solidFill>
                  <a:srgbClr val="002060"/>
                </a:solidFill>
                <a:latin typeface="Calibri" panose="020F0502020204030204" pitchFamily="34" charset="0"/>
                <a:cs typeface="Calibri" panose="020F0502020204030204" pitchFamily="34" charset="0"/>
              </a:rPr>
              <a:t>Click on </a:t>
            </a:r>
            <a:r>
              <a:rPr lang="en-US" b="1" dirty="0">
                <a:solidFill>
                  <a:srgbClr val="002060"/>
                </a:solidFill>
                <a:latin typeface="Calibri" panose="020F0502020204030204" pitchFamily="34" charset="0"/>
                <a:cs typeface="Calibri" panose="020F0502020204030204" pitchFamily="34" charset="0"/>
              </a:rPr>
              <a:t>Foundation</a:t>
            </a:r>
            <a:r>
              <a:rPr lang="en-US" dirty="0">
                <a:solidFill>
                  <a:srgbClr val="002060"/>
                </a:solidFill>
                <a:latin typeface="Calibri" panose="020F0502020204030204" pitchFamily="34" charset="0"/>
                <a:cs typeface="Calibri" panose="020F0502020204030204" pitchFamily="34" charset="0"/>
              </a:rPr>
              <a:t> and then </a:t>
            </a:r>
            <a:r>
              <a:rPr lang="en-US" b="1" dirty="0">
                <a:solidFill>
                  <a:srgbClr val="002060"/>
                </a:solidFill>
                <a:latin typeface="Calibri" panose="020F0502020204030204" pitchFamily="34" charset="0"/>
                <a:cs typeface="Calibri" panose="020F0502020204030204" pitchFamily="34" charset="0"/>
              </a:rPr>
              <a:t>About Grants</a:t>
            </a:r>
          </a:p>
          <a:p>
            <a:r>
              <a:rPr lang="en-US" dirty="0">
                <a:solidFill>
                  <a:srgbClr val="002060"/>
                </a:solidFill>
                <a:latin typeface="Calibri" panose="020F0502020204030204" pitchFamily="34" charset="0"/>
                <a:cs typeface="Calibri" panose="020F0502020204030204" pitchFamily="34" charset="0"/>
              </a:rPr>
              <a:t>Click on </a:t>
            </a:r>
            <a:r>
              <a:rPr lang="en-US" b="1" dirty="0">
                <a:solidFill>
                  <a:srgbClr val="002060"/>
                </a:solidFill>
                <a:latin typeface="Calibri" panose="020F0502020204030204" pitchFamily="34" charset="0"/>
                <a:cs typeface="Calibri" panose="020F0502020204030204" pitchFamily="34" charset="0"/>
              </a:rPr>
              <a:t>District Grants</a:t>
            </a:r>
          </a:p>
          <a:p>
            <a:r>
              <a:rPr lang="en-US" dirty="0">
                <a:solidFill>
                  <a:srgbClr val="002060"/>
                </a:solidFill>
                <a:latin typeface="Calibri" panose="020F0502020204030204" pitchFamily="34" charset="0"/>
                <a:cs typeface="Calibri" panose="020F0502020204030204" pitchFamily="34" charset="0"/>
              </a:rPr>
              <a:t>Look on left navigation panel for </a:t>
            </a:r>
            <a:r>
              <a:rPr lang="en-US" b="1" dirty="0">
                <a:solidFill>
                  <a:srgbClr val="002060"/>
                </a:solidFill>
                <a:latin typeface="Calibri" panose="020F0502020204030204" pitchFamily="34" charset="0"/>
                <a:cs typeface="Calibri" panose="020F0502020204030204" pitchFamily="34" charset="0"/>
              </a:rPr>
              <a:t>Files</a:t>
            </a:r>
          </a:p>
          <a:p>
            <a:pPr marL="0" indent="0">
              <a:buNone/>
            </a:pPr>
            <a:endParaRPr lang="en-US"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2393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17A3E-D343-42DD-AC40-A7D03964AA1B}"/>
              </a:ext>
            </a:extLst>
          </p:cNvPr>
          <p:cNvSpPr>
            <a:spLocks noGrp="1"/>
          </p:cNvSpPr>
          <p:nvPr>
            <p:ph type="title"/>
          </p:nvPr>
        </p:nvSpPr>
        <p:spPr/>
        <p:txBody>
          <a:bodyPr/>
          <a:lstStyle/>
          <a:p>
            <a:r>
              <a:rPr lang="en-US" sz="2400" dirty="0"/>
              <a:t>If You Need Help…</a:t>
            </a:r>
          </a:p>
        </p:txBody>
      </p:sp>
      <p:sp>
        <p:nvSpPr>
          <p:cNvPr id="3" name="Content Placeholder 2">
            <a:extLst>
              <a:ext uri="{FF2B5EF4-FFF2-40B4-BE49-F238E27FC236}">
                <a16:creationId xmlns:a16="http://schemas.microsoft.com/office/drawing/2014/main" id="{FCECAB1E-612E-49F7-9764-F236F1226232}"/>
              </a:ext>
            </a:extLst>
          </p:cNvPr>
          <p:cNvSpPr>
            <a:spLocks noGrp="1"/>
          </p:cNvSpPr>
          <p:nvPr>
            <p:ph idx="1"/>
          </p:nvPr>
        </p:nvSpPr>
        <p:spPr>
          <a:xfrm>
            <a:off x="381000" y="1009650"/>
            <a:ext cx="8229600" cy="4525963"/>
          </a:xfrm>
        </p:spPr>
        <p:txBody>
          <a:bodyPr/>
          <a:lstStyle/>
          <a:p>
            <a:pPr marL="0" indent="0">
              <a:spcBef>
                <a:spcPts val="0"/>
              </a:spcBef>
              <a:buNone/>
            </a:pPr>
            <a:r>
              <a:rPr lang="en-US" sz="2000" dirty="0" smtClean="0">
                <a:solidFill>
                  <a:srgbClr val="002060"/>
                </a:solidFill>
                <a:latin typeface="+mn-lt"/>
              </a:rPr>
              <a:t>Kelly Giovanine</a:t>
            </a:r>
          </a:p>
          <a:p>
            <a:pPr marL="0" indent="0">
              <a:spcBef>
                <a:spcPts val="0"/>
              </a:spcBef>
              <a:buNone/>
            </a:pPr>
            <a:r>
              <a:rPr lang="en-US" sz="2000" dirty="0" smtClean="0">
                <a:solidFill>
                  <a:srgbClr val="002060"/>
                </a:solidFill>
                <a:latin typeface="+mn-lt"/>
              </a:rPr>
              <a:t>District Foundation Grants Subcommittee Chair</a:t>
            </a:r>
          </a:p>
          <a:p>
            <a:pPr marL="0" indent="0">
              <a:spcBef>
                <a:spcPts val="0"/>
              </a:spcBef>
              <a:buNone/>
            </a:pPr>
            <a:r>
              <a:rPr lang="en-US" sz="2000" dirty="0" smtClean="0">
                <a:solidFill>
                  <a:srgbClr val="002060"/>
                </a:solidFill>
                <a:latin typeface="+mn-lt"/>
                <a:hlinkClick r:id="rId3"/>
              </a:rPr>
              <a:t>RotaryDistrictGrants@gmail.com</a:t>
            </a:r>
            <a:endParaRPr lang="en-US" sz="2000" dirty="0" smtClean="0">
              <a:solidFill>
                <a:srgbClr val="002060"/>
              </a:solidFill>
              <a:latin typeface="+mn-lt"/>
            </a:endParaRPr>
          </a:p>
          <a:p>
            <a:pPr marL="0" indent="0">
              <a:spcBef>
                <a:spcPts val="0"/>
              </a:spcBef>
              <a:buNone/>
            </a:pPr>
            <a:r>
              <a:rPr lang="en-US" sz="2000" dirty="0" smtClean="0">
                <a:solidFill>
                  <a:srgbClr val="002060"/>
                </a:solidFill>
                <a:latin typeface="+mn-lt"/>
              </a:rPr>
              <a:t>309-236-5808</a:t>
            </a:r>
          </a:p>
          <a:p>
            <a:pPr marL="0" indent="0">
              <a:spcBef>
                <a:spcPts val="0"/>
              </a:spcBef>
              <a:buNone/>
            </a:pPr>
            <a:endParaRPr lang="en-US" sz="2000" dirty="0">
              <a:solidFill>
                <a:srgbClr val="002060"/>
              </a:solidFill>
              <a:latin typeface="+mn-lt"/>
            </a:endParaRPr>
          </a:p>
          <a:p>
            <a:pPr marL="0" indent="0">
              <a:spcBef>
                <a:spcPts val="0"/>
              </a:spcBef>
              <a:buNone/>
            </a:pPr>
            <a:r>
              <a:rPr lang="en-US" sz="2000" dirty="0" smtClean="0">
                <a:solidFill>
                  <a:srgbClr val="002060"/>
                </a:solidFill>
                <a:latin typeface="+mn-lt"/>
              </a:rPr>
              <a:t>Laura </a:t>
            </a:r>
            <a:r>
              <a:rPr lang="en-US" sz="2000" dirty="0">
                <a:solidFill>
                  <a:srgbClr val="002060"/>
                </a:solidFill>
                <a:latin typeface="+mn-lt"/>
              </a:rPr>
              <a:t>Kann</a:t>
            </a:r>
          </a:p>
          <a:p>
            <a:pPr marL="0" indent="0">
              <a:spcBef>
                <a:spcPts val="0"/>
              </a:spcBef>
              <a:buNone/>
            </a:pPr>
            <a:r>
              <a:rPr lang="en-US" sz="2000" dirty="0">
                <a:solidFill>
                  <a:srgbClr val="002060"/>
                </a:solidFill>
                <a:latin typeface="+mn-lt"/>
              </a:rPr>
              <a:t>District </a:t>
            </a:r>
            <a:r>
              <a:rPr lang="en-US" sz="2000" dirty="0" smtClean="0">
                <a:solidFill>
                  <a:srgbClr val="002060"/>
                </a:solidFill>
                <a:latin typeface="+mn-lt"/>
              </a:rPr>
              <a:t>Foundation Chair</a:t>
            </a:r>
            <a:endParaRPr lang="en-US" sz="2000" dirty="0">
              <a:solidFill>
                <a:srgbClr val="002060"/>
              </a:solidFill>
              <a:latin typeface="+mn-lt"/>
            </a:endParaRPr>
          </a:p>
          <a:p>
            <a:pPr marL="0" indent="0">
              <a:spcBef>
                <a:spcPts val="0"/>
              </a:spcBef>
              <a:buNone/>
            </a:pPr>
            <a:r>
              <a:rPr lang="en-US" sz="2000" u="sng" dirty="0">
                <a:solidFill>
                  <a:srgbClr val="002060"/>
                </a:solidFill>
                <a:latin typeface="+mn-lt"/>
                <a:hlinkClick r:id="rId4">
                  <a:extLst>
                    <a:ext uri="{A12FA001-AC4F-418D-AE19-62706E023703}">
                      <ahyp:hlinkClr xmlns:ahyp="http://schemas.microsoft.com/office/drawing/2018/hyperlinkcolor" xmlns="" val="tx"/>
                    </a:ext>
                  </a:extLst>
                </a:hlinkClick>
              </a:rPr>
              <a:t>LKK1@comcast.net</a:t>
            </a:r>
            <a:endParaRPr lang="en-US" sz="2000" dirty="0">
              <a:solidFill>
                <a:srgbClr val="002060"/>
              </a:solidFill>
              <a:latin typeface="+mn-lt"/>
            </a:endParaRPr>
          </a:p>
          <a:p>
            <a:pPr marL="0" indent="0">
              <a:spcBef>
                <a:spcPts val="0"/>
              </a:spcBef>
              <a:buNone/>
            </a:pPr>
            <a:r>
              <a:rPr lang="en-US" sz="2000" dirty="0">
                <a:solidFill>
                  <a:srgbClr val="002060"/>
                </a:solidFill>
                <a:latin typeface="+mn-lt"/>
              </a:rPr>
              <a:t>678-315-2406</a:t>
            </a:r>
          </a:p>
          <a:p>
            <a:pPr marL="0" indent="0">
              <a:spcBef>
                <a:spcPts val="0"/>
              </a:spcBef>
              <a:buNone/>
            </a:pPr>
            <a:r>
              <a:rPr lang="en-US" sz="2000" dirty="0">
                <a:solidFill>
                  <a:srgbClr val="002060"/>
                </a:solidFill>
                <a:latin typeface="+mn-lt"/>
              </a:rPr>
              <a:t> </a:t>
            </a:r>
          </a:p>
        </p:txBody>
      </p:sp>
    </p:spTree>
    <p:extLst>
      <p:ext uri="{BB962C8B-B14F-4D97-AF65-F5344CB8AC3E}">
        <p14:creationId xmlns:p14="http://schemas.microsoft.com/office/powerpoint/2010/main" val="488333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76200" y="3352800"/>
            <a:ext cx="9296400" cy="990600"/>
          </a:xfrm>
          <a:solidFill>
            <a:srgbClr val="0070C0"/>
          </a:solidFill>
        </p:spPr>
        <p:txBody>
          <a:bodyPr/>
          <a:lstStyle/>
          <a:p>
            <a:pPr algn="ctr"/>
            <a:r>
              <a:rPr lang="en-US" dirty="0"/>
              <a:t>Questions?</a:t>
            </a:r>
          </a:p>
        </p:txBody>
      </p:sp>
    </p:spTree>
    <p:extLst>
      <p:ext uri="{BB962C8B-B14F-4D97-AF65-F5344CB8AC3E}">
        <p14:creationId xmlns:p14="http://schemas.microsoft.com/office/powerpoint/2010/main" val="2763823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67ED-D3A2-4947-AB0A-8B836D209B02}"/>
              </a:ext>
            </a:extLst>
          </p:cNvPr>
          <p:cNvSpPr>
            <a:spLocks noGrp="1"/>
          </p:cNvSpPr>
          <p:nvPr>
            <p:ph type="title"/>
          </p:nvPr>
        </p:nvSpPr>
        <p:spPr/>
        <p:txBody>
          <a:bodyPr/>
          <a:lstStyle/>
          <a:p>
            <a:r>
              <a:rPr lang="en-US" sz="2400" dirty="0" smtClean="0"/>
              <a:t>The Rotary Foundation</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17" y="990600"/>
            <a:ext cx="9016983" cy="192110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8" y="2971800"/>
            <a:ext cx="7924800" cy="3043530"/>
          </a:xfrm>
          <a:prstGeom prst="rect">
            <a:avLst/>
          </a:prstGeom>
        </p:spPr>
      </p:pic>
    </p:spTree>
    <p:extLst>
      <p:ext uri="{BB962C8B-B14F-4D97-AF65-F5344CB8AC3E}">
        <p14:creationId xmlns:p14="http://schemas.microsoft.com/office/powerpoint/2010/main" val="4134290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67ED-D3A2-4947-AB0A-8B836D209B02}"/>
              </a:ext>
            </a:extLst>
          </p:cNvPr>
          <p:cNvSpPr>
            <a:spLocks noGrp="1"/>
          </p:cNvSpPr>
          <p:nvPr>
            <p:ph type="title"/>
          </p:nvPr>
        </p:nvSpPr>
        <p:spPr/>
        <p:txBody>
          <a:bodyPr/>
          <a:lstStyle/>
          <a:p>
            <a:r>
              <a:rPr lang="en-US" sz="2400" dirty="0" smtClean="0"/>
              <a:t>The Rotary Foundation</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17" y="990600"/>
            <a:ext cx="9016983" cy="19211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 y="3048000"/>
            <a:ext cx="9144000" cy="2955548"/>
          </a:xfrm>
          <a:prstGeom prst="rect">
            <a:avLst/>
          </a:prstGeom>
        </p:spPr>
      </p:pic>
    </p:spTree>
    <p:extLst>
      <p:ext uri="{BB962C8B-B14F-4D97-AF65-F5344CB8AC3E}">
        <p14:creationId xmlns:p14="http://schemas.microsoft.com/office/powerpoint/2010/main" val="3421161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67ED-D3A2-4947-AB0A-8B836D209B02}"/>
              </a:ext>
            </a:extLst>
          </p:cNvPr>
          <p:cNvSpPr>
            <a:spLocks noGrp="1"/>
          </p:cNvSpPr>
          <p:nvPr>
            <p:ph type="title"/>
          </p:nvPr>
        </p:nvSpPr>
        <p:spPr/>
        <p:txBody>
          <a:bodyPr/>
          <a:lstStyle/>
          <a:p>
            <a:r>
              <a:rPr lang="en-US" sz="2400"/>
              <a:t>Four </a:t>
            </a:r>
            <a:r>
              <a:rPr lang="en-US" sz="2400" dirty="0"/>
              <a:t>Funds</a:t>
            </a:r>
          </a:p>
        </p:txBody>
      </p:sp>
      <p:pic>
        <p:nvPicPr>
          <p:cNvPr id="6" name="Picture 5">
            <a:extLst>
              <a:ext uri="{FF2B5EF4-FFF2-40B4-BE49-F238E27FC236}">
                <a16:creationId xmlns:a16="http://schemas.microsoft.com/office/drawing/2014/main" id="{E5387D04-FF6B-40AB-B5C7-0418CFE016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1914"/>
          <a:stretch/>
        </p:blipFill>
        <p:spPr>
          <a:xfrm>
            <a:off x="1834978" y="4556514"/>
            <a:ext cx="2730843" cy="1869794"/>
          </a:xfrm>
          <a:prstGeom prst="rect">
            <a:avLst/>
          </a:prstGeom>
        </p:spPr>
      </p:pic>
      <p:sp>
        <p:nvSpPr>
          <p:cNvPr id="9" name="TextBox 8">
            <a:extLst>
              <a:ext uri="{FF2B5EF4-FFF2-40B4-BE49-F238E27FC236}">
                <a16:creationId xmlns:a16="http://schemas.microsoft.com/office/drawing/2014/main" id="{FFC8D79E-2B6C-409D-BC04-4C5B8BA6F3FD}"/>
              </a:ext>
            </a:extLst>
          </p:cNvPr>
          <p:cNvSpPr txBox="1"/>
          <p:nvPr/>
        </p:nvSpPr>
        <p:spPr>
          <a:xfrm>
            <a:off x="4483956" y="3344085"/>
            <a:ext cx="253050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46C"/>
                </a:solidFill>
                <a:effectLst/>
                <a:uLnTx/>
                <a:uFillTx/>
                <a:latin typeface="Arial" pitchFamily="34" charset="0"/>
                <a:ea typeface="MS PGothic" pitchFamily="34" charset="-128"/>
                <a:cs typeface="+mn-cs"/>
              </a:rPr>
              <a:t>The Annual Fund</a:t>
            </a:r>
          </a:p>
        </p:txBody>
      </p:sp>
      <p:sp>
        <p:nvSpPr>
          <p:cNvPr id="10" name="TextBox 9">
            <a:extLst>
              <a:ext uri="{FF2B5EF4-FFF2-40B4-BE49-F238E27FC236}">
                <a16:creationId xmlns:a16="http://schemas.microsoft.com/office/drawing/2014/main" id="{E3C751D2-9313-4199-A6B2-7CACCB08708A}"/>
              </a:ext>
            </a:extLst>
          </p:cNvPr>
          <p:cNvSpPr txBox="1"/>
          <p:nvPr/>
        </p:nvSpPr>
        <p:spPr>
          <a:xfrm>
            <a:off x="1986765" y="4076813"/>
            <a:ext cx="242726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46C"/>
                </a:solidFill>
                <a:effectLst/>
                <a:uLnTx/>
                <a:uFillTx/>
                <a:latin typeface="Arial" pitchFamily="34" charset="0"/>
                <a:ea typeface="MS PGothic" pitchFamily="34" charset="-128"/>
                <a:cs typeface="+mn-cs"/>
              </a:rPr>
              <a:t>The Endowment</a:t>
            </a:r>
          </a:p>
        </p:txBody>
      </p:sp>
      <p:sp>
        <p:nvSpPr>
          <p:cNvPr id="11" name="TextBox 10">
            <a:extLst>
              <a:ext uri="{FF2B5EF4-FFF2-40B4-BE49-F238E27FC236}">
                <a16:creationId xmlns:a16="http://schemas.microsoft.com/office/drawing/2014/main" id="{C9969544-5A67-4314-8092-FA25D9A46748}"/>
              </a:ext>
            </a:extLst>
          </p:cNvPr>
          <p:cNvSpPr txBox="1"/>
          <p:nvPr/>
        </p:nvSpPr>
        <p:spPr>
          <a:xfrm>
            <a:off x="2759504" y="3351007"/>
            <a:ext cx="155523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46C"/>
                </a:solidFill>
                <a:effectLst/>
                <a:uLnTx/>
                <a:uFillTx/>
                <a:latin typeface="Arial" pitchFamily="34" charset="0"/>
                <a:ea typeface="MS PGothic" pitchFamily="34" charset="-128"/>
                <a:cs typeface="+mn-cs"/>
              </a:rPr>
              <a:t>Polio Plus</a:t>
            </a:r>
          </a:p>
        </p:txBody>
      </p:sp>
      <p:pic>
        <p:nvPicPr>
          <p:cNvPr id="4" name="Picture 3">
            <a:extLst>
              <a:ext uri="{FF2B5EF4-FFF2-40B4-BE49-F238E27FC236}">
                <a16:creationId xmlns:a16="http://schemas.microsoft.com/office/drawing/2014/main" id="{D815FDC0-91EE-4754-86F5-2FE86554A3D1}"/>
              </a:ext>
            </a:extLst>
          </p:cNvPr>
          <p:cNvPicPr>
            <a:picLocks noChangeAspect="1"/>
          </p:cNvPicPr>
          <p:nvPr/>
        </p:nvPicPr>
        <p:blipFill rotWithShape="1">
          <a:blip r:embed="rId4"/>
          <a:srcRect l="46120" t="67105" r="28142"/>
          <a:stretch/>
        </p:blipFill>
        <p:spPr>
          <a:xfrm>
            <a:off x="4634941" y="1320880"/>
            <a:ext cx="2353689" cy="2060629"/>
          </a:xfrm>
          <a:prstGeom prst="rect">
            <a:avLst/>
          </a:prstGeom>
        </p:spPr>
      </p:pic>
      <p:pic>
        <p:nvPicPr>
          <p:cNvPr id="8" name="Content Placeholder 7">
            <a:extLst>
              <a:ext uri="{FF2B5EF4-FFF2-40B4-BE49-F238E27FC236}">
                <a16:creationId xmlns:a16="http://schemas.microsoft.com/office/drawing/2014/main" id="{9D25767C-E287-47D9-9124-50430F611A18}"/>
              </a:ext>
            </a:extLst>
          </p:cNvPr>
          <p:cNvPicPr>
            <a:picLocks noGrp="1" noChangeAspect="1"/>
          </p:cNvPicPr>
          <p:nvPr>
            <p:ph idx="1"/>
          </p:nvPr>
        </p:nvPicPr>
        <p:blipFill>
          <a:blip r:embed="rId5"/>
          <a:stretch>
            <a:fillRect/>
          </a:stretch>
        </p:blipFill>
        <p:spPr>
          <a:xfrm>
            <a:off x="2508421" y="1314384"/>
            <a:ext cx="2057400" cy="2060629"/>
          </a:xfrm>
          <a:prstGeom prst="rect">
            <a:avLst/>
          </a:prstGeom>
        </p:spPr>
      </p:pic>
      <p:pic>
        <p:nvPicPr>
          <p:cNvPr id="3074" name="Picture 2" descr="2021-22 Disaster Relief | Rotary District 5280">
            <a:extLst>
              <a:ext uri="{FF2B5EF4-FFF2-40B4-BE49-F238E27FC236}">
                <a16:creationId xmlns:a16="http://schemas.microsoft.com/office/drawing/2014/main" id="{C852311D-2313-42B2-863D-1FB2CBFFD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4941" y="4556515"/>
            <a:ext cx="3883419" cy="186979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9A73491-8983-4A46-B0EA-B90B1F02BD0B}"/>
              </a:ext>
            </a:extLst>
          </p:cNvPr>
          <p:cNvSpPr txBox="1"/>
          <p:nvPr/>
        </p:nvSpPr>
        <p:spPr>
          <a:xfrm>
            <a:off x="5482440" y="4068383"/>
            <a:ext cx="218842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46C"/>
                </a:solidFill>
                <a:effectLst/>
                <a:uLnTx/>
                <a:uFillTx/>
                <a:latin typeface="Arial" pitchFamily="34" charset="0"/>
                <a:ea typeface="MS PGothic" pitchFamily="34" charset="-128"/>
                <a:cs typeface="+mn-cs"/>
              </a:rPr>
              <a:t>Disaster Relief</a:t>
            </a:r>
          </a:p>
        </p:txBody>
      </p:sp>
      <p:sp>
        <p:nvSpPr>
          <p:cNvPr id="5" name="Right Arrow 4"/>
          <p:cNvSpPr/>
          <p:nvPr/>
        </p:nvSpPr>
        <p:spPr>
          <a:xfrm rot="12605019">
            <a:off x="7139143" y="2784961"/>
            <a:ext cx="978408" cy="484632"/>
          </a:xfrm>
          <a:prstGeom prst="right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9227130">
            <a:off x="7140299" y="1302523"/>
            <a:ext cx="978408" cy="484632"/>
          </a:xfrm>
          <a:prstGeom prst="right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0800000">
            <a:off x="7194709" y="2037736"/>
            <a:ext cx="978408" cy="484632"/>
          </a:xfrm>
          <a:prstGeom prst="right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7020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The Annual Fund SHARE System</a:t>
            </a:r>
          </a:p>
        </p:txBody>
      </p:sp>
      <p:grpSp>
        <p:nvGrpSpPr>
          <p:cNvPr id="5" name="Group 4"/>
          <p:cNvGrpSpPr/>
          <p:nvPr/>
        </p:nvGrpSpPr>
        <p:grpSpPr>
          <a:xfrm>
            <a:off x="704517" y="1141307"/>
            <a:ext cx="7796934" cy="4971405"/>
            <a:chOff x="704517" y="1141307"/>
            <a:chExt cx="7796934" cy="497140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 b="1603"/>
            <a:stretch/>
          </p:blipFill>
          <p:spPr>
            <a:xfrm>
              <a:off x="704517" y="1141307"/>
              <a:ext cx="7796934" cy="4971405"/>
            </a:xfrm>
            <a:prstGeom prst="rect">
              <a:avLst/>
            </a:prstGeom>
          </p:spPr>
        </p:pic>
        <p:sp>
          <p:nvSpPr>
            <p:cNvPr id="8" name="Rectangle 7"/>
            <p:cNvSpPr/>
            <p:nvPr/>
          </p:nvSpPr>
          <p:spPr>
            <a:xfrm>
              <a:off x="706192" y="3611844"/>
              <a:ext cx="4343400" cy="1015663"/>
            </a:xfrm>
            <a:prstGeom prst="rect">
              <a:avLst/>
            </a:prstGeom>
          </p:spPr>
          <p:txBody>
            <a:bodyPr wrap="square">
              <a:spAutoFit/>
            </a:bodyPr>
            <a:lstStyle/>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6E5D8"/>
                  </a:solidFill>
                  <a:effectLst/>
                  <a:uLnTx/>
                  <a:uFillTx/>
                  <a:latin typeface="Georgia" panose="02040502050405020303" pitchFamily="18" charset="0"/>
                  <a:ea typeface="MS PGothic" pitchFamily="34" charset="-128"/>
                  <a:cs typeface="Arial" charset="0"/>
                </a:rPr>
                <a:t>48%</a:t>
              </a:r>
            </a:p>
            <a:p>
              <a:pPr marL="342900" marR="0" lvl="0" indent="-34290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6E5D8"/>
                  </a:solidFill>
                  <a:effectLst/>
                  <a:uLnTx/>
                  <a:uFillTx/>
                  <a:latin typeface="Georgia" panose="02040502050405020303" pitchFamily="18" charset="0"/>
                  <a:ea typeface="MS PGothic" pitchFamily="34" charset="-128"/>
                  <a:cs typeface="Arial" charset="0"/>
                </a:rPr>
                <a:t>District Designated Funds (DDF)</a:t>
              </a:r>
            </a:p>
          </p:txBody>
        </p:sp>
        <p:sp>
          <p:nvSpPr>
            <p:cNvPr id="10" name="Text Box 6"/>
            <p:cNvSpPr txBox="1">
              <a:spLocks noChangeArrowheads="1"/>
            </p:cNvSpPr>
            <p:nvPr/>
          </p:nvSpPr>
          <p:spPr bwMode="auto">
            <a:xfrm>
              <a:off x="4419600" y="3611844"/>
              <a:ext cx="243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bg1"/>
                  </a:solidFill>
                  <a:latin typeface="Georgia" charset="0"/>
                  <a:cs typeface="Arial" charset="0"/>
                </a:defRPr>
              </a:lvl1pPr>
              <a:lvl2pPr eaLnBrk="0" hangingPunct="0">
                <a:defRPr sz="3200">
                  <a:solidFill>
                    <a:schemeClr val="bg1"/>
                  </a:solidFill>
                  <a:latin typeface="Georgia" charset="0"/>
                  <a:cs typeface="Arial" charset="0"/>
                </a:defRPr>
              </a:lvl2pPr>
              <a:lvl3pPr eaLnBrk="0" hangingPunct="0">
                <a:defRPr sz="3200">
                  <a:solidFill>
                    <a:schemeClr val="bg1"/>
                  </a:solidFill>
                  <a:latin typeface="Georgia" charset="0"/>
                  <a:cs typeface="Arial" charset="0"/>
                </a:defRPr>
              </a:lvl3pPr>
              <a:lvl4pPr eaLnBrk="0" hangingPunct="0">
                <a:defRPr sz="3200">
                  <a:solidFill>
                    <a:schemeClr val="bg1"/>
                  </a:solidFill>
                  <a:latin typeface="Georgia" charset="0"/>
                  <a:cs typeface="Arial" charset="0"/>
                </a:defRPr>
              </a:lvl4pPr>
              <a:lvl5pPr eaLnBrk="0" hangingPunct="0">
                <a:defRPr sz="3200">
                  <a:solidFill>
                    <a:schemeClr val="bg1"/>
                  </a:solidFill>
                  <a:latin typeface="Georgia" charset="0"/>
                  <a:cs typeface="Arial" charset="0"/>
                </a:defRPr>
              </a:lvl5pPr>
              <a:lvl6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6pPr>
              <a:lvl7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7pPr>
              <a:lvl8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8pPr>
              <a:lvl9pPr eaLnBrk="0" fontAlgn="base" hangingPunct="0">
                <a:spcBef>
                  <a:spcPct val="40000"/>
                </a:spcBef>
                <a:spcAft>
                  <a:spcPct val="0"/>
                </a:spcAft>
                <a:buClr>
                  <a:srgbClr val="FFDA4E"/>
                </a:buClr>
                <a:buSzPct val="60000"/>
                <a:buChar char="•"/>
                <a:defRPr sz="3200">
                  <a:solidFill>
                    <a:schemeClr val="bg1"/>
                  </a:solidFill>
                  <a:latin typeface="Georgia" charset="0"/>
                  <a:cs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Georgia" panose="02040502050405020303" pitchFamily="18" charset="0"/>
                  <a:ea typeface="MS PGothic" pitchFamily="34" charset="-128"/>
                  <a:cs typeface="Arial" charset="0"/>
                </a:rPr>
                <a:t>52% </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Georgia" panose="02040502050405020303" pitchFamily="18" charset="0"/>
                  <a:ea typeface="MS PGothic" pitchFamily="34" charset="-128"/>
                  <a:cs typeface="Arial" charset="0"/>
                </a:rPr>
                <a:t>World Fund</a:t>
              </a:r>
            </a:p>
          </p:txBody>
        </p:sp>
      </p:grpSp>
      <p:sp>
        <p:nvSpPr>
          <p:cNvPr id="6" name="TextBox 5">
            <a:extLst>
              <a:ext uri="{FF2B5EF4-FFF2-40B4-BE49-F238E27FC236}">
                <a16:creationId xmlns:a16="http://schemas.microsoft.com/office/drawing/2014/main" id="{ACF0465F-620C-44A2-8A61-6CE857A756CC}"/>
              </a:ext>
            </a:extLst>
          </p:cNvPr>
          <p:cNvSpPr txBox="1"/>
          <p:nvPr/>
        </p:nvSpPr>
        <p:spPr>
          <a:xfrm>
            <a:off x="4724400" y="4191000"/>
            <a:ext cx="4074941" cy="307777"/>
          </a:xfrm>
          <a:prstGeom prst="rect">
            <a:avLst/>
          </a:prstGeom>
          <a:noFill/>
        </p:spPr>
        <p:txBody>
          <a:bodyPr wrap="square" rtlCol="0">
            <a:spAutoFit/>
          </a:bodyPr>
          <a:lstStyle/>
          <a:p>
            <a:r>
              <a:rPr lang="en-US" sz="1400" b="1" dirty="0">
                <a:solidFill>
                  <a:schemeClr val="bg1"/>
                </a:solidFill>
                <a:latin typeface="Georgia" panose="02040502050405020303" pitchFamily="18" charset="0"/>
              </a:rPr>
              <a:t>(Includes 5% for operating expenses).</a:t>
            </a:r>
          </a:p>
        </p:txBody>
      </p:sp>
    </p:spTree>
    <p:extLst>
      <p:ext uri="{BB962C8B-B14F-4D97-AF65-F5344CB8AC3E}">
        <p14:creationId xmlns:p14="http://schemas.microsoft.com/office/powerpoint/2010/main" val="1219399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569B-8107-4AC3-A5C7-A5BC22464A23}"/>
              </a:ext>
            </a:extLst>
          </p:cNvPr>
          <p:cNvSpPr>
            <a:spLocks noGrp="1"/>
          </p:cNvSpPr>
          <p:nvPr>
            <p:ph type="title"/>
          </p:nvPr>
        </p:nvSpPr>
        <p:spPr/>
        <p:txBody>
          <a:bodyPr/>
          <a:lstStyle/>
          <a:p>
            <a:r>
              <a:rPr lang="en-US" sz="2400" dirty="0"/>
              <a:t>District “Create Hope” Grants</a:t>
            </a:r>
          </a:p>
        </p:txBody>
      </p:sp>
      <p:pic>
        <p:nvPicPr>
          <p:cNvPr id="7" name="Content Placeholder 6">
            <a:extLst>
              <a:ext uri="{FF2B5EF4-FFF2-40B4-BE49-F238E27FC236}">
                <a16:creationId xmlns:a16="http://schemas.microsoft.com/office/drawing/2014/main" id="{CBC70F9A-8DF7-46B2-BCC6-686406A60D69}"/>
              </a:ext>
            </a:extLst>
          </p:cNvPr>
          <p:cNvPicPr>
            <a:picLocks noGrp="1" noChangeAspect="1"/>
          </p:cNvPicPr>
          <p:nvPr>
            <p:ph idx="1"/>
          </p:nvPr>
        </p:nvPicPr>
        <p:blipFill rotWithShape="1">
          <a:blip r:embed="rId3"/>
          <a:srcRect l="41667"/>
          <a:stretch/>
        </p:blipFill>
        <p:spPr>
          <a:xfrm>
            <a:off x="4317126" y="1722040"/>
            <a:ext cx="4800600" cy="2057400"/>
          </a:xfrm>
        </p:spPr>
      </p:pic>
      <p:pic>
        <p:nvPicPr>
          <p:cNvPr id="3" name="Picture 2">
            <a:extLst>
              <a:ext uri="{FF2B5EF4-FFF2-40B4-BE49-F238E27FC236}">
                <a16:creationId xmlns:a16="http://schemas.microsoft.com/office/drawing/2014/main" id="{C3AFE643-C750-474A-A7E0-9A8BC9AB7D99}"/>
              </a:ext>
            </a:extLst>
          </p:cNvPr>
          <p:cNvPicPr>
            <a:picLocks noChangeAspect="1"/>
          </p:cNvPicPr>
          <p:nvPr/>
        </p:nvPicPr>
        <p:blipFill>
          <a:blip r:embed="rId4"/>
          <a:stretch>
            <a:fillRect/>
          </a:stretch>
        </p:blipFill>
        <p:spPr>
          <a:xfrm>
            <a:off x="152400" y="1371600"/>
            <a:ext cx="3435458" cy="2533650"/>
          </a:xfrm>
          <a:prstGeom prst="rect">
            <a:avLst/>
          </a:prstGeom>
        </p:spPr>
      </p:pic>
      <p:pic>
        <p:nvPicPr>
          <p:cNvPr id="5" name="Picture 4">
            <a:extLst>
              <a:ext uri="{FF2B5EF4-FFF2-40B4-BE49-F238E27FC236}">
                <a16:creationId xmlns:a16="http://schemas.microsoft.com/office/drawing/2014/main" id="{E1AF3732-D562-4F84-9A79-F797899B3932}"/>
              </a:ext>
            </a:extLst>
          </p:cNvPr>
          <p:cNvPicPr>
            <a:picLocks noChangeAspect="1"/>
          </p:cNvPicPr>
          <p:nvPr/>
        </p:nvPicPr>
        <p:blipFill>
          <a:blip r:embed="rId5"/>
          <a:stretch>
            <a:fillRect/>
          </a:stretch>
        </p:blipFill>
        <p:spPr>
          <a:xfrm>
            <a:off x="4791075" y="4127373"/>
            <a:ext cx="3962400" cy="2322576"/>
          </a:xfrm>
          <a:prstGeom prst="rect">
            <a:avLst/>
          </a:prstGeom>
        </p:spPr>
      </p:pic>
      <p:pic>
        <p:nvPicPr>
          <p:cNvPr id="1027" name="Picture 3" descr="Image result for food pantry">
            <a:hlinkClick r:id="rId6"/>
            <a:extLst>
              <a:ext uri="{FF2B5EF4-FFF2-40B4-BE49-F238E27FC236}">
                <a16:creationId xmlns:a16="http://schemas.microsoft.com/office/drawing/2014/main" id="{BCCCC033-EFE7-4C96-B0E5-A41AE0D557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50" y="4286250"/>
            <a:ext cx="4474127" cy="181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66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RF-PowerpointDesignE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LeadDev-Master_2013-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15.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RI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6" ma:contentTypeDescription="Create a new document." ma:contentTypeScope="" ma:versionID="1c567ca390b1b89cc578236ad1e22c02">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ee3739f369905226239d112920442a65"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8145DA-B26E-405B-A492-509F582F9C3D}">
  <ds:schemaRefs>
    <ds:schemaRef ds:uri="http://schemas.microsoft.com/sharepoint/v3/contenttype/forms"/>
  </ds:schemaRefs>
</ds:datastoreItem>
</file>

<file path=customXml/itemProps2.xml><?xml version="1.0" encoding="utf-8"?>
<ds:datastoreItem xmlns:ds="http://schemas.openxmlformats.org/officeDocument/2006/customXml" ds:itemID="{66BBA7BE-BE88-4CE9-AF94-30097748A075}">
  <ds:schemaRefs>
    <ds:schemaRef ds:uri="http://purl.org/dc/dcmitype/"/>
    <ds:schemaRef ds:uri="http://schemas.microsoft.com/office/infopath/2007/PartnerControls"/>
    <ds:schemaRef ds:uri="http://purl.org/dc/elements/1.1/"/>
    <ds:schemaRef ds:uri="http://schemas.microsoft.com/office/2006/metadata/properties"/>
    <ds:schemaRef ds:uri="069370df-1b75-469d-a9d4-424b0b9f5a67"/>
    <ds:schemaRef ds:uri="http://schemas.microsoft.com/office/2006/documentManagement/types"/>
    <ds:schemaRef ds:uri="http://purl.org/dc/terms/"/>
    <ds:schemaRef ds:uri="http://schemas.openxmlformats.org/package/2006/metadata/core-properties"/>
    <ds:schemaRef ds:uri="41d4868e-e7c5-4a0f-bea8-40f63a832f74"/>
    <ds:schemaRef ds:uri="http://www.w3.org/XML/1998/namespace"/>
  </ds:schemaRefs>
</ds:datastoreItem>
</file>

<file path=customXml/itemProps3.xml><?xml version="1.0" encoding="utf-8"?>
<ds:datastoreItem xmlns:ds="http://schemas.openxmlformats.org/officeDocument/2006/customXml" ds:itemID="{DA36055C-14BB-421F-AE39-5125DDB05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TRF-PowerpointDesignEN_Light.pot</Template>
  <TotalTime>41864</TotalTime>
  <Words>1106</Words>
  <Application>Microsoft Office PowerPoint</Application>
  <PresentationFormat>On-screen Show (4:3)</PresentationFormat>
  <Paragraphs>184</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15</vt:i4>
      </vt:variant>
      <vt:variant>
        <vt:lpstr>Slide Titles</vt:lpstr>
      </vt:variant>
      <vt:variant>
        <vt:i4>43</vt:i4>
      </vt:variant>
    </vt:vector>
  </HeadingPairs>
  <TitlesOfParts>
    <vt:vector size="69" baseType="lpstr">
      <vt:lpstr>MS PGothic</vt:lpstr>
      <vt:lpstr>MS PGothic</vt:lpstr>
      <vt:lpstr>Arial</vt:lpstr>
      <vt:lpstr>Arial Narrow</vt:lpstr>
      <vt:lpstr>Arial Narrow Bold</vt:lpstr>
      <vt:lpstr>Calibri</vt:lpstr>
      <vt:lpstr>Georgia</vt:lpstr>
      <vt:lpstr>MS Mincho</vt:lpstr>
      <vt:lpstr>Times New Roman</vt:lpstr>
      <vt:lpstr>Wingdings</vt:lpstr>
      <vt:lpstr>ヒラギノ角ゴ Pro W3</vt:lpstr>
      <vt:lpstr>TRF-PowerpointDesignEN_Light</vt:lpstr>
      <vt:lpstr>Custom Design</vt:lpstr>
      <vt:lpstr>2_Custom Design</vt:lpstr>
      <vt:lpstr>1_RICommunications_white</vt:lpstr>
      <vt:lpstr>3_Custom Design</vt:lpstr>
      <vt:lpstr>6_Custom Design</vt:lpstr>
      <vt:lpstr>4_Custom Design</vt:lpstr>
      <vt:lpstr>1_Custom Design</vt:lpstr>
      <vt:lpstr>5_Custom Design</vt:lpstr>
      <vt:lpstr>7_Custom Design</vt:lpstr>
      <vt:lpstr>8_Custom Design</vt:lpstr>
      <vt:lpstr>9_Custom Design</vt:lpstr>
      <vt:lpstr>10_Custom Design</vt:lpstr>
      <vt:lpstr>LeadDev-Master_2013-NEW</vt:lpstr>
      <vt:lpstr>11_Custom Design</vt:lpstr>
      <vt:lpstr>PowerPoint Presentation</vt:lpstr>
      <vt:lpstr>PowerPoint Presentation</vt:lpstr>
      <vt:lpstr>Introduction</vt:lpstr>
      <vt:lpstr>PowerPoint Presentation</vt:lpstr>
      <vt:lpstr>The Rotary Foundation</vt:lpstr>
      <vt:lpstr>The Rotary Foundation</vt:lpstr>
      <vt:lpstr>Four Funds</vt:lpstr>
      <vt:lpstr>The Annual Fund SHARE System</vt:lpstr>
      <vt:lpstr>District “Create Hope” Grants</vt:lpstr>
      <vt:lpstr>District Grant Theme: Create The Magic</vt:lpstr>
      <vt:lpstr>District Create The Magic Grant Basics</vt:lpstr>
      <vt:lpstr>District Create The Magic Grant Eligibility Requirements</vt:lpstr>
      <vt:lpstr>District Create The Magic Grant Eligibility Requirements</vt:lpstr>
      <vt:lpstr>District Create The Magic Grant Project Requirements</vt:lpstr>
      <vt:lpstr>PowerPoint Presentation</vt:lpstr>
      <vt:lpstr>District Create The Magic Grant Project Requirements</vt:lpstr>
      <vt:lpstr>PowerPoint Presentation</vt:lpstr>
      <vt:lpstr>Seven Areas of Focus</vt:lpstr>
      <vt:lpstr>District Create The Magic Grant Project Requirements</vt:lpstr>
      <vt:lpstr>District Create The Magic Grant Project Requirements continued</vt:lpstr>
      <vt:lpstr>District Create The Magic Grant Project Requirements continued</vt:lpstr>
      <vt:lpstr>District Create The Magic Grant Project Requirements continued</vt:lpstr>
      <vt:lpstr>PowerPoint Presentation</vt:lpstr>
      <vt:lpstr>Club Qualification Memorandum of Understanding</vt:lpstr>
      <vt:lpstr>Club Qualification Memorandum of Understanding – Signature Page</vt:lpstr>
      <vt:lpstr>PowerPoint Presentation</vt:lpstr>
      <vt:lpstr>District Create The Magic Grant Project Requirements continued</vt:lpstr>
      <vt:lpstr>Fillable Forms</vt:lpstr>
      <vt:lpstr>PowerPoint Presentation</vt:lpstr>
      <vt:lpstr>PowerPoint Presentation</vt:lpstr>
      <vt:lpstr>PowerPoint Presentation</vt:lpstr>
      <vt:lpstr>PowerPoint Presentation</vt:lpstr>
      <vt:lpstr>PowerPoint Presentation</vt:lpstr>
      <vt:lpstr>District Create The Magic Grant Timeline</vt:lpstr>
      <vt:lpstr>PowerPoint Presentation</vt:lpstr>
      <vt:lpstr>PowerPoint Presentation</vt:lpstr>
      <vt:lpstr>PowerPoint Presentation</vt:lpstr>
      <vt:lpstr>PowerPoint Presentation</vt:lpstr>
      <vt:lpstr>PowerPoint Presentation</vt:lpstr>
      <vt:lpstr>PowerPoint Presentation</vt:lpstr>
      <vt:lpstr>Where to Find the Forms</vt:lpstr>
      <vt:lpstr>If You Need Help…</vt:lpstr>
      <vt:lpstr>Questions?</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Grey Giovanine</cp:lastModifiedBy>
  <cp:revision>1154</cp:revision>
  <cp:lastPrinted>2019-10-18T19:06:39Z</cp:lastPrinted>
  <dcterms:created xsi:type="dcterms:W3CDTF">2010-04-16T20:11:30Z</dcterms:created>
  <dcterms:modified xsi:type="dcterms:W3CDTF">2024-01-20T03:59:43Z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WhenToUse">
    <vt:lpwstr>Powerpoint template using the new brand guidelines. This presentation has a cloud gray background on the cover and white background on other slides.</vt:lpwstr>
  </property>
  <property fmtid="{D5CDD505-2E9C-101B-9397-08002B2CF9AE}" pid="4" name="Description0">
    <vt:lpwstr>Powerpoint template using the new brand guidelines. This presentation has a cloud gray background on the cover and white background on other slides.</vt:lpwstr>
  </property>
  <property fmtid="{D5CDD505-2E9C-101B-9397-08002B2CF9AE}" pid="5" name="Status">
    <vt:lpwstr>In Review</vt:lpwstr>
  </property>
  <property fmtid="{D5CDD505-2E9C-101B-9397-08002B2CF9AE}" pid="6" name="ContentTypeId">
    <vt:lpwstr>0x0101001C0041018965C148B8386E7CAFFFD3D7</vt:lpwstr>
  </property>
</Properties>
</file>