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87" r:id="rId3"/>
    <p:sldId id="279" r:id="rId4"/>
    <p:sldId id="283" r:id="rId5"/>
    <p:sldId id="280" r:id="rId6"/>
    <p:sldId id="291" r:id="rId7"/>
    <p:sldId id="296" r:id="rId8"/>
    <p:sldId id="281" r:id="rId9"/>
    <p:sldId id="282" r:id="rId10"/>
    <p:sldId id="286" r:id="rId11"/>
    <p:sldId id="288" r:id="rId12"/>
    <p:sldId id="289" r:id="rId13"/>
    <p:sldId id="292" r:id="rId14"/>
    <p:sldId id="293" r:id="rId15"/>
    <p:sldId id="294" r:id="rId16"/>
    <p:sldId id="295" r:id="rId17"/>
    <p:sldId id="290" r:id="rId18"/>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87" autoAdjust="0"/>
  </p:normalViewPr>
  <p:slideViewPr>
    <p:cSldViewPr>
      <p:cViewPr varScale="1">
        <p:scale>
          <a:sx n="88" d="100"/>
          <a:sy n="88" d="100"/>
        </p:scale>
        <p:origin x="654" y="7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C3919E-EA75-4495-9979-DA4562C2FD82}" type="datetimeFigureOut">
              <a:rPr lang="en-US" smtClean="0"/>
              <a:t>7/27/2018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15CED9-42B1-46EB-B1A3-EF538B7E8782}" type="slidenum">
              <a:rPr lang="en-US" smtClean="0"/>
              <a:t>‹#›</a:t>
            </a:fld>
            <a:endParaRPr lang="en-US"/>
          </a:p>
        </p:txBody>
      </p:sp>
    </p:spTree>
    <p:extLst>
      <p:ext uri="{BB962C8B-B14F-4D97-AF65-F5344CB8AC3E}">
        <p14:creationId xmlns:p14="http://schemas.microsoft.com/office/powerpoint/2010/main" val="1981092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Dictionary Project was formally established in 1995,</a:t>
            </a:r>
            <a:r>
              <a:rPr lang="en-US" baseline="0" dirty="0" smtClean="0"/>
              <a:t> though its origins are in 1992. The initial goal was to provide a dictionary to every 3</a:t>
            </a:r>
            <a:r>
              <a:rPr lang="en-US" baseline="30000" dirty="0" smtClean="0"/>
              <a:t>rd</a:t>
            </a:r>
            <a:r>
              <a:rPr lang="en-US" baseline="0" dirty="0" smtClean="0"/>
              <a:t> grader in South Carolina. This was achieved in 1999. In 2002, a Wall Street Journal article brought The Dictionary Project to national attention and now includes students in all 50 states.</a:t>
            </a:r>
          </a:p>
          <a:p>
            <a:endParaRPr lang="en-US" baseline="0" dirty="0" smtClean="0"/>
          </a:p>
          <a:p>
            <a:r>
              <a:rPr lang="en-US" baseline="0" dirty="0" smtClean="0"/>
              <a:t>Unless cited elsewhere, all the information in this presentation is from this website.</a:t>
            </a:r>
          </a:p>
          <a:p>
            <a:endParaRPr lang="en-US" baseline="0" dirty="0" smtClean="0"/>
          </a:p>
          <a:p>
            <a:r>
              <a:rPr lang="en-US" baseline="0" dirty="0" smtClean="0"/>
              <a:t>And of course, my biggest fear is to have misspelled a word in a presentation on dictionaries, so please be kind. </a:t>
            </a:r>
            <a:endParaRPr lang="en-US" dirty="0"/>
          </a:p>
        </p:txBody>
      </p:sp>
      <p:sp>
        <p:nvSpPr>
          <p:cNvPr id="4" name="Slide Number Placeholder 3"/>
          <p:cNvSpPr>
            <a:spLocks noGrp="1"/>
          </p:cNvSpPr>
          <p:nvPr>
            <p:ph type="sldNum" sz="quarter" idx="10"/>
          </p:nvPr>
        </p:nvSpPr>
        <p:spPr/>
        <p:txBody>
          <a:bodyPr/>
          <a:lstStyle/>
          <a:p>
            <a:fld id="{FE15CED9-42B1-46EB-B1A3-EF538B7E8782}" type="slidenum">
              <a:rPr lang="en-US" smtClean="0"/>
              <a:t>1</a:t>
            </a:fld>
            <a:endParaRPr lang="en-US"/>
          </a:p>
        </p:txBody>
      </p:sp>
    </p:spTree>
    <p:extLst>
      <p:ext uri="{BB962C8B-B14F-4D97-AF65-F5344CB8AC3E}">
        <p14:creationId xmlns:p14="http://schemas.microsoft.com/office/powerpoint/2010/main" val="206859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the “Resource” sub-heading, you</a:t>
            </a:r>
            <a:r>
              <a:rPr lang="en-US" baseline="0" dirty="0" smtClean="0"/>
              <a:t> can find links for various sources for labels. </a:t>
            </a:r>
            <a:r>
              <a:rPr lang="en-US" dirty="0" smtClean="0"/>
              <a:t>Here is a sample label. Opens an opportunity to talk about Rotary and The Four-Way Test. Includes a line for the student’s name.</a:t>
            </a:r>
            <a:r>
              <a:rPr lang="en-US" baseline="0" dirty="0" smtClean="0"/>
              <a:t> Can be customized to acknowledge your club as well. These can then be printed on self-adhesive labels (Avery 5168).</a:t>
            </a:r>
            <a:endParaRPr lang="en-US" dirty="0"/>
          </a:p>
        </p:txBody>
      </p:sp>
      <p:sp>
        <p:nvSpPr>
          <p:cNvPr id="4" name="Slide Number Placeholder 3"/>
          <p:cNvSpPr>
            <a:spLocks noGrp="1"/>
          </p:cNvSpPr>
          <p:nvPr>
            <p:ph type="sldNum" sz="quarter" idx="10"/>
          </p:nvPr>
        </p:nvSpPr>
        <p:spPr/>
        <p:txBody>
          <a:bodyPr/>
          <a:lstStyle/>
          <a:p>
            <a:fld id="{FE15CED9-42B1-46EB-B1A3-EF538B7E8782}" type="slidenum">
              <a:rPr lang="en-US" smtClean="0"/>
              <a:t>10</a:t>
            </a:fld>
            <a:endParaRPr lang="en-US"/>
          </a:p>
        </p:txBody>
      </p:sp>
    </p:spTree>
    <p:extLst>
      <p:ext uri="{BB962C8B-B14F-4D97-AF65-F5344CB8AC3E}">
        <p14:creationId xmlns:p14="http://schemas.microsoft.com/office/powerpoint/2010/main" val="290092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you initiate contact with a classroom,</a:t>
            </a:r>
            <a:r>
              <a:rPr lang="en-US" baseline="0" dirty="0" smtClean="0"/>
              <a:t> school, or district will vary from project to project. Within the “Resources” sub-heading are sample letters for each of these purposes. </a:t>
            </a:r>
          </a:p>
          <a:p>
            <a:endParaRPr lang="en-US" baseline="0" dirty="0" smtClean="0"/>
          </a:p>
          <a:p>
            <a:r>
              <a:rPr lang="en-US" baseline="0" dirty="0" smtClean="0"/>
              <a:t>If you are looking at the whole district, contacting the superintendent is a good way to go.</a:t>
            </a:r>
          </a:p>
          <a:p>
            <a:endParaRPr lang="en-US" baseline="0" dirty="0" smtClean="0"/>
          </a:p>
          <a:p>
            <a:r>
              <a:rPr lang="en-US" baseline="0" dirty="0" smtClean="0"/>
              <a:t>For large schools with several 3</a:t>
            </a:r>
            <a:r>
              <a:rPr lang="en-US" baseline="30000" dirty="0" smtClean="0"/>
              <a:t>rd</a:t>
            </a:r>
            <a:r>
              <a:rPr lang="en-US" baseline="0" dirty="0" smtClean="0"/>
              <a:t> grade classrooms, the principal is a logical starting point.</a:t>
            </a:r>
          </a:p>
          <a:p>
            <a:endParaRPr lang="en-US" baseline="0" dirty="0" smtClean="0"/>
          </a:p>
          <a:p>
            <a:r>
              <a:rPr lang="en-US" baseline="0" dirty="0" smtClean="0"/>
              <a:t>For most Rotarians, the natural starting point is to talk with a teacher. See what the teacher thinks so you have information to carry with you as you go up the chain of command.</a:t>
            </a:r>
          </a:p>
          <a:p>
            <a:endParaRPr lang="en-US" baseline="0" dirty="0" smtClean="0"/>
          </a:p>
          <a:p>
            <a:r>
              <a:rPr lang="en-US" baseline="0" dirty="0" smtClean="0"/>
              <a:t>As mentioned earlier, Illinois includes dictionary skills in its Elementary Language Arts standards, so teachers should be open to obtaining resources FOR EACH CHILD to further that goal.</a:t>
            </a:r>
          </a:p>
          <a:p>
            <a:endParaRPr lang="en-US" baseline="0" dirty="0" smtClean="0"/>
          </a:p>
          <a:p>
            <a:r>
              <a:rPr lang="en-US" baseline="0" dirty="0" smtClean="0"/>
              <a:t>Contact with the parents can accomplish several goals. In addition to explaining what the project is about, it is an opportunity to share Rotary and its values with families.</a:t>
            </a:r>
            <a:endParaRPr lang="en-US" dirty="0"/>
          </a:p>
        </p:txBody>
      </p:sp>
      <p:sp>
        <p:nvSpPr>
          <p:cNvPr id="4" name="Slide Number Placeholder 3"/>
          <p:cNvSpPr>
            <a:spLocks noGrp="1"/>
          </p:cNvSpPr>
          <p:nvPr>
            <p:ph type="sldNum" sz="quarter" idx="10"/>
          </p:nvPr>
        </p:nvSpPr>
        <p:spPr/>
        <p:txBody>
          <a:bodyPr/>
          <a:lstStyle/>
          <a:p>
            <a:fld id="{FE15CED9-42B1-46EB-B1A3-EF538B7E8782}" type="slidenum">
              <a:rPr lang="en-US" smtClean="0"/>
              <a:t>11</a:t>
            </a:fld>
            <a:endParaRPr lang="en-US"/>
          </a:p>
        </p:txBody>
      </p:sp>
    </p:spTree>
    <p:extLst>
      <p:ext uri="{BB962C8B-B14F-4D97-AF65-F5344CB8AC3E}">
        <p14:creationId xmlns:p14="http://schemas.microsoft.com/office/powerpoint/2010/main" val="366919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Expressions of heartfelt gratitude can</a:t>
            </a:r>
            <a:r>
              <a:rPr lang="en-US" baseline="0" dirty="0" smtClean="0"/>
              <a:t> alone make a project worthwhile. For some children, the dictionary you give them is the first book that they can call their very own. Yes, the dictionaries belong </a:t>
            </a:r>
            <a:r>
              <a:rPr lang="en-US" u="sng" baseline="0" dirty="0" smtClean="0"/>
              <a:t>to the children</a:t>
            </a:r>
            <a:r>
              <a:rPr lang="en-US" baseline="0" dirty="0" smtClean="0"/>
              <a:t>, not the classroom. While they may stay in the classroom for the school year, when they commence from 3</a:t>
            </a:r>
            <a:r>
              <a:rPr lang="en-US" baseline="30000" dirty="0" smtClean="0"/>
              <a:t>rd</a:t>
            </a:r>
            <a:r>
              <a:rPr lang="en-US" baseline="0" dirty="0" smtClean="0"/>
              <a:t> grade, they take their dictionaries with them. Hence, this is an annual project to be continued year after year. Many clubs in our district are now in their fourteenth year of providing dictionaries, some donate thousands of dollars to distribute dictionaries to an entire school district, others raise $60 to help out an individual classroom. Whatever the size of your club, there is a dictionary project out there. </a:t>
            </a:r>
            <a:endParaRPr lang="en-US" dirty="0"/>
          </a:p>
        </p:txBody>
      </p:sp>
      <p:sp>
        <p:nvSpPr>
          <p:cNvPr id="4" name="Slide Number Placeholder 3"/>
          <p:cNvSpPr>
            <a:spLocks noGrp="1"/>
          </p:cNvSpPr>
          <p:nvPr>
            <p:ph type="sldNum" sz="quarter" idx="10"/>
          </p:nvPr>
        </p:nvSpPr>
        <p:spPr/>
        <p:txBody>
          <a:bodyPr/>
          <a:lstStyle/>
          <a:p>
            <a:fld id="{FE15CED9-42B1-46EB-B1A3-EF538B7E8782}" type="slidenum">
              <a:rPr lang="en-US" smtClean="0"/>
              <a:t>12</a:t>
            </a:fld>
            <a:endParaRPr lang="en-US"/>
          </a:p>
        </p:txBody>
      </p:sp>
    </p:spTree>
    <p:extLst>
      <p:ext uri="{BB962C8B-B14F-4D97-AF65-F5344CB8AC3E}">
        <p14:creationId xmlns:p14="http://schemas.microsoft.com/office/powerpoint/2010/main" val="732063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 information for:</a:t>
            </a:r>
          </a:p>
          <a:p>
            <a:r>
              <a:rPr lang="en-US" dirty="0" smtClean="0"/>
              <a:t>Andy Axup, District Literacy Committee chair. </a:t>
            </a:r>
          </a:p>
          <a:p>
            <a:r>
              <a:rPr lang="en-US" dirty="0" smtClean="0"/>
              <a:t>AxupAndrewW@sau.edu</a:t>
            </a:r>
          </a:p>
          <a:p>
            <a:r>
              <a:rPr lang="en-US" dirty="0" smtClean="0"/>
              <a:t>563-424-6194</a:t>
            </a:r>
            <a:endParaRPr lang="en-US" dirty="0"/>
          </a:p>
        </p:txBody>
      </p:sp>
      <p:sp>
        <p:nvSpPr>
          <p:cNvPr id="4" name="Slide Number Placeholder 3"/>
          <p:cNvSpPr>
            <a:spLocks noGrp="1"/>
          </p:cNvSpPr>
          <p:nvPr>
            <p:ph type="sldNum" sz="quarter" idx="10"/>
          </p:nvPr>
        </p:nvSpPr>
        <p:spPr/>
        <p:txBody>
          <a:bodyPr/>
          <a:lstStyle/>
          <a:p>
            <a:fld id="{FE15CED9-42B1-46EB-B1A3-EF538B7E8782}" type="slidenum">
              <a:rPr lang="en-US" smtClean="0"/>
              <a:t>17</a:t>
            </a:fld>
            <a:endParaRPr lang="en-US"/>
          </a:p>
        </p:txBody>
      </p:sp>
    </p:spTree>
    <p:extLst>
      <p:ext uri="{BB962C8B-B14F-4D97-AF65-F5344CB8AC3E}">
        <p14:creationId xmlns:p14="http://schemas.microsoft.com/office/powerpoint/2010/main" val="2072411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While all 50 states include dictionary-related skills, 46 specifically cite using a dictionary.</a:t>
            </a:r>
          </a:p>
          <a:p>
            <a:pPr marL="228600" indent="-228600">
              <a:buAutoNum type="arabicPeriod"/>
            </a:pPr>
            <a:r>
              <a:rPr lang="en-US" dirty="0" smtClean="0"/>
              <a:t>No causation</a:t>
            </a:r>
            <a:r>
              <a:rPr lang="en-US" baseline="0" dirty="0" smtClean="0"/>
              <a:t> is identified. The Dictionary Project is not a research organ, so it is incumbent on researchers in the field to provide the requisite studies.</a:t>
            </a:r>
          </a:p>
          <a:p>
            <a:pPr marL="228600" indent="-228600">
              <a:buAutoNum type="arabicPeriod"/>
            </a:pPr>
            <a:r>
              <a:rPr lang="en-US" baseline="0" dirty="0" smtClean="0"/>
              <a:t>Personally (Andy Axup, District Literacy chair), I always enjoyed using a dictionary because of all the other words I came across en route to the target word.</a:t>
            </a:r>
            <a:endParaRPr lang="en-US" dirty="0"/>
          </a:p>
        </p:txBody>
      </p:sp>
      <p:sp>
        <p:nvSpPr>
          <p:cNvPr id="4" name="Slide Number Placeholder 3"/>
          <p:cNvSpPr>
            <a:spLocks noGrp="1"/>
          </p:cNvSpPr>
          <p:nvPr>
            <p:ph type="sldNum" sz="quarter" idx="10"/>
          </p:nvPr>
        </p:nvSpPr>
        <p:spPr/>
        <p:txBody>
          <a:bodyPr/>
          <a:lstStyle/>
          <a:p>
            <a:fld id="{FE15CED9-42B1-46EB-B1A3-EF538B7E8782}" type="slidenum">
              <a:rPr lang="en-US" smtClean="0"/>
              <a:t>2</a:t>
            </a:fld>
            <a:endParaRPr lang="en-US"/>
          </a:p>
        </p:txBody>
      </p:sp>
    </p:spTree>
    <p:extLst>
      <p:ext uri="{BB962C8B-B14F-4D97-AF65-F5344CB8AC3E}">
        <p14:creationId xmlns:p14="http://schemas.microsoft.com/office/powerpoint/2010/main" val="2042683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Hugh Mackay is an Australian psychologist,</a:t>
            </a:r>
            <a:r>
              <a:rPr lang="en-US" baseline="0" dirty="0" smtClean="0"/>
              <a:t> sociologist, and author of “The Good Life: What makes a life worth living.”</a:t>
            </a:r>
          </a:p>
          <a:p>
            <a:endParaRPr lang="en-US" baseline="0" dirty="0" smtClean="0"/>
          </a:p>
          <a:p>
            <a:r>
              <a:rPr lang="en-US" baseline="0" dirty="0" smtClean="0"/>
              <a:t>Alan Greenspan is an American economist who served as Chairman of the Federal Reserve for 5 terms from 1987 – 2006.</a:t>
            </a:r>
          </a:p>
          <a:p>
            <a:endParaRPr lang="en-US" dirty="0"/>
          </a:p>
        </p:txBody>
      </p:sp>
      <p:sp>
        <p:nvSpPr>
          <p:cNvPr id="4" name="Slide Number Placeholder 3"/>
          <p:cNvSpPr>
            <a:spLocks noGrp="1"/>
          </p:cNvSpPr>
          <p:nvPr>
            <p:ph type="sldNum" sz="quarter" idx="10"/>
          </p:nvPr>
        </p:nvSpPr>
        <p:spPr/>
        <p:txBody>
          <a:bodyPr/>
          <a:lstStyle/>
          <a:p>
            <a:fld id="{FE15CED9-42B1-46EB-B1A3-EF538B7E8782}" type="slidenum">
              <a:rPr lang="en-US" smtClean="0"/>
              <a:t>3</a:t>
            </a:fld>
            <a:endParaRPr lang="en-US"/>
          </a:p>
        </p:txBody>
      </p:sp>
    </p:spTree>
    <p:extLst>
      <p:ext uri="{BB962C8B-B14F-4D97-AF65-F5344CB8AC3E}">
        <p14:creationId xmlns:p14="http://schemas.microsoft.com/office/powerpoint/2010/main" val="1307297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statistics include Rotary clubs, districts, and Rotaract clubs. The</a:t>
            </a:r>
            <a:r>
              <a:rPr lang="en-US" baseline="0" dirty="0" smtClean="0"/>
              <a:t> values are possibly low as in smaller clubs with less developed financial streams some Rotarians buy books as individuals and are then reimbursed from their clubs. As of June 2018, dictionaries delivered to date = 30,192,919: Rotary % = 49.9%</a:t>
            </a:r>
            <a:endParaRPr lang="en-US" dirty="0"/>
          </a:p>
        </p:txBody>
      </p:sp>
      <p:sp>
        <p:nvSpPr>
          <p:cNvPr id="4" name="Slide Number Placeholder 3"/>
          <p:cNvSpPr>
            <a:spLocks noGrp="1"/>
          </p:cNvSpPr>
          <p:nvPr>
            <p:ph type="sldNum" sz="quarter" idx="10"/>
          </p:nvPr>
        </p:nvSpPr>
        <p:spPr/>
        <p:txBody>
          <a:bodyPr/>
          <a:lstStyle/>
          <a:p>
            <a:fld id="{FE15CED9-42B1-46EB-B1A3-EF538B7E8782}" type="slidenum">
              <a:rPr lang="en-US" smtClean="0"/>
              <a:t>4</a:t>
            </a:fld>
            <a:endParaRPr lang="en-US"/>
          </a:p>
        </p:txBody>
      </p:sp>
    </p:spTree>
    <p:extLst>
      <p:ext uri="{BB962C8B-B14F-4D97-AF65-F5344CB8AC3E}">
        <p14:creationId xmlns:p14="http://schemas.microsoft.com/office/powerpoint/2010/main" val="2327289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website, there is a pull-down menu “Sponsor a Project” with these sub-headings. For</a:t>
            </a:r>
            <a:r>
              <a:rPr lang="en-US" baseline="0" dirty="0" smtClean="0"/>
              <a:t> more information on any of these topics, please investigate the website.</a:t>
            </a:r>
          </a:p>
          <a:p>
            <a:endParaRPr lang="en-US" baseline="0" dirty="0" smtClean="0"/>
          </a:p>
          <a:p>
            <a:r>
              <a:rPr lang="en-US" baseline="0" dirty="0" smtClean="0"/>
              <a:t>Generally, Rotary Clubs know how to raise money, so I will not be discussing Fundraising Ideas.</a:t>
            </a:r>
            <a:endParaRPr lang="en-US" dirty="0"/>
          </a:p>
        </p:txBody>
      </p:sp>
      <p:sp>
        <p:nvSpPr>
          <p:cNvPr id="4" name="Slide Number Placeholder 3"/>
          <p:cNvSpPr>
            <a:spLocks noGrp="1"/>
          </p:cNvSpPr>
          <p:nvPr>
            <p:ph type="sldNum" sz="quarter" idx="10"/>
          </p:nvPr>
        </p:nvSpPr>
        <p:spPr/>
        <p:txBody>
          <a:bodyPr/>
          <a:lstStyle/>
          <a:p>
            <a:fld id="{FE15CED9-42B1-46EB-B1A3-EF538B7E8782}" type="slidenum">
              <a:rPr lang="en-US" smtClean="0"/>
              <a:t>5</a:t>
            </a:fld>
            <a:endParaRPr lang="en-US"/>
          </a:p>
        </p:txBody>
      </p:sp>
    </p:spTree>
    <p:extLst>
      <p:ext uri="{BB962C8B-B14F-4D97-AF65-F5344CB8AC3E}">
        <p14:creationId xmlns:p14="http://schemas.microsoft.com/office/powerpoint/2010/main" val="3096945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Start locally.</a:t>
            </a:r>
            <a:r>
              <a:rPr lang="en-US" baseline="0" dirty="0" smtClean="0"/>
              <a:t> A Rotarian with children (or grandchildren) in the local school is a natural avenue to the teacher. </a:t>
            </a:r>
          </a:p>
          <a:p>
            <a:pPr marL="228600" indent="-228600">
              <a:buAutoNum type="arabicPeriod"/>
            </a:pPr>
            <a:r>
              <a:rPr lang="en-US" baseline="0" dirty="0" smtClean="0"/>
              <a:t>Shown later, there are a wealth of books available from dictionaries and thesauri to gazetteers to bi-lingual translators.</a:t>
            </a:r>
          </a:p>
          <a:p>
            <a:pPr marL="228600" indent="-228600">
              <a:buAutoNum type="arabicPeriod"/>
            </a:pPr>
            <a:r>
              <a:rPr lang="en-US" baseline="0" dirty="0" smtClean="0"/>
              <a:t>A phrase that means “buying the books.” </a:t>
            </a:r>
          </a:p>
          <a:p>
            <a:pPr marL="228600" indent="-228600">
              <a:buAutoNum type="arabicPeriod"/>
            </a:pPr>
            <a:r>
              <a:rPr lang="en-US" baseline="0" dirty="0" smtClean="0"/>
              <a:t>With no tax or shipping costs.</a:t>
            </a:r>
          </a:p>
          <a:p>
            <a:pPr marL="228600" indent="-228600">
              <a:buAutoNum type="arabicPeriod"/>
            </a:pPr>
            <a:r>
              <a:rPr lang="en-US" baseline="0" dirty="0" smtClean="0"/>
              <a:t>A nice all-members project to get the dictionaries ready.</a:t>
            </a:r>
          </a:p>
          <a:p>
            <a:pPr marL="228600" indent="-228600">
              <a:buAutoNum type="arabicPeriod"/>
            </a:pPr>
            <a:r>
              <a:rPr lang="en-US" baseline="0" dirty="0" smtClean="0"/>
              <a:t>The fun part.</a:t>
            </a:r>
          </a:p>
          <a:p>
            <a:pPr marL="0" indent="0">
              <a:buNone/>
            </a:pPr>
            <a:r>
              <a:rPr lang="en-US" baseline="0" dirty="0" smtClean="0"/>
              <a:t>On the Dictionary Project site, The Rotary Club of Daniel Island is featured as a Dictionary Project from Start to Finish. https://www.dictionaryproject.org/sponsor-project/</a:t>
            </a:r>
          </a:p>
        </p:txBody>
      </p:sp>
      <p:sp>
        <p:nvSpPr>
          <p:cNvPr id="4" name="Slide Number Placeholder 3"/>
          <p:cNvSpPr>
            <a:spLocks noGrp="1"/>
          </p:cNvSpPr>
          <p:nvPr>
            <p:ph type="sldNum" sz="quarter" idx="10"/>
          </p:nvPr>
        </p:nvSpPr>
        <p:spPr/>
        <p:txBody>
          <a:bodyPr/>
          <a:lstStyle/>
          <a:p>
            <a:fld id="{FE15CED9-42B1-46EB-B1A3-EF538B7E8782}" type="slidenum">
              <a:rPr lang="en-US" smtClean="0"/>
              <a:t>6</a:t>
            </a:fld>
            <a:endParaRPr lang="en-US"/>
          </a:p>
        </p:txBody>
      </p:sp>
    </p:spTree>
    <p:extLst>
      <p:ext uri="{BB962C8B-B14F-4D97-AF65-F5344CB8AC3E}">
        <p14:creationId xmlns:p14="http://schemas.microsoft.com/office/powerpoint/2010/main" val="3667685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Like the following page, this</a:t>
            </a:r>
            <a:r>
              <a:rPr lang="en-US" baseline="0" dirty="0" smtClean="0"/>
              <a:t> is a</a:t>
            </a:r>
            <a:r>
              <a:rPr lang="en-US" dirty="0" smtClean="0"/>
              <a:t> small sampling of the books available</a:t>
            </a:r>
            <a:r>
              <a:rPr lang="en-US" baseline="0" dirty="0" smtClean="0"/>
              <a:t> through The Dictionary Project website. Under the “Other” sub-heading is “Samples.” One sample kit is a variety of dictionaries and another is a sampling of other reference books. These are useful in order to show the teachers what you are talking about so they can select one most appropriate to their classrooms.</a:t>
            </a:r>
            <a:endParaRPr lang="en-US" dirty="0" smtClean="0"/>
          </a:p>
          <a:p>
            <a:endParaRPr lang="en-US" dirty="0"/>
          </a:p>
        </p:txBody>
      </p:sp>
      <p:sp>
        <p:nvSpPr>
          <p:cNvPr id="4" name="Slide Number Placeholder 3"/>
          <p:cNvSpPr>
            <a:spLocks noGrp="1"/>
          </p:cNvSpPr>
          <p:nvPr>
            <p:ph type="sldNum" sz="quarter" idx="10"/>
          </p:nvPr>
        </p:nvSpPr>
        <p:spPr/>
        <p:txBody>
          <a:bodyPr/>
          <a:lstStyle/>
          <a:p>
            <a:fld id="{FE15CED9-42B1-46EB-B1A3-EF538B7E8782}" type="slidenum">
              <a:rPr lang="en-US" smtClean="0"/>
              <a:t>7</a:t>
            </a:fld>
            <a:endParaRPr lang="en-US"/>
          </a:p>
        </p:txBody>
      </p:sp>
    </p:spTree>
    <p:extLst>
      <p:ext uri="{BB962C8B-B14F-4D97-AF65-F5344CB8AC3E}">
        <p14:creationId xmlns:p14="http://schemas.microsoft.com/office/powerpoint/2010/main" val="3994533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a:t>
            </a:r>
            <a:r>
              <a:rPr lang="en-US" dirty="0" smtClean="0"/>
              <a:t> small sampling of the books available</a:t>
            </a:r>
            <a:r>
              <a:rPr lang="en-US" baseline="0" dirty="0" smtClean="0"/>
              <a:t> through The Dictionary Project website. Under the “Other” sub-heading is “Samples.” One sample kit is a variety of dictionaries and another is a sampling of other reference books. These are useful in order to show the teachers what you are talking about so they can select one most appropriate to their classrooms.</a:t>
            </a:r>
            <a:endParaRPr lang="en-US" dirty="0"/>
          </a:p>
        </p:txBody>
      </p:sp>
      <p:sp>
        <p:nvSpPr>
          <p:cNvPr id="4" name="Slide Number Placeholder 3"/>
          <p:cNvSpPr>
            <a:spLocks noGrp="1"/>
          </p:cNvSpPr>
          <p:nvPr>
            <p:ph type="sldNum" sz="quarter" idx="10"/>
          </p:nvPr>
        </p:nvSpPr>
        <p:spPr/>
        <p:txBody>
          <a:bodyPr/>
          <a:lstStyle/>
          <a:p>
            <a:fld id="{FE15CED9-42B1-46EB-B1A3-EF538B7E8782}" type="slidenum">
              <a:rPr lang="en-US" smtClean="0"/>
              <a:t>8</a:t>
            </a:fld>
            <a:endParaRPr lang="en-US"/>
          </a:p>
        </p:txBody>
      </p:sp>
    </p:spTree>
    <p:extLst>
      <p:ext uri="{BB962C8B-B14F-4D97-AF65-F5344CB8AC3E}">
        <p14:creationId xmlns:p14="http://schemas.microsoft.com/office/powerpoint/2010/main" val="624373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close up of</a:t>
            </a:r>
            <a:r>
              <a:rPr lang="en-US" baseline="0" dirty="0" smtClean="0"/>
              <a:t> a selected dictionary. Note the per book cost of $2.50. </a:t>
            </a:r>
          </a:p>
          <a:p>
            <a:endParaRPr lang="en-US" baseline="0" dirty="0" smtClean="0"/>
          </a:p>
          <a:p>
            <a:r>
              <a:rPr lang="en-US" baseline="0" dirty="0" smtClean="0"/>
              <a:t>Book prices range from $1.50 to $2.50 for American English dictionaries and from $2.50 (Spanish-English) to $20.50 (Tagalog*-English) for translation dictionaries. Translation dictionaries include 15 languages from Arabic to Tagalog (Philippines) and three “other” English dictionaries for British and American Caribbean and Canadian.</a:t>
            </a:r>
          </a:p>
          <a:p>
            <a:endParaRPr lang="en-US" baseline="0" dirty="0" smtClean="0"/>
          </a:p>
          <a:p>
            <a:r>
              <a:rPr lang="en-US" baseline="0" dirty="0" smtClean="0"/>
              <a:t>*Note: Pronunciation of Tagalog = ta-GALL-</a:t>
            </a:r>
            <a:r>
              <a:rPr lang="en-US" baseline="0" dirty="0" err="1" smtClean="0"/>
              <a:t>ug</a:t>
            </a:r>
            <a:endParaRPr lang="en-US" dirty="0"/>
          </a:p>
        </p:txBody>
      </p:sp>
      <p:sp>
        <p:nvSpPr>
          <p:cNvPr id="4" name="Slide Number Placeholder 3"/>
          <p:cNvSpPr>
            <a:spLocks noGrp="1"/>
          </p:cNvSpPr>
          <p:nvPr>
            <p:ph type="sldNum" sz="quarter" idx="10"/>
          </p:nvPr>
        </p:nvSpPr>
        <p:spPr/>
        <p:txBody>
          <a:bodyPr/>
          <a:lstStyle/>
          <a:p>
            <a:fld id="{FE15CED9-42B1-46EB-B1A3-EF538B7E8782}" type="slidenum">
              <a:rPr lang="en-US" smtClean="0"/>
              <a:t>9</a:t>
            </a:fld>
            <a:endParaRPr lang="en-US"/>
          </a:p>
        </p:txBody>
      </p:sp>
    </p:spTree>
    <p:extLst>
      <p:ext uri="{BB962C8B-B14F-4D97-AF65-F5344CB8AC3E}">
        <p14:creationId xmlns:p14="http://schemas.microsoft.com/office/powerpoint/2010/main" val="2847900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A47858-D44F-4032-B1FE-4C31A4AB5191}" type="datetimeFigureOut">
              <a:rPr lang="en-US" smtClean="0"/>
              <a:pPr/>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CCF6A-7E61-4D6D-9DE2-DA64086A97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A47858-D44F-4032-B1FE-4C31A4AB5191}" type="datetimeFigureOut">
              <a:rPr lang="en-US" smtClean="0"/>
              <a:pPr/>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CCF6A-7E61-4D6D-9DE2-DA64086A97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A47858-D44F-4032-B1FE-4C31A4AB5191}" type="datetimeFigureOut">
              <a:rPr lang="en-US" smtClean="0"/>
              <a:pPr/>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CCF6A-7E61-4D6D-9DE2-DA64086A97C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A47858-D44F-4032-B1FE-4C31A4AB5191}" type="datetimeFigureOut">
              <a:rPr lang="en-US" smtClean="0"/>
              <a:pPr/>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CCF6A-7E61-4D6D-9DE2-DA64086A97C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A47858-D44F-4032-B1FE-4C31A4AB5191}" type="datetimeFigureOut">
              <a:rPr lang="en-US" smtClean="0"/>
              <a:pPr/>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CCF6A-7E61-4D6D-9DE2-DA64086A97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A47858-D44F-4032-B1FE-4C31A4AB5191}" type="datetimeFigureOut">
              <a:rPr lang="en-US" smtClean="0"/>
              <a:pPr/>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CCF6A-7E61-4D6D-9DE2-DA64086A97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A47858-D44F-4032-B1FE-4C31A4AB5191}" type="datetimeFigureOut">
              <a:rPr lang="en-US" smtClean="0"/>
              <a:pPr/>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6CCF6A-7E61-4D6D-9DE2-DA64086A97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A47858-D44F-4032-B1FE-4C31A4AB5191}" type="datetimeFigureOut">
              <a:rPr lang="en-US" smtClean="0"/>
              <a:pPr/>
              <a:t>7/27/2018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6CCF6A-7E61-4D6D-9DE2-DA64086A97C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A47858-D44F-4032-B1FE-4C31A4AB5191}" type="datetimeFigureOut">
              <a:rPr lang="en-US" smtClean="0"/>
              <a:pPr/>
              <a:t>7/27/2018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6CCF6A-7E61-4D6D-9DE2-DA64086A97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47858-D44F-4032-B1FE-4C31A4AB5191}" type="datetimeFigureOut">
              <a:rPr lang="en-US" smtClean="0"/>
              <a:pPr/>
              <a:t>7/27/2018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6CCF6A-7E61-4D6D-9DE2-DA64086A97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A47858-D44F-4032-B1FE-4C31A4AB5191}" type="datetimeFigureOut">
              <a:rPr lang="en-US" smtClean="0"/>
              <a:pPr/>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6CCF6A-7E61-4D6D-9DE2-DA64086A97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A47858-D44F-4032-B1FE-4C31A4AB5191}" type="datetimeFigureOut">
              <a:rPr lang="en-US" smtClean="0"/>
              <a:pPr/>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6CCF6A-7E61-4D6D-9DE2-DA64086A97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47858-D44F-4032-B1FE-4C31A4AB5191}" type="datetimeFigureOut">
              <a:rPr lang="en-US" smtClean="0"/>
              <a:pPr/>
              <a:t>7/27/2018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6CCF6A-7E61-4D6D-9DE2-DA64086A97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http://www.le.ac.uk/psychology/jrb/PDFs/Beech%202004%20dictionary.pdf" TargetMode="External"/><Relationship Id="rId4" Type="http://schemas.openxmlformats.org/officeDocument/2006/relationships/hyperlink" Target="https://www.isbe.net/Documents/ela-standards.pdf"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8" Type="http://schemas.openxmlformats.org/officeDocument/2006/relationships/hyperlink" Target="https://www.dictionaryproject.org/bookshelf/index.php?route=product/product&amp;path=75&amp;product_id=121" TargetMode="External"/><Relationship Id="rId13" Type="http://schemas.openxmlformats.org/officeDocument/2006/relationships/image" Target="../media/image6.png"/><Relationship Id="rId18" Type="http://schemas.openxmlformats.org/officeDocument/2006/relationships/hyperlink" Target="https://www.dictionaryproject.org/bookshelf/index.php?route=product/product&amp;path=75&amp;product_id=54" TargetMode="External"/><Relationship Id="rId3" Type="http://schemas.openxmlformats.org/officeDocument/2006/relationships/image" Target="../media/image1.jpeg"/><Relationship Id="rId21" Type="http://schemas.openxmlformats.org/officeDocument/2006/relationships/image" Target="../media/image10.png"/><Relationship Id="rId7" Type="http://schemas.openxmlformats.org/officeDocument/2006/relationships/image" Target="../media/image3.png"/><Relationship Id="rId12" Type="http://schemas.openxmlformats.org/officeDocument/2006/relationships/hyperlink" Target="https://www.dictionaryproject.org/bookshelf/index.php?route=product/product&amp;path=75&amp;product_id=50" TargetMode="External"/><Relationship Id="rId17" Type="http://schemas.openxmlformats.org/officeDocument/2006/relationships/image" Target="../media/image8.png"/><Relationship Id="rId2" Type="http://schemas.openxmlformats.org/officeDocument/2006/relationships/notesSlide" Target="../notesSlides/notesSlide7.xml"/><Relationship Id="rId16" Type="http://schemas.openxmlformats.org/officeDocument/2006/relationships/hyperlink" Target="https://www.dictionaryproject.org/bookshelf/index.php?route=product/product&amp;path=75&amp;product_id=114" TargetMode="External"/><Relationship Id="rId20" Type="http://schemas.openxmlformats.org/officeDocument/2006/relationships/hyperlink" Target="https://www.dictionaryproject.org/bookshelf/index.php?route=product/product&amp;path=75&amp;product_id=117" TargetMode="External"/><Relationship Id="rId1" Type="http://schemas.openxmlformats.org/officeDocument/2006/relationships/slideLayout" Target="../slideLayouts/slideLayout7.xml"/><Relationship Id="rId6" Type="http://schemas.openxmlformats.org/officeDocument/2006/relationships/hyperlink" Target="https://www.dictionaryproject.org/bookshelf/index.php?route=product/product&amp;path=75&amp;product_id=120" TargetMode="External"/><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hyperlink" Target="https://www.dictionaryproject.org/bookshelf/index.php?route=product/product&amp;path=75&amp;product_id=56" TargetMode="External"/><Relationship Id="rId19" Type="http://schemas.openxmlformats.org/officeDocument/2006/relationships/image" Target="../media/image9.png"/><Relationship Id="rId4" Type="http://schemas.openxmlformats.org/officeDocument/2006/relationships/hyperlink" Target="https://www.dictionaryproject.org/bookshelf/index.php?route=product/product&amp;path=75&amp;product_id=122" TargetMode="External"/><Relationship Id="rId9" Type="http://schemas.openxmlformats.org/officeDocument/2006/relationships/image" Target="../media/image4.png"/><Relationship Id="rId14" Type="http://schemas.openxmlformats.org/officeDocument/2006/relationships/hyperlink" Target="https://www.dictionaryproject.org/bookshelf/index.php?route=product/product&amp;path=75&amp;product_id=53"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dictionaryproject.org/bookshelf/index.php?route=product/product&amp;path=75&amp;product_id=53" TargetMode="External"/><Relationship Id="rId3" Type="http://schemas.openxmlformats.org/officeDocument/2006/relationships/notesSlide" Target="../notesSlides/notesSlide8.xml"/><Relationship Id="rId7" Type="http://schemas.openxmlformats.org/officeDocument/2006/relationships/hyperlink" Target="https://www.dictionaryproject.org/bookshelf/index.php?route=product/product&amp;path=75&amp;product_id=52" TargetMode="Externa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https://www.dictionaryproject.org/bookshelf/index.php?route=product/product&amp;path=75&amp;product_id=77" TargetMode="External"/><Relationship Id="rId5" Type="http://schemas.openxmlformats.org/officeDocument/2006/relationships/hyperlink" Target="https://www.dictionaryproject.org/bookshelf/index.php?route=product/product&amp;path=75&amp;product_id=50" TargetMode="External"/><Relationship Id="rId4" Type="http://schemas.openxmlformats.org/officeDocument/2006/relationships/hyperlink" Target="https://www.dictionaryproject.org/bookshelf/index.php?route=product/product&amp;path=75&amp;product_id=122" TargetMode="External"/><Relationship Id="rId9" Type="http://schemas.openxmlformats.org/officeDocument/2006/relationships/hyperlink" Target="https://www.dictionaryproject.org/bookshelf/index.php?route=product/product&amp;path=75&amp;product_id=81"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1.png"/><Relationship Id="rId4" Type="http://schemas.openxmlformats.org/officeDocument/2006/relationships/hyperlink" Target="https://www.dictionaryproject.org/bookshelf/index.php?route=product/manufacturer/info&amp;manufacturer_id=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Palatino Linotype" pitchFamily="18" charset="0"/>
              </a:rPr>
              <a:t>The Dictionary Project</a:t>
            </a:r>
            <a:endParaRPr lang="en-US" dirty="0">
              <a:latin typeface="Palatino Linotype" pitchFamily="18" charset="0"/>
            </a:endParaRPr>
          </a:p>
        </p:txBody>
      </p:sp>
      <p:sp>
        <p:nvSpPr>
          <p:cNvPr id="3" name="Subtitle 2"/>
          <p:cNvSpPr>
            <a:spLocks noGrp="1"/>
          </p:cNvSpPr>
          <p:nvPr>
            <p:ph type="subTitle" idx="1"/>
          </p:nvPr>
        </p:nvSpPr>
        <p:spPr/>
        <p:txBody>
          <a:bodyPr>
            <a:normAutofit fontScale="62500" lnSpcReduction="20000"/>
          </a:bodyPr>
          <a:lstStyle/>
          <a:p>
            <a:r>
              <a:rPr lang="en-US" sz="4400" dirty="0" smtClean="0">
                <a:solidFill>
                  <a:srgbClr val="0000FF"/>
                </a:solidFill>
              </a:rPr>
              <a:t>https://</a:t>
            </a:r>
          </a:p>
          <a:p>
            <a:r>
              <a:rPr lang="en-US" sz="4400" dirty="0" smtClean="0">
                <a:solidFill>
                  <a:srgbClr val="0000FF"/>
                </a:solidFill>
              </a:rPr>
              <a:t>www.dictionaryproject.org</a:t>
            </a:r>
          </a:p>
          <a:p>
            <a:endParaRPr lang="en-US" sz="4400" dirty="0" smtClean="0">
              <a:solidFill>
                <a:srgbClr val="0000FF"/>
              </a:solidFill>
            </a:endParaRPr>
          </a:p>
          <a:p>
            <a:r>
              <a:rPr lang="en-US" sz="4400" dirty="0" smtClean="0">
                <a:solidFill>
                  <a:schemeClr val="tx1"/>
                </a:solidFill>
                <a:latin typeface="Palatino Linotype" pitchFamily="18" charset="0"/>
              </a:rPr>
              <a:t>“A dictionary is a necessity”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Labels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551320155"/>
              </p:ext>
            </p:extLst>
          </p:nvPr>
        </p:nvGraphicFramePr>
        <p:xfrm>
          <a:off x="3004026" y="1600200"/>
          <a:ext cx="3168174" cy="4525963"/>
        </p:xfrm>
        <a:graphic>
          <a:graphicData uri="http://schemas.openxmlformats.org/drawingml/2006/table">
            <a:tbl>
              <a:tblPr>
                <a:tableStyleId>{5C22544A-7EE6-4342-B048-85BDC9FD1C3A}</a:tableStyleId>
              </a:tblPr>
              <a:tblGrid>
                <a:gridCol w="3168174">
                  <a:extLst>
                    <a:ext uri="{9D8B030D-6E8A-4147-A177-3AD203B41FA5}">
                      <a16:colId xmlns:a16="http://schemas.microsoft.com/office/drawing/2014/main" val="20000"/>
                    </a:ext>
                  </a:extLst>
                </a:gridCol>
              </a:tblGrid>
              <a:tr h="4525963">
                <a:tc>
                  <a:txBody>
                    <a:bodyPr/>
                    <a:lstStyle/>
                    <a:p>
                      <a:pPr marL="80010" marR="80010" algn="ctr">
                        <a:spcBef>
                          <a:spcPts val="0"/>
                        </a:spcBef>
                        <a:spcAft>
                          <a:spcPts val="0"/>
                        </a:spcAft>
                      </a:pPr>
                      <a:endParaRPr lang="en-US" sz="1000" kern="0" dirty="0">
                        <a:effectLst/>
                      </a:endParaRPr>
                    </a:p>
                    <a:p>
                      <a:pPr marL="0" marR="0">
                        <a:spcBef>
                          <a:spcPts val="0"/>
                        </a:spcBef>
                        <a:spcAft>
                          <a:spcPts val="0"/>
                        </a:spcAft>
                      </a:pPr>
                      <a:r>
                        <a:rPr lang="en-US" sz="1200" dirty="0">
                          <a:effectLst/>
                        </a:rPr>
                        <a:t> </a:t>
                      </a:r>
                    </a:p>
                    <a:p>
                      <a:pPr marL="80010" marR="80010" algn="ctr">
                        <a:spcBef>
                          <a:spcPts val="0"/>
                        </a:spcBef>
                        <a:spcAft>
                          <a:spcPts val="0"/>
                        </a:spcAft>
                      </a:pPr>
                      <a:endParaRPr lang="en-US" sz="1400" kern="0" spc="50" dirty="0" smtClean="0">
                        <a:effectLst/>
                        <a:latin typeface="Comic Sans MS" pitchFamily="66" charset="0"/>
                      </a:endParaRPr>
                    </a:p>
                    <a:p>
                      <a:pPr marL="80010" marR="80010" algn="ctr">
                        <a:spcBef>
                          <a:spcPts val="0"/>
                        </a:spcBef>
                        <a:spcAft>
                          <a:spcPts val="0"/>
                        </a:spcAft>
                      </a:pPr>
                      <a:endParaRPr lang="en-US" sz="1400" kern="0" spc="50" dirty="0" smtClean="0">
                        <a:effectLst/>
                        <a:latin typeface="Comic Sans MS" pitchFamily="66" charset="0"/>
                      </a:endParaRPr>
                    </a:p>
                    <a:p>
                      <a:pPr marL="80010" marR="80010" algn="ctr">
                        <a:spcBef>
                          <a:spcPts val="0"/>
                        </a:spcBef>
                        <a:spcAft>
                          <a:spcPts val="0"/>
                        </a:spcAft>
                      </a:pPr>
                      <a:r>
                        <a:rPr lang="en-US" sz="1400" kern="0" spc="50" dirty="0" smtClean="0">
                          <a:effectLst/>
                          <a:latin typeface="Comic Sans MS" pitchFamily="66" charset="0"/>
                        </a:rPr>
                        <a:t>THE </a:t>
                      </a:r>
                      <a:r>
                        <a:rPr lang="en-US" sz="1400" kern="0" spc="50" dirty="0">
                          <a:effectLst/>
                          <a:latin typeface="Comic Sans MS" pitchFamily="66" charset="0"/>
                        </a:rPr>
                        <a:t>FOUR-WAY TEST</a:t>
                      </a:r>
                      <a:endParaRPr lang="en-US" sz="1400" kern="0" dirty="0">
                        <a:effectLst/>
                        <a:latin typeface="Comic Sans MS" pitchFamily="66" charset="0"/>
                      </a:endParaRPr>
                    </a:p>
                    <a:p>
                      <a:pPr marL="0" marR="0" algn="ctr">
                        <a:spcBef>
                          <a:spcPts val="0"/>
                        </a:spcBef>
                        <a:spcAft>
                          <a:spcPts val="0"/>
                        </a:spcAft>
                      </a:pPr>
                      <a:r>
                        <a:rPr lang="en-US" sz="1200" dirty="0">
                          <a:effectLst/>
                          <a:latin typeface="Comic Sans MS" pitchFamily="66" charset="0"/>
                        </a:rPr>
                        <a:t>of the things we think, say or do</a:t>
                      </a:r>
                    </a:p>
                    <a:p>
                      <a:pPr marL="0" marR="0" algn="ctr">
                        <a:spcBef>
                          <a:spcPts val="0"/>
                        </a:spcBef>
                        <a:spcAft>
                          <a:spcPts val="0"/>
                        </a:spcAft>
                      </a:pPr>
                      <a:r>
                        <a:rPr lang="en-US" sz="1200" dirty="0">
                          <a:effectLst/>
                          <a:latin typeface="Comic Sans MS" pitchFamily="66" charset="0"/>
                        </a:rPr>
                        <a:t> </a:t>
                      </a:r>
                    </a:p>
                    <a:p>
                      <a:pPr marL="342900" marR="0" lvl="0" indent="-342900">
                        <a:spcBef>
                          <a:spcPts val="0"/>
                        </a:spcBef>
                        <a:spcAft>
                          <a:spcPts val="0"/>
                        </a:spcAft>
                        <a:buFont typeface="+mj-lt"/>
                        <a:buAutoNum type="arabicPeriod"/>
                        <a:tabLst>
                          <a:tab pos="411480" algn="l"/>
                        </a:tabLst>
                      </a:pPr>
                      <a:r>
                        <a:rPr lang="en-US" sz="1200" dirty="0">
                          <a:effectLst/>
                          <a:latin typeface="Comic Sans MS" pitchFamily="66" charset="0"/>
                        </a:rPr>
                        <a:t>Is it the TRUTH?</a:t>
                      </a:r>
                    </a:p>
                    <a:p>
                      <a:pPr marL="342900" marR="0" lvl="0" indent="-342900">
                        <a:spcBef>
                          <a:spcPts val="0"/>
                        </a:spcBef>
                        <a:spcAft>
                          <a:spcPts val="0"/>
                        </a:spcAft>
                        <a:buFont typeface="+mj-lt"/>
                        <a:buAutoNum type="arabicPeriod"/>
                        <a:tabLst>
                          <a:tab pos="411480" algn="l"/>
                        </a:tabLst>
                      </a:pPr>
                      <a:r>
                        <a:rPr lang="en-US" sz="1200" dirty="0">
                          <a:effectLst/>
                          <a:latin typeface="Comic Sans MS" pitchFamily="66" charset="0"/>
                        </a:rPr>
                        <a:t>Is it FAIR to all concerned?</a:t>
                      </a:r>
                    </a:p>
                    <a:p>
                      <a:pPr marL="342900" marR="0" lvl="0" indent="-342900">
                        <a:spcBef>
                          <a:spcPts val="0"/>
                        </a:spcBef>
                        <a:spcAft>
                          <a:spcPts val="0"/>
                        </a:spcAft>
                        <a:buFont typeface="+mj-lt"/>
                        <a:buAutoNum type="arabicPeriod"/>
                        <a:tabLst>
                          <a:tab pos="411480" algn="l"/>
                        </a:tabLst>
                      </a:pPr>
                      <a:r>
                        <a:rPr lang="en-US" sz="1200" dirty="0">
                          <a:effectLst/>
                          <a:latin typeface="Comic Sans MS" pitchFamily="66" charset="0"/>
                        </a:rPr>
                        <a:t>Will it build GOOD WILL and BETTER FRIENDSHIPS?</a:t>
                      </a:r>
                    </a:p>
                    <a:p>
                      <a:pPr marL="342900" marR="0" lvl="0" indent="-342900">
                        <a:spcBef>
                          <a:spcPts val="0"/>
                        </a:spcBef>
                        <a:spcAft>
                          <a:spcPts val="0"/>
                        </a:spcAft>
                        <a:buFont typeface="+mj-lt"/>
                        <a:buAutoNum type="arabicPeriod"/>
                        <a:tabLst>
                          <a:tab pos="411480" algn="l"/>
                        </a:tabLst>
                      </a:pPr>
                      <a:r>
                        <a:rPr lang="en-US" sz="1200" dirty="0">
                          <a:effectLst/>
                          <a:latin typeface="Comic Sans MS" pitchFamily="66" charset="0"/>
                        </a:rPr>
                        <a:t>Will it be BENEFICIAL to all concerned?</a:t>
                      </a:r>
                    </a:p>
                    <a:p>
                      <a:pPr marL="0" marR="0">
                        <a:spcBef>
                          <a:spcPts val="0"/>
                        </a:spcBef>
                        <a:spcAft>
                          <a:spcPts val="0"/>
                        </a:spcAft>
                      </a:pPr>
                      <a:r>
                        <a:rPr lang="en-US" sz="1200" dirty="0">
                          <a:effectLst/>
                          <a:latin typeface="Comic Sans MS" pitchFamily="66" charset="0"/>
                        </a:rPr>
                        <a:t> </a:t>
                      </a:r>
                    </a:p>
                    <a:p>
                      <a:pPr marL="0" marR="0" algn="ctr">
                        <a:spcBef>
                          <a:spcPts val="0"/>
                        </a:spcBef>
                        <a:spcAft>
                          <a:spcPts val="0"/>
                        </a:spcAft>
                      </a:pPr>
                      <a:r>
                        <a:rPr lang="en-US" sz="1200" dirty="0">
                          <a:effectLst/>
                          <a:latin typeface="Comic Sans MS" pitchFamily="66" charset="0"/>
                        </a:rPr>
                        <a:t>This dictionary belongs to</a:t>
                      </a:r>
                    </a:p>
                    <a:p>
                      <a:pPr marL="0" marR="0" algn="ctr">
                        <a:spcBef>
                          <a:spcPts val="0"/>
                        </a:spcBef>
                        <a:spcAft>
                          <a:spcPts val="0"/>
                        </a:spcAft>
                      </a:pPr>
                      <a:r>
                        <a:rPr lang="en-US" sz="1200" dirty="0">
                          <a:effectLst/>
                          <a:latin typeface="Comic Sans MS" pitchFamily="66" charset="0"/>
                        </a:rPr>
                        <a:t> </a:t>
                      </a:r>
                    </a:p>
                    <a:p>
                      <a:pPr marL="0" marR="0" algn="ctr">
                        <a:spcBef>
                          <a:spcPts val="0"/>
                        </a:spcBef>
                        <a:spcAft>
                          <a:spcPts val="0"/>
                        </a:spcAft>
                      </a:pPr>
                      <a:r>
                        <a:rPr lang="en-US" sz="1200" dirty="0">
                          <a:effectLst/>
                          <a:latin typeface="Comic Sans MS" pitchFamily="66" charset="0"/>
                        </a:rPr>
                        <a:t> </a:t>
                      </a:r>
                      <a:r>
                        <a:rPr lang="en-US" sz="1200" dirty="0" smtClean="0">
                          <a:effectLst/>
                          <a:latin typeface="Comic Sans MS" pitchFamily="66" charset="0"/>
                        </a:rPr>
                        <a:t>________________________________</a:t>
                      </a:r>
                      <a:endParaRPr lang="en-US" sz="1200" dirty="0">
                        <a:effectLst/>
                        <a:latin typeface="Comic Sans MS" pitchFamily="66" charset="0"/>
                      </a:endParaRPr>
                    </a:p>
                    <a:p>
                      <a:pPr marL="0" marR="0" algn="ctr">
                        <a:spcBef>
                          <a:spcPts val="0"/>
                        </a:spcBef>
                        <a:spcAft>
                          <a:spcPts val="0"/>
                        </a:spcAft>
                      </a:pPr>
                      <a:r>
                        <a:rPr lang="en-US" sz="1200" dirty="0">
                          <a:effectLst/>
                          <a:latin typeface="Comic Sans MS" pitchFamily="66" charset="0"/>
                        </a:rPr>
                        <a:t>Donated by the </a:t>
                      </a:r>
                    </a:p>
                    <a:p>
                      <a:pPr marL="0" marR="0" algn="ctr">
                        <a:spcBef>
                          <a:spcPts val="0"/>
                        </a:spcBef>
                        <a:spcAft>
                          <a:spcPts val="0"/>
                        </a:spcAft>
                      </a:pPr>
                      <a:r>
                        <a:rPr lang="en-US" sz="1200" dirty="0" smtClean="0">
                          <a:effectLst/>
                          <a:latin typeface="Comic Sans MS" pitchFamily="66" charset="0"/>
                        </a:rPr>
                        <a:t>{your club name} </a:t>
                      </a:r>
                      <a:r>
                        <a:rPr lang="en-US" sz="1200" dirty="0">
                          <a:effectLst/>
                          <a:latin typeface="Comic Sans MS" pitchFamily="66" charset="0"/>
                        </a:rPr>
                        <a:t>Rotary Club</a:t>
                      </a:r>
                      <a:endParaRPr lang="en-US" sz="1200" dirty="0">
                        <a:effectLst/>
                        <a:latin typeface="Comic Sans MS" pitchFamily="66" charset="0"/>
                        <a:ea typeface="Times New Roman"/>
                      </a:endParaRPr>
                    </a:p>
                  </a:txBody>
                  <a:tcPr marL="9429" marR="9429" marT="0" marB="0" anchor="ctr"/>
                </a:tc>
                <a:extLst>
                  <a:ext uri="{0D108BD9-81ED-4DB2-BD59-A6C34878D82A}">
                    <a16:rowId xmlns:a16="http://schemas.microsoft.com/office/drawing/2014/main" val="10000"/>
                  </a:ext>
                </a:extLst>
              </a:tr>
            </a:tbl>
          </a:graphicData>
        </a:graphic>
      </p:graphicFrame>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2981" y="1752600"/>
            <a:ext cx="830263" cy="830263"/>
          </a:xfrm>
          <a:prstGeom prst="rect">
            <a:avLst/>
          </a:prstGeom>
        </p:spPr>
      </p:pic>
    </p:spTree>
    <p:custDataLst>
      <p:tags r:id="rId1"/>
    </p:custDataLst>
    <p:extLst>
      <p:ext uri="{BB962C8B-B14F-4D97-AF65-F5344CB8AC3E}">
        <p14:creationId xmlns:p14="http://schemas.microsoft.com/office/powerpoint/2010/main" val="1304428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Letters of Intent</a:t>
            </a:r>
            <a:endParaRPr lang="en-US" dirty="0"/>
          </a:p>
        </p:txBody>
      </p:sp>
      <p:sp>
        <p:nvSpPr>
          <p:cNvPr id="3" name="Content Placeholder 2"/>
          <p:cNvSpPr>
            <a:spLocks noGrp="1"/>
          </p:cNvSpPr>
          <p:nvPr>
            <p:ph idx="1"/>
          </p:nvPr>
        </p:nvSpPr>
        <p:spPr/>
        <p:txBody>
          <a:bodyPr/>
          <a:lstStyle/>
          <a:p>
            <a:endParaRPr lang="en-US" dirty="0" smtClean="0"/>
          </a:p>
          <a:p>
            <a:r>
              <a:rPr lang="en-US" dirty="0" smtClean="0"/>
              <a:t>Superintendent</a:t>
            </a:r>
          </a:p>
          <a:p>
            <a:endParaRPr lang="en-US" dirty="0" smtClean="0"/>
          </a:p>
          <a:p>
            <a:r>
              <a:rPr lang="en-US" dirty="0" smtClean="0"/>
              <a:t>Principal</a:t>
            </a:r>
          </a:p>
          <a:p>
            <a:endParaRPr lang="en-US" dirty="0" smtClean="0"/>
          </a:p>
          <a:p>
            <a:r>
              <a:rPr lang="en-US" dirty="0" smtClean="0"/>
              <a:t>Parents</a:t>
            </a:r>
            <a:endParaRPr lang="en-US" dirty="0"/>
          </a:p>
        </p:txBody>
      </p:sp>
    </p:spTree>
    <p:custDataLst>
      <p:tags r:id="rId1"/>
    </p:custDataLst>
    <p:extLst>
      <p:ext uri="{BB962C8B-B14F-4D97-AF65-F5344CB8AC3E}">
        <p14:creationId xmlns:p14="http://schemas.microsoft.com/office/powerpoint/2010/main" val="415828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the dictionary!”</a:t>
            </a:r>
            <a:endParaRPr lang="en-US" dirty="0"/>
          </a:p>
        </p:txBody>
      </p:sp>
      <p:sp>
        <p:nvSpPr>
          <p:cNvPr id="3" name="Content Placeholder 2"/>
          <p:cNvSpPr>
            <a:spLocks noGrp="1"/>
          </p:cNvSpPr>
          <p:nvPr>
            <p:ph idx="1"/>
          </p:nvPr>
        </p:nvSpPr>
        <p:spPr/>
        <p:txBody>
          <a:bodyPr/>
          <a:lstStyle/>
          <a:p>
            <a:r>
              <a:rPr lang="en-US" dirty="0" smtClean="0"/>
              <a:t>“Thank you for realizing how much I needed my own dictionary.”</a:t>
            </a:r>
          </a:p>
          <a:p>
            <a:r>
              <a:rPr lang="en-US" dirty="0" smtClean="0"/>
              <a:t>“It makes me feel like I am special.”</a:t>
            </a:r>
          </a:p>
          <a:p>
            <a:r>
              <a:rPr lang="en-US" dirty="0" smtClean="0"/>
              <a:t>“The book makes me feel like I can do everything.”</a:t>
            </a:r>
          </a:p>
          <a:p>
            <a:r>
              <a:rPr lang="en-US" dirty="0" smtClean="0"/>
              <a:t>“My mom and dad even use it sometimes.”</a:t>
            </a:r>
          </a:p>
          <a:p>
            <a:pPr marL="0" indent="0">
              <a:buNone/>
            </a:pPr>
            <a:endParaRPr lang="en-US" dirty="0"/>
          </a:p>
        </p:txBody>
      </p:sp>
    </p:spTree>
    <p:custDataLst>
      <p:tags r:id="rId1"/>
    </p:custDataLst>
    <p:extLst>
      <p:ext uri="{BB962C8B-B14F-4D97-AF65-F5344CB8AC3E}">
        <p14:creationId xmlns:p14="http://schemas.microsoft.com/office/powerpoint/2010/main" val="3459076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“Thank you for realizing how much I needed my own dictionary</a:t>
            </a:r>
            <a:r>
              <a:rPr lang="en-US" sz="3600" dirty="0" smtClean="0"/>
              <a:t>.”</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1600200"/>
            <a:ext cx="8229600" cy="4899184"/>
          </a:xfrm>
          <a:prstGeom prst="rect">
            <a:avLst/>
          </a:prstGeom>
        </p:spPr>
      </p:pic>
    </p:spTree>
    <p:extLst>
      <p:ext uri="{BB962C8B-B14F-4D97-AF65-F5344CB8AC3E}">
        <p14:creationId xmlns:p14="http://schemas.microsoft.com/office/powerpoint/2010/main" val="4046044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851525"/>
          </a:xfrm>
        </p:spPr>
        <p:txBody>
          <a:bodyPr>
            <a:normAutofit/>
          </a:bodyPr>
          <a:lstStyle/>
          <a:p>
            <a:pPr algn="l"/>
            <a:r>
              <a:rPr lang="en-US" sz="3600" dirty="0"/>
              <a:t>“It makes </a:t>
            </a:r>
            <a:r>
              <a:rPr lang="en-US" sz="3600" dirty="0" smtClean="0"/>
              <a:t>me </a:t>
            </a:r>
            <a:r>
              <a:rPr lang="en-US" sz="3600" dirty="0"/>
              <a:t>feel </a:t>
            </a:r>
            <a:r>
              <a:rPr lang="en-US" sz="3600" dirty="0" smtClean="0"/>
              <a:t/>
            </a:r>
            <a:br>
              <a:rPr lang="en-US" sz="3600" dirty="0" smtClean="0"/>
            </a:br>
            <a:r>
              <a:rPr lang="en-US" sz="3600" dirty="0" smtClean="0"/>
              <a:t>like </a:t>
            </a:r>
            <a:r>
              <a:rPr lang="en-US" sz="3600" dirty="0"/>
              <a:t>I am special</a:t>
            </a:r>
            <a:r>
              <a:rPr lang="en-US" sz="3600" dirty="0" smtClean="0"/>
              <a:t>.”</a:t>
            </a:r>
            <a:endParaRPr lang="en-US" dirty="0"/>
          </a:p>
        </p:txBody>
      </p:sp>
      <p:pic>
        <p:nvPicPr>
          <p:cNvPr id="4" name="Picture 3"/>
          <p:cNvPicPr>
            <a:picLocks noChangeAspect="1"/>
          </p:cNvPicPr>
          <p:nvPr/>
        </p:nvPicPr>
        <p:blipFill>
          <a:blip r:embed="rId2"/>
          <a:stretch>
            <a:fillRect/>
          </a:stretch>
        </p:blipFill>
        <p:spPr>
          <a:xfrm>
            <a:off x="4453274" y="177971"/>
            <a:ext cx="4690726" cy="6451429"/>
          </a:xfrm>
          <a:prstGeom prst="rect">
            <a:avLst/>
          </a:prstGeom>
        </p:spPr>
      </p:pic>
    </p:spTree>
    <p:extLst>
      <p:ext uri="{BB962C8B-B14F-4D97-AF65-F5344CB8AC3E}">
        <p14:creationId xmlns:p14="http://schemas.microsoft.com/office/powerpoint/2010/main" val="1193692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marL="0" indent="0" algn="ctr">
              <a:buNone/>
            </a:pPr>
            <a:r>
              <a:rPr lang="en-US" dirty="0"/>
              <a:t>“The book </a:t>
            </a:r>
            <a:r>
              <a:rPr lang="en-US" dirty="0" smtClean="0"/>
              <a:t>makes </a:t>
            </a:r>
            <a:r>
              <a:rPr lang="en-US" dirty="0"/>
              <a:t>me feel like </a:t>
            </a:r>
            <a:r>
              <a:rPr lang="en-US" dirty="0" smtClean="0"/>
              <a:t>I </a:t>
            </a:r>
            <a:r>
              <a:rPr lang="en-US" dirty="0"/>
              <a:t>can </a:t>
            </a:r>
            <a:r>
              <a:rPr lang="en-US" dirty="0" smtClean="0"/>
              <a:t>do everything</a:t>
            </a:r>
            <a:r>
              <a:rPr lang="en-US" dirty="0"/>
              <a:t>.”</a:t>
            </a:r>
          </a:p>
          <a:p>
            <a:pPr algn="ctr"/>
            <a:endParaRPr lang="en-US" dirty="0"/>
          </a:p>
        </p:txBody>
      </p:sp>
      <p:pic>
        <p:nvPicPr>
          <p:cNvPr id="4" name="Picture 3"/>
          <p:cNvPicPr>
            <a:picLocks noChangeAspect="1"/>
          </p:cNvPicPr>
          <p:nvPr/>
        </p:nvPicPr>
        <p:blipFill>
          <a:blip r:embed="rId2"/>
          <a:stretch>
            <a:fillRect/>
          </a:stretch>
        </p:blipFill>
        <p:spPr>
          <a:xfrm>
            <a:off x="663712" y="1511141"/>
            <a:ext cx="7794488" cy="5042059"/>
          </a:xfrm>
          <a:prstGeom prst="rect">
            <a:avLst/>
          </a:prstGeom>
        </p:spPr>
      </p:pic>
    </p:spTree>
    <p:extLst>
      <p:ext uri="{BB962C8B-B14F-4D97-AF65-F5344CB8AC3E}">
        <p14:creationId xmlns:p14="http://schemas.microsoft.com/office/powerpoint/2010/main" val="1490062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457683"/>
          </a:xfrm>
        </p:spPr>
        <p:txBody>
          <a:bodyPr/>
          <a:lstStyle/>
          <a:p>
            <a:pPr algn="r"/>
            <a:r>
              <a:rPr lang="en-US" dirty="0"/>
              <a:t>“My mom </a:t>
            </a:r>
            <a:r>
              <a:rPr lang="en-US" dirty="0" smtClean="0"/>
              <a:t/>
            </a:r>
            <a:br>
              <a:rPr lang="en-US" dirty="0" smtClean="0"/>
            </a:br>
            <a:r>
              <a:rPr lang="en-US" dirty="0" smtClean="0"/>
              <a:t>and </a:t>
            </a:r>
            <a:r>
              <a:rPr lang="en-US" dirty="0"/>
              <a:t>dad </a:t>
            </a:r>
            <a:r>
              <a:rPr lang="en-US" dirty="0" smtClean="0"/>
              <a:t/>
            </a:r>
            <a:br>
              <a:rPr lang="en-US" dirty="0" smtClean="0"/>
            </a:br>
            <a:r>
              <a:rPr lang="en-US" dirty="0" smtClean="0"/>
              <a:t>even </a:t>
            </a:r>
            <a:br>
              <a:rPr lang="en-US" dirty="0" smtClean="0"/>
            </a:br>
            <a:r>
              <a:rPr lang="en-US" dirty="0" smtClean="0"/>
              <a:t>use </a:t>
            </a:r>
            <a:r>
              <a:rPr lang="en-US" dirty="0"/>
              <a:t>it </a:t>
            </a:r>
            <a:r>
              <a:rPr lang="en-US" dirty="0" smtClean="0"/>
              <a:t/>
            </a:r>
            <a:br>
              <a:rPr lang="en-US" dirty="0" smtClean="0"/>
            </a:br>
            <a:r>
              <a:rPr lang="en-US" dirty="0" smtClean="0"/>
              <a:t>sometimes</a:t>
            </a:r>
            <a:r>
              <a:rPr lang="en-US" dirty="0"/>
              <a:t>.”</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304800" y="424071"/>
            <a:ext cx="5017962" cy="5976729"/>
          </a:xfrm>
          <a:prstGeom prst="rect">
            <a:avLst/>
          </a:prstGeom>
        </p:spPr>
      </p:pic>
    </p:spTree>
    <p:extLst>
      <p:ext uri="{BB962C8B-B14F-4D97-AF65-F5344CB8AC3E}">
        <p14:creationId xmlns:p14="http://schemas.microsoft.com/office/powerpoint/2010/main" val="773028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Thank you for listening</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dirty="0" smtClean="0"/>
              <a:t>Questions?</a:t>
            </a:r>
            <a:endParaRPr lang="en-US" dirty="0"/>
          </a:p>
        </p:txBody>
      </p:sp>
    </p:spTree>
    <p:custDataLst>
      <p:tags r:id="rId1"/>
    </p:custDataLst>
    <p:extLst>
      <p:ext uri="{BB962C8B-B14F-4D97-AF65-F5344CB8AC3E}">
        <p14:creationId xmlns:p14="http://schemas.microsoft.com/office/powerpoint/2010/main" val="379925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Dictionaries?</a:t>
            </a:r>
            <a:endParaRPr lang="en-US" dirty="0"/>
          </a:p>
        </p:txBody>
      </p:sp>
      <p:sp>
        <p:nvSpPr>
          <p:cNvPr id="3" name="Content Placeholder 2"/>
          <p:cNvSpPr>
            <a:spLocks noGrp="1"/>
          </p:cNvSpPr>
          <p:nvPr>
            <p:ph idx="1"/>
          </p:nvPr>
        </p:nvSpPr>
        <p:spPr/>
        <p:txBody>
          <a:bodyPr>
            <a:normAutofit fontScale="92500" lnSpcReduction="10000"/>
          </a:bodyPr>
          <a:lstStyle/>
          <a:p>
            <a:r>
              <a:rPr lang="en-US" sz="2000" dirty="0" smtClean="0"/>
              <a:t>Most states include dictionary skills in elementary language arts standards </a:t>
            </a:r>
          </a:p>
          <a:p>
            <a:pPr lvl="1"/>
            <a:r>
              <a:rPr lang="en-US" sz="1500" dirty="0" smtClean="0"/>
              <a:t>(including </a:t>
            </a:r>
            <a:r>
              <a:rPr lang="en-US" sz="1500" dirty="0"/>
              <a:t>Illinois </a:t>
            </a:r>
            <a:r>
              <a:rPr lang="en-US" sz="1500" dirty="0">
                <a:hlinkClick r:id="rId4"/>
              </a:rPr>
              <a:t>https://</a:t>
            </a:r>
            <a:r>
              <a:rPr lang="en-US" sz="1500" dirty="0" smtClean="0">
                <a:hlinkClick r:id="rId4"/>
              </a:rPr>
              <a:t>www.isbe.net/Documents/ela-standards.pdf</a:t>
            </a:r>
            <a:r>
              <a:rPr lang="en-US" sz="1500" dirty="0" smtClean="0"/>
              <a:t>  Language Standards K-5, Vocabulary Acquisition and Use, Grades 3-5: 4.d requires both print and digital)</a:t>
            </a:r>
          </a:p>
          <a:p>
            <a:endParaRPr lang="en-US" sz="2000" dirty="0" smtClean="0"/>
          </a:p>
          <a:p>
            <a:r>
              <a:rPr lang="en-US" sz="2000" dirty="0" smtClean="0"/>
              <a:t>Relevant, but limited</a:t>
            </a:r>
            <a:r>
              <a:rPr lang="en-US" sz="2000" dirty="0"/>
              <a:t>, research: </a:t>
            </a:r>
            <a:r>
              <a:rPr lang="en-US" sz="2000" dirty="0" smtClean="0"/>
              <a:t>Poor readers have significantly slower and less accurate dictionary skills. (correlation vs. causation)</a:t>
            </a:r>
            <a:endParaRPr lang="en-US" sz="2000" dirty="0"/>
          </a:p>
          <a:p>
            <a:pPr lvl="1"/>
            <a:r>
              <a:rPr lang="en-US" sz="1500" dirty="0" smtClean="0"/>
              <a:t>Beech, J.R. Using a Dictionary: Its influence on children’s reading, spelling, and phonology. </a:t>
            </a:r>
            <a:r>
              <a:rPr lang="en-US" sz="1500" i="1" dirty="0" smtClean="0"/>
              <a:t>Reading Psychology</a:t>
            </a:r>
            <a:r>
              <a:rPr lang="en-US" sz="1500" dirty="0" smtClean="0"/>
              <a:t>. </a:t>
            </a:r>
            <a:r>
              <a:rPr lang="en-US" sz="1500" b="1" dirty="0" smtClean="0"/>
              <a:t>2004</a:t>
            </a:r>
            <a:r>
              <a:rPr lang="en-US" sz="1500" dirty="0" smtClean="0"/>
              <a:t>, </a:t>
            </a:r>
            <a:r>
              <a:rPr lang="en-US" sz="1500" i="1" dirty="0" smtClean="0"/>
              <a:t>25</a:t>
            </a:r>
            <a:r>
              <a:rPr lang="en-US" sz="1500" dirty="0" smtClean="0"/>
              <a:t>, 19-36. (</a:t>
            </a:r>
            <a:r>
              <a:rPr lang="en-US" sz="1500" dirty="0" smtClean="0">
                <a:hlinkClick r:id="rId5"/>
              </a:rPr>
              <a:t>http</a:t>
            </a:r>
            <a:r>
              <a:rPr lang="en-US" sz="1500" dirty="0">
                <a:hlinkClick r:id="rId5"/>
              </a:rPr>
              <a:t>://</a:t>
            </a:r>
            <a:r>
              <a:rPr lang="en-US" sz="1500" dirty="0" smtClean="0">
                <a:hlinkClick r:id="rId5"/>
              </a:rPr>
              <a:t>www.le.ac.uk/psychology/jrb/PDFs/Beech%202004%20dictionary.pdf</a:t>
            </a:r>
            <a:r>
              <a:rPr lang="en-US" sz="1500" dirty="0" smtClean="0"/>
              <a:t>)</a:t>
            </a:r>
          </a:p>
          <a:p>
            <a:pPr lvl="1"/>
            <a:endParaRPr lang="en-US" sz="2000" dirty="0" smtClean="0"/>
          </a:p>
          <a:p>
            <a:r>
              <a:rPr lang="en-US" sz="2200" dirty="0" smtClean="0"/>
              <a:t>Intuitively, using a dictionary:</a:t>
            </a:r>
          </a:p>
          <a:p>
            <a:pPr lvl="1"/>
            <a:r>
              <a:rPr lang="en-US" sz="2000" dirty="0"/>
              <a:t>builds knowledge and vocabularies.</a:t>
            </a:r>
          </a:p>
          <a:p>
            <a:pPr lvl="1"/>
            <a:r>
              <a:rPr lang="en-US" sz="2000" dirty="0"/>
              <a:t>cultivates problem-solving skills.</a:t>
            </a:r>
          </a:p>
          <a:p>
            <a:pPr lvl="1"/>
            <a:r>
              <a:rPr lang="en-US" sz="2000" dirty="0" smtClean="0"/>
              <a:t>requires critical thinking.</a:t>
            </a:r>
          </a:p>
          <a:p>
            <a:pPr lvl="1"/>
            <a:endParaRPr lang="en-US" sz="2000" dirty="0" smtClean="0"/>
          </a:p>
          <a:p>
            <a:endParaRPr lang="en-US" sz="2400" dirty="0" smtClean="0"/>
          </a:p>
          <a:p>
            <a:endParaRPr lang="en-US" sz="2400" dirty="0"/>
          </a:p>
          <a:p>
            <a:endParaRPr lang="en-US" sz="2400" dirty="0"/>
          </a:p>
          <a:p>
            <a:endParaRPr lang="en-US" sz="2400" dirty="0"/>
          </a:p>
        </p:txBody>
      </p:sp>
    </p:spTree>
    <p:custDataLst>
      <p:tags r:id="rId1"/>
    </p:custDataLst>
    <p:extLst>
      <p:ext uri="{BB962C8B-B14F-4D97-AF65-F5344CB8AC3E}">
        <p14:creationId xmlns:p14="http://schemas.microsoft.com/office/powerpoint/2010/main" val="386600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Word of the </a:t>
            </a:r>
            <a:r>
              <a:rPr lang="en-US" b="1" dirty="0" smtClean="0"/>
              <a:t>Month:</a:t>
            </a:r>
            <a:br>
              <a:rPr lang="en-US" b="1" dirty="0" smtClean="0"/>
            </a:br>
            <a:r>
              <a:rPr lang="en-US" sz="2200" dirty="0" smtClean="0"/>
              <a:t>The Dictionary Project March 2015 Newsletter</a:t>
            </a:r>
            <a:endParaRPr lang="en-US" sz="2200" dirty="0"/>
          </a:p>
        </p:txBody>
      </p:sp>
      <p:sp>
        <p:nvSpPr>
          <p:cNvPr id="16" name="Rectangle 5"/>
          <p:cNvSpPr>
            <a:spLocks noChangeArrowheads="1"/>
          </p:cNvSpPr>
          <p:nvPr/>
        </p:nvSpPr>
        <p:spPr bwMode="auto">
          <a:xfrm>
            <a:off x="457200" y="37385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pPr marL="0" indent="0">
              <a:buNone/>
            </a:pPr>
            <a:r>
              <a:rPr lang="en-US" sz="4800" i="1" dirty="0"/>
              <a:t>Literacy: </a:t>
            </a:r>
            <a:r>
              <a:rPr lang="en-US" dirty="0"/>
              <a:t>/</a:t>
            </a:r>
            <a:r>
              <a:rPr lang="en-US" dirty="0" err="1"/>
              <a:t>lidərəsē</a:t>
            </a:r>
            <a:r>
              <a:rPr lang="en-US" dirty="0"/>
              <a:t>,ˈ</a:t>
            </a:r>
            <a:r>
              <a:rPr lang="en-US" dirty="0" err="1"/>
              <a:t>litrəsē</a:t>
            </a:r>
            <a:r>
              <a:rPr lang="en-US" dirty="0"/>
              <a:t>/, noun: </a:t>
            </a:r>
            <a:endParaRPr lang="en-US" dirty="0" smtClean="0"/>
          </a:p>
          <a:p>
            <a:pPr marL="0" indent="0">
              <a:buNone/>
            </a:pPr>
            <a:endParaRPr lang="en-US" dirty="0"/>
          </a:p>
          <a:p>
            <a:pPr marL="0" indent="0">
              <a:buNone/>
            </a:pPr>
            <a:r>
              <a:rPr lang="en-US" sz="4400" dirty="0"/>
              <a:t>1. the ability to read and write</a:t>
            </a:r>
          </a:p>
          <a:p>
            <a:pPr marL="0" indent="0">
              <a:buNone/>
            </a:pPr>
            <a:r>
              <a:rPr lang="en-US" dirty="0"/>
              <a:t>"</a:t>
            </a:r>
            <a:r>
              <a:rPr lang="en-US" i="1" dirty="0"/>
              <a:t>Obviously, every child should be given the best possible opportunity to acquire literacy skills</a:t>
            </a:r>
            <a:r>
              <a:rPr lang="en-US" dirty="0"/>
              <a:t>." - Hugh Mackay </a:t>
            </a:r>
            <a:endParaRPr lang="en-US" dirty="0" smtClean="0"/>
          </a:p>
          <a:p>
            <a:pPr marL="0" indent="0">
              <a:buNone/>
            </a:pPr>
            <a:endParaRPr lang="en-US" dirty="0"/>
          </a:p>
          <a:p>
            <a:pPr marL="0" indent="0">
              <a:buNone/>
            </a:pPr>
            <a:r>
              <a:rPr lang="en-US" sz="4400" dirty="0"/>
              <a:t>2. knowledge in a particular area</a:t>
            </a:r>
          </a:p>
          <a:p>
            <a:pPr marL="0" indent="0">
              <a:buNone/>
            </a:pPr>
            <a:r>
              <a:rPr lang="en-US" i="1" dirty="0" smtClean="0"/>
              <a:t>"</a:t>
            </a:r>
            <a:r>
              <a:rPr lang="en-US" i="1" dirty="0"/>
              <a:t>To succeed, you will soon learn, as I did, the importance of a solid foundation in the basics of education - literacy, both verbal and numerical, and communication skills.</a:t>
            </a:r>
            <a:r>
              <a:rPr lang="en-US" dirty="0"/>
              <a:t>“ - Alan Greenspan</a:t>
            </a:r>
            <a:endParaRPr lang="en-US" dirty="0">
              <a:latin typeface="Times New Roman"/>
              <a:ea typeface="Times New Roman"/>
            </a:endParaRPr>
          </a:p>
          <a:p>
            <a:endParaRPr lang="en-US" dirty="0"/>
          </a:p>
        </p:txBody>
      </p:sp>
    </p:spTree>
    <p:custDataLst>
      <p:tags r:id="rId1"/>
    </p:custDataLst>
    <p:extLst>
      <p:ext uri="{BB962C8B-B14F-4D97-AF65-F5344CB8AC3E}">
        <p14:creationId xmlns:p14="http://schemas.microsoft.com/office/powerpoint/2010/main" val="141898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Rotary Statistics</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First year: 				2002</a:t>
            </a:r>
          </a:p>
          <a:p>
            <a:endParaRPr lang="en-US" dirty="0" smtClean="0"/>
          </a:p>
          <a:p>
            <a:pPr marL="0" indent="0">
              <a:buNone/>
            </a:pPr>
            <a:r>
              <a:rPr lang="en-US" sz="2400" i="1" dirty="0" smtClean="0"/>
              <a:t>As of June 2018</a:t>
            </a:r>
          </a:p>
          <a:p>
            <a:r>
              <a:rPr lang="en-US" dirty="0" smtClean="0"/>
              <a:t>Clubs participating: 	          3,554</a:t>
            </a:r>
          </a:p>
          <a:p>
            <a:r>
              <a:rPr lang="en-US" dirty="0" smtClean="0"/>
              <a:t>Total donations: 		        35,868</a:t>
            </a:r>
          </a:p>
          <a:p>
            <a:r>
              <a:rPr lang="en-US" dirty="0" smtClean="0"/>
              <a:t>Total books donated: 	15,059,198</a:t>
            </a:r>
          </a:p>
        </p:txBody>
      </p:sp>
    </p:spTree>
    <p:custDataLst>
      <p:tags r:id="rId1"/>
    </p:custDataLst>
    <p:extLst>
      <p:ext uri="{BB962C8B-B14F-4D97-AF65-F5344CB8AC3E}">
        <p14:creationId xmlns:p14="http://schemas.microsoft.com/office/powerpoint/2010/main" val="222853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Sponsor a Project</a:t>
            </a:r>
            <a:endParaRPr lang="en-US" dirty="0"/>
          </a:p>
        </p:txBody>
      </p:sp>
      <p:sp>
        <p:nvSpPr>
          <p:cNvPr id="3" name="Content Placeholder 2"/>
          <p:cNvSpPr>
            <a:spLocks noGrp="1"/>
          </p:cNvSpPr>
          <p:nvPr>
            <p:ph idx="1"/>
          </p:nvPr>
        </p:nvSpPr>
        <p:spPr>
          <a:xfrm>
            <a:off x="2362200" y="1600200"/>
            <a:ext cx="6324600" cy="4525963"/>
          </a:xfrm>
        </p:spPr>
        <p:txBody>
          <a:bodyPr>
            <a:normAutofit lnSpcReduction="10000"/>
          </a:bodyPr>
          <a:lstStyle/>
          <a:p>
            <a:r>
              <a:rPr lang="en-US" dirty="0" smtClean="0"/>
              <a:t>How to Donate Books</a:t>
            </a:r>
          </a:p>
          <a:p>
            <a:pPr lvl="1"/>
            <a:r>
              <a:rPr lang="en-US" dirty="0" smtClean="0"/>
              <a:t>Steps to follow</a:t>
            </a:r>
          </a:p>
          <a:p>
            <a:r>
              <a:rPr lang="en-US" dirty="0" smtClean="0"/>
              <a:t>Fundraising Ideas</a:t>
            </a:r>
          </a:p>
          <a:p>
            <a:pPr lvl="1"/>
            <a:r>
              <a:rPr lang="en-US" dirty="0" smtClean="0"/>
              <a:t>What Rotary does well</a:t>
            </a:r>
          </a:p>
          <a:p>
            <a:r>
              <a:rPr lang="en-US" dirty="0" smtClean="0"/>
              <a:t>Resources</a:t>
            </a:r>
          </a:p>
          <a:p>
            <a:pPr lvl="1"/>
            <a:r>
              <a:rPr lang="en-US" dirty="0" smtClean="0"/>
              <a:t>Book Labels</a:t>
            </a:r>
          </a:p>
          <a:p>
            <a:pPr lvl="1"/>
            <a:r>
              <a:rPr lang="en-US" dirty="0" smtClean="0"/>
              <a:t>Letters of Intent</a:t>
            </a:r>
          </a:p>
          <a:p>
            <a:pPr lvl="1"/>
            <a:r>
              <a:rPr lang="en-US" dirty="0" smtClean="0"/>
              <a:t>Distribution Day</a:t>
            </a:r>
          </a:p>
          <a:p>
            <a:r>
              <a:rPr lang="en-US" dirty="0" smtClean="0"/>
              <a:t>FAQ’s</a:t>
            </a:r>
          </a:p>
        </p:txBody>
      </p:sp>
    </p:spTree>
    <p:custDataLst>
      <p:tags r:id="rId1"/>
    </p:custDataLst>
    <p:extLst>
      <p:ext uri="{BB962C8B-B14F-4D97-AF65-F5344CB8AC3E}">
        <p14:creationId xmlns:p14="http://schemas.microsoft.com/office/powerpoint/2010/main" val="46996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donate books</a:t>
            </a:r>
            <a:endParaRPr lang="en-US" dirty="0"/>
          </a:p>
        </p:txBody>
      </p:sp>
      <p:sp>
        <p:nvSpPr>
          <p:cNvPr id="3" name="Content Placeholder 2"/>
          <p:cNvSpPr>
            <a:spLocks noGrp="1"/>
          </p:cNvSpPr>
          <p:nvPr>
            <p:ph idx="1"/>
          </p:nvPr>
        </p:nvSpPr>
        <p:spPr/>
        <p:txBody>
          <a:bodyPr>
            <a:normAutofit lnSpcReduction="10000"/>
          </a:bodyPr>
          <a:lstStyle/>
          <a:p>
            <a:r>
              <a:rPr lang="en-US" dirty="0" smtClean="0"/>
              <a:t>Step 1: Find a School</a:t>
            </a:r>
          </a:p>
          <a:p>
            <a:r>
              <a:rPr lang="en-US" dirty="0" smtClean="0"/>
              <a:t>Step 2: Choose a Book</a:t>
            </a:r>
          </a:p>
          <a:p>
            <a:r>
              <a:rPr lang="en-US" dirty="0" smtClean="0"/>
              <a:t>Step 3: Place a Donation</a:t>
            </a:r>
          </a:p>
          <a:p>
            <a:r>
              <a:rPr lang="en-US" dirty="0" smtClean="0"/>
              <a:t>Step 4: Receive books within 2-3 weeks</a:t>
            </a:r>
          </a:p>
          <a:p>
            <a:r>
              <a:rPr lang="en-US" dirty="0" smtClean="0"/>
              <a:t>Step 5: Attach Labels</a:t>
            </a:r>
          </a:p>
          <a:p>
            <a:r>
              <a:rPr lang="en-US" dirty="0" smtClean="0"/>
              <a:t>Step 6: Visit the School, Meet the Kids…</a:t>
            </a:r>
          </a:p>
          <a:p>
            <a:pPr marL="0" indent="0">
              <a:buNone/>
            </a:pPr>
            <a:endParaRPr lang="en-US" dirty="0"/>
          </a:p>
          <a:p>
            <a:pPr marL="0" indent="0">
              <a:buNone/>
            </a:pPr>
            <a:r>
              <a:rPr lang="en-US" dirty="0" smtClean="0"/>
              <a:t> 			… Deliver the Dictionaries!</a:t>
            </a:r>
            <a:endParaRPr lang="en-US" dirty="0"/>
          </a:p>
        </p:txBody>
      </p:sp>
    </p:spTree>
    <p:custDataLst>
      <p:tags r:id="rId1"/>
    </p:custDataLst>
    <p:extLst>
      <p:ext uri="{BB962C8B-B14F-4D97-AF65-F5344CB8AC3E}">
        <p14:creationId xmlns:p14="http://schemas.microsoft.com/office/powerpoint/2010/main" val="70842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590800"/>
            <a:ext cx="2819400" cy="1446550"/>
          </a:xfrm>
          <a:prstGeom prst="rect">
            <a:avLst/>
          </a:prstGeom>
          <a:noFill/>
        </p:spPr>
        <p:txBody>
          <a:bodyPr wrap="square" rtlCol="0">
            <a:spAutoFit/>
          </a:bodyPr>
          <a:lstStyle/>
          <a:p>
            <a:pPr algn="ctr"/>
            <a:r>
              <a:rPr lang="en-US" sz="4400" dirty="0" smtClean="0"/>
              <a:t>The Bookshelf</a:t>
            </a:r>
            <a:endParaRPr lang="en-US" sz="4400" dirty="0"/>
          </a:p>
        </p:txBody>
      </p:sp>
      <p:grpSp>
        <p:nvGrpSpPr>
          <p:cNvPr id="14" name="Group 13"/>
          <p:cNvGrpSpPr/>
          <p:nvPr/>
        </p:nvGrpSpPr>
        <p:grpSpPr>
          <a:xfrm>
            <a:off x="3498055" y="10886"/>
            <a:ext cx="5645945" cy="6858000"/>
            <a:chOff x="3498055" y="1"/>
            <a:chExt cx="5645945" cy="6858000"/>
          </a:xfrm>
        </p:grpSpPr>
        <p:pic>
          <p:nvPicPr>
            <p:cNvPr id="2" name="Picture 2" descr="https://www.dictionaryproject.org/wp-content/uploads/2014/04/fp-bookshel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8055" y="1"/>
              <a:ext cx="564594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Student's Dictionary">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634978" y="457200"/>
              <a:ext cx="1714500" cy="1714500"/>
            </a:xfrm>
            <a:prstGeom prst="rect">
              <a:avLst/>
            </a:prstGeom>
            <a:noFill/>
            <a:ln>
              <a:noFill/>
            </a:ln>
          </p:spPr>
        </p:pic>
        <p:pic>
          <p:nvPicPr>
            <p:cNvPr id="5" name="Picture 4" descr="A Student's Dictionary &amp; Animal Gazetteer">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5486400" y="457200"/>
              <a:ext cx="1714500" cy="1714500"/>
            </a:xfrm>
            <a:prstGeom prst="rect">
              <a:avLst/>
            </a:prstGeom>
            <a:noFill/>
            <a:ln>
              <a:noFill/>
            </a:ln>
          </p:spPr>
        </p:pic>
        <p:pic>
          <p:nvPicPr>
            <p:cNvPr id="6" name="Picture 5" descr="A Student's Dictionary &amp; Gazetteer - Canadian Edition">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7315200" y="457200"/>
              <a:ext cx="1714500" cy="1714500"/>
            </a:xfrm>
            <a:prstGeom prst="rect">
              <a:avLst/>
            </a:prstGeom>
            <a:noFill/>
            <a:ln>
              <a:noFill/>
            </a:ln>
          </p:spPr>
        </p:pic>
        <p:pic>
          <p:nvPicPr>
            <p:cNvPr id="7" name="Picture 6" descr="AEP Classic Reference Library; New Encyclopedic Edition">
              <a:hlinkClick r:id="rId10"/>
            </p:cNvPr>
            <p:cNvPicPr/>
            <p:nvPr/>
          </p:nvPicPr>
          <p:blipFill>
            <a:blip r:embed="rId11">
              <a:extLst>
                <a:ext uri="{28A0092B-C50C-407E-A947-70E740481C1C}">
                  <a14:useLocalDpi xmlns:a14="http://schemas.microsoft.com/office/drawing/2010/main" val="0"/>
                </a:ext>
              </a:extLst>
            </a:blip>
            <a:srcRect/>
            <a:stretch>
              <a:fillRect/>
            </a:stretch>
          </p:blipFill>
          <p:spPr bwMode="auto">
            <a:xfrm>
              <a:off x="3657600" y="2571750"/>
              <a:ext cx="1714500" cy="1714500"/>
            </a:xfrm>
            <a:prstGeom prst="rect">
              <a:avLst/>
            </a:prstGeom>
            <a:noFill/>
            <a:ln>
              <a:noFill/>
            </a:ln>
          </p:spPr>
        </p:pic>
        <p:pic>
          <p:nvPicPr>
            <p:cNvPr id="8" name="Picture 7" descr="Best Dictionary For Students">
              <a:hlinkClick r:id="rId12"/>
            </p:cNvPr>
            <p:cNvPicPr/>
            <p:nvPr/>
          </p:nvPicPr>
          <p:blipFill>
            <a:blip r:embed="rId13">
              <a:extLst>
                <a:ext uri="{28A0092B-C50C-407E-A947-70E740481C1C}">
                  <a14:useLocalDpi xmlns:a14="http://schemas.microsoft.com/office/drawing/2010/main" val="0"/>
                </a:ext>
              </a:extLst>
            </a:blip>
            <a:srcRect/>
            <a:stretch>
              <a:fillRect/>
            </a:stretch>
          </p:blipFill>
          <p:spPr bwMode="auto">
            <a:xfrm>
              <a:off x="5524500" y="2571750"/>
              <a:ext cx="1714500" cy="1714500"/>
            </a:xfrm>
            <a:prstGeom prst="rect">
              <a:avLst/>
            </a:prstGeom>
            <a:noFill/>
            <a:ln>
              <a:noFill/>
            </a:ln>
          </p:spPr>
        </p:pic>
        <p:pic>
          <p:nvPicPr>
            <p:cNvPr id="10" name="Picture 9" descr="Webster's Spanish ~ English Dictionary for Students">
              <a:hlinkClick r:id="rId14"/>
            </p:cNvPr>
            <p:cNvPicPr/>
            <p:nvPr/>
          </p:nvPicPr>
          <p:blipFill>
            <a:blip r:embed="rId15">
              <a:extLst>
                <a:ext uri="{28A0092B-C50C-407E-A947-70E740481C1C}">
                  <a14:useLocalDpi xmlns:a14="http://schemas.microsoft.com/office/drawing/2010/main" val="0"/>
                </a:ext>
              </a:extLst>
            </a:blip>
            <a:srcRect/>
            <a:stretch>
              <a:fillRect/>
            </a:stretch>
          </p:blipFill>
          <p:spPr bwMode="auto">
            <a:xfrm>
              <a:off x="3657600" y="4686300"/>
              <a:ext cx="1714500" cy="1714500"/>
            </a:xfrm>
            <a:prstGeom prst="rect">
              <a:avLst/>
            </a:prstGeom>
            <a:noFill/>
            <a:ln>
              <a:noFill/>
            </a:ln>
          </p:spPr>
        </p:pic>
        <p:pic>
          <p:nvPicPr>
            <p:cNvPr id="11" name="Picture 10" descr="Webster's Dictionary for Students, Special Encyclopedic Edition - Fifth Edition">
              <a:hlinkClick r:id="rId16"/>
            </p:cNvPr>
            <p:cNvPicPr/>
            <p:nvPr/>
          </p:nvPicPr>
          <p:blipFill>
            <a:blip r:embed="rId17">
              <a:extLst>
                <a:ext uri="{28A0092B-C50C-407E-A947-70E740481C1C}">
                  <a14:useLocalDpi xmlns:a14="http://schemas.microsoft.com/office/drawing/2010/main" val="0"/>
                </a:ext>
              </a:extLst>
            </a:blip>
            <a:srcRect/>
            <a:stretch>
              <a:fillRect/>
            </a:stretch>
          </p:blipFill>
          <p:spPr bwMode="auto">
            <a:xfrm>
              <a:off x="7315200" y="2571750"/>
              <a:ext cx="1714500" cy="1714500"/>
            </a:xfrm>
            <a:prstGeom prst="rect">
              <a:avLst/>
            </a:prstGeom>
            <a:noFill/>
            <a:ln>
              <a:noFill/>
            </a:ln>
          </p:spPr>
        </p:pic>
        <p:pic>
          <p:nvPicPr>
            <p:cNvPr id="12" name="Picture 11" descr="Webster's Worldwide Spanish / English Dictionary">
              <a:hlinkClick r:id="rId18"/>
            </p:cNvPr>
            <p:cNvPicPr/>
            <p:nvPr/>
          </p:nvPicPr>
          <p:blipFill>
            <a:blip r:embed="rId19">
              <a:extLst>
                <a:ext uri="{28A0092B-C50C-407E-A947-70E740481C1C}">
                  <a14:useLocalDpi xmlns:a14="http://schemas.microsoft.com/office/drawing/2010/main" val="0"/>
                </a:ext>
              </a:extLst>
            </a:blip>
            <a:srcRect/>
            <a:stretch>
              <a:fillRect/>
            </a:stretch>
          </p:blipFill>
          <p:spPr bwMode="auto">
            <a:xfrm>
              <a:off x="5524500" y="4686300"/>
              <a:ext cx="1714500" cy="1714500"/>
            </a:xfrm>
            <a:prstGeom prst="rect">
              <a:avLst/>
            </a:prstGeom>
            <a:noFill/>
            <a:ln>
              <a:noFill/>
            </a:ln>
          </p:spPr>
        </p:pic>
        <p:pic>
          <p:nvPicPr>
            <p:cNvPr id="13" name="Picture 12" descr="Merriam-Webster's Dictionary of Basic English">
              <a:hlinkClick r:id="rId20"/>
            </p:cNvPr>
            <p:cNvPicPr/>
            <p:nvPr/>
          </p:nvPicPr>
          <p:blipFill>
            <a:blip r:embed="rId21">
              <a:extLst>
                <a:ext uri="{28A0092B-C50C-407E-A947-70E740481C1C}">
                  <a14:useLocalDpi xmlns:a14="http://schemas.microsoft.com/office/drawing/2010/main" val="0"/>
                </a:ext>
              </a:extLst>
            </a:blip>
            <a:srcRect/>
            <a:stretch>
              <a:fillRect/>
            </a:stretch>
          </p:blipFill>
          <p:spPr bwMode="auto">
            <a:xfrm>
              <a:off x="7315200" y="4724400"/>
              <a:ext cx="1714500" cy="1714500"/>
            </a:xfrm>
            <a:prstGeom prst="rect">
              <a:avLst/>
            </a:prstGeom>
            <a:noFill/>
            <a:ln>
              <a:noFill/>
            </a:ln>
          </p:spPr>
        </p:pic>
      </p:grpSp>
    </p:spTree>
    <p:extLst>
      <p:ext uri="{BB962C8B-B14F-4D97-AF65-F5344CB8AC3E}">
        <p14:creationId xmlns:p14="http://schemas.microsoft.com/office/powerpoint/2010/main" val="3165254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Here</a:t>
            </a:r>
            <a:endParaRPr lang="en-US" dirty="0"/>
          </a:p>
        </p:txBody>
      </p:sp>
      <p:sp>
        <p:nvSpPr>
          <p:cNvPr id="3" name="Content Placeholder 2"/>
          <p:cNvSpPr>
            <a:spLocks noGrp="1"/>
          </p:cNvSpPr>
          <p:nvPr>
            <p:ph idx="1"/>
          </p:nvPr>
        </p:nvSpPr>
        <p:spPr>
          <a:xfrm>
            <a:off x="457200" y="1600200"/>
            <a:ext cx="8229600" cy="4876800"/>
          </a:xfrm>
        </p:spPr>
        <p:txBody>
          <a:bodyPr>
            <a:noAutofit/>
          </a:bodyPr>
          <a:lstStyle/>
          <a:p>
            <a:r>
              <a:rPr lang="en-US" sz="1200" dirty="0" smtClean="0">
                <a:hlinkClick r:id="rId4"/>
              </a:rPr>
              <a:t>A </a:t>
            </a:r>
            <a:r>
              <a:rPr lang="en-US" sz="1200" dirty="0">
                <a:hlinkClick r:id="rId4"/>
              </a:rPr>
              <a:t>Student's </a:t>
            </a:r>
            <a:r>
              <a:rPr lang="en-US" sz="1200" dirty="0" smtClean="0">
                <a:hlinkClick r:id="rId4"/>
              </a:rPr>
              <a:t>Dictionary</a:t>
            </a:r>
            <a:r>
              <a:rPr lang="en-US" sz="1200" dirty="0" smtClean="0"/>
              <a:t>: $</a:t>
            </a:r>
            <a:r>
              <a:rPr lang="en-US" sz="1200" dirty="0"/>
              <a:t>60.00 per Box </a:t>
            </a:r>
            <a:r>
              <a:rPr lang="en-US" sz="1200" dirty="0" smtClean="0"/>
              <a:t>of  24</a:t>
            </a:r>
            <a:endParaRPr lang="en-US" sz="1200" dirty="0"/>
          </a:p>
          <a:p>
            <a:r>
              <a:rPr lang="en-US" sz="1200" dirty="0"/>
              <a:t>This dictionary contains all the elements of the Best Dictionary for Students; it also includes over 150 pages of supplemental information in the back. Key features include the Constitution of the U.S., the Declaration of Independence, brief biographies of...</a:t>
            </a:r>
          </a:p>
          <a:p>
            <a:r>
              <a:rPr lang="en-US" sz="1200" dirty="0" smtClean="0">
                <a:hlinkClick r:id="rId5"/>
              </a:rPr>
              <a:t>Best </a:t>
            </a:r>
            <a:r>
              <a:rPr lang="en-US" sz="1200" dirty="0">
                <a:hlinkClick r:id="rId5"/>
              </a:rPr>
              <a:t>Dictionary For </a:t>
            </a:r>
            <a:r>
              <a:rPr lang="en-US" sz="1200" dirty="0" smtClean="0">
                <a:hlinkClick r:id="rId5"/>
              </a:rPr>
              <a:t>Students</a:t>
            </a:r>
            <a:r>
              <a:rPr lang="en-US" sz="1200" dirty="0" smtClean="0"/>
              <a:t>: $</a:t>
            </a:r>
            <a:r>
              <a:rPr lang="en-US" sz="1200" dirty="0"/>
              <a:t>36.00 per Box </a:t>
            </a:r>
            <a:r>
              <a:rPr lang="en-US" sz="1200" dirty="0" smtClean="0"/>
              <a:t>of 24</a:t>
            </a:r>
            <a:endParaRPr lang="en-US" sz="1200" dirty="0"/>
          </a:p>
          <a:p>
            <a:r>
              <a:rPr lang="en-US" sz="1200" dirty="0"/>
              <a:t>This dictionary features over 32,000 words with simple, child-friendly definitions, plus pronunciation and part of speech. Additional information about punctuation, the nine parts of speech, weights and measures, longest word, Roman numerals, sign language...</a:t>
            </a:r>
          </a:p>
          <a:p>
            <a:r>
              <a:rPr lang="en-US" sz="1200" dirty="0" smtClean="0">
                <a:hlinkClick r:id="rId6"/>
              </a:rPr>
              <a:t>Webster's </a:t>
            </a:r>
            <a:r>
              <a:rPr lang="en-US" sz="1200" dirty="0">
                <a:hlinkClick r:id="rId6"/>
              </a:rPr>
              <a:t>Dictionary &amp; </a:t>
            </a:r>
            <a:r>
              <a:rPr lang="en-US" sz="1200" dirty="0" smtClean="0">
                <a:hlinkClick r:id="rId6"/>
              </a:rPr>
              <a:t>Thesaurus</a:t>
            </a:r>
            <a:r>
              <a:rPr lang="en-US" sz="1200" dirty="0" smtClean="0"/>
              <a:t>: $</a:t>
            </a:r>
            <a:r>
              <a:rPr lang="en-US" sz="1200" dirty="0"/>
              <a:t>60.00 per Box </a:t>
            </a:r>
            <a:r>
              <a:rPr lang="en-US" sz="1200" dirty="0" smtClean="0"/>
              <a:t>of 24</a:t>
            </a:r>
            <a:endParaRPr lang="en-US" sz="1200" dirty="0"/>
          </a:p>
          <a:p>
            <a:r>
              <a:rPr lang="en-US" sz="1200" dirty="0"/>
              <a:t>The 215-page dictionary includes more than 20,000 words with definitions and part of speech. Following the dictionary is a 212-page thesaurus with 50,000 synonyms and antonyms. Each section includes information about how to use the resource. ...</a:t>
            </a:r>
          </a:p>
          <a:p>
            <a:r>
              <a:rPr lang="en-US" sz="1200" dirty="0" smtClean="0">
                <a:hlinkClick r:id="rId7"/>
              </a:rPr>
              <a:t>Webster's </a:t>
            </a:r>
            <a:r>
              <a:rPr lang="en-US" sz="1200" dirty="0">
                <a:hlinkClick r:id="rId7"/>
              </a:rPr>
              <a:t>Dictionary for Students; Special Encyclopedic </a:t>
            </a:r>
            <a:r>
              <a:rPr lang="en-US" sz="1200" dirty="0" smtClean="0">
                <a:hlinkClick r:id="rId7"/>
              </a:rPr>
              <a:t>Edition</a:t>
            </a:r>
            <a:r>
              <a:rPr lang="en-US" sz="1200" dirty="0" smtClean="0"/>
              <a:t>: $</a:t>
            </a:r>
            <a:r>
              <a:rPr lang="en-US" sz="1200" dirty="0"/>
              <a:t>60.00 per Box </a:t>
            </a:r>
            <a:r>
              <a:rPr lang="en-US" sz="1200" dirty="0" smtClean="0"/>
              <a:t>of 24</a:t>
            </a:r>
            <a:endParaRPr lang="en-US" sz="1200" dirty="0"/>
          </a:p>
          <a:p>
            <a:r>
              <a:rPr lang="en-US" sz="1200" dirty="0"/>
              <a:t>This book contains all the elements of Webster's Dictionary for Students with an additional encyclopedic section containing world maps, countries of the world, states and territories of the U.S., Declaration of Independence, information about U. S. </a:t>
            </a:r>
            <a:r>
              <a:rPr lang="en-US" sz="1200" dirty="0" err="1"/>
              <a:t>governm</a:t>
            </a:r>
            <a:r>
              <a:rPr lang="en-US" sz="1200" dirty="0"/>
              <a:t>...</a:t>
            </a:r>
          </a:p>
          <a:p>
            <a:r>
              <a:rPr lang="en-US" sz="1200" dirty="0" smtClean="0">
                <a:hlinkClick r:id="rId8"/>
              </a:rPr>
              <a:t>Webster's </a:t>
            </a:r>
            <a:r>
              <a:rPr lang="en-US" sz="1200" dirty="0">
                <a:hlinkClick r:id="rId8"/>
              </a:rPr>
              <a:t>Spanish ~ English Dictionary for </a:t>
            </a:r>
            <a:r>
              <a:rPr lang="en-US" sz="1200" dirty="0" smtClean="0">
                <a:hlinkClick r:id="rId8"/>
              </a:rPr>
              <a:t>Students</a:t>
            </a:r>
            <a:r>
              <a:rPr lang="en-US" sz="1200" dirty="0" smtClean="0"/>
              <a:t>: $</a:t>
            </a:r>
            <a:r>
              <a:rPr lang="en-US" sz="1200" dirty="0"/>
              <a:t>60.00 per Box </a:t>
            </a:r>
            <a:r>
              <a:rPr lang="en-US" sz="1200" dirty="0" smtClean="0"/>
              <a:t>of 24</a:t>
            </a:r>
            <a:endParaRPr lang="en-US" sz="1200" dirty="0"/>
          </a:p>
          <a:p>
            <a:r>
              <a:rPr lang="en-US" sz="1200" dirty="0"/>
              <a:t>This bilingual dictionary contains over 40,000 entries in Spanish-to-English and English-to-Spanish sections. It includes conjugation of Spanish verbs, irregular English verbs, and common Spanish abbreviations ...</a:t>
            </a:r>
          </a:p>
          <a:p>
            <a:r>
              <a:rPr lang="en-US" sz="1200" dirty="0" smtClean="0">
                <a:hlinkClick r:id="rId9"/>
              </a:rPr>
              <a:t>Webster’s </a:t>
            </a:r>
            <a:r>
              <a:rPr lang="en-US" sz="1200" dirty="0">
                <a:hlinkClick r:id="rId9"/>
              </a:rPr>
              <a:t>American English Dictionary; Expanded </a:t>
            </a:r>
            <a:r>
              <a:rPr lang="en-US" sz="1200" dirty="0" smtClean="0">
                <a:hlinkClick r:id="rId9"/>
              </a:rPr>
              <a:t>Edition</a:t>
            </a:r>
            <a:r>
              <a:rPr lang="en-US" sz="1200" dirty="0" smtClean="0"/>
              <a:t>: $</a:t>
            </a:r>
            <a:r>
              <a:rPr lang="en-US" sz="1200" dirty="0"/>
              <a:t>60.00 per Box </a:t>
            </a:r>
            <a:r>
              <a:rPr lang="en-US" sz="1200" dirty="0" smtClean="0"/>
              <a:t>of 24</a:t>
            </a:r>
            <a:endParaRPr lang="en-US" sz="1200" dirty="0"/>
          </a:p>
          <a:p>
            <a:r>
              <a:rPr lang="en-US" sz="1200" dirty="0"/>
              <a:t>This new edition provides definitions, pronunciations and variant spellings for the words that make up to core of the English language. In addition special sections provide useful information for readers and writers. Features • More than 40,000 clear, conc...</a:t>
            </a:r>
          </a:p>
          <a:p>
            <a:endParaRPr lang="en-US" sz="1200" dirty="0"/>
          </a:p>
        </p:txBody>
      </p:sp>
    </p:spTree>
    <p:custDataLst>
      <p:tags r:id="rId1"/>
    </p:custDataLst>
    <p:extLst>
      <p:ext uri="{BB962C8B-B14F-4D97-AF65-F5344CB8AC3E}">
        <p14:creationId xmlns:p14="http://schemas.microsoft.com/office/powerpoint/2010/main" val="2328725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55000" lnSpcReduction="20000"/>
          </a:bodyPr>
          <a:lstStyle/>
          <a:p>
            <a:pPr marL="0" indent="0">
              <a:buNone/>
            </a:pPr>
            <a:r>
              <a:rPr lang="en-US" b="1" dirty="0"/>
              <a:t>Webster's </a:t>
            </a:r>
            <a:endParaRPr lang="en-US" b="1" dirty="0" smtClean="0"/>
          </a:p>
          <a:p>
            <a:pPr marL="0" indent="0">
              <a:buNone/>
            </a:pPr>
            <a:r>
              <a:rPr lang="en-US" b="1" dirty="0" smtClean="0"/>
              <a:t>Dictionary </a:t>
            </a:r>
            <a:r>
              <a:rPr lang="en-US" b="1" dirty="0"/>
              <a:t>for </a:t>
            </a:r>
            <a:r>
              <a:rPr lang="en-US" b="1" dirty="0" smtClean="0"/>
              <a:t>Students</a:t>
            </a:r>
            <a:r>
              <a:rPr lang="en-US" b="1" dirty="0"/>
              <a:t>; </a:t>
            </a:r>
            <a:endParaRPr lang="en-US" b="1" dirty="0" smtClean="0"/>
          </a:p>
          <a:p>
            <a:pPr marL="0" indent="0">
              <a:buNone/>
            </a:pPr>
            <a:r>
              <a:rPr lang="en-US" b="1" dirty="0" smtClean="0"/>
              <a:t>Special </a:t>
            </a:r>
            <a:r>
              <a:rPr lang="en-US" b="1" dirty="0"/>
              <a:t>Encyclopedic Edition</a:t>
            </a:r>
          </a:p>
          <a:p>
            <a:pPr marL="0" indent="0">
              <a:lnSpc>
                <a:spcPct val="170000"/>
              </a:lnSpc>
              <a:buNone/>
            </a:pPr>
            <a:r>
              <a:rPr lang="en-US" dirty="0"/>
              <a:t>Publisher: </a:t>
            </a:r>
            <a:r>
              <a:rPr lang="en-US" dirty="0">
                <a:hlinkClick r:id="rId4"/>
              </a:rPr>
              <a:t>Federal Street Press</a:t>
            </a:r>
            <a:r>
              <a:rPr lang="en-US" dirty="0"/>
              <a:t/>
            </a:r>
            <a:br>
              <a:rPr lang="en-US" dirty="0"/>
            </a:br>
            <a:r>
              <a:rPr lang="en-US" dirty="0"/>
              <a:t>ISBN-13: 978-1-59695-125-9</a:t>
            </a:r>
            <a:br>
              <a:rPr lang="en-US" dirty="0"/>
            </a:br>
            <a:r>
              <a:rPr lang="en-US" dirty="0"/>
              <a:t>Language: American English</a:t>
            </a:r>
            <a:br>
              <a:rPr lang="en-US" dirty="0"/>
            </a:br>
            <a:r>
              <a:rPr lang="en-US" dirty="0"/>
              <a:t>Year Published: 2011</a:t>
            </a:r>
            <a:br>
              <a:rPr lang="en-US" dirty="0"/>
            </a:br>
            <a:r>
              <a:rPr lang="en-US" dirty="0"/>
              <a:t>Format: Paperback</a:t>
            </a:r>
            <a:br>
              <a:rPr lang="en-US" dirty="0"/>
            </a:br>
            <a:r>
              <a:rPr lang="en-US" dirty="0"/>
              <a:t>Pages: 544</a:t>
            </a:r>
            <a:br>
              <a:rPr lang="en-US" dirty="0"/>
            </a:br>
            <a:r>
              <a:rPr lang="en-US" dirty="0"/>
              <a:t>Suitable Grade: 3+</a:t>
            </a:r>
            <a:br>
              <a:rPr lang="en-US" dirty="0"/>
            </a:br>
            <a:r>
              <a:rPr lang="en-US" dirty="0"/>
              <a:t>Price per Book: $2.50</a:t>
            </a:r>
            <a:br>
              <a:rPr lang="en-US" dirty="0"/>
            </a:br>
            <a:r>
              <a:rPr lang="en-US" dirty="0"/>
              <a:t>Books per Box: 24</a:t>
            </a:r>
            <a:br>
              <a:rPr lang="en-US" dirty="0"/>
            </a:br>
            <a:r>
              <a:rPr lang="en-US" dirty="0" err="1"/>
              <a:t>Availability:In</a:t>
            </a:r>
            <a:r>
              <a:rPr lang="en-US" dirty="0"/>
              <a:t> Stock</a:t>
            </a:r>
          </a:p>
          <a:p>
            <a:pPr marL="0" indent="0">
              <a:buNone/>
            </a:pPr>
            <a:r>
              <a:rPr lang="en-US" dirty="0"/>
              <a:t/>
            </a:r>
            <a:br>
              <a:rPr lang="en-US" dirty="0"/>
            </a:br>
            <a:endParaRPr lang="en-US" dirty="0"/>
          </a:p>
          <a:p>
            <a:pPr marL="0" indent="0">
              <a:buNone/>
            </a:pPr>
            <a:r>
              <a:rPr lang="en-US" dirty="0"/>
              <a:t>Price: $60.00 per Box </a:t>
            </a:r>
          </a:p>
          <a:p>
            <a:pPr marL="0" indent="0">
              <a:buNone/>
            </a:pPr>
            <a:endParaRPr lang="en-US" dirty="0"/>
          </a:p>
        </p:txBody>
      </p:sp>
      <p:pic>
        <p:nvPicPr>
          <p:cNvPr id="2457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04800"/>
            <a:ext cx="4130675" cy="608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10065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0"/>
  <p:tag name="PARTLISTDEFAULT" val="0"/>
  <p:tag name="INCORRECTPOINTVALUE" val="0"/>
  <p:tag name="AUTOADJUSTPARTRANGE" val="True"/>
  <p:tag name="FIBNUMRESULTS" val="5"/>
  <p:tag name="PRRESPONSE2" val="9"/>
  <p:tag name="PRRESPONSE6" val="5"/>
  <p:tag name="PRRESPONSE10" val="1"/>
  <p:tag name="CSVFORMAT" val="0"/>
  <p:tag name="RESPCOUNTERFORMAT" val="0"/>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00"/>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False"/>
  <p:tag name="DELIMITERS" val="3.1"/>
  <p:tag name="LUIDIAENABLED" val="False"/>
  <p:tag name="TPFULLVERSION" val="5.3.2.24"/>
  <p:tag name="TPOS" val="2"/>
  <p:tag name="TPVERSION" val="2008"/>
  <p:tag name="POWERPOINTVERSION" val="15.0"/>
</p:tagLst>
</file>

<file path=ppt/tags/tag10.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1157</TotalTime>
  <Words>1711</Words>
  <Application>Microsoft Office PowerPoint</Application>
  <PresentationFormat>On-screen Show (4:3)</PresentationFormat>
  <Paragraphs>172</Paragraphs>
  <Slides>17</Slides>
  <Notes>13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Comic Sans MS</vt:lpstr>
      <vt:lpstr>Palatino Linotype</vt:lpstr>
      <vt:lpstr>Rockwell</vt:lpstr>
      <vt:lpstr>Times New Roman</vt:lpstr>
      <vt:lpstr>Office Theme</vt:lpstr>
      <vt:lpstr>The Dictionary Project</vt:lpstr>
      <vt:lpstr>Why Dictionaries?</vt:lpstr>
      <vt:lpstr>Word of the Month: The Dictionary Project March 2015 Newsletter</vt:lpstr>
      <vt:lpstr>Rotary Statistics</vt:lpstr>
      <vt:lpstr>Sponsor a Project</vt:lpstr>
      <vt:lpstr>How to donate books</vt:lpstr>
      <vt:lpstr>PowerPoint Presentation</vt:lpstr>
      <vt:lpstr>Order Here</vt:lpstr>
      <vt:lpstr>PowerPoint Presentation</vt:lpstr>
      <vt:lpstr>Book Labels</vt:lpstr>
      <vt:lpstr>Letters of Intent</vt:lpstr>
      <vt:lpstr>“Thank you for the dictionary!”</vt:lpstr>
      <vt:lpstr>“Thank you for realizing how much I needed my own dictionary.”</vt:lpstr>
      <vt:lpstr>“It makes me feel  like I am special.”</vt:lpstr>
      <vt:lpstr>PowerPoint Presentation</vt:lpstr>
      <vt:lpstr>“My mom  and dad  even  use it  sometimes.” </vt:lpstr>
      <vt:lpstr>Thank you for listening</vt:lpstr>
    </vt:vector>
  </TitlesOfParts>
  <Company>St. Ambrose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Literacy</dc:title>
  <dc:creator>aa0000159</dc:creator>
  <cp:lastModifiedBy>Axup Andrew W</cp:lastModifiedBy>
  <cp:revision>123</cp:revision>
  <dcterms:created xsi:type="dcterms:W3CDTF">2008-03-05T23:44:28Z</dcterms:created>
  <dcterms:modified xsi:type="dcterms:W3CDTF">2018-07-27T19:32:50Z</dcterms:modified>
</cp:coreProperties>
</file>