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407" r:id="rId5"/>
    <p:sldId id="524" r:id="rId6"/>
    <p:sldId id="364" r:id="rId7"/>
    <p:sldId id="523" r:id="rId8"/>
    <p:sldId id="522" r:id="rId9"/>
    <p:sldId id="377" r:id="rId10"/>
    <p:sldId id="521" r:id="rId11"/>
    <p:sldId id="363" r:id="rId12"/>
    <p:sldId id="421" r:id="rId13"/>
    <p:sldId id="334" r:id="rId14"/>
    <p:sldId id="335" r:id="rId15"/>
    <p:sldId id="517" r:id="rId16"/>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7CEAFF-054D-48EF-BD24-4182315CDC0C}">
          <p14:sldIdLst>
            <p14:sldId id="407"/>
            <p14:sldId id="524"/>
            <p14:sldId id="364"/>
            <p14:sldId id="523"/>
            <p14:sldId id="522"/>
            <p14:sldId id="377"/>
            <p14:sldId id="521"/>
            <p14:sldId id="363"/>
            <p14:sldId id="421"/>
            <p14:sldId id="334"/>
            <p14:sldId id="335"/>
            <p14:sldId id="517"/>
          </p14:sldIdLst>
        </p14:section>
        <p14:section name="Untitled Section" id="{57302BE1-F5E2-4D38-B186-25F5FEC554B4}">
          <p14:sldIdLst/>
        </p14:section>
      </p14:sectionLst>
    </p:ex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ED8629-E704-739B-97D6-BB8DC1881563}" name="Kelly Cison" initials="KC" userId="S::kelly.cison@rotary.org::2e73020a-ddf5-4553-8183-f8e66a6e7f0e" providerId="AD"/>
  <p188:author id="{01FB5294-C6AA-C3B3-1D7D-179E1BA229BD}" name="Amy Finkelstein" initials="AF" userId="S::Amy.Finkelstein@rotary.org::94a26f2c-7a35-4d0d-9fa5-8610d3c204f1" providerId="AD"/>
  <p188:author id="{6F5AE4CB-6272-2C5F-CB82-E5FD227926B8}" name="Megan Moulden" initials="MM" userId="S::megan.moulden@rotary.org::6ad816c9-accf-4dd7-874b-d353d869ce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bert De La Vega" initials="HDLV" lastIdx="1" clrIdx="0">
    <p:extLst>
      <p:ext uri="{19B8F6BF-5375-455C-9EA6-DF929625EA0E}">
        <p15:presenceInfo xmlns:p15="http://schemas.microsoft.com/office/powerpoint/2012/main" userId="S::hdelavega@theadditiveagency.com::0a129a0f-d790-46b3-ba76-94fa8c151ecf" providerId="AD"/>
      </p:ext>
    </p:extLst>
  </p:cmAuthor>
  <p:cmAuthor id="2" name="Nancy Davidson" initials="ND" lastIdx="1" clrIdx="1">
    <p:extLst>
      <p:ext uri="{19B8F6BF-5375-455C-9EA6-DF929625EA0E}">
        <p15:presenceInfo xmlns:p15="http://schemas.microsoft.com/office/powerpoint/2012/main" userId="S::nancy.davidson@rotary.org::a3932ee7-5136-466e-bf31-e22b0c71f1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3A2"/>
    <a:srgbClr val="12AAC8"/>
    <a:srgbClr val="34B1F0"/>
    <a:srgbClr val="48595D"/>
    <a:srgbClr val="01B4E7"/>
    <a:srgbClr val="009999"/>
    <a:srgbClr val="872175"/>
    <a:srgbClr val="FF7600"/>
    <a:srgbClr val="1A72C3"/>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BCD3EF-C36C-7A49-E512-1C42B40F729A}" v="1" dt="2023-12-07T20:57:34.4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05" autoAdjust="0"/>
  </p:normalViewPr>
  <p:slideViewPr>
    <p:cSldViewPr snapToGrid="0">
      <p:cViewPr varScale="1">
        <p:scale>
          <a:sx n="77" d="100"/>
          <a:sy n="77" d="100"/>
        </p:scale>
        <p:origin x="883" y="82"/>
      </p:cViewPr>
      <p:guideLst>
        <p:guide orient="horz" pos="263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6739540647675534E-2"/>
          <c:w val="1"/>
          <c:h val="0.68497215119255328"/>
        </c:manualLayout>
      </c:layout>
      <c:barChart>
        <c:barDir val="col"/>
        <c:grouping val="clustered"/>
        <c:varyColors val="0"/>
        <c:ser>
          <c:idx val="0"/>
          <c:order val="0"/>
          <c:tx>
            <c:strRef>
              <c:f>Sheet1!$B$1</c:f>
              <c:strCache>
                <c:ptCount val="1"/>
                <c:pt idx="0">
                  <c:v>Aware</c:v>
                </c:pt>
              </c:strCache>
            </c:strRef>
          </c:tx>
          <c:spPr>
            <a:solidFill>
              <a:srgbClr val="FF9E08"/>
            </a:solidFill>
            <a:ln>
              <a:noFill/>
            </a:ln>
            <a:effectLst/>
          </c:spPr>
          <c:invertIfNegative val="0"/>
          <c:dLbls>
            <c:dLbl>
              <c:idx val="0"/>
              <c:layout>
                <c:manualLayout>
                  <c:x val="4.2997414061034661E-3"/>
                  <c:y val="-3.6404782229216375E-1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CB-47D8-A773-0B158047A03E}"/>
                </c:ext>
              </c:extLst>
            </c:dLbl>
            <c:dLbl>
              <c:idx val="1"/>
              <c:layout>
                <c:manualLayout>
                  <c:x val="4.2997414061034531E-3"/>
                  <c:y val="-3.6404782229216375E-17"/>
                </c:manualLayout>
              </c:layout>
              <c:tx>
                <c:rich>
                  <a:bodyPr/>
                  <a:lstStyle/>
                  <a:p>
                    <a:fld id="{E6A46F36-6CA1-44EA-9AC9-822E7095D12F}" type="VALUE">
                      <a:rPr lang="en-US"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CB-47D8-A773-0B158047A03E}"/>
                </c:ext>
              </c:extLst>
            </c:dLbl>
            <c:dLbl>
              <c:idx val="2"/>
              <c:layout>
                <c:manualLayout>
                  <c:x val="2.8664942707356438E-3"/>
                  <c:y val="-7.942953333898323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CB-47D8-A773-0B158047A03E}"/>
                </c:ext>
              </c:extLst>
            </c:dLbl>
            <c:dLbl>
              <c:idx val="4"/>
              <c:layout>
                <c:manualLayout>
                  <c:x val="4.2997414061034661E-3"/>
                  <c:y val="-1.19144300008474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CB-47D8-A773-0B158047A03E}"/>
                </c:ext>
              </c:extLst>
            </c:dLbl>
            <c:dLbl>
              <c:idx val="6"/>
              <c:layout>
                <c:manualLayout>
                  <c:x val="2.8664942707356438E-3"/>
                  <c:y val="7.94295333389823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CB-47D8-A773-0B158047A03E}"/>
                </c:ext>
              </c:extLst>
            </c:dLbl>
            <c:dLbl>
              <c:idx val="7"/>
              <c:layout>
                <c:manualLayout>
                  <c:x val="-1.0510357576149758E-16"/>
                  <c:y val="7.9429533338983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CB-47D8-A773-0B158047A03E}"/>
                </c:ext>
              </c:extLst>
            </c:dLbl>
            <c:dLbl>
              <c:idx val="9"/>
              <c:layout>
                <c:manualLayout>
                  <c:x val="-2.8664942707357492E-3"/>
                  <c:y val="-7.9429533338983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CB-47D8-A773-0B158047A03E}"/>
                </c:ext>
              </c:extLst>
            </c:dLbl>
            <c:dLbl>
              <c:idx val="12"/>
              <c:layout>
                <c:manualLayout>
                  <c:x val="0"/>
                  <c:y val="7.94295333389826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CB-47D8-A773-0B158047A03E}"/>
                </c:ext>
              </c:extLst>
            </c:dLbl>
            <c:dLbl>
              <c:idx val="14"/>
              <c:layout>
                <c:manualLayout>
                  <c:x val="-2.8664942707357492E-3"/>
                  <c:y val="-5.0934344610971974E-2"/>
                </c:manualLayout>
              </c:layout>
              <c:tx>
                <c:rich>
                  <a:bodyPr/>
                  <a:lstStyle/>
                  <a:p>
                    <a:r>
                      <a:rPr lang="en-US"/>
                      <a:t>91%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3CB-47D8-A773-0B158047A03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US</c:v>
                </c:pt>
                <c:pt idx="1">
                  <c:v>UK</c:v>
                </c:pt>
                <c:pt idx="2">
                  <c:v>AUSTRALIA</c:v>
                </c:pt>
                <c:pt idx="3">
                  <c:v>PHILIPPINES</c:v>
                </c:pt>
                <c:pt idx="4">
                  <c:v>INDIA</c:v>
                </c:pt>
                <c:pt idx="5">
                  <c:v>NIGERIA</c:v>
                </c:pt>
                <c:pt idx="6">
                  <c:v>FRANCE</c:v>
                </c:pt>
                <c:pt idx="7">
                  <c:v>GERMANY</c:v>
                </c:pt>
                <c:pt idx="8">
                  <c:v>ITALY</c:v>
                </c:pt>
                <c:pt idx="9">
                  <c:v>JAPAN</c:v>
                </c:pt>
                <c:pt idx="10">
                  <c:v>KOREA</c:v>
                </c:pt>
                <c:pt idx="11">
                  <c:v>POLAND</c:v>
                </c:pt>
                <c:pt idx="12">
                  <c:v>BRAZIL</c:v>
                </c:pt>
                <c:pt idx="13">
                  <c:v>MEXICO</c:v>
                </c:pt>
                <c:pt idx="14">
                  <c:v>TAIWAN</c:v>
                </c:pt>
              </c:strCache>
            </c:strRef>
          </c:cat>
          <c:val>
            <c:numRef>
              <c:f>Sheet1!$B$2:$B$16</c:f>
              <c:numCache>
                <c:formatCode>0%</c:formatCode>
                <c:ptCount val="15"/>
                <c:pt idx="0">
                  <c:v>0.52</c:v>
                </c:pt>
                <c:pt idx="1">
                  <c:v>0.52</c:v>
                </c:pt>
                <c:pt idx="2">
                  <c:v>0.73</c:v>
                </c:pt>
                <c:pt idx="3">
                  <c:v>0.73</c:v>
                </c:pt>
                <c:pt idx="4">
                  <c:v>0.83</c:v>
                </c:pt>
                <c:pt idx="5">
                  <c:v>0.8</c:v>
                </c:pt>
                <c:pt idx="6">
                  <c:v>0.53</c:v>
                </c:pt>
                <c:pt idx="7">
                  <c:v>0.39</c:v>
                </c:pt>
                <c:pt idx="8">
                  <c:v>0.6</c:v>
                </c:pt>
                <c:pt idx="9">
                  <c:v>0.42</c:v>
                </c:pt>
                <c:pt idx="10">
                  <c:v>0.33</c:v>
                </c:pt>
                <c:pt idx="11">
                  <c:v>0.27</c:v>
                </c:pt>
                <c:pt idx="12">
                  <c:v>0.65</c:v>
                </c:pt>
                <c:pt idx="13">
                  <c:v>0.45</c:v>
                </c:pt>
                <c:pt idx="14">
                  <c:v>0.91</c:v>
                </c:pt>
              </c:numCache>
            </c:numRef>
          </c:val>
          <c:extLst>
            <c:ext xmlns:c16="http://schemas.microsoft.com/office/drawing/2014/chart" uri="{C3380CC4-5D6E-409C-BE32-E72D297353CC}">
              <c16:uniqueId val="{00000009-13CB-47D8-A773-0B158047A03E}"/>
            </c:ext>
          </c:extLst>
        </c:ser>
        <c:dLbls>
          <c:dLblPos val="ctr"/>
          <c:showLegendKey val="0"/>
          <c:showVal val="1"/>
          <c:showCatName val="0"/>
          <c:showSerName val="0"/>
          <c:showPercent val="0"/>
          <c:showBubbleSize val="0"/>
        </c:dLbls>
        <c:gapWidth val="75"/>
        <c:axId val="1614059424"/>
        <c:axId val="1614060256"/>
      </c:barChart>
      <c:catAx>
        <c:axId val="1614059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614060256"/>
        <c:crosses val="autoZero"/>
        <c:auto val="1"/>
        <c:lblAlgn val="ctr"/>
        <c:lblOffset val="100"/>
        <c:noMultiLvlLbl val="0"/>
      </c:catAx>
      <c:valAx>
        <c:axId val="1614060256"/>
        <c:scaling>
          <c:orientation val="minMax"/>
        </c:scaling>
        <c:delete val="1"/>
        <c:axPos val="l"/>
        <c:numFmt formatCode="0%" sourceLinked="1"/>
        <c:majorTickMark val="none"/>
        <c:minorTickMark val="none"/>
        <c:tickLblPos val="nextTo"/>
        <c:crossAx val="1614059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6739540647675534E-2"/>
          <c:w val="1"/>
          <c:h val="0.68497215119255328"/>
        </c:manualLayout>
      </c:layout>
      <c:barChart>
        <c:barDir val="col"/>
        <c:grouping val="clustered"/>
        <c:varyColors val="0"/>
        <c:ser>
          <c:idx val="0"/>
          <c:order val="0"/>
          <c:tx>
            <c:strRef>
              <c:f>Sheet1!$B$1</c:f>
              <c:strCache>
                <c:ptCount val="1"/>
                <c:pt idx="0">
                  <c:v>Aware</c:v>
                </c:pt>
              </c:strCache>
            </c:strRef>
          </c:tx>
          <c:spPr>
            <a:solidFill>
              <a:srgbClr val="FF9E08"/>
            </a:solidFill>
            <a:ln>
              <a:noFill/>
            </a:ln>
            <a:effectLst/>
          </c:spPr>
          <c:invertIfNegative val="0"/>
          <c:dLbls>
            <c:dLbl>
              <c:idx val="0"/>
              <c:layout>
                <c:manualLayout>
                  <c:x val="4.2997414061034661E-3"/>
                  <c:y val="-3.6404782229216375E-17"/>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CB-47D8-A773-0B158047A03E}"/>
                </c:ext>
              </c:extLst>
            </c:dLbl>
            <c:dLbl>
              <c:idx val="1"/>
              <c:layout>
                <c:manualLayout>
                  <c:x val="4.2997414061034531E-3"/>
                  <c:y val="-3.6404782229216375E-17"/>
                </c:manualLayout>
              </c:layout>
              <c:tx>
                <c:rich>
                  <a:bodyPr/>
                  <a:lstStyle/>
                  <a:p>
                    <a:fld id="{E6A46F36-6CA1-44EA-9AC9-822E7095D12F}" type="VALUE">
                      <a:rPr lang="en-US"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3CB-47D8-A773-0B158047A03E}"/>
                </c:ext>
              </c:extLst>
            </c:dLbl>
            <c:dLbl>
              <c:idx val="2"/>
              <c:layout>
                <c:manualLayout>
                  <c:x val="2.8664942707356438E-3"/>
                  <c:y val="-7.942953333898323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CB-47D8-A773-0B158047A03E}"/>
                </c:ext>
              </c:extLst>
            </c:dLbl>
            <c:dLbl>
              <c:idx val="4"/>
              <c:layout>
                <c:manualLayout>
                  <c:x val="4.2997414061034661E-3"/>
                  <c:y val="-1.19144300008474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3CB-47D8-A773-0B158047A03E}"/>
                </c:ext>
              </c:extLst>
            </c:dLbl>
            <c:dLbl>
              <c:idx val="6"/>
              <c:layout>
                <c:manualLayout>
                  <c:x val="2.8664942707356438E-3"/>
                  <c:y val="7.942953333898231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3CB-47D8-A773-0B158047A03E}"/>
                </c:ext>
              </c:extLst>
            </c:dLbl>
            <c:dLbl>
              <c:idx val="7"/>
              <c:layout>
                <c:manualLayout>
                  <c:x val="-1.0510357576149758E-16"/>
                  <c:y val="7.9429533338983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3CB-47D8-A773-0B158047A03E}"/>
                </c:ext>
              </c:extLst>
            </c:dLbl>
            <c:dLbl>
              <c:idx val="9"/>
              <c:layout>
                <c:manualLayout>
                  <c:x val="-2.8664942707357492E-3"/>
                  <c:y val="-7.9429533338983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3CB-47D8-A773-0B158047A03E}"/>
                </c:ext>
              </c:extLst>
            </c:dLbl>
            <c:dLbl>
              <c:idx val="12"/>
              <c:layout>
                <c:manualLayout>
                  <c:x val="0"/>
                  <c:y val="7.94295333389826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3CB-47D8-A773-0B158047A03E}"/>
                </c:ext>
              </c:extLst>
            </c:dLbl>
            <c:dLbl>
              <c:idx val="14"/>
              <c:layout>
                <c:manualLayout>
                  <c:x val="-2.8664942707357492E-3"/>
                  <c:y val="-5.0934344610971974E-2"/>
                </c:manualLayout>
              </c:layout>
              <c:tx>
                <c:rich>
                  <a:bodyPr/>
                  <a:lstStyle/>
                  <a:p>
                    <a:r>
                      <a:rPr lang="en-US"/>
                      <a:t>91%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13CB-47D8-A773-0B158047A03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US</c:v>
                </c:pt>
                <c:pt idx="1">
                  <c:v>UK</c:v>
                </c:pt>
                <c:pt idx="2">
                  <c:v>AUSTRALIA</c:v>
                </c:pt>
                <c:pt idx="3">
                  <c:v>PHILIPPINES</c:v>
                </c:pt>
                <c:pt idx="4">
                  <c:v>INDIA</c:v>
                </c:pt>
                <c:pt idx="5">
                  <c:v>NIGERIA</c:v>
                </c:pt>
                <c:pt idx="6">
                  <c:v>FRANCE</c:v>
                </c:pt>
                <c:pt idx="7">
                  <c:v>GERMANY</c:v>
                </c:pt>
                <c:pt idx="8">
                  <c:v>ITALY</c:v>
                </c:pt>
                <c:pt idx="9">
                  <c:v>JAPAN</c:v>
                </c:pt>
                <c:pt idx="10">
                  <c:v>KOREA</c:v>
                </c:pt>
                <c:pt idx="11">
                  <c:v>POLAND</c:v>
                </c:pt>
                <c:pt idx="12">
                  <c:v>BRAZIL</c:v>
                </c:pt>
                <c:pt idx="13">
                  <c:v>MEXICO</c:v>
                </c:pt>
                <c:pt idx="14">
                  <c:v>TAIWAN</c:v>
                </c:pt>
              </c:strCache>
            </c:strRef>
          </c:cat>
          <c:val>
            <c:numRef>
              <c:f>Sheet1!$B$2:$B$16</c:f>
              <c:numCache>
                <c:formatCode>0%</c:formatCode>
                <c:ptCount val="15"/>
                <c:pt idx="0">
                  <c:v>0.52</c:v>
                </c:pt>
                <c:pt idx="1">
                  <c:v>0.52</c:v>
                </c:pt>
                <c:pt idx="2">
                  <c:v>0.73</c:v>
                </c:pt>
                <c:pt idx="3">
                  <c:v>0.73</c:v>
                </c:pt>
                <c:pt idx="4">
                  <c:v>0.83</c:v>
                </c:pt>
                <c:pt idx="5">
                  <c:v>0.8</c:v>
                </c:pt>
                <c:pt idx="6">
                  <c:v>0.53</c:v>
                </c:pt>
                <c:pt idx="7">
                  <c:v>0.39</c:v>
                </c:pt>
                <c:pt idx="8">
                  <c:v>0.6</c:v>
                </c:pt>
                <c:pt idx="9">
                  <c:v>0.42</c:v>
                </c:pt>
                <c:pt idx="10">
                  <c:v>0.33</c:v>
                </c:pt>
                <c:pt idx="11">
                  <c:v>0.27</c:v>
                </c:pt>
                <c:pt idx="12">
                  <c:v>0.65</c:v>
                </c:pt>
                <c:pt idx="13">
                  <c:v>0.45</c:v>
                </c:pt>
                <c:pt idx="14">
                  <c:v>0.91</c:v>
                </c:pt>
              </c:numCache>
            </c:numRef>
          </c:val>
          <c:extLst>
            <c:ext xmlns:c16="http://schemas.microsoft.com/office/drawing/2014/chart" uri="{C3380CC4-5D6E-409C-BE32-E72D297353CC}">
              <c16:uniqueId val="{00000009-13CB-47D8-A773-0B158047A03E}"/>
            </c:ext>
          </c:extLst>
        </c:ser>
        <c:dLbls>
          <c:dLblPos val="ctr"/>
          <c:showLegendKey val="0"/>
          <c:showVal val="1"/>
          <c:showCatName val="0"/>
          <c:showSerName val="0"/>
          <c:showPercent val="0"/>
          <c:showBubbleSize val="0"/>
        </c:dLbls>
        <c:gapWidth val="75"/>
        <c:axId val="1614059424"/>
        <c:axId val="1614060256"/>
      </c:barChart>
      <c:catAx>
        <c:axId val="16140594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crossAx val="1614060256"/>
        <c:crosses val="autoZero"/>
        <c:auto val="1"/>
        <c:lblAlgn val="ctr"/>
        <c:lblOffset val="100"/>
        <c:noMultiLvlLbl val="0"/>
      </c:catAx>
      <c:valAx>
        <c:axId val="1614060256"/>
        <c:scaling>
          <c:orientation val="minMax"/>
        </c:scaling>
        <c:delete val="1"/>
        <c:axPos val="l"/>
        <c:numFmt formatCode="0%" sourceLinked="1"/>
        <c:majorTickMark val="none"/>
        <c:minorTickMark val="none"/>
        <c:tickLblPos val="nextTo"/>
        <c:crossAx val="1614059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0.15395</cdr:x>
      <cdr:y>0.47817</cdr:y>
    </cdr:from>
    <cdr:to>
      <cdr:x>0.19302</cdr:x>
      <cdr:y>0.72868</cdr:y>
    </cdr:to>
    <cdr:sp macro="" textlink="">
      <cdr:nvSpPr>
        <cdr:cNvPr id="2" name="Rectangle 1">
          <a:extLst xmlns:a="http://schemas.openxmlformats.org/drawingml/2006/main">
            <a:ext uri="{FF2B5EF4-FFF2-40B4-BE49-F238E27FC236}">
              <a16:creationId xmlns:a16="http://schemas.microsoft.com/office/drawing/2014/main" id="{00F37455-AA09-E02D-1B0B-5DEC2CEEDEFE}"/>
            </a:ext>
          </a:extLst>
        </cdr:cNvPr>
        <cdr:cNvSpPr/>
      </cdr:nvSpPr>
      <cdr:spPr>
        <a:xfrm xmlns:a="http://schemas.openxmlformats.org/drawingml/2006/main">
          <a:off x="1835497" y="2171700"/>
          <a:ext cx="465820" cy="1137761"/>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050" b="1" dirty="0"/>
            <a:t>33%</a:t>
          </a:r>
        </a:p>
      </cdr:txBody>
    </cdr:sp>
  </cdr:relSizeAnchor>
  <cdr:relSizeAnchor xmlns:cdr="http://schemas.openxmlformats.org/drawingml/2006/chartDrawing">
    <cdr:from>
      <cdr:x>0.4887</cdr:x>
      <cdr:y>0.58176</cdr:y>
    </cdr:from>
    <cdr:to>
      <cdr:x>0.52768</cdr:x>
      <cdr:y>0.72549</cdr:y>
    </cdr:to>
    <cdr:sp macro="" textlink="">
      <cdr:nvSpPr>
        <cdr:cNvPr id="3" name="Rectangle 2">
          <a:extLst xmlns:a="http://schemas.openxmlformats.org/drawingml/2006/main">
            <a:ext uri="{FF2B5EF4-FFF2-40B4-BE49-F238E27FC236}">
              <a16:creationId xmlns:a16="http://schemas.microsoft.com/office/drawing/2014/main" id="{32D788AA-2510-5894-0474-523DF334CB10}"/>
            </a:ext>
          </a:extLst>
        </cdr:cNvPr>
        <cdr:cNvSpPr/>
      </cdr:nvSpPr>
      <cdr:spPr>
        <a:xfrm xmlns:a="http://schemas.openxmlformats.org/drawingml/2006/main">
          <a:off x="5826451" y="2642207"/>
          <a:ext cx="464821" cy="652757"/>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050" b="1" dirty="0"/>
            <a:t>18%</a:t>
          </a:r>
        </a:p>
      </cdr:txBody>
    </cdr:sp>
  </cdr:relSizeAnchor>
  <cdr:relSizeAnchor xmlns:cdr="http://schemas.openxmlformats.org/drawingml/2006/chartDrawing">
    <cdr:from>
      <cdr:x>0.89015</cdr:x>
      <cdr:y>0.52649</cdr:y>
    </cdr:from>
    <cdr:to>
      <cdr:x>0.9313</cdr:x>
      <cdr:y>0.72549</cdr:y>
    </cdr:to>
    <cdr:sp macro="" textlink="">
      <cdr:nvSpPr>
        <cdr:cNvPr id="4" name="Rectangle 3">
          <a:extLst xmlns:a="http://schemas.openxmlformats.org/drawingml/2006/main">
            <a:ext uri="{FF2B5EF4-FFF2-40B4-BE49-F238E27FC236}">
              <a16:creationId xmlns:a16="http://schemas.microsoft.com/office/drawing/2014/main" id="{E70799AE-2D16-2FE8-2318-887399FF3C7D}"/>
            </a:ext>
          </a:extLst>
        </cdr:cNvPr>
        <cdr:cNvSpPr/>
      </cdr:nvSpPr>
      <cdr:spPr>
        <a:xfrm xmlns:a="http://schemas.openxmlformats.org/drawingml/2006/main">
          <a:off x="10612792" y="2391174"/>
          <a:ext cx="490564" cy="90379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1050" b="1" dirty="0"/>
            <a:t>29%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0336CD-6CB6-A74E-9F8D-6B55F6204E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23A7D2-C5A1-134A-A1A5-558FBF70A8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45FB9F-D0D4-7D4A-A7A0-62B9B4B39034}" type="datetimeFigureOut">
              <a:rPr lang="en-US" smtClean="0"/>
              <a:t>8/5/2024</a:t>
            </a:fld>
            <a:endParaRPr lang="en-US"/>
          </a:p>
        </p:txBody>
      </p:sp>
      <p:sp>
        <p:nvSpPr>
          <p:cNvPr id="4" name="Footer Placeholder 3">
            <a:extLst>
              <a:ext uri="{FF2B5EF4-FFF2-40B4-BE49-F238E27FC236}">
                <a16:creationId xmlns:a16="http://schemas.microsoft.com/office/drawing/2014/main" id="{C836B3E2-8492-714A-94B4-DFF7A9E1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8BAF8E-9DC1-894A-8878-17C4936907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0385EC-7E7F-D846-BF51-C89E0A1C28D8}" type="slidenum">
              <a:rPr lang="en-US" smtClean="0"/>
              <a:t>‹#›</a:t>
            </a:fld>
            <a:endParaRPr lang="en-US"/>
          </a:p>
        </p:txBody>
      </p:sp>
    </p:spTree>
    <p:extLst>
      <p:ext uri="{BB962C8B-B14F-4D97-AF65-F5344CB8AC3E}">
        <p14:creationId xmlns:p14="http://schemas.microsoft.com/office/powerpoint/2010/main" val="22011746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libri"/>
                <a:cs typeface="Calibri"/>
              </a:rPr>
              <a:t>&lt;Introduce yourself: Say your name, your club name, your Rotary role, and your professional </a:t>
            </a:r>
            <a:r>
              <a:rPr lang="en-US" sz="1800">
                <a:solidFill>
                  <a:srgbClr val="000000"/>
                </a:solidFill>
                <a:latin typeface="Calibri"/>
                <a:cs typeface="Calibri"/>
              </a:rPr>
              <a:t>role, if it’s relevant.&gt;</a:t>
            </a:r>
            <a:endParaRPr lang="en-US">
              <a:solidFill>
                <a:srgbClr val="000000"/>
              </a:solidFill>
              <a:latin typeface="Calibri"/>
              <a:cs typeface="Calibri"/>
            </a:endParaRPr>
          </a:p>
          <a:p>
            <a:endParaRPr lang="en-US" sz="1800">
              <a:solidFill>
                <a:srgbClr val="000000"/>
              </a:solidFill>
              <a:latin typeface="Calibri"/>
              <a:cs typeface="Calibri"/>
            </a:endParaRPr>
          </a:p>
          <a:p>
            <a:r>
              <a:rPr lang="en-US" sz="1800">
                <a:solidFill>
                  <a:srgbClr val="000000"/>
                </a:solidFill>
                <a:latin typeface="Calibri"/>
                <a:cs typeface="Calibri"/>
              </a:rPr>
              <a:t>Example</a:t>
            </a:r>
            <a:r>
              <a:rPr lang="en-US" sz="1800">
                <a:solidFill>
                  <a:srgbClr val="000000"/>
                </a:solidFill>
                <a:effectLst/>
                <a:latin typeface="Calibri"/>
                <a:cs typeface="Calibri"/>
              </a:rPr>
              <a:t>: My name is &lt;Name&gt;. I’m a member of &lt;club name&gt; and I’m the &lt;club and/or district roles&gt;. Today, we’ll discuss why your club’s public image matters and some easy ways you can enhance it.</a:t>
            </a:r>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489FE632-71A0-4F06-AE79-F1EE1A008082}" type="slidenum">
              <a:rPr lang="en-US" altLang="en-US" smtClean="0"/>
              <a:pPr>
                <a:defRPr/>
              </a:pPr>
              <a:t>1</a:t>
            </a:fld>
            <a:endParaRPr lang="en-US" altLang="en-US"/>
          </a:p>
        </p:txBody>
      </p:sp>
    </p:spTree>
    <p:extLst>
      <p:ext uri="{BB962C8B-B14F-4D97-AF65-F5344CB8AC3E}">
        <p14:creationId xmlns:p14="http://schemas.microsoft.com/office/powerpoint/2010/main" val="3192501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ヒラギノ角ゴ Pro W3" charset="-128"/>
              </a:rPr>
              <a:t>You have lots of ways to communicate Rotary’s impact, including your club website, social media, events, partnerships, and more. </a:t>
            </a:r>
          </a:p>
          <a:p>
            <a:r>
              <a:rPr lang="en-US" altLang="en-US">
                <a:latin typeface="Arial" panose="020B0604020202020204" pitchFamily="34" charset="0"/>
                <a:ea typeface="ヒラギノ角ゴ Pro W3" charset="-128"/>
              </a:rPr>
              <a:t>All of them can be effective, but especially so when they build upon each other. </a:t>
            </a:r>
          </a:p>
          <a:p>
            <a:r>
              <a:rPr lang="en-US" altLang="en-US">
                <a:latin typeface="Arial" panose="020B0604020202020204" pitchFamily="34" charset="0"/>
                <a:ea typeface="ヒラギノ角ゴ Pro W3" charset="-128"/>
              </a:rPr>
              <a:t>Telling stories of local impact consistently across several communication channels will help build Rotary’s public image.</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ea typeface="ヒラギノ角ゴ Pro W3" charset="-128"/>
              </a:defRPr>
            </a:lvl1pPr>
            <a:lvl2pPr marL="742950" indent="-285750" defTabSz="928688">
              <a:defRPr sz="2400">
                <a:solidFill>
                  <a:schemeClr val="tx1"/>
                </a:solidFill>
                <a:latin typeface="Arial" panose="020B0604020202020204" pitchFamily="34" charset="0"/>
                <a:ea typeface="ヒラギノ角ゴ Pro W3" charset="-128"/>
              </a:defRPr>
            </a:lvl2pPr>
            <a:lvl3pPr marL="1143000" indent="-228600" defTabSz="928688">
              <a:defRPr sz="2400">
                <a:solidFill>
                  <a:schemeClr val="tx1"/>
                </a:solidFill>
                <a:latin typeface="Arial" panose="020B0604020202020204" pitchFamily="34" charset="0"/>
                <a:ea typeface="ヒラギノ角ゴ Pro W3" charset="-128"/>
              </a:defRPr>
            </a:lvl3pPr>
            <a:lvl4pPr marL="1600200" indent="-228600" defTabSz="928688">
              <a:defRPr sz="2400">
                <a:solidFill>
                  <a:schemeClr val="tx1"/>
                </a:solidFill>
                <a:latin typeface="Arial" panose="020B0604020202020204" pitchFamily="34" charset="0"/>
                <a:ea typeface="ヒラギノ角ゴ Pro W3" charset="-128"/>
              </a:defRPr>
            </a:lvl4pPr>
            <a:lvl5pPr marL="2057400" indent="-228600" defTabSz="928688">
              <a:defRPr sz="2400">
                <a:solidFill>
                  <a:schemeClr val="tx1"/>
                </a:solidFill>
                <a:latin typeface="Arial" panose="020B0604020202020204" pitchFamily="34" charset="0"/>
                <a:ea typeface="ヒラギノ角ゴ Pro W3" charset="-128"/>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23A07F5-8F63-4424-B12A-3500363D6DD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235744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be an ambassador who shows the world that Rotary members are people of action!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AF100F-8525-394E-90BC-63690EA97B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99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8b5e3ed358_2_4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Thank you for your time and attention. Does anyone have questions?</a:t>
            </a:r>
          </a:p>
          <a:p>
            <a:pPr algn="ctr"/>
            <a:endParaRPr lang="en-US" sz="1200"/>
          </a:p>
        </p:txBody>
      </p:sp>
      <p:sp>
        <p:nvSpPr>
          <p:cNvPr id="647" name="Google Shape;647;g8b5e3ed358_2_4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080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dirty="0"/>
              <a:t>When we think about our public image, we have to start with our brand. Have people heard of Rotary? Do they recognize our name? Our logo? What do they know about us? </a:t>
            </a:r>
            <a:endParaRPr lang="en-US"/>
          </a:p>
          <a:p>
            <a:r>
              <a:rPr lang="en-US" dirty="0"/>
              <a:t>Although we all know Rotary and appreciate the value Rotary brings, sometimes it’s easy to forget that others don’t see or know Rotary like we do.</a:t>
            </a:r>
            <a:endParaRPr lang="en-US" dirty="0">
              <a:cs typeface="Calibri"/>
            </a:endParaRPr>
          </a:p>
          <a:p>
            <a:endParaRPr lang="en-US"/>
          </a:p>
        </p:txBody>
      </p:sp>
      <p:sp>
        <p:nvSpPr>
          <p:cNvPr id="4" name="Slide Number Placeholder 3"/>
          <p:cNvSpPr>
            <a:spLocks noGrp="1"/>
          </p:cNvSpPr>
          <p:nvPr>
            <p:ph type="sldNum" sz="quarter" idx="10"/>
          </p:nvPr>
        </p:nvSpPr>
        <p:spPr/>
        <p:txBody>
          <a:bodyPr/>
          <a:lstStyle/>
          <a:p>
            <a:fld id="{42AF100F-8525-394E-90BC-63690EA97B19}" type="slidenum">
              <a:rPr lang="en-US" smtClean="0"/>
              <a:t>2</a:t>
            </a:fld>
            <a:endParaRPr lang="en-US"/>
          </a:p>
        </p:txBody>
      </p:sp>
    </p:spTree>
    <p:extLst>
      <p:ext uri="{BB962C8B-B14F-4D97-AF65-F5344CB8AC3E}">
        <p14:creationId xmlns:p14="http://schemas.microsoft.com/office/powerpoint/2010/main" val="237878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Rotary’s brand is much more than just our wheel.</a:t>
            </a:r>
          </a:p>
        </p:txBody>
      </p:sp>
    </p:spTree>
    <p:extLst>
      <p:ext uri="{BB962C8B-B14F-4D97-AF65-F5344CB8AC3E}">
        <p14:creationId xmlns:p14="http://schemas.microsoft.com/office/powerpoint/2010/main" val="152801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care about having a strong public image? </a:t>
            </a:r>
          </a:p>
          <a:p>
            <a:r>
              <a:rPr lang="en-US" b="0" i="0" dirty="0">
                <a:solidFill>
                  <a:srgbClr val="39424A"/>
                </a:solidFill>
                <a:effectLst/>
                <a:latin typeface="Open Sans" panose="020B0606030504020204" pitchFamily="34" charset="0"/>
              </a:rPr>
              <a:t>A strong public image helps us engage and attract more members, participants, donors, and partners. </a:t>
            </a:r>
          </a:p>
          <a:p>
            <a:r>
              <a:rPr lang="en-US" b="0" i="0" dirty="0">
                <a:solidFill>
                  <a:srgbClr val="39424A"/>
                </a:solidFill>
                <a:effectLst/>
                <a:latin typeface="Open Sans" panose="020B0606030504020204" pitchFamily="34" charset="0"/>
              </a:rPr>
              <a:t>It helps us stay relevant in a changing world and allows us to be effective advocates for change who make an impact. </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4</a:t>
            </a:fld>
            <a:endParaRPr lang="en-US"/>
          </a:p>
        </p:txBody>
      </p:sp>
    </p:spTree>
    <p:extLst>
      <p:ext uri="{BB962C8B-B14F-4D97-AF65-F5344CB8AC3E}">
        <p14:creationId xmlns:p14="http://schemas.microsoft.com/office/powerpoint/2010/main" val="227400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a:t>And how do others see us? We regularly conduct research around the world to assess what people know and think about Rotary. </a:t>
            </a:r>
          </a:p>
          <a:p>
            <a:r>
              <a:rPr lang="en-US"/>
              <a:t>The responses vary, but one thing remains the same – although some of the descriptions are accurate, there are a lot of misperceptions about us.</a:t>
            </a:r>
          </a:p>
        </p:txBody>
      </p:sp>
      <p:sp>
        <p:nvSpPr>
          <p:cNvPr id="4" name="Slide Number Placeholder 3"/>
          <p:cNvSpPr>
            <a:spLocks noGrp="1"/>
          </p:cNvSpPr>
          <p:nvPr>
            <p:ph type="sldNum" sz="quarter" idx="10"/>
          </p:nvPr>
        </p:nvSpPr>
        <p:spPr/>
        <p:txBody>
          <a:bodyPr/>
          <a:lstStyle/>
          <a:p>
            <a:fld id="{42AF100F-8525-394E-90BC-63690EA97B19}" type="slidenum">
              <a:rPr lang="en-US" smtClean="0"/>
              <a:t>5</a:t>
            </a:fld>
            <a:endParaRPr lang="en-US"/>
          </a:p>
        </p:txBody>
      </p:sp>
    </p:spTree>
    <p:extLst>
      <p:ext uri="{BB962C8B-B14F-4D97-AF65-F5344CB8AC3E}">
        <p14:creationId xmlns:p14="http://schemas.microsoft.com/office/powerpoint/2010/main" val="88624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a:t>When we ask people if they’ve heard of an organization called Rotary, on average more than half recognize our name. </a:t>
            </a:r>
          </a:p>
          <a:p>
            <a:r>
              <a:rPr lang="en-US"/>
              <a:t>But it’s clear that recognition varies greatly around the world, from 91% awareness in Taiwan to 27% in Poland and everything in between.</a:t>
            </a:r>
          </a:p>
        </p:txBody>
      </p:sp>
      <p:sp>
        <p:nvSpPr>
          <p:cNvPr id="4" name="Slide Number Placeholder 3"/>
          <p:cNvSpPr>
            <a:spLocks noGrp="1"/>
          </p:cNvSpPr>
          <p:nvPr>
            <p:ph type="sldNum" sz="quarter" idx="10"/>
          </p:nvPr>
        </p:nvSpPr>
        <p:spPr/>
        <p:txBody>
          <a:bodyPr/>
          <a:lstStyle/>
          <a:p>
            <a:fld id="{42AF100F-8525-394E-90BC-63690EA97B19}" type="slidenum">
              <a:rPr lang="en-US" smtClean="0"/>
              <a:t>6</a:t>
            </a:fld>
            <a:endParaRPr lang="en-US"/>
          </a:p>
        </p:txBody>
      </p:sp>
    </p:spTree>
    <p:extLst>
      <p:ext uri="{BB962C8B-B14F-4D97-AF65-F5344CB8AC3E}">
        <p14:creationId xmlns:p14="http://schemas.microsoft.com/office/powerpoint/2010/main" val="265004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06400" y="4415790"/>
            <a:ext cx="5608320" cy="4183380"/>
          </a:xfrm>
        </p:spPr>
        <p:txBody>
          <a:bodyPr/>
          <a:lstStyle/>
          <a:p>
            <a:r>
              <a:rPr lang="en-US"/>
              <a:t>When we ask people what they know about Rotary, we find better results in some markets than others. </a:t>
            </a:r>
          </a:p>
          <a:p>
            <a:r>
              <a:rPr lang="en-US"/>
              <a:t>We also find that a high level of brand awareness doesn’t always correspond to understanding.</a:t>
            </a:r>
          </a:p>
        </p:txBody>
      </p:sp>
      <p:sp>
        <p:nvSpPr>
          <p:cNvPr id="4" name="Slide Number Placeholder 3"/>
          <p:cNvSpPr>
            <a:spLocks noGrp="1"/>
          </p:cNvSpPr>
          <p:nvPr>
            <p:ph type="sldNum" sz="quarter" idx="10"/>
          </p:nvPr>
        </p:nvSpPr>
        <p:spPr/>
        <p:txBody>
          <a:bodyPr/>
          <a:lstStyle/>
          <a:p>
            <a:fld id="{42AF100F-8525-394E-90BC-63690EA97B19}" type="slidenum">
              <a:rPr lang="en-US" smtClean="0"/>
              <a:t>7</a:t>
            </a:fld>
            <a:endParaRPr lang="en-US"/>
          </a:p>
        </p:txBody>
      </p:sp>
    </p:spTree>
    <p:extLst>
      <p:ext uri="{BB962C8B-B14F-4D97-AF65-F5344CB8AC3E}">
        <p14:creationId xmlns:p14="http://schemas.microsoft.com/office/powerpoint/2010/main" val="365148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So, one of our objectives is to increase awareness and understanding of Rotary around the world.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a:t>How do we do that? </a:t>
            </a:r>
            <a:r>
              <a:rPr lang="en-US" sz="1600" baseline="0"/>
              <a:t>How do we help people perceive Rotary the way we do?</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a:t>We can start by highlighting</a:t>
            </a:r>
            <a:r>
              <a:rPr lang="en-US" sz="1600" baseline="0"/>
              <a:t> the impact that clubs and members are making in their communities and presenting Rotary in a consistent and compelling way to those who don’t know us.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a:t>No one understands the benefits of Rotary better than our members. </a:t>
            </a:r>
            <a:r>
              <a:rPr lang="en-US" sz="1600" b="0" baseline="0"/>
              <a:t>That‘s why we rely on our more than 1.4 million members to share their stories with the public.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624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97063" y="1162050"/>
            <a:ext cx="3216275" cy="1809750"/>
          </a:xfrm>
        </p:spPr>
      </p:sp>
      <p:sp>
        <p:nvSpPr>
          <p:cNvPr id="3" name="Notes Placeholder 2"/>
          <p:cNvSpPr>
            <a:spLocks noGrp="1"/>
          </p:cNvSpPr>
          <p:nvPr>
            <p:ph type="body" idx="1"/>
          </p:nvPr>
        </p:nvSpPr>
        <p:spPr>
          <a:xfrm>
            <a:off x="717550" y="3310109"/>
            <a:ext cx="5814060" cy="463893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a:t>People of Action is the messaging we use with external audiences to enhance Rotary’s public image.</a:t>
            </a:r>
            <a:r>
              <a:rPr lang="en-US" sz="1600" baseline="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a:t>It shows members </a:t>
            </a:r>
            <a:r>
              <a:rPr lang="en-US" sz="1600" b="1"/>
              <a:t>takin</a:t>
            </a:r>
            <a:r>
              <a:rPr lang="en-US" sz="1600" b="1" baseline="0"/>
              <a:t>g action </a:t>
            </a:r>
            <a:r>
              <a:rPr lang="en-US" sz="1600" baseline="0"/>
              <a:t>to </a:t>
            </a:r>
            <a:r>
              <a:rPr lang="en-US" sz="1600"/>
              <a:t>make an impact in their communities.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a:t>It also provides a</a:t>
            </a:r>
            <a:r>
              <a:rPr lang="en-US" sz="1600" baseline="0"/>
              <a:t> consistent, current way to describe Rotary to those who don’t know us.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a:t>And importantly, it shows people there are others like them making a difference and lets them imagine themselves as part of Rotary.</a:t>
            </a:r>
            <a:endParaRPr lang="en-US" sz="16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6675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hasCustomPrompt="1"/>
          </p:nvPr>
        </p:nvSpPr>
        <p:spPr>
          <a:xfrm>
            <a:off x="381000" y="1"/>
            <a:ext cx="11506200" cy="1540042"/>
          </a:xfrm>
        </p:spPr>
        <p:txBody>
          <a:bodyPr tIns="0" bIns="91440" anchor="b">
            <a:normAutofit/>
          </a:bodyPr>
          <a:lstStyle>
            <a:lvl1pPr>
              <a:defRPr sz="3600" cap="none"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hasCustomPrompt="1"/>
          </p:nvPr>
        </p:nvSpPr>
        <p:spPr>
          <a:xfrm>
            <a:off x="381000" y="1"/>
            <a:ext cx="11506200" cy="1540042"/>
          </a:xfrm>
        </p:spPr>
        <p:txBody>
          <a:bodyPr tIns="0" bIns="91440" anchor="b"/>
          <a:lstStyle>
            <a:lvl1pPr>
              <a:defRPr cap="none"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a:p>
        </p:txBody>
      </p:sp>
      <p:sp>
        <p:nvSpPr>
          <p:cNvPr id="8" name="Title 1">
            <a:extLst>
              <a:ext uri="{FF2B5EF4-FFF2-40B4-BE49-F238E27FC236}">
                <a16:creationId xmlns:a16="http://schemas.microsoft.com/office/drawing/2014/main" id="{C48881AF-761E-4663-9A5E-BC34236BC1FE}"/>
              </a:ext>
            </a:extLst>
          </p:cNvPr>
          <p:cNvSpPr>
            <a:spLocks noGrp="1"/>
          </p:cNvSpPr>
          <p:nvPr>
            <p:ph type="title" hasCustomPrompt="1"/>
          </p:nvPr>
        </p:nvSpPr>
        <p:spPr>
          <a:xfrm>
            <a:off x="381000" y="1"/>
            <a:ext cx="11506200" cy="1540042"/>
          </a:xfrm>
        </p:spPr>
        <p:txBody>
          <a:bodyPr tIns="0" bIns="91440" anchor="b"/>
          <a:lstStyle>
            <a:lvl1pPr>
              <a:defRPr cap="none" baseline="0">
                <a:solidFill>
                  <a:srgbClr val="48595D"/>
                </a:solidFill>
              </a:defRPr>
            </a:lvl1pPr>
          </a:lstStyle>
          <a:p>
            <a:r>
              <a:rPr lang="en-US"/>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Title 1">
            <a:extLst>
              <a:ext uri="{FF2B5EF4-FFF2-40B4-BE49-F238E27FC236}">
                <a16:creationId xmlns:a16="http://schemas.microsoft.com/office/drawing/2014/main" id="{3C0EF89B-F057-4EA3-BC61-71F9D7BF9FC4}"/>
              </a:ext>
            </a:extLst>
          </p:cNvPr>
          <p:cNvSpPr>
            <a:spLocks noGrp="1"/>
          </p:cNvSpPr>
          <p:nvPr>
            <p:ph type="title" hasCustomPrompt="1"/>
          </p:nvPr>
        </p:nvSpPr>
        <p:spPr>
          <a:xfrm>
            <a:off x="381000" y="1"/>
            <a:ext cx="11506200" cy="1540042"/>
          </a:xfrm>
        </p:spPr>
        <p:txBody>
          <a:bodyPr tIns="0" bIns="91440" anchor="b"/>
          <a:lstStyle>
            <a:lvl1pPr>
              <a:defRPr cap="none" baseline="0">
                <a:solidFill>
                  <a:schemeClr val="bg1"/>
                </a:solidFill>
              </a:defRPr>
            </a:lvl1pPr>
          </a:lstStyle>
          <a:p>
            <a:r>
              <a:rPr lang="en-US"/>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p:nvPr>
        </p:nvSpPr>
        <p:spPr>
          <a:xfrm>
            <a:off x="6096000" y="-3841"/>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endParaRPr lang="en-US"/>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hasCustomPrompt="1"/>
          </p:nvPr>
        </p:nvSpPr>
        <p:spPr>
          <a:xfrm>
            <a:off x="381000" y="1"/>
            <a:ext cx="11506200" cy="1540042"/>
          </a:xfrm>
        </p:spPr>
        <p:txBody>
          <a:bodyPr tIns="0" bIns="91440" anchor="b"/>
          <a:lstStyle>
            <a:lvl1pPr>
              <a:defRPr cap="none" baseline="0">
                <a:solidFill>
                  <a:srgbClr val="48595D"/>
                </a:solidFill>
              </a:defRPr>
            </a:lvl1pPr>
          </a:lstStyle>
          <a:p>
            <a:r>
              <a:rPr lang="en-US"/>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none" baseline="0">
                <a:solidFill>
                  <a:srgbClr val="01B4E7"/>
                </a:solidFill>
              </a:defRPr>
            </a:lvl1pPr>
          </a:lstStyle>
          <a:p>
            <a:r>
              <a:rPr lang="en-US"/>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 text styles</a:t>
            </a:r>
          </a:p>
          <a:p>
            <a:pPr lvl="1"/>
            <a:endParaRPr lang="en-US"/>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773920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alpha val="0"/>
                  </a:srgbClr>
                </a:solidFill>
                <a:effectLst/>
                <a:uLnTx/>
                <a:uFillTx/>
                <a:latin typeface="Arial"/>
                <a:ea typeface="+mn-ea"/>
                <a:cs typeface="+mn-cs"/>
                <a:sym typeface="Aria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3"/>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3"/>
            <a:ext cx="4986867" cy="1975764"/>
          </a:xfrm>
        </p:spPr>
        <p:txBody>
          <a:bodyPr>
            <a:normAutofit/>
          </a:bodyPr>
          <a:lstStyle>
            <a:lvl1pPr marL="0" indent="0" algn="l">
              <a:buNone/>
              <a:defRPr sz="2200">
                <a:solidFill>
                  <a:schemeClr val="bg1"/>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4" y="115571"/>
            <a:ext cx="423335" cy="365125"/>
          </a:xfrm>
        </p:spPr>
        <p:txBody>
          <a:bodyPr/>
          <a:lstStyle>
            <a:lvl1pPr>
              <a:defRPr>
                <a:solidFill>
                  <a:schemeClr val="bg1"/>
                </a:solidFill>
              </a:defRPr>
            </a:lvl1pPr>
          </a:lstStyle>
          <a:p>
            <a:pPr defTabSz="1219170">
              <a:buClr>
                <a:srgbClr val="000000"/>
              </a:buClr>
              <a:defRPr/>
            </a:pPr>
            <a:fld id="{97A94E25-127B-4C48-AF96-44BA7B823777}" type="slidenum">
              <a:rPr lang="en-US" kern="0" smtClean="0">
                <a:solidFill>
                  <a:srgbClr val="FFFFFF"/>
                </a:solidFill>
                <a:cs typeface="Arial"/>
                <a:sym typeface="Arial"/>
              </a:rPr>
              <a:pPr defTabSz="1219170">
                <a:buClr>
                  <a:srgbClr val="000000"/>
                </a:buClr>
                <a:defRPr/>
              </a:pPr>
              <a:t>‹#›</a:t>
            </a:fld>
            <a:endParaRPr lang="en-US" kern="0">
              <a:solidFill>
                <a:srgbClr val="FFFFFF"/>
              </a:solidFill>
              <a:cs typeface="Arial"/>
              <a:sym typeface="Arial"/>
            </a:endParaRPr>
          </a:p>
        </p:txBody>
      </p:sp>
    </p:spTree>
    <p:extLst>
      <p:ext uri="{BB962C8B-B14F-4D97-AF65-F5344CB8AC3E}">
        <p14:creationId xmlns:p14="http://schemas.microsoft.com/office/powerpoint/2010/main" val="378960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a:p>
            <a:pPr lvl="1"/>
            <a:r>
              <a:rPr lang="en-US"/>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a:solidFill>
                  <a:srgbClr val="222222"/>
                </a:solidFill>
                <a:effectLst/>
                <a:latin typeface="Arial" panose="020B0604020202020204" pitchFamily="34" charset="0"/>
              </a:rPr>
              <a:t> </a:t>
            </a:r>
          </a:p>
          <a:p>
            <a:pPr algn="l">
              <a:spcBef>
                <a:spcPts val="600"/>
              </a:spcBef>
              <a:spcAft>
                <a:spcPts val="600"/>
              </a:spcAft>
            </a:pPr>
            <a:r>
              <a:rPr lang="en-US" b="0" i="0">
                <a:solidFill>
                  <a:srgbClr val="000000"/>
                </a:solidFill>
                <a:effectLst/>
                <a:latin typeface="Arial" panose="020B0604020202020204" pitchFamily="34" charset="0"/>
              </a:rPr>
              <a:t>• revise any of the “how-to” text on the first pages</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create text placeholders within each slide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need your advice on fonts – I’m thinking we should only use the “free option” fonts? (see attached)</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 id="2147483684" r:id="rId2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tags" Target="../tags/tag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4" y="5297713"/>
            <a:ext cx="9829800" cy="635000"/>
          </a:xfrm>
        </p:spPr>
        <p:txBody>
          <a:bodyPr vert="horz" lIns="91440" tIns="45720" rIns="91440" bIns="45720" rtlCol="0" anchor="t">
            <a:noAutofit/>
          </a:bodyPr>
          <a:lstStyle/>
          <a:p>
            <a:pPr>
              <a:spcBef>
                <a:spcPts val="0"/>
              </a:spcBef>
              <a:spcAft>
                <a:spcPts val="0"/>
              </a:spcAft>
            </a:pPr>
            <a:r>
              <a:rPr lang="en-US">
                <a:latin typeface="Arial"/>
                <a:cs typeface="Arial"/>
              </a:rPr>
              <a:t>Why Your Club’s Public Image MATTERS</a:t>
            </a:r>
          </a:p>
        </p:txBody>
      </p:sp>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a:t>
            </a:fld>
            <a:endParaRPr lang="en-US">
              <a:solidFill>
                <a:schemeClr val="tx1"/>
              </a:solidFill>
            </a:endParaRPr>
          </a:p>
        </p:txBody>
      </p:sp>
      <p:pic>
        <p:nvPicPr>
          <p:cNvPr id="10" name="Picture Placeholder 9" descr="A group of people working in a field&#10;&#10;Description automatically generated">
            <a:extLst>
              <a:ext uri="{FF2B5EF4-FFF2-40B4-BE49-F238E27FC236}">
                <a16:creationId xmlns:a16="http://schemas.microsoft.com/office/drawing/2014/main" id="{1C3431D4-6331-8192-38B3-9BECE35D0455}"/>
              </a:ext>
            </a:extLst>
          </p:cNvPr>
          <p:cNvPicPr>
            <a:picLocks noGrp="1" noChangeAspect="1"/>
          </p:cNvPicPr>
          <p:nvPr>
            <p:ph type="pic" sz="quarter" idx="13"/>
          </p:nvPr>
        </p:nvPicPr>
        <p:blipFill rotWithShape="1">
          <a:blip r:embed="rId4"/>
          <a:srcRect l="145" t="15049" r="-145" b="22901"/>
          <a:stretch/>
        </p:blipFill>
        <p:spPr>
          <a:xfrm>
            <a:off x="0" y="0"/>
            <a:ext cx="12192012" cy="5043737"/>
          </a:xfrm>
        </p:spPr>
      </p:pic>
    </p:spTree>
    <p:custDataLst>
      <p:tags r:id="rId1"/>
    </p:custDataLst>
    <p:extLst>
      <p:ext uri="{BB962C8B-B14F-4D97-AF65-F5344CB8AC3E}">
        <p14:creationId xmlns:p14="http://schemas.microsoft.com/office/powerpoint/2010/main" val="411162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350B3C8-DABC-40BD-8F3A-CE57A6C73C43}"/>
              </a:ext>
            </a:extLst>
          </p:cNvPr>
          <p:cNvSpPr>
            <a:spLocks noGrp="1"/>
          </p:cNvSpPr>
          <p:nvPr>
            <p:ph type="body" sz="quarter" idx="14"/>
          </p:nvPr>
        </p:nvSpPr>
        <p:spPr>
          <a:xfrm>
            <a:off x="313473" y="2861468"/>
            <a:ext cx="5537200" cy="1135062"/>
          </a:xfrm>
        </p:spPr>
        <p:txBody>
          <a:bodyPr/>
          <a:lstStyle/>
          <a:p>
            <a:r>
              <a:rPr lang="en-US" dirty="0"/>
              <a:t>HOW to Promote rotary</a:t>
            </a:r>
          </a:p>
        </p:txBody>
      </p:sp>
      <p:pic>
        <p:nvPicPr>
          <p:cNvPr id="3" name="Picture 2" descr="Graphical user interface, application&#10;&#10;Description automatically generated">
            <a:extLst>
              <a:ext uri="{FF2B5EF4-FFF2-40B4-BE49-F238E27FC236}">
                <a16:creationId xmlns:a16="http://schemas.microsoft.com/office/drawing/2014/main" id="{B82F94A1-8513-4487-847C-68F472905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045" y="380032"/>
            <a:ext cx="3693116" cy="6097935"/>
          </a:xfrm>
          <a:prstGeom prst="rect">
            <a:avLst/>
          </a:prstGeom>
        </p:spPr>
      </p:pic>
    </p:spTree>
    <p:custDataLst>
      <p:tags r:id="rId1"/>
    </p:custDataLst>
    <p:extLst>
      <p:ext uri="{BB962C8B-B14F-4D97-AF65-F5344CB8AC3E}">
        <p14:creationId xmlns:p14="http://schemas.microsoft.com/office/powerpoint/2010/main" val="374362198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0228E52-4A68-4A8B-9CD0-BD52A70B5CED}"/>
              </a:ext>
            </a:extLst>
          </p:cNvPr>
          <p:cNvSpPr>
            <a:spLocks noGrp="1"/>
          </p:cNvSpPr>
          <p:nvPr>
            <p:ph type="body" sz="quarter" idx="14"/>
          </p:nvPr>
        </p:nvSpPr>
        <p:spPr>
          <a:xfrm>
            <a:off x="406400" y="541338"/>
            <a:ext cx="5437013" cy="1135062"/>
          </a:xfrm>
        </p:spPr>
        <p:txBody>
          <a:bodyPr/>
          <a:lstStyle/>
          <a:p>
            <a:r>
              <a:rPr lang="en-US" sz="3600"/>
              <a:t>WHAT you can do today</a:t>
            </a:r>
          </a:p>
        </p:txBody>
      </p:sp>
      <p:sp>
        <p:nvSpPr>
          <p:cNvPr id="3" name="TextBox 2">
            <a:extLst>
              <a:ext uri="{FF2B5EF4-FFF2-40B4-BE49-F238E27FC236}">
                <a16:creationId xmlns:a16="http://schemas.microsoft.com/office/drawing/2014/main" id="{F7DD5C10-94B2-4147-B13D-A42EDCE1392F}"/>
              </a:ext>
            </a:extLst>
          </p:cNvPr>
          <p:cNvSpPr txBox="1"/>
          <p:nvPr/>
        </p:nvSpPr>
        <p:spPr>
          <a:xfrm>
            <a:off x="268113" y="2123661"/>
            <a:ext cx="5575300" cy="4078039"/>
          </a:xfrm>
          <a:prstGeom prst="rect">
            <a:avLst/>
          </a:prstGeom>
          <a:noFill/>
        </p:spPr>
        <p:txBody>
          <a:bodyPr wrap="square" rtlCol="0">
            <a:spAutoFit/>
          </a:bodyPr>
          <a:lstStyle/>
          <a:p>
            <a:pPr marL="800100" lvl="1" indent="-342900">
              <a:spcAft>
                <a:spcPts val="600"/>
              </a:spcAft>
              <a:buFont typeface="Wingdings" panose="05000000000000000000" pitchFamily="2" charset="2"/>
              <a:buChar char="ü"/>
            </a:pPr>
            <a:r>
              <a:rPr lang="en-US" sz="2400"/>
              <a:t>Use the Brand Center resources</a:t>
            </a:r>
          </a:p>
          <a:p>
            <a:pPr marL="800100" lvl="1" indent="-342900">
              <a:spcAft>
                <a:spcPts val="600"/>
              </a:spcAft>
              <a:buFont typeface="Wingdings" panose="05000000000000000000" pitchFamily="2" charset="2"/>
              <a:buChar char="ü"/>
            </a:pPr>
            <a:r>
              <a:rPr lang="en-US" sz="2400"/>
              <a:t>Always use the correct branding</a:t>
            </a:r>
          </a:p>
          <a:p>
            <a:pPr marL="742950" lvl="1" indent="-285750">
              <a:spcAft>
                <a:spcPts val="600"/>
              </a:spcAft>
              <a:buFont typeface="Wingdings" panose="05000000000000000000" pitchFamily="2" charset="2"/>
              <a:buChar char="ü"/>
            </a:pPr>
            <a:r>
              <a:rPr lang="en-US" sz="2400"/>
              <a:t>Show your club in action</a:t>
            </a:r>
          </a:p>
          <a:p>
            <a:pPr marL="742950" lvl="1" indent="-285750">
              <a:spcAft>
                <a:spcPts val="600"/>
              </a:spcAft>
              <a:buFont typeface="Wingdings" panose="05000000000000000000" pitchFamily="2" charset="2"/>
              <a:buChar char="ü"/>
            </a:pPr>
            <a:r>
              <a:rPr lang="en-US" sz="2400"/>
              <a:t>Invite public participation</a:t>
            </a:r>
          </a:p>
          <a:p>
            <a:pPr marL="742950" lvl="1" indent="-285750">
              <a:spcAft>
                <a:spcPts val="600"/>
              </a:spcAft>
              <a:buFont typeface="Wingdings" panose="05000000000000000000" pitchFamily="2" charset="2"/>
              <a:buChar char="ü"/>
            </a:pPr>
            <a:r>
              <a:rPr lang="en-US" sz="2400"/>
              <a:t>Use content from Rotary International</a:t>
            </a:r>
          </a:p>
          <a:p>
            <a:pPr marL="742950" lvl="1" indent="-285750">
              <a:spcAft>
                <a:spcPts val="1200"/>
              </a:spcAft>
              <a:buFont typeface="Wingdings" panose="05000000000000000000" pitchFamily="2" charset="2"/>
              <a:buChar char="ü"/>
            </a:pPr>
            <a:r>
              <a:rPr lang="en-US" sz="2400"/>
              <a:t>Appoint a public image chair</a:t>
            </a:r>
            <a:endParaRPr lang="en-US" sz="2800"/>
          </a:p>
          <a:p>
            <a:r>
              <a:rPr lang="en-US" sz="2800" b="1"/>
              <a:t>Show people outside Rotary that we are people of action.</a:t>
            </a:r>
          </a:p>
        </p:txBody>
      </p:sp>
      <p:pic>
        <p:nvPicPr>
          <p:cNvPr id="4" name="Picture 3">
            <a:extLst>
              <a:ext uri="{FF2B5EF4-FFF2-40B4-BE49-F238E27FC236}">
                <a16:creationId xmlns:a16="http://schemas.microsoft.com/office/drawing/2014/main" id="{86097966-BE2B-B777-A312-6CADE089DECB}"/>
              </a:ext>
            </a:extLst>
          </p:cNvPr>
          <p:cNvPicPr>
            <a:picLocks noChangeAspect="1"/>
          </p:cNvPicPr>
          <p:nvPr/>
        </p:nvPicPr>
        <p:blipFill>
          <a:blip r:embed="rId4"/>
          <a:stretch>
            <a:fillRect/>
          </a:stretch>
        </p:blipFill>
        <p:spPr>
          <a:xfrm>
            <a:off x="6098679" y="1521330"/>
            <a:ext cx="6093321" cy="3815339"/>
          </a:xfrm>
          <a:prstGeom prst="rect">
            <a:avLst/>
          </a:prstGeom>
        </p:spPr>
      </p:pic>
    </p:spTree>
    <p:custDataLst>
      <p:tags r:id="rId1"/>
    </p:custDataLst>
    <p:extLst>
      <p:ext uri="{BB962C8B-B14F-4D97-AF65-F5344CB8AC3E}">
        <p14:creationId xmlns:p14="http://schemas.microsoft.com/office/powerpoint/2010/main" val="2603134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49" name="Google Shape;649;p93"/>
          <p:cNvPicPr preferRelativeResize="0"/>
          <p:nvPr/>
        </p:nvPicPr>
        <p:blipFill rotWithShape="1">
          <a:blip r:embed="rId4">
            <a:alphaModFix/>
          </a:blip>
          <a:srcRect/>
          <a:stretch/>
        </p:blipFill>
        <p:spPr>
          <a:xfrm>
            <a:off x="3032293" y="1435509"/>
            <a:ext cx="5627076" cy="3986984"/>
          </a:xfrm>
          <a:prstGeom prst="rect">
            <a:avLst/>
          </a:prstGeom>
          <a:noFill/>
          <a:ln>
            <a:noFill/>
          </a:ln>
        </p:spPr>
      </p:pic>
      <p:sp>
        <p:nvSpPr>
          <p:cNvPr id="650" name="Google Shape;650;p93"/>
          <p:cNvSpPr txBox="1"/>
          <p:nvPr/>
        </p:nvSpPr>
        <p:spPr>
          <a:xfrm>
            <a:off x="3032293" y="1175639"/>
            <a:ext cx="5627077" cy="3722597"/>
          </a:xfrm>
          <a:prstGeom prst="rect">
            <a:avLst/>
          </a:prstGeom>
          <a:noFill/>
          <a:ln>
            <a:noFill/>
          </a:ln>
        </p:spPr>
        <p:txBody>
          <a:bodyPr spcFirstLastPara="1" wrap="square" lIns="91433" tIns="45700" rIns="91433" bIns="45700" anchor="ctr" anchorCtr="0">
            <a:noAutofit/>
          </a:bodyPr>
          <a:lstStyle/>
          <a:p>
            <a:pPr algn="ctr" defTabSz="1219170">
              <a:buClr>
                <a:srgbClr val="000000"/>
              </a:buClr>
              <a:defRPr/>
            </a:pPr>
            <a:r>
              <a:rPr lang="en-US" sz="4800" b="1" kern="0">
                <a:solidFill>
                  <a:srgbClr val="FFFFFF"/>
                </a:solidFill>
                <a:latin typeface="Arial"/>
                <a:cs typeface="Arial"/>
                <a:sym typeface="Arial"/>
              </a:rPr>
              <a:t>QUESTIONS?</a:t>
            </a:r>
            <a:endParaRPr lang="en-US" sz="4800" kern="0">
              <a:solidFill>
                <a:srgbClr val="000000"/>
              </a:solidFill>
              <a:latin typeface="Arial"/>
              <a:cs typeface="Arial"/>
              <a:sym typeface="Arial"/>
            </a:endParaRPr>
          </a:p>
        </p:txBody>
      </p:sp>
      <p:sp>
        <p:nvSpPr>
          <p:cNvPr id="651" name="Google Shape;651;p93"/>
          <p:cNvSpPr txBox="1">
            <a:spLocks noGrp="1"/>
          </p:cNvSpPr>
          <p:nvPr>
            <p:ph type="sldNum" idx="12"/>
          </p:nvPr>
        </p:nvSpPr>
        <p:spPr>
          <a:xfrm>
            <a:off x="11650134" y="115570"/>
            <a:ext cx="423333" cy="365125"/>
          </a:xfrm>
          <a:prstGeom prst="rect">
            <a:avLst/>
          </a:prstGeom>
          <a:noFill/>
          <a:ln>
            <a:noFill/>
          </a:ln>
        </p:spPr>
        <p:txBody>
          <a:bodyPr spcFirstLastPara="1" vert="horz" wrap="square" lIns="91433" tIns="45700" rIns="91433" bIns="45700" rtlCol="0" anchor="ctr" anchorCtr="0">
            <a:noAutofit/>
          </a:bodyPr>
          <a:lstStyle/>
          <a:p>
            <a:pPr defTabSz="1219170">
              <a:buClr>
                <a:srgbClr val="000000"/>
              </a:buClr>
              <a:defRPr/>
            </a:pPr>
            <a:fld id="{00000000-1234-1234-1234-123412341234}" type="slidenum">
              <a:rPr lang="en" sz="1467" kern="0">
                <a:solidFill>
                  <a:srgbClr val="FFFFFF"/>
                </a:solidFill>
                <a:latin typeface="Arial"/>
                <a:cs typeface="Arial"/>
                <a:sym typeface="Arial"/>
              </a:rPr>
              <a:pPr defTabSz="1219170">
                <a:buClr>
                  <a:srgbClr val="000000"/>
                </a:buClr>
                <a:defRPr/>
              </a:pPr>
              <a:t>12</a:t>
            </a:fld>
            <a:endParaRPr sz="1467" kern="0">
              <a:solidFill>
                <a:srgbClr val="FFFFFF"/>
              </a:solidFill>
              <a:latin typeface="Arial"/>
              <a:cs typeface="Arial"/>
              <a:sym typeface="Arial"/>
            </a:endParaRPr>
          </a:p>
        </p:txBody>
      </p:sp>
    </p:spTree>
    <p:custDataLst>
      <p:tags r:id="rId1"/>
    </p:custDataLst>
    <p:extLst>
      <p:ext uri="{BB962C8B-B14F-4D97-AF65-F5344CB8AC3E}">
        <p14:creationId xmlns:p14="http://schemas.microsoft.com/office/powerpoint/2010/main" val="112556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11"/>
            <a:ext cx="11506200" cy="1540043"/>
          </a:xfrm>
        </p:spPr>
        <p:txBody>
          <a:bodyPr>
            <a:normAutofit/>
          </a:bodyPr>
          <a:lstStyle/>
          <a:p>
            <a:r>
              <a:rPr lang="en-US">
                <a:latin typeface="+mn-lt"/>
              </a:rPr>
              <a:t>OUR BRAND</a:t>
            </a:r>
          </a:p>
        </p:txBody>
      </p:sp>
      <p:pic>
        <p:nvPicPr>
          <p:cNvPr id="3" name="Picture 2">
            <a:extLst>
              <a:ext uri="{FF2B5EF4-FFF2-40B4-BE49-F238E27FC236}">
                <a16:creationId xmlns:a16="http://schemas.microsoft.com/office/drawing/2014/main" id="{BABA47DA-9143-FAB5-4F7A-FB59CFB59CBC}"/>
              </a:ext>
            </a:extLst>
          </p:cNvPr>
          <p:cNvPicPr>
            <a:picLocks noChangeAspect="1"/>
          </p:cNvPicPr>
          <p:nvPr/>
        </p:nvPicPr>
        <p:blipFill rotWithShape="1">
          <a:blip r:embed="rId4"/>
          <a:srcRect t="31035" b="33564"/>
          <a:stretch/>
        </p:blipFill>
        <p:spPr>
          <a:xfrm>
            <a:off x="1673772" y="2049916"/>
            <a:ext cx="8920655" cy="3158116"/>
          </a:xfrm>
          <a:prstGeom prst="rect">
            <a:avLst/>
          </a:prstGeom>
        </p:spPr>
      </p:pic>
    </p:spTree>
    <p:custDataLst>
      <p:tags r:id="rId1"/>
    </p:custDataLst>
    <p:extLst>
      <p:ext uri="{BB962C8B-B14F-4D97-AF65-F5344CB8AC3E}">
        <p14:creationId xmlns:p14="http://schemas.microsoft.com/office/powerpoint/2010/main" val="257446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3EBF5C-AE47-FE48-165A-73A1C6D2DD00}"/>
              </a:ext>
            </a:extLst>
          </p:cNvPr>
          <p:cNvSpPr/>
          <p:nvPr/>
        </p:nvSpPr>
        <p:spPr>
          <a:xfrm>
            <a:off x="1814" y="0"/>
            <a:ext cx="12228285" cy="6894284"/>
          </a:xfrm>
          <a:prstGeom prst="rect">
            <a:avLst/>
          </a:prstGeom>
          <a:solidFill>
            <a:srgbClr val="0133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pPr defTabSz="1219170">
              <a:buClr>
                <a:srgbClr val="000000"/>
              </a:buClr>
              <a:defRPr/>
            </a:pPr>
            <a:fld id="{97A94E25-127B-4C48-AF96-44BA7B823777}" type="slidenum">
              <a:rPr lang="en-US" kern="0">
                <a:solidFill>
                  <a:srgbClr val="FFFFFF"/>
                </a:solidFill>
                <a:latin typeface="Arial"/>
                <a:cs typeface="Arial"/>
                <a:sym typeface="Arial"/>
              </a:rPr>
              <a:pPr defTabSz="1219170">
                <a:buClr>
                  <a:srgbClr val="000000"/>
                </a:buClr>
                <a:defRPr/>
              </a:pPr>
              <a:t>3</a:t>
            </a:fld>
            <a:endParaRPr lang="en-US" kern="0">
              <a:solidFill>
                <a:srgbClr val="FFFFFF"/>
              </a:solidFill>
              <a:latin typeface="Arial"/>
              <a:cs typeface="Arial"/>
              <a:sym typeface="Arial"/>
            </a:endParaRPr>
          </a:p>
        </p:txBody>
      </p:sp>
      <p:pic>
        <p:nvPicPr>
          <p:cNvPr id="9" name="Picture 8">
            <a:extLst>
              <a:ext uri="{FF2B5EF4-FFF2-40B4-BE49-F238E27FC236}">
                <a16:creationId xmlns:a16="http://schemas.microsoft.com/office/drawing/2014/main" id="{9A33BFBB-BCA5-41E0-A67D-EEFD1F5389AF}"/>
              </a:ext>
            </a:extLst>
          </p:cNvPr>
          <p:cNvPicPr>
            <a:picLocks noChangeAspect="1"/>
          </p:cNvPicPr>
          <p:nvPr/>
        </p:nvPicPr>
        <p:blipFill>
          <a:blip r:embed="rId4"/>
          <a:stretch>
            <a:fillRect/>
          </a:stretch>
        </p:blipFill>
        <p:spPr>
          <a:xfrm>
            <a:off x="1363074" y="35307"/>
            <a:ext cx="9284565" cy="6829387"/>
          </a:xfrm>
          <a:prstGeom prst="rect">
            <a:avLst/>
          </a:prstGeom>
        </p:spPr>
      </p:pic>
    </p:spTree>
    <p:custDataLst>
      <p:tags r:id="rId1"/>
    </p:custDataLst>
    <p:extLst>
      <p:ext uri="{BB962C8B-B14F-4D97-AF65-F5344CB8AC3E}">
        <p14:creationId xmlns:p14="http://schemas.microsoft.com/office/powerpoint/2010/main" val="1585735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tanding outside&#10;&#10;Description automatically generated with medium confidence">
            <a:extLst>
              <a:ext uri="{FF2B5EF4-FFF2-40B4-BE49-F238E27FC236}">
                <a16:creationId xmlns:a16="http://schemas.microsoft.com/office/drawing/2014/main" id="{E2D696D7-2B7B-F7F3-783A-D8D27266C7F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813" b="7813"/>
          <a:stretch>
            <a:fillRect/>
          </a:stretch>
        </p:blipFill>
        <p:spPr/>
      </p:pic>
      <p:sp>
        <p:nvSpPr>
          <p:cNvPr id="3" name="Text Placeholder 2">
            <a:extLst>
              <a:ext uri="{FF2B5EF4-FFF2-40B4-BE49-F238E27FC236}">
                <a16:creationId xmlns:a16="http://schemas.microsoft.com/office/drawing/2014/main" id="{F4AF5226-72FB-722D-F844-92EDD7CC79FA}"/>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DBC476D6-3649-B57F-2A95-2A0739BE1D91}"/>
              </a:ext>
            </a:extLst>
          </p:cNvPr>
          <p:cNvSpPr>
            <a:spLocks noGrp="1"/>
          </p:cNvSpPr>
          <p:nvPr>
            <p:ph type="body" sz="quarter" idx="14"/>
          </p:nvPr>
        </p:nvSpPr>
        <p:spPr>
          <a:xfrm>
            <a:off x="419652" y="1124285"/>
            <a:ext cx="4978400" cy="1135062"/>
          </a:xfrm>
        </p:spPr>
        <p:txBody>
          <a:bodyPr/>
          <a:lstStyle/>
          <a:p>
            <a:r>
              <a:rPr lang="en-US"/>
              <a:t>Benefits of a strong public image</a:t>
            </a:r>
          </a:p>
        </p:txBody>
      </p:sp>
      <p:sp>
        <p:nvSpPr>
          <p:cNvPr id="5" name="Subtitle 4">
            <a:extLst>
              <a:ext uri="{FF2B5EF4-FFF2-40B4-BE49-F238E27FC236}">
                <a16:creationId xmlns:a16="http://schemas.microsoft.com/office/drawing/2014/main" id="{01A226CD-D99A-D52A-8F4E-7F0D925C1B5F}"/>
              </a:ext>
            </a:extLst>
          </p:cNvPr>
          <p:cNvSpPr>
            <a:spLocks noGrp="1"/>
          </p:cNvSpPr>
          <p:nvPr>
            <p:ph type="subTitle" idx="1"/>
          </p:nvPr>
        </p:nvSpPr>
        <p:spPr>
          <a:xfrm>
            <a:off x="653958" y="2608380"/>
            <a:ext cx="4986867" cy="3285524"/>
          </a:xfrm>
        </p:spPr>
        <p:txBody>
          <a:bodyPr>
            <a:noAutofit/>
          </a:bodyPr>
          <a:lstStyle/>
          <a:p>
            <a:pPr marL="342900" indent="-342900">
              <a:buFont typeface="Wingdings" panose="05000000000000000000" pitchFamily="2" charset="2"/>
              <a:buChar char="ü"/>
            </a:pPr>
            <a:r>
              <a:rPr lang="en-US" sz="2400" b="1"/>
              <a:t>Engagement</a:t>
            </a:r>
          </a:p>
          <a:p>
            <a:pPr marL="342900" indent="-342900">
              <a:buFont typeface="Wingdings" panose="05000000000000000000" pitchFamily="2" charset="2"/>
              <a:buChar char="ü"/>
            </a:pPr>
            <a:r>
              <a:rPr lang="en-US" sz="2400" b="1"/>
              <a:t>Members and participants</a:t>
            </a:r>
          </a:p>
          <a:p>
            <a:pPr marL="342900" indent="-342900">
              <a:buFont typeface="Wingdings" panose="05000000000000000000" pitchFamily="2" charset="2"/>
              <a:buChar char="ü"/>
            </a:pPr>
            <a:r>
              <a:rPr lang="en-US" sz="2400" b="1"/>
              <a:t>Partners and donors</a:t>
            </a:r>
          </a:p>
          <a:p>
            <a:pPr marL="342900" indent="-342900">
              <a:buFont typeface="Wingdings" panose="05000000000000000000" pitchFamily="2" charset="2"/>
              <a:buChar char="ü"/>
            </a:pPr>
            <a:r>
              <a:rPr lang="en-US" sz="2400" b="1"/>
              <a:t>Relevance</a:t>
            </a:r>
          </a:p>
          <a:p>
            <a:pPr marL="342900" indent="-342900">
              <a:buFont typeface="Wingdings" panose="05000000000000000000" pitchFamily="2" charset="2"/>
              <a:buChar char="ü"/>
            </a:pPr>
            <a:r>
              <a:rPr lang="en-US" sz="2400" b="1"/>
              <a:t>Advocacy and impact</a:t>
            </a:r>
          </a:p>
        </p:txBody>
      </p:sp>
      <p:sp>
        <p:nvSpPr>
          <p:cNvPr id="6" name="Slide Number Placeholder 5">
            <a:extLst>
              <a:ext uri="{FF2B5EF4-FFF2-40B4-BE49-F238E27FC236}">
                <a16:creationId xmlns:a16="http://schemas.microsoft.com/office/drawing/2014/main" id="{028A7E29-20C1-581C-824C-9942954F50ED}"/>
              </a:ext>
            </a:extLst>
          </p:cNvPr>
          <p:cNvSpPr>
            <a:spLocks noGrp="1"/>
          </p:cNvSpPr>
          <p:nvPr>
            <p:ph type="sldNum" sz="quarter" idx="12"/>
          </p:nvPr>
        </p:nvSpPr>
        <p:spPr/>
        <p:txBody>
          <a:bodyPr/>
          <a:lstStyle/>
          <a:p>
            <a:fld id="{97A94E25-127B-4C48-AF96-44BA7B823777}" type="slidenum">
              <a:rPr lang="en-US" smtClean="0"/>
              <a:pPr/>
              <a:t>4</a:t>
            </a:fld>
            <a:endParaRPr lang="en-US"/>
          </a:p>
        </p:txBody>
      </p:sp>
    </p:spTree>
    <p:custDataLst>
      <p:tags r:id="rId1"/>
    </p:custDataLst>
    <p:extLst>
      <p:ext uri="{BB962C8B-B14F-4D97-AF65-F5344CB8AC3E}">
        <p14:creationId xmlns:p14="http://schemas.microsoft.com/office/powerpoint/2010/main" val="235556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1950352" y="2590990"/>
            <a:ext cx="8083884" cy="4036645"/>
          </a:xfrm>
          <a:prstGeom prst="rect">
            <a:avLst/>
          </a:prstGeom>
        </p:spPr>
      </p:pic>
      <p:sp>
        <p:nvSpPr>
          <p:cNvPr id="5" name="Rectangle 4"/>
          <p:cNvSpPr/>
          <p:nvPr/>
        </p:nvSpPr>
        <p:spPr>
          <a:xfrm>
            <a:off x="1048242" y="1604348"/>
            <a:ext cx="10156061" cy="995016"/>
          </a:xfrm>
          <a:prstGeom prst="rect">
            <a:avLst/>
          </a:prstGeom>
        </p:spPr>
        <p:txBody>
          <a:bodyPr wrap="square" lIns="91440" tIns="45720" rIns="91440" bIns="45720" anchor="t">
            <a:spAutoFit/>
          </a:bodyPr>
          <a:lstStyle/>
          <a:p>
            <a:pPr marL="75565" lvl="1" algn="ctr"/>
            <a:r>
              <a:rPr lang="en-US" sz="2900">
                <a:solidFill>
                  <a:schemeClr val="tx1">
                    <a:lumMod val="75000"/>
                  </a:schemeClr>
                </a:solidFill>
              </a:rPr>
              <a:t>While many people have heard of Rotary, </a:t>
            </a:r>
            <a:br>
              <a:rPr lang="en-US" sz="2900">
                <a:solidFill>
                  <a:schemeClr val="tx1">
                    <a:lumMod val="75000"/>
                  </a:schemeClr>
                </a:solidFill>
              </a:rPr>
            </a:br>
            <a:r>
              <a:rPr lang="en-US" sz="2900">
                <a:solidFill>
                  <a:schemeClr val="tx1">
                    <a:lumMod val="75000"/>
                  </a:schemeClr>
                </a:solidFill>
              </a:rPr>
              <a:t>most don’t understand who we are or what we do.</a:t>
            </a:r>
          </a:p>
        </p:txBody>
      </p:sp>
      <p:sp>
        <p:nvSpPr>
          <p:cNvPr id="2" name="Title 1"/>
          <p:cNvSpPr>
            <a:spLocks noGrp="1"/>
          </p:cNvSpPr>
          <p:nvPr>
            <p:ph type="title"/>
          </p:nvPr>
        </p:nvSpPr>
        <p:spPr>
          <a:xfrm>
            <a:off x="381000" y="-2311"/>
            <a:ext cx="11506200" cy="1540043"/>
          </a:xfrm>
        </p:spPr>
        <p:txBody>
          <a:bodyPr>
            <a:normAutofit/>
          </a:bodyPr>
          <a:lstStyle/>
          <a:p>
            <a:r>
              <a:rPr lang="en-US">
                <a:latin typeface="+mn-lt"/>
              </a:rPr>
              <a:t>WHAT’S OUR PUBLIC IMAGE?</a:t>
            </a:r>
          </a:p>
        </p:txBody>
      </p:sp>
    </p:spTree>
    <p:custDataLst>
      <p:tags r:id="rId1"/>
    </p:custDataLst>
    <p:extLst>
      <p:ext uri="{BB962C8B-B14F-4D97-AF65-F5344CB8AC3E}">
        <p14:creationId xmlns:p14="http://schemas.microsoft.com/office/powerpoint/2010/main" val="2687097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161DF-2F43-4540-8574-02E364F5C173}"/>
              </a:ext>
            </a:extLst>
          </p:cNvPr>
          <p:cNvSpPr>
            <a:spLocks noGrp="1"/>
          </p:cNvSpPr>
          <p:nvPr>
            <p:ph type="title"/>
          </p:nvPr>
        </p:nvSpPr>
        <p:spPr>
          <a:xfrm>
            <a:off x="193039" y="-339455"/>
            <a:ext cx="11805921" cy="1677895"/>
          </a:xfrm>
        </p:spPr>
        <p:txBody>
          <a:bodyPr>
            <a:normAutofit/>
          </a:bodyPr>
          <a:lstStyle/>
          <a:p>
            <a:r>
              <a:rPr lang="en-US"/>
              <a:t>AWARENESS OF ROTARY</a:t>
            </a:r>
          </a:p>
        </p:txBody>
      </p:sp>
      <p:sp>
        <p:nvSpPr>
          <p:cNvPr id="16" name="TextBox 15">
            <a:extLst>
              <a:ext uri="{FF2B5EF4-FFF2-40B4-BE49-F238E27FC236}">
                <a16:creationId xmlns:a16="http://schemas.microsoft.com/office/drawing/2014/main" id="{FCD96597-A04C-497E-83DB-E601FCBDBCF6}"/>
              </a:ext>
            </a:extLst>
          </p:cNvPr>
          <p:cNvSpPr txBox="1"/>
          <p:nvPr/>
        </p:nvSpPr>
        <p:spPr>
          <a:xfrm>
            <a:off x="381001" y="6484835"/>
            <a:ext cx="4179570" cy="246221"/>
          </a:xfrm>
          <a:prstGeom prst="rect">
            <a:avLst/>
          </a:prstGeom>
          <a:noFill/>
        </p:spPr>
        <p:txBody>
          <a:bodyPr wrap="square" rtlCol="0">
            <a:spAutoFit/>
          </a:bodyPr>
          <a:lstStyle/>
          <a:p>
            <a:pPr marL="571500" indent="-571500"/>
            <a:r>
              <a:rPr lang="en-US" sz="1000"/>
              <a:t>Source: 15 Country Omnibus Research, Leger (Dec 2022)</a:t>
            </a:r>
          </a:p>
        </p:txBody>
      </p:sp>
      <p:sp>
        <p:nvSpPr>
          <p:cNvPr id="2" name="TextBox 1">
            <a:extLst>
              <a:ext uri="{FF2B5EF4-FFF2-40B4-BE49-F238E27FC236}">
                <a16:creationId xmlns:a16="http://schemas.microsoft.com/office/drawing/2014/main" id="{3F5458D5-42A9-4B39-851A-15D2CB76BC58}"/>
              </a:ext>
            </a:extLst>
          </p:cNvPr>
          <p:cNvSpPr txBox="1"/>
          <p:nvPr/>
        </p:nvSpPr>
        <p:spPr>
          <a:xfrm>
            <a:off x="2052585" y="1684945"/>
            <a:ext cx="8085868" cy="523220"/>
          </a:xfrm>
          <a:prstGeom prst="rect">
            <a:avLst/>
          </a:prstGeom>
          <a:noFill/>
        </p:spPr>
        <p:txBody>
          <a:bodyPr wrap="none" lIns="91440" tIns="45720" rIns="91440" bIns="45720" rtlCol="0" anchor="t">
            <a:spAutoFit/>
          </a:bodyPr>
          <a:lstStyle/>
          <a:p>
            <a:r>
              <a:rPr lang="en-US" sz="2800"/>
              <a:t>Have you heard of an organization called Rotary?</a:t>
            </a:r>
            <a:endParaRPr lang="en-US" sz="2800">
              <a:cs typeface="Arial"/>
            </a:endParaRPr>
          </a:p>
        </p:txBody>
      </p:sp>
      <p:graphicFrame>
        <p:nvGraphicFramePr>
          <p:cNvPr id="3" name="Chart 2">
            <a:extLst>
              <a:ext uri="{FF2B5EF4-FFF2-40B4-BE49-F238E27FC236}">
                <a16:creationId xmlns:a16="http://schemas.microsoft.com/office/drawing/2014/main" id="{21A67990-74AC-CFB4-4F88-AD1C4C2EDEFA}"/>
              </a:ext>
            </a:extLst>
          </p:cNvPr>
          <p:cNvGraphicFramePr/>
          <p:nvPr>
            <p:extLst>
              <p:ext uri="{D42A27DB-BD31-4B8C-83A1-F6EECF244321}">
                <p14:modId xmlns:p14="http://schemas.microsoft.com/office/powerpoint/2010/main" val="2787870970"/>
              </p:ext>
            </p:extLst>
          </p:nvPr>
        </p:nvGraphicFramePr>
        <p:xfrm>
          <a:off x="269547" y="2054278"/>
          <a:ext cx="11541451" cy="4430558"/>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391943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A161DF-2F43-4540-8574-02E364F5C173}"/>
              </a:ext>
            </a:extLst>
          </p:cNvPr>
          <p:cNvSpPr>
            <a:spLocks noGrp="1"/>
          </p:cNvSpPr>
          <p:nvPr>
            <p:ph type="title"/>
          </p:nvPr>
        </p:nvSpPr>
        <p:spPr>
          <a:xfrm>
            <a:off x="193039" y="-387160"/>
            <a:ext cx="11805921" cy="1677895"/>
          </a:xfrm>
        </p:spPr>
        <p:txBody>
          <a:bodyPr>
            <a:normAutofit/>
          </a:bodyPr>
          <a:lstStyle/>
          <a:p>
            <a:r>
              <a:rPr lang="en-US"/>
              <a:t>UNDERSTANDING OF ROTARY</a:t>
            </a:r>
          </a:p>
        </p:txBody>
      </p:sp>
      <p:sp>
        <p:nvSpPr>
          <p:cNvPr id="16" name="TextBox 15">
            <a:extLst>
              <a:ext uri="{FF2B5EF4-FFF2-40B4-BE49-F238E27FC236}">
                <a16:creationId xmlns:a16="http://schemas.microsoft.com/office/drawing/2014/main" id="{FCD96597-A04C-497E-83DB-E601FCBDBCF6}"/>
              </a:ext>
            </a:extLst>
          </p:cNvPr>
          <p:cNvSpPr txBox="1"/>
          <p:nvPr/>
        </p:nvSpPr>
        <p:spPr>
          <a:xfrm>
            <a:off x="381001" y="6484835"/>
            <a:ext cx="4179570" cy="246221"/>
          </a:xfrm>
          <a:prstGeom prst="rect">
            <a:avLst/>
          </a:prstGeom>
          <a:noFill/>
        </p:spPr>
        <p:txBody>
          <a:bodyPr wrap="square" rtlCol="0">
            <a:spAutoFit/>
          </a:bodyPr>
          <a:lstStyle/>
          <a:p>
            <a:pPr marL="571500" indent="-571500"/>
            <a:r>
              <a:rPr lang="en-US" sz="1000"/>
              <a:t>Source: 15 Country Omnibus Research, Leger (Dec 2022)</a:t>
            </a:r>
          </a:p>
        </p:txBody>
      </p:sp>
      <p:sp>
        <p:nvSpPr>
          <p:cNvPr id="2" name="TextBox 1">
            <a:extLst>
              <a:ext uri="{FF2B5EF4-FFF2-40B4-BE49-F238E27FC236}">
                <a16:creationId xmlns:a16="http://schemas.microsoft.com/office/drawing/2014/main" id="{3F5458D5-42A9-4B39-851A-15D2CB76BC58}"/>
              </a:ext>
            </a:extLst>
          </p:cNvPr>
          <p:cNvSpPr txBox="1"/>
          <p:nvPr/>
        </p:nvSpPr>
        <p:spPr>
          <a:xfrm>
            <a:off x="1797190" y="1684945"/>
            <a:ext cx="8600431" cy="523220"/>
          </a:xfrm>
          <a:prstGeom prst="rect">
            <a:avLst/>
          </a:prstGeom>
          <a:noFill/>
        </p:spPr>
        <p:txBody>
          <a:bodyPr wrap="none" lIns="91440" tIns="45720" rIns="91440" bIns="45720" rtlCol="0" anchor="t">
            <a:spAutoFit/>
          </a:bodyPr>
          <a:lstStyle/>
          <a:p>
            <a:r>
              <a:rPr lang="en-US" sz="2800"/>
              <a:t>How familiar are you with the work that Rotary does?</a:t>
            </a:r>
            <a:endParaRPr lang="en-US" sz="2800">
              <a:cs typeface="Arial"/>
            </a:endParaRPr>
          </a:p>
        </p:txBody>
      </p:sp>
      <p:graphicFrame>
        <p:nvGraphicFramePr>
          <p:cNvPr id="3" name="Chart 2">
            <a:extLst>
              <a:ext uri="{FF2B5EF4-FFF2-40B4-BE49-F238E27FC236}">
                <a16:creationId xmlns:a16="http://schemas.microsoft.com/office/drawing/2014/main" id="{21A67990-74AC-CFB4-4F88-AD1C4C2EDEFA}"/>
              </a:ext>
            </a:extLst>
          </p:cNvPr>
          <p:cNvGraphicFramePr/>
          <p:nvPr>
            <p:extLst>
              <p:ext uri="{D42A27DB-BD31-4B8C-83A1-F6EECF244321}">
                <p14:modId xmlns:p14="http://schemas.microsoft.com/office/powerpoint/2010/main" val="3666249873"/>
              </p:ext>
            </p:extLst>
          </p:nvPr>
        </p:nvGraphicFramePr>
        <p:xfrm>
          <a:off x="130027" y="1943100"/>
          <a:ext cx="11922452" cy="4541735"/>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00F37455-AA09-E02D-1B0B-5DEC2CEEDEFE}"/>
              </a:ext>
            </a:extLst>
          </p:cNvPr>
          <p:cNvSpPr/>
          <p:nvPr/>
        </p:nvSpPr>
        <p:spPr>
          <a:xfrm>
            <a:off x="502277" y="4574576"/>
            <a:ext cx="453389" cy="667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18%</a:t>
            </a:r>
          </a:p>
        </p:txBody>
      </p:sp>
      <p:sp>
        <p:nvSpPr>
          <p:cNvPr id="6" name="Rectangle 5">
            <a:extLst>
              <a:ext uri="{FF2B5EF4-FFF2-40B4-BE49-F238E27FC236}">
                <a16:creationId xmlns:a16="http://schemas.microsoft.com/office/drawing/2014/main" id="{A2DDAE79-7317-4834-FF76-616F7AC64351}"/>
              </a:ext>
            </a:extLst>
          </p:cNvPr>
          <p:cNvSpPr/>
          <p:nvPr/>
        </p:nvSpPr>
        <p:spPr>
          <a:xfrm>
            <a:off x="1176965" y="4389818"/>
            <a:ext cx="505767" cy="855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26%</a:t>
            </a:r>
          </a:p>
        </p:txBody>
      </p:sp>
      <p:sp>
        <p:nvSpPr>
          <p:cNvPr id="7" name="Rectangle 6">
            <a:extLst>
              <a:ext uri="{FF2B5EF4-FFF2-40B4-BE49-F238E27FC236}">
                <a16:creationId xmlns:a16="http://schemas.microsoft.com/office/drawing/2014/main" id="{CB6D071F-F83F-0568-63EE-B7B23F45E0B7}"/>
              </a:ext>
            </a:extLst>
          </p:cNvPr>
          <p:cNvSpPr/>
          <p:nvPr/>
        </p:nvSpPr>
        <p:spPr>
          <a:xfrm>
            <a:off x="2803291" y="3532568"/>
            <a:ext cx="484793" cy="16947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52%</a:t>
            </a:r>
          </a:p>
        </p:txBody>
      </p:sp>
      <p:sp>
        <p:nvSpPr>
          <p:cNvPr id="8" name="Rectangle 7">
            <a:extLst>
              <a:ext uri="{FF2B5EF4-FFF2-40B4-BE49-F238E27FC236}">
                <a16:creationId xmlns:a16="http://schemas.microsoft.com/office/drawing/2014/main" id="{165A914D-3359-1093-63EF-4652BCB4A7CD}"/>
              </a:ext>
            </a:extLst>
          </p:cNvPr>
          <p:cNvSpPr/>
          <p:nvPr/>
        </p:nvSpPr>
        <p:spPr>
          <a:xfrm>
            <a:off x="3706149" y="3029648"/>
            <a:ext cx="458219" cy="2209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73%</a:t>
            </a:r>
          </a:p>
        </p:txBody>
      </p:sp>
      <p:sp>
        <p:nvSpPr>
          <p:cNvPr id="9" name="Rectangle 8">
            <a:extLst>
              <a:ext uri="{FF2B5EF4-FFF2-40B4-BE49-F238E27FC236}">
                <a16:creationId xmlns:a16="http://schemas.microsoft.com/office/drawing/2014/main" id="{9275E9A7-9FC2-1E78-3398-7AB06379C1C1}"/>
              </a:ext>
            </a:extLst>
          </p:cNvPr>
          <p:cNvSpPr/>
          <p:nvPr/>
        </p:nvSpPr>
        <p:spPr>
          <a:xfrm>
            <a:off x="4410318" y="3429000"/>
            <a:ext cx="458219" cy="1820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57%</a:t>
            </a:r>
          </a:p>
        </p:txBody>
      </p:sp>
      <p:sp>
        <p:nvSpPr>
          <p:cNvPr id="10" name="Rectangle 9">
            <a:extLst>
              <a:ext uri="{FF2B5EF4-FFF2-40B4-BE49-F238E27FC236}">
                <a16:creationId xmlns:a16="http://schemas.microsoft.com/office/drawing/2014/main" id="{32D788AA-2510-5894-0474-523DF334CB10}"/>
              </a:ext>
            </a:extLst>
          </p:cNvPr>
          <p:cNvSpPr/>
          <p:nvPr/>
        </p:nvSpPr>
        <p:spPr>
          <a:xfrm>
            <a:off x="5203686" y="4585308"/>
            <a:ext cx="493337" cy="652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18%</a:t>
            </a:r>
          </a:p>
        </p:txBody>
      </p:sp>
      <p:sp>
        <p:nvSpPr>
          <p:cNvPr id="11" name="Rectangle 10">
            <a:extLst>
              <a:ext uri="{FF2B5EF4-FFF2-40B4-BE49-F238E27FC236}">
                <a16:creationId xmlns:a16="http://schemas.microsoft.com/office/drawing/2014/main" id="{D33AA6BF-4529-E906-8B0E-E6F25AD73511}"/>
              </a:ext>
            </a:extLst>
          </p:cNvPr>
          <p:cNvSpPr/>
          <p:nvPr/>
        </p:nvSpPr>
        <p:spPr>
          <a:xfrm>
            <a:off x="6781665" y="4469828"/>
            <a:ext cx="450466" cy="775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a:t>20%</a:t>
            </a:r>
          </a:p>
        </p:txBody>
      </p:sp>
      <p:sp>
        <p:nvSpPr>
          <p:cNvPr id="12" name="Rectangle 11">
            <a:extLst>
              <a:ext uri="{FF2B5EF4-FFF2-40B4-BE49-F238E27FC236}">
                <a16:creationId xmlns:a16="http://schemas.microsoft.com/office/drawing/2014/main" id="{447DCF4B-2C62-54F3-6F86-BEB46F80A72D}"/>
              </a:ext>
            </a:extLst>
          </p:cNvPr>
          <p:cNvSpPr/>
          <p:nvPr/>
        </p:nvSpPr>
        <p:spPr>
          <a:xfrm>
            <a:off x="7636279" y="4585308"/>
            <a:ext cx="505767" cy="671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050" b="1"/>
              <a:t>18%</a:t>
            </a:r>
          </a:p>
        </p:txBody>
      </p:sp>
      <p:sp>
        <p:nvSpPr>
          <p:cNvPr id="13" name="Rectangle 12">
            <a:extLst>
              <a:ext uri="{FF2B5EF4-FFF2-40B4-BE49-F238E27FC236}">
                <a16:creationId xmlns:a16="http://schemas.microsoft.com/office/drawing/2014/main" id="{851D115B-126F-3E8B-FB6D-0796EF752AEB}"/>
              </a:ext>
            </a:extLst>
          </p:cNvPr>
          <p:cNvSpPr/>
          <p:nvPr/>
        </p:nvSpPr>
        <p:spPr>
          <a:xfrm>
            <a:off x="8410345" y="4480560"/>
            <a:ext cx="490565" cy="775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24%</a:t>
            </a:r>
          </a:p>
        </p:txBody>
      </p:sp>
      <p:sp>
        <p:nvSpPr>
          <p:cNvPr id="14" name="Rectangle 13">
            <a:extLst>
              <a:ext uri="{FF2B5EF4-FFF2-40B4-BE49-F238E27FC236}">
                <a16:creationId xmlns:a16="http://schemas.microsoft.com/office/drawing/2014/main" id="{018AC2EF-2E12-EBFE-0D3A-657780269931}"/>
              </a:ext>
            </a:extLst>
          </p:cNvPr>
          <p:cNvSpPr/>
          <p:nvPr/>
        </p:nvSpPr>
        <p:spPr>
          <a:xfrm>
            <a:off x="9156787" y="4709159"/>
            <a:ext cx="453389" cy="536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t>13%</a:t>
            </a:r>
          </a:p>
        </p:txBody>
      </p:sp>
      <p:sp>
        <p:nvSpPr>
          <p:cNvPr id="15" name="Rectangle 14">
            <a:extLst>
              <a:ext uri="{FF2B5EF4-FFF2-40B4-BE49-F238E27FC236}">
                <a16:creationId xmlns:a16="http://schemas.microsoft.com/office/drawing/2014/main" id="{E70799AE-2D16-2FE8-2318-887399FF3C7D}"/>
              </a:ext>
            </a:extLst>
          </p:cNvPr>
          <p:cNvSpPr/>
          <p:nvPr/>
        </p:nvSpPr>
        <p:spPr>
          <a:xfrm>
            <a:off x="9961693" y="3749737"/>
            <a:ext cx="490564" cy="1492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t>41%</a:t>
            </a:r>
          </a:p>
        </p:txBody>
      </p:sp>
      <p:sp>
        <p:nvSpPr>
          <p:cNvPr id="17" name="Rectangle 16">
            <a:extLst>
              <a:ext uri="{FF2B5EF4-FFF2-40B4-BE49-F238E27FC236}">
                <a16:creationId xmlns:a16="http://schemas.microsoft.com/office/drawing/2014/main" id="{70E2DFD5-6073-260C-5AB8-E5B20CF65B15}"/>
              </a:ext>
            </a:extLst>
          </p:cNvPr>
          <p:cNvSpPr/>
          <p:nvPr/>
        </p:nvSpPr>
        <p:spPr>
          <a:xfrm>
            <a:off x="11579557" y="3557788"/>
            <a:ext cx="468951" cy="1702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050" b="1"/>
              <a:t>54%</a:t>
            </a:r>
          </a:p>
        </p:txBody>
      </p:sp>
    </p:spTree>
    <p:custDataLst>
      <p:tags r:id="rId1"/>
    </p:custDataLst>
    <p:extLst>
      <p:ext uri="{BB962C8B-B14F-4D97-AF65-F5344CB8AC3E}">
        <p14:creationId xmlns:p14="http://schemas.microsoft.com/office/powerpoint/2010/main" val="358779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F1E8A0-6E78-4E03-8B26-96161AB15906}"/>
              </a:ext>
            </a:extLst>
          </p:cNvPr>
          <p:cNvSpPr>
            <a:spLocks noGrp="1"/>
          </p:cNvSpPr>
          <p:nvPr>
            <p:ph type="sldNum" sz="quarter" idx="15"/>
          </p:nvPr>
        </p:nvSpPr>
        <p:spPr/>
        <p:txBody>
          <a:bodyPr/>
          <a:lstStyle/>
          <a:p>
            <a:pPr defTabSz="914377">
              <a:defRPr/>
            </a:pPr>
            <a:fld id="{97A94E25-127B-4C48-AF96-44BA7B823777}" type="slidenum">
              <a:rPr lang="en-US">
                <a:solidFill>
                  <a:prstClr val="black"/>
                </a:solidFill>
                <a:latin typeface="Arial" panose="020B0604020202020204"/>
              </a:rPr>
              <a:pPr defTabSz="914377">
                <a:defRPr/>
              </a:pPr>
              <a:t>8</a:t>
            </a:fld>
            <a:endParaRPr lang="en-US">
              <a:solidFill>
                <a:prstClr val="black"/>
              </a:solidFill>
              <a:latin typeface="Arial" panose="020B0604020202020204"/>
            </a:endParaRPr>
          </a:p>
        </p:txBody>
      </p:sp>
      <p:sp>
        <p:nvSpPr>
          <p:cNvPr id="5" name="TextBox 4"/>
          <p:cNvSpPr txBox="1"/>
          <p:nvPr/>
        </p:nvSpPr>
        <p:spPr>
          <a:xfrm>
            <a:off x="6514431" y="730062"/>
            <a:ext cx="3824385" cy="5078313"/>
          </a:xfrm>
          <a:prstGeom prst="rect">
            <a:avLst/>
          </a:prstGeom>
          <a:noFill/>
        </p:spPr>
        <p:txBody>
          <a:bodyPr wrap="square" rtlCol="0">
            <a:spAutoFit/>
          </a:bodyPr>
          <a:lstStyle/>
          <a:p>
            <a:pPr defTabSz="914377">
              <a:defRPr/>
            </a:pPr>
            <a:r>
              <a:rPr lang="en-US" sz="3600">
                <a:solidFill>
                  <a:prstClr val="black"/>
                </a:solidFill>
                <a:latin typeface="Arial" panose="020B0604020202020204" pitchFamily="34" charset="0"/>
                <a:cs typeface="Arial" panose="020B0604020202020204" pitchFamily="34" charset="0"/>
              </a:rPr>
              <a:t>Enhancing Rotary’s public image </a:t>
            </a:r>
            <a:r>
              <a:rPr lang="en-US" sz="3600">
                <a:latin typeface="Arial" panose="020B0604020202020204" pitchFamily="34" charset="0"/>
                <a:cs typeface="Arial" panose="020B0604020202020204" pitchFamily="34" charset="0"/>
              </a:rPr>
              <a:t>relies on our 1.4 million members</a:t>
            </a:r>
          </a:p>
          <a:p>
            <a:pPr defTabSz="914377">
              <a:defRPr/>
            </a:pPr>
            <a:r>
              <a:rPr lang="en-US" sz="3600" b="1">
                <a:solidFill>
                  <a:prstClr val="black"/>
                </a:solidFill>
                <a:latin typeface="Arial" panose="020B0604020202020204" pitchFamily="34" charset="0"/>
                <a:cs typeface="Arial" panose="020B0604020202020204" pitchFamily="34" charset="0"/>
              </a:rPr>
              <a:t>sharing their stories </a:t>
            </a:r>
            <a:r>
              <a:rPr lang="en-US" sz="3600">
                <a:solidFill>
                  <a:prstClr val="black"/>
                </a:solidFill>
                <a:latin typeface="Arial" panose="020B0604020202020204" pitchFamily="34" charset="0"/>
                <a:cs typeface="Arial" panose="020B0604020202020204" pitchFamily="34" charset="0"/>
              </a:rPr>
              <a:t>with </a:t>
            </a:r>
            <a:br>
              <a:rPr lang="en-US" sz="3600">
                <a:solidFill>
                  <a:prstClr val="black"/>
                </a:solidFill>
                <a:latin typeface="Arial" panose="020B0604020202020204" pitchFamily="34" charset="0"/>
                <a:cs typeface="Arial" panose="020B0604020202020204" pitchFamily="34" charset="0"/>
              </a:rPr>
            </a:br>
            <a:r>
              <a:rPr lang="en-US" sz="3600">
                <a:solidFill>
                  <a:prstClr val="black"/>
                </a:solidFill>
                <a:latin typeface="Arial" panose="020B0604020202020204" pitchFamily="34" charset="0"/>
                <a:cs typeface="Arial" panose="020B0604020202020204" pitchFamily="34" charset="0"/>
              </a:rPr>
              <a:t>the public.</a:t>
            </a:r>
            <a:endParaRPr lang="en-US" sz="4000">
              <a:solidFill>
                <a:prstClr val="black"/>
              </a:solidFill>
              <a:latin typeface="Arial" panose="020B0604020202020204" pitchFamily="34" charset="0"/>
              <a:cs typeface="Arial" panose="020B0604020202020204" pitchFamily="34" charset="0"/>
            </a:endParaRPr>
          </a:p>
          <a:p>
            <a:pPr defTabSz="914377">
              <a:defRPr/>
            </a:pPr>
            <a:endParaRPr lang="en-US" sz="3600">
              <a:solidFill>
                <a:prstClr val="black"/>
              </a:solidFill>
              <a:latin typeface="Arial" panose="020B0604020202020204"/>
            </a:endParaRPr>
          </a:p>
        </p:txBody>
      </p:sp>
      <p:sp>
        <p:nvSpPr>
          <p:cNvPr id="4" name="Rectangle 3"/>
          <p:cNvSpPr/>
          <p:nvPr/>
        </p:nvSpPr>
        <p:spPr>
          <a:xfrm>
            <a:off x="554575" y="1301369"/>
            <a:ext cx="5399196" cy="2308324"/>
          </a:xfrm>
          <a:prstGeom prst="rect">
            <a:avLst/>
          </a:prstGeom>
        </p:spPr>
        <p:txBody>
          <a:bodyPr wrap="square">
            <a:spAutoFit/>
          </a:bodyPr>
          <a:lstStyle/>
          <a:p>
            <a:pPr defTabSz="914377">
              <a:spcBef>
                <a:spcPts val="1200"/>
              </a:spcBef>
              <a:buClr>
                <a:prstClr val="black">
                  <a:lumMod val="65000"/>
                  <a:lumOff val="35000"/>
                </a:prstClr>
              </a:buClr>
              <a:defRPr/>
            </a:pPr>
            <a:r>
              <a:rPr lang="en-US" sz="3600">
                <a:solidFill>
                  <a:prstClr val="white"/>
                </a:solidFill>
                <a:latin typeface="Arial" panose="020B0604020202020204"/>
              </a:rPr>
              <a:t>Increase public awareness of Rotary – our impact, our benefits, and our relevance</a:t>
            </a:r>
            <a:endParaRPr lang="en-US" sz="3600" b="1">
              <a:solidFill>
                <a:prstClr val="black"/>
              </a:solidFill>
              <a:latin typeface="Arial" panose="020B0604020202020204"/>
            </a:endParaRPr>
          </a:p>
        </p:txBody>
      </p:sp>
      <p:sp>
        <p:nvSpPr>
          <p:cNvPr id="6" name="Rectangle 5"/>
          <p:cNvSpPr/>
          <p:nvPr/>
        </p:nvSpPr>
        <p:spPr>
          <a:xfrm>
            <a:off x="554575" y="480695"/>
            <a:ext cx="2236510" cy="820674"/>
          </a:xfrm>
          <a:prstGeom prst="rect">
            <a:avLst/>
          </a:prstGeom>
        </p:spPr>
        <p:txBody>
          <a:bodyPr wrap="none">
            <a:spAutoFit/>
          </a:bodyPr>
          <a:lstStyle/>
          <a:p>
            <a:pPr defTabSz="914377">
              <a:lnSpc>
                <a:spcPct val="150000"/>
              </a:lnSpc>
              <a:spcBef>
                <a:spcPts val="1200"/>
              </a:spcBef>
              <a:buClr>
                <a:prstClr val="black">
                  <a:lumMod val="65000"/>
                  <a:lumOff val="35000"/>
                </a:prstClr>
              </a:buClr>
              <a:defRPr/>
            </a:pPr>
            <a:r>
              <a:rPr lang="en-US" sz="3600">
                <a:solidFill>
                  <a:prstClr val="white"/>
                </a:solidFill>
                <a:latin typeface="Arial" panose="020B0604020202020204"/>
              </a:rPr>
              <a:t>Objective:</a:t>
            </a:r>
          </a:p>
        </p:txBody>
      </p:sp>
      <p:pic>
        <p:nvPicPr>
          <p:cNvPr id="2" name="Picture 1"/>
          <p:cNvPicPr>
            <a:picLocks noChangeAspect="1"/>
          </p:cNvPicPr>
          <p:nvPr/>
        </p:nvPicPr>
        <p:blipFill>
          <a:blip r:embed="rId4"/>
          <a:stretch>
            <a:fillRect/>
          </a:stretch>
        </p:blipFill>
        <p:spPr>
          <a:xfrm>
            <a:off x="10137485" y="3092901"/>
            <a:ext cx="1724315" cy="34904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009" y="5323391"/>
            <a:ext cx="4301067" cy="887419"/>
          </a:xfrm>
          <a:prstGeom prst="rect">
            <a:avLst/>
          </a:prstGeom>
        </p:spPr>
      </p:pic>
    </p:spTree>
    <p:custDataLst>
      <p:tags r:id="rId1"/>
    </p:custDataLst>
    <p:extLst>
      <p:ext uri="{BB962C8B-B14F-4D97-AF65-F5344CB8AC3E}">
        <p14:creationId xmlns:p14="http://schemas.microsoft.com/office/powerpoint/2010/main" val="210530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erson, outdoor, person&#10;&#10;Description automatically generated">
            <a:extLst>
              <a:ext uri="{FF2B5EF4-FFF2-40B4-BE49-F238E27FC236}">
                <a16:creationId xmlns:a16="http://schemas.microsoft.com/office/drawing/2014/main" id="{8480EB89-7468-451C-A01D-3E213FE17891}"/>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7813" b="7813"/>
          <a:stretch/>
        </p:blipFill>
        <p:spPr/>
      </p:pic>
      <p:sp>
        <p:nvSpPr>
          <p:cNvPr id="4" name="Text Placeholder 3">
            <a:extLst>
              <a:ext uri="{FF2B5EF4-FFF2-40B4-BE49-F238E27FC236}">
                <a16:creationId xmlns:a16="http://schemas.microsoft.com/office/drawing/2014/main" id="{9CB7D828-7AE1-5B6C-26BB-DD11E77760C1}"/>
              </a:ext>
            </a:extLst>
          </p:cNvPr>
          <p:cNvSpPr>
            <a:spLocks noGrp="1"/>
          </p:cNvSpPr>
          <p:nvPr>
            <p:ph type="body" sz="quarter" idx="16"/>
          </p:nvPr>
        </p:nvSpPr>
        <p:spPr>
          <a:xfrm>
            <a:off x="0" y="-473"/>
            <a:ext cx="6096000" cy="6858000"/>
          </a:xfrm>
        </p:spPr>
        <p:txBody>
          <a:bodyPr/>
          <a:lstStyle/>
          <a:p>
            <a:endParaRPr lang="en-US"/>
          </a:p>
          <a:p>
            <a:endParaRPr lang="en-US"/>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58750" y="1745792"/>
            <a:ext cx="4978400" cy="986257"/>
          </a:xfrm>
        </p:spPr>
        <p:txBody>
          <a:bodyPr/>
          <a:lstStyle/>
          <a:p>
            <a:pPr lvl="0"/>
            <a:r>
              <a:rPr lang="en-US" sz="3800"/>
              <a:t>People of action</a:t>
            </a:r>
          </a:p>
          <a:p>
            <a:pPr lvl="0"/>
            <a:endParaRPr lang="en-US" sz="3800" i="1"/>
          </a:p>
          <a:p>
            <a:pPr lvl="0" algn="ctr"/>
            <a:r>
              <a:rPr lang="en-US" sz="2800" cap="none"/>
              <a:t>More than </a:t>
            </a:r>
            <a:br>
              <a:rPr lang="en-US" sz="2800" cap="none"/>
            </a:br>
            <a:r>
              <a:rPr lang="en-US" sz="2800" cap="none"/>
              <a:t>just messaging</a:t>
            </a:r>
          </a:p>
        </p:txBody>
      </p:sp>
      <p:sp>
        <p:nvSpPr>
          <p:cNvPr id="20" name="Subtitle 19">
            <a:extLst>
              <a:ext uri="{FF2B5EF4-FFF2-40B4-BE49-F238E27FC236}">
                <a16:creationId xmlns:a16="http://schemas.microsoft.com/office/drawing/2014/main" id="{C6ABCA3A-7B17-4B98-9BEA-CA08529E4BB5}"/>
              </a:ext>
            </a:extLst>
          </p:cNvPr>
          <p:cNvSpPr>
            <a:spLocks noGrp="1"/>
          </p:cNvSpPr>
          <p:nvPr>
            <p:ph type="subTitle" idx="1"/>
          </p:nvPr>
        </p:nvSpPr>
        <p:spPr>
          <a:xfrm>
            <a:off x="158750" y="3029444"/>
            <a:ext cx="5769084" cy="1965608"/>
          </a:xfrm>
        </p:spPr>
        <p:txBody>
          <a:bodyPr>
            <a:noAutofit/>
          </a:bodyPr>
          <a:lstStyle/>
          <a:p>
            <a:pPr marL="457189" indent="-457189">
              <a:spcBef>
                <a:spcPts val="600"/>
              </a:spcBef>
              <a:spcAft>
                <a:spcPts val="1200"/>
              </a:spcAft>
              <a:buFont typeface="Arial" panose="020B0604020202020204" pitchFamily="34" charset="0"/>
              <a:buChar char="•"/>
            </a:pPr>
            <a:r>
              <a:rPr lang="en-US" sz="2800"/>
              <a:t>Portrays Rotary members </a:t>
            </a:r>
            <a:br>
              <a:rPr lang="en-US" sz="2800"/>
            </a:br>
            <a:r>
              <a:rPr lang="en-US" sz="2800"/>
              <a:t>as </a:t>
            </a:r>
            <a:r>
              <a:rPr lang="en-US" sz="2800" b="1"/>
              <a:t>people who address </a:t>
            </a:r>
            <a:r>
              <a:rPr lang="en-US" sz="2800"/>
              <a:t>community needs</a:t>
            </a:r>
          </a:p>
          <a:p>
            <a:pPr marL="457189" indent="-457189">
              <a:spcBef>
                <a:spcPts val="600"/>
              </a:spcBef>
              <a:spcAft>
                <a:spcPts val="1200"/>
              </a:spcAft>
              <a:buFont typeface="Arial" panose="020B0604020202020204" pitchFamily="34" charset="0"/>
              <a:buChar char="•"/>
            </a:pPr>
            <a:r>
              <a:rPr lang="en-US" sz="2800"/>
              <a:t>Narrows the gap between awareness and understanding</a:t>
            </a:r>
          </a:p>
          <a:p>
            <a:pPr marL="457189" indent="-457189">
              <a:spcBef>
                <a:spcPts val="600"/>
              </a:spcBef>
              <a:spcAft>
                <a:spcPts val="1200"/>
              </a:spcAft>
              <a:buFont typeface="Arial" panose="020B0604020202020204" pitchFamily="34" charset="0"/>
              <a:buChar char="•"/>
            </a:pPr>
            <a:r>
              <a:rPr lang="en-US" sz="2800"/>
              <a:t>Allows others </a:t>
            </a:r>
            <a:r>
              <a:rPr lang="en-US" sz="2800" b="1"/>
              <a:t>to imagine themselves </a:t>
            </a:r>
            <a:r>
              <a:rPr lang="en-US" sz="2800"/>
              <a:t>as part of Rotary</a:t>
            </a:r>
            <a:endParaRPr lang="en-US" sz="2800" b="1"/>
          </a:p>
          <a:p>
            <a:pPr marL="457189" indent="-457189">
              <a:spcBef>
                <a:spcPts val="600"/>
              </a:spcBef>
              <a:spcAft>
                <a:spcPts val="1200"/>
              </a:spcAft>
              <a:buFont typeface="Arial" panose="020B0604020202020204" pitchFamily="34" charset="0"/>
              <a:buChar char="•"/>
            </a:pPr>
            <a:endParaRPr lang="en-US" sz="2800"/>
          </a:p>
          <a:p>
            <a:endParaRPr lang="en-US" sz="2400"/>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defTabSz="914377">
              <a:defRPr/>
            </a:pPr>
            <a:fld id="{97A94E25-127B-4C48-AF96-44BA7B823777}" type="slidenum">
              <a:rPr lang="en-US">
                <a:solidFill>
                  <a:prstClr val="black"/>
                </a:solidFill>
                <a:latin typeface="Arial"/>
                <a:cs typeface="Arial"/>
                <a:sym typeface="Arial"/>
              </a:rPr>
              <a:pPr defTabSz="914377">
                <a:defRPr/>
              </a:pPr>
              <a:t>9</a:t>
            </a:fld>
            <a:endParaRPr lang="en-US">
              <a:solidFill>
                <a:prstClr val="black"/>
              </a:solidFill>
              <a:latin typeface="Arial"/>
              <a:cs typeface="Arial"/>
              <a:sym typeface="Arial"/>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7" y="-149088"/>
            <a:ext cx="184731" cy="369332"/>
          </a:xfrm>
          <a:prstGeom prst="rect">
            <a:avLst/>
          </a:prstGeom>
          <a:noFill/>
        </p:spPr>
        <p:txBody>
          <a:bodyPr wrap="none" rtlCol="0">
            <a:spAutoFit/>
          </a:bodyPr>
          <a:lstStyle/>
          <a:p>
            <a:pPr defTabSz="914377">
              <a:defRPr/>
            </a:pPr>
            <a:endParaRPr lang="en-US">
              <a:solidFill>
                <a:prstClr val="black"/>
              </a:solidFill>
              <a:latin typeface="Arial"/>
              <a:cs typeface="Arial"/>
              <a:sym typeface="Arial"/>
            </a:endParaRPr>
          </a:p>
        </p:txBody>
      </p:sp>
    </p:spTree>
    <p:custDataLst>
      <p:tags r:id="rId1"/>
    </p:custDataLst>
    <p:extLst>
      <p:ext uri="{BB962C8B-B14F-4D97-AF65-F5344CB8AC3E}">
        <p14:creationId xmlns:p14="http://schemas.microsoft.com/office/powerpoint/2010/main" val="427621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questor xmlns="64783046-6357-4f00-a265-9112c8d9c058">
      <UserInfo>
        <DisplayName/>
        <AccountId xsi:nil="true"/>
        <AccountType/>
      </UserInfo>
    </Requestor>
    <TaxCatchAll xmlns="2cd1d96f-621d-4656-b2c0-935dba9c21bc" xsi:nil="true"/>
    <lcf76f155ced4ddcb4097134ff3c332f xmlns="64783046-6357-4f00-a265-9112c8d9c058">
      <Terms xmlns="http://schemas.microsoft.com/office/infopath/2007/PartnerControls"/>
    </lcf76f155ced4ddcb4097134ff3c332f>
    <PlacementVerified xmlns="64783046-6357-4f00-a265-9112c8d9c058">true</PlacementVerified>
    <Complete xmlns="64783046-6357-4f00-a265-9112c8d9c058">false</Comple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DB3EF917403F43B5F454F8D7307C3F" ma:contentTypeVersion="25" ma:contentTypeDescription="Create a new document." ma:contentTypeScope="" ma:versionID="c821072470e3dcb2738a0c22fa94eb4e">
  <xsd:schema xmlns:xsd="http://www.w3.org/2001/XMLSchema" xmlns:xs="http://www.w3.org/2001/XMLSchema" xmlns:p="http://schemas.microsoft.com/office/2006/metadata/properties" xmlns:ns2="2cd1d96f-621d-4656-b2c0-935dba9c21bc" xmlns:ns3="64783046-6357-4f00-a265-9112c8d9c058" targetNamespace="http://schemas.microsoft.com/office/2006/metadata/properties" ma:root="true" ma:fieldsID="356b7c9101fa9d17c684f5ab3ecac799" ns2:_="" ns3:_="">
    <xsd:import namespace="2cd1d96f-621d-4656-b2c0-935dba9c21bc"/>
    <xsd:import namespace="64783046-6357-4f00-a265-9112c8d9c0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Requestor" minOccurs="0"/>
                <xsd:element ref="ns3:PlacementVerified" minOccurs="0"/>
                <xsd:element ref="ns2:TaxCatchAll" minOccurs="0"/>
                <xsd:element ref="ns3:lcf76f155ced4ddcb4097134ff3c332f" minOccurs="0"/>
                <xsd:element ref="ns3:MediaServiceObjectDetectorVersions" minOccurs="0"/>
                <xsd:element ref="ns3:Comple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d1d96f-621d-4656-b2c0-935dba9c21b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bb62807c-e5ca-41fc-8b84-c8bdae152029}" ma:internalName="TaxCatchAll" ma:showField="CatchAllData" ma:web="2cd1d96f-621d-4656-b2c0-935dba9c21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4783046-6357-4f00-a265-9112c8d9c05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Requestor" ma:index="21" nillable="true" ma:displayName="Requestor" ma:format="Dropdown" ma:list="UserInfo" ma:SharePointGroup="0" ma:internalName="Request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lacementVerified" ma:index="22" nillable="true" ma:displayName="Placement Verified" ma:default="1" ma:format="Dropdown" ma:internalName="PlacementVerified">
      <xsd:simpleType>
        <xsd:restriction base="dms:Boolea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Complete" ma:index="27" nillable="true" ma:displayName="Complete" ma:default="0" ma:format="Dropdown" ma:internalName="Complet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07746-948B-431F-9FEC-993A4876518B}">
  <ds:schemaRefs>
    <ds:schemaRef ds:uri="http://purl.org/dc/elements/1.1/"/>
    <ds:schemaRef ds:uri="http://schemas.microsoft.com/office/2006/metadata/properties"/>
    <ds:schemaRef ds:uri="2cd1d96f-621d-4656-b2c0-935dba9c21bc"/>
    <ds:schemaRef ds:uri="http://purl.org/dc/terms/"/>
    <ds:schemaRef ds:uri="http://schemas.microsoft.com/office/2006/documentManagement/types"/>
    <ds:schemaRef ds:uri="http://schemas.microsoft.com/office/infopath/2007/PartnerControls"/>
    <ds:schemaRef ds:uri="64783046-6357-4f00-a265-9112c8d9c058"/>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FE0AB433-7291-4795-B14A-770CA0782B07}">
  <ds:schemaRefs>
    <ds:schemaRef ds:uri="2cd1d96f-621d-4656-b2c0-935dba9c21bc"/>
    <ds:schemaRef ds:uri="64783046-6357-4f00-a265-9112c8d9c0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877</Words>
  <Application>Microsoft Office PowerPoint</Application>
  <PresentationFormat>Widescreen</PresentationFormat>
  <Paragraphs>106</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Open Sans</vt:lpstr>
      <vt:lpstr>Wingdings</vt:lpstr>
      <vt:lpstr>Office Theme</vt:lpstr>
      <vt:lpstr>PowerPoint Presentation</vt:lpstr>
      <vt:lpstr>OUR BRAND</vt:lpstr>
      <vt:lpstr>PowerPoint Presentation</vt:lpstr>
      <vt:lpstr>PowerPoint Presentation</vt:lpstr>
      <vt:lpstr>WHAT’S OUR PUBLIC IMAGE?</vt:lpstr>
      <vt:lpstr>AWARENESS OF ROTARY</vt:lpstr>
      <vt:lpstr>UNDERSTANDING OF ROTARY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Marsha Vacca</cp:lastModifiedBy>
  <cp:revision>5</cp:revision>
  <cp:lastPrinted>2019-12-04T20:41:25Z</cp:lastPrinted>
  <dcterms:created xsi:type="dcterms:W3CDTF">2019-11-18T03:22:22Z</dcterms:created>
  <dcterms:modified xsi:type="dcterms:W3CDTF">2024-08-06T00:04:51Z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0x0101006DDB3EF917403F43B5F454F8D7307C3F</vt:lpwstr>
  </property>
  <property fmtid="{D5CDD505-2E9C-101B-9397-08002B2CF9AE}" pid="3" name="MediaServiceImageTags">
    <vt:lpwstr/>
  </property>
  <property fmtid="{D5CDD505-2E9C-101B-9397-08002B2CF9AE}" pid="4" name="ArticulateGUID">
    <vt:lpwstr>8C3D99B9-C6F1-4DEB-BB69-C15794764C37</vt:lpwstr>
  </property>
  <property fmtid="{D5CDD505-2E9C-101B-9397-08002B2CF9AE}" pid="5" name="ArticulatePath">
    <vt:lpwstr>IC23 Enhancing Your Club's Public Image Quick Chat (1)_20230803-017_CR</vt:lpwstr>
  </property>
</Properties>
</file>