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29" r:id="rId2"/>
    <p:sldId id="343" r:id="rId3"/>
    <p:sldId id="351" r:id="rId4"/>
    <p:sldId id="350" r:id="rId5"/>
    <p:sldId id="345" r:id="rId6"/>
    <p:sldId id="346" r:id="rId7"/>
    <p:sldId id="353" r:id="rId8"/>
    <p:sldId id="348" r:id="rId9"/>
    <p:sldId id="354" r:id="rId10"/>
    <p:sldId id="355" r:id="rId11"/>
    <p:sldId id="310" r:id="rId12"/>
    <p:sldId id="352" r:id="rId13"/>
    <p:sldId id="347" r:id="rId14"/>
    <p:sldId id="266" r:id="rId15"/>
    <p:sldId id="319"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68F"/>
    <a:srgbClr val="48595D"/>
    <a:srgbClr val="FFFFFF"/>
    <a:srgbClr val="D9185C"/>
    <a:srgbClr val="06B4E6"/>
    <a:srgbClr val="15458F"/>
    <a:srgbClr val="DA1A5A"/>
    <a:srgbClr val="00B4E6"/>
    <a:srgbClr val="00B4E7"/>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47" autoAdjust="0"/>
    <p:restoredTop sz="82054" autoAdjust="0"/>
  </p:normalViewPr>
  <p:slideViewPr>
    <p:cSldViewPr snapToGrid="0" showGuides="1">
      <p:cViewPr varScale="1">
        <p:scale>
          <a:sx n="77" d="100"/>
          <a:sy n="77" d="100"/>
        </p:scale>
        <p:origin x="1168" y="184"/>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tags" Target="tags/tag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2/6/24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a:t>
            </a:fld>
            <a:endParaRPr lang="en-US" dirty="0"/>
          </a:p>
        </p:txBody>
      </p:sp>
    </p:spTree>
    <p:extLst>
      <p:ext uri="{BB962C8B-B14F-4D97-AF65-F5344CB8AC3E}">
        <p14:creationId xmlns:p14="http://schemas.microsoft.com/office/powerpoint/2010/main" val="546732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a:t>
            </a:r>
          </a:p>
          <a:p>
            <a:r>
              <a:rPr lang="en-US" dirty="0"/>
              <a:t>Membership</a:t>
            </a:r>
          </a:p>
          <a:p>
            <a:r>
              <a:rPr lang="en-US" dirty="0"/>
              <a:t>(click)</a:t>
            </a:r>
          </a:p>
          <a:p>
            <a:r>
              <a:rPr lang="en-US" dirty="0"/>
              <a:t>Brand</a:t>
            </a:r>
          </a:p>
          <a:p>
            <a:r>
              <a:rPr lang="en-US" dirty="0"/>
              <a:t>(click)</a:t>
            </a:r>
          </a:p>
          <a:p>
            <a:r>
              <a:rPr lang="en-US" dirty="0"/>
              <a:t>Foundation</a:t>
            </a:r>
          </a:p>
          <a:p>
            <a:endParaRPr lang="en-US" dirty="0"/>
          </a:p>
          <a:p>
            <a:r>
              <a:rPr lang="en-US" dirty="0"/>
              <a:t>Membership OVERLAPS with Brand and Foundation.  </a:t>
            </a:r>
          </a:p>
          <a:p>
            <a:r>
              <a:rPr lang="en-US" dirty="0"/>
              <a:t>How do they overlap and help each other?</a:t>
            </a:r>
          </a:p>
        </p:txBody>
      </p:sp>
      <p:sp>
        <p:nvSpPr>
          <p:cNvPr id="4" name="Slide Number Placeholder 3"/>
          <p:cNvSpPr>
            <a:spLocks noGrp="1"/>
          </p:cNvSpPr>
          <p:nvPr>
            <p:ph type="sldNum" sz="quarter" idx="5"/>
          </p:nvPr>
        </p:nvSpPr>
        <p:spPr/>
        <p:txBody>
          <a:bodyPr/>
          <a:lstStyle/>
          <a:p>
            <a:fld id="{DB827055-821E-4F6B-AAA9-2685E1493D9C}" type="slidenum">
              <a:rPr lang="en-US" smtClean="0"/>
              <a:t>2</a:t>
            </a:fld>
            <a:endParaRPr lang="en-US" dirty="0"/>
          </a:p>
        </p:txBody>
      </p:sp>
    </p:spTree>
    <p:extLst>
      <p:ext uri="{BB962C8B-B14F-4D97-AF65-F5344CB8AC3E}">
        <p14:creationId xmlns:p14="http://schemas.microsoft.com/office/powerpoint/2010/main" val="1689906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 IS IMPORTANT because it is the OUTWARD FACING ADVERTISEMNT for your Rotary Club.  This is one method of ATTRACTING new members.  </a:t>
            </a:r>
          </a:p>
          <a:p>
            <a:r>
              <a:rPr lang="en-US" dirty="0"/>
              <a:t>Other methods of Attraction are PROJECTS – promote projects on your website / social media. </a:t>
            </a:r>
          </a:p>
          <a:p>
            <a:endParaRPr lang="en-US" dirty="0"/>
          </a:p>
          <a:p>
            <a:r>
              <a:rPr lang="en-US" dirty="0"/>
              <a:t>IF the members stay in Rotary for more than 3 years, and find a passion they believe in, they might become EREY and donate to TRF</a:t>
            </a:r>
          </a:p>
          <a:p>
            <a:endParaRPr lang="en-US" dirty="0"/>
          </a:p>
          <a:p>
            <a:r>
              <a:rPr lang="en-US" dirty="0"/>
              <a:t>Good projects help our Brand and help our </a:t>
            </a:r>
            <a:r>
              <a:rPr lang="en-US" dirty="0" smtClean="0"/>
              <a:t>Foundation.  Friendship builds with</a:t>
            </a:r>
            <a:r>
              <a:rPr lang="en-US" baseline="0" dirty="0" smtClean="0"/>
              <a:t> working along side each other, traveling together doing Rotary Projects</a:t>
            </a:r>
            <a:r>
              <a:rPr lang="mr-IN" baseline="0" dirty="0" smtClean="0"/>
              <a:t>…</a:t>
            </a:r>
            <a:r>
              <a:rPr lang="en-US" baseline="0" dirty="0" smtClean="0"/>
              <a:t> Club Socials  </a:t>
            </a:r>
            <a:r>
              <a:rPr lang="mr-IN" baseline="0" dirty="0" smtClean="0"/>
              <a:t>…</a:t>
            </a:r>
            <a:r>
              <a:rPr lang="en-US" baseline="0" dirty="0" smtClean="0"/>
              <a:t> Hosting a fireside chat</a:t>
            </a:r>
            <a:r>
              <a:rPr lang="mr-IN" baseline="0" dirty="0" smtClean="0"/>
              <a:t>…</a:t>
            </a:r>
            <a:r>
              <a:rPr lang="en-US" baseline="0" dirty="0" smtClean="0"/>
              <a:t>  All this is the “ stickiness factor” for Rotary Friendship.</a:t>
            </a:r>
          </a:p>
          <a:p>
            <a:r>
              <a:rPr lang="en-US" baseline="0" dirty="0" smtClean="0"/>
              <a:t>People come to Rotary for volunteering in the community, but stay for the friendships!!</a:t>
            </a:r>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3</a:t>
            </a:fld>
            <a:endParaRPr lang="en-US" dirty="0"/>
          </a:p>
        </p:txBody>
      </p:sp>
    </p:spTree>
    <p:extLst>
      <p:ext uri="{BB962C8B-B14F-4D97-AF65-F5344CB8AC3E}">
        <p14:creationId xmlns:p14="http://schemas.microsoft.com/office/powerpoint/2010/main" val="3970074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report is</a:t>
            </a:r>
            <a:r>
              <a:rPr lang="en-US" baseline="0" dirty="0" smtClean="0"/>
              <a:t> located in My Rotary under  the District Termination profile.  </a:t>
            </a:r>
          </a:p>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5</a:t>
            </a:fld>
            <a:endParaRPr lang="en-US" dirty="0"/>
          </a:p>
        </p:txBody>
      </p:sp>
    </p:spTree>
    <p:extLst>
      <p:ext uri="{BB962C8B-B14F-4D97-AF65-F5344CB8AC3E}">
        <p14:creationId xmlns:p14="http://schemas.microsoft.com/office/powerpoint/2010/main" val="2145955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Termination Report a little closer …</a:t>
            </a:r>
          </a:p>
          <a:p>
            <a:r>
              <a:rPr lang="en-US" dirty="0"/>
              <a:t>(click)</a:t>
            </a:r>
          </a:p>
          <a:p>
            <a:r>
              <a:rPr lang="en-US" dirty="0"/>
              <a:t>513 members left within 2 years.  A total of 1,126 members left within 5 years.  </a:t>
            </a:r>
          </a:p>
          <a:p>
            <a:r>
              <a:rPr lang="en-US" dirty="0"/>
              <a:t>(click)</a:t>
            </a:r>
          </a:p>
          <a:p>
            <a:r>
              <a:rPr lang="en-US" dirty="0"/>
              <a:t>That’s 46% of members leaving Rotary within 2 years of after joining Rotary</a:t>
            </a:r>
          </a:p>
        </p:txBody>
      </p:sp>
      <p:sp>
        <p:nvSpPr>
          <p:cNvPr id="4" name="Slide Number Placeholder 3"/>
          <p:cNvSpPr>
            <a:spLocks noGrp="1"/>
          </p:cNvSpPr>
          <p:nvPr>
            <p:ph type="sldNum" sz="quarter" idx="5"/>
          </p:nvPr>
        </p:nvSpPr>
        <p:spPr/>
        <p:txBody>
          <a:bodyPr/>
          <a:lstStyle/>
          <a:p>
            <a:fld id="{DB827055-821E-4F6B-AAA9-2685E1493D9C}" type="slidenum">
              <a:rPr lang="en-US" smtClean="0"/>
              <a:t>7</a:t>
            </a:fld>
            <a:endParaRPr lang="en-US" dirty="0"/>
          </a:p>
        </p:txBody>
      </p:sp>
    </p:spTree>
    <p:extLst>
      <p:ext uri="{BB962C8B-B14F-4D97-AF65-F5344CB8AC3E}">
        <p14:creationId xmlns:p14="http://schemas.microsoft.com/office/powerpoint/2010/main" val="3698687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9</a:t>
            </a:fld>
            <a:endParaRPr lang="en-US" dirty="0"/>
          </a:p>
        </p:txBody>
      </p:sp>
    </p:spTree>
    <p:extLst>
      <p:ext uri="{BB962C8B-B14F-4D97-AF65-F5344CB8AC3E}">
        <p14:creationId xmlns:p14="http://schemas.microsoft.com/office/powerpoint/2010/main" val="1074950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importance of a vibrant website,</a:t>
            </a:r>
            <a:r>
              <a:rPr lang="en-US" baseline="0" dirty="0" smtClean="0"/>
              <a:t> </a:t>
            </a:r>
            <a:r>
              <a:rPr lang="en-US" baseline="0" dirty="0" err="1" smtClean="0"/>
              <a:t>facebook</a:t>
            </a:r>
            <a:r>
              <a:rPr lang="en-US" baseline="0" dirty="0" smtClean="0"/>
              <a:t> page, </a:t>
            </a:r>
            <a:r>
              <a:rPr lang="en-US" baseline="0" dirty="0" err="1" smtClean="0"/>
              <a:t>instagram</a:t>
            </a:r>
            <a:r>
              <a:rPr lang="en-US" baseline="0" dirty="0" smtClean="0"/>
              <a:t> posts.  Participating in community projects wearing your Rotary vests, hats, shirts.  Having a hand out or cards at community events.   Example Alzheimer’s walk this past year.  We brought our banners and had a booth.</a:t>
            </a:r>
          </a:p>
          <a:p>
            <a:r>
              <a:rPr lang="en-US" baseline="0" dirty="0" smtClean="0"/>
              <a:t>Preventable terminations come down to improved communication.  Don’t rush to get your new members in too fast.  Let them take their time and get to know you, join socials, projects.  The importance of </a:t>
            </a:r>
            <a:r>
              <a:rPr lang="en-US" baseline="0" dirty="0" err="1" smtClean="0"/>
              <a:t>ONBoarding</a:t>
            </a:r>
            <a:r>
              <a:rPr lang="mr-IN" baseline="0" dirty="0" smtClean="0"/>
              <a:t>…</a:t>
            </a:r>
            <a:r>
              <a:rPr lang="en-US" baseline="0" dirty="0" smtClean="0"/>
              <a:t> Clear expectations, join committees, involvement, mentoring.  Phone calls, coffee time to touch bases.  Ask for their opinions, what projects they want to do.  LISTEN.</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10</a:t>
            </a:fld>
            <a:endParaRPr lang="en-US" dirty="0"/>
          </a:p>
        </p:txBody>
      </p:sp>
    </p:spTree>
    <p:extLst>
      <p:ext uri="{BB962C8B-B14F-4D97-AF65-F5344CB8AC3E}">
        <p14:creationId xmlns:p14="http://schemas.microsoft.com/office/powerpoint/2010/main" val="5021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sure to come and or send some of your members to our District Assembly Membership break out sessions ( there will be 2).  We will be focusing on The Action Plan for Membership:  Strategy</a:t>
            </a:r>
            <a:r>
              <a:rPr lang="en-US" baseline="0" dirty="0" smtClean="0"/>
              <a:t> for</a:t>
            </a:r>
            <a:r>
              <a:rPr lang="en-US" dirty="0" smtClean="0"/>
              <a:t>  Attraction, Onboarding, Engagement and Retention.  Best practices.  </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11</a:t>
            </a:fld>
            <a:endParaRPr lang="en-US" dirty="0"/>
          </a:p>
        </p:txBody>
      </p:sp>
    </p:spTree>
    <p:extLst>
      <p:ext uri="{BB962C8B-B14F-4D97-AF65-F5344CB8AC3E}">
        <p14:creationId xmlns:p14="http://schemas.microsoft.com/office/powerpoint/2010/main" val="717649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endParaRPr lang="en-US" dirty="0"/>
          </a:p>
        </p:txBody>
      </p:sp>
      <p:sp>
        <p:nvSpPr>
          <p:cNvPr id="10" name="Content Placeholder 2">
            <a:extLst>
              <a:ext uri="{FF2B5EF4-FFF2-40B4-BE49-F238E27FC236}">
                <a16:creationId xmlns=""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ubtitle 2">
            <a:extLst>
              <a:ext uri="{FF2B5EF4-FFF2-40B4-BE49-F238E27FC236}">
                <a16:creationId xmlns=""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Box 6" hidden="1">
            <a:extLst>
              <a:ext uri="{FF2B5EF4-FFF2-40B4-BE49-F238E27FC236}">
                <a16:creationId xmlns=""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endParaRPr lang="en-US" dirty="0"/>
          </a:p>
        </p:txBody>
      </p:sp>
      <p:sp>
        <p:nvSpPr>
          <p:cNvPr id="5" name="TextBox 4" hidden="1">
            <a:extLst>
              <a:ext uri="{FF2B5EF4-FFF2-40B4-BE49-F238E27FC236}">
                <a16:creationId xmlns=""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endParaRPr lang="en-US" dirty="0"/>
          </a:p>
        </p:txBody>
      </p:sp>
      <p:sp>
        <p:nvSpPr>
          <p:cNvPr id="6" name="TextBox 5" hidden="1">
            <a:extLst>
              <a:ext uri="{FF2B5EF4-FFF2-40B4-BE49-F238E27FC236}">
                <a16:creationId xmlns=""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Text Placeholder 11">
            <a:extLst>
              <a:ext uri="{FF2B5EF4-FFF2-40B4-BE49-F238E27FC236}">
                <a16:creationId xmlns=""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lide Number Placeholder 5">
            <a:extLst>
              <a:ext uri="{FF2B5EF4-FFF2-40B4-BE49-F238E27FC236}">
                <a16:creationId xmlns=""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r>
              <a:rPr lang="en-US"/>
              <a:t>Click icon to add picture</a:t>
            </a:r>
            <a:endParaRPr lang="en-US" dirty="0"/>
          </a:p>
        </p:txBody>
      </p:sp>
      <p:sp>
        <p:nvSpPr>
          <p:cNvPr id="10" name="Text Placeholder 11">
            <a:extLst>
              <a:ext uri="{FF2B5EF4-FFF2-40B4-BE49-F238E27FC236}">
                <a16:creationId xmlns=""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r>
              <a:rPr lang="en-US"/>
              <a:t>Click icon to add picture</a:t>
            </a:r>
            <a:endParaRPr lang="en-US" dirty="0"/>
          </a:p>
        </p:txBody>
      </p:sp>
      <p:sp>
        <p:nvSpPr>
          <p:cNvPr id="19" name="Text Placeholder 18">
            <a:extLst>
              <a:ext uri="{FF2B5EF4-FFF2-40B4-BE49-F238E27FC236}">
                <a16:creationId xmlns=""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r>
              <a:rPr lang="en-US"/>
              <a:t>Click icon to add picture</a:t>
            </a:r>
            <a:endParaRPr lang="en-US" dirty="0"/>
          </a:p>
        </p:txBody>
      </p:sp>
      <p:sp>
        <p:nvSpPr>
          <p:cNvPr id="19" name="Text Placeholder 18">
            <a:extLst>
              <a:ext uri="{FF2B5EF4-FFF2-40B4-BE49-F238E27FC236}">
                <a16:creationId xmlns=""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endParaRPr lang="en-US" dirty="0"/>
          </a:p>
        </p:txBody>
      </p:sp>
      <p:sp>
        <p:nvSpPr>
          <p:cNvPr id="6" name="TextBox 5" hidden="1">
            <a:extLst>
              <a:ext uri="{FF2B5EF4-FFF2-40B4-BE49-F238E27FC236}">
                <a16:creationId xmlns=""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r>
              <a:rPr lang="en-US"/>
              <a:t>Click icon to add picture</a:t>
            </a:r>
            <a:endParaRPr lang="en-US" dirty="0"/>
          </a:p>
        </p:txBody>
      </p:sp>
      <p:sp>
        <p:nvSpPr>
          <p:cNvPr id="7" name="Rectangle 6">
            <a:extLst>
              <a:ext uri="{FF2B5EF4-FFF2-40B4-BE49-F238E27FC236}">
                <a16:creationId xmlns=""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a:extLst>
              <a:ext uri="{FF2B5EF4-FFF2-40B4-BE49-F238E27FC236}">
                <a16:creationId xmlns=""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a:t>Click to edit Master text styles</a:t>
            </a:r>
          </a:p>
        </p:txBody>
      </p:sp>
      <p:sp>
        <p:nvSpPr>
          <p:cNvPr id="8" name="TextBox 7" hidden="1">
            <a:extLst>
              <a:ext uri="{FF2B5EF4-FFF2-40B4-BE49-F238E27FC236}">
                <a16:creationId xmlns=""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a:t>Click icon to add picture</a:t>
            </a:r>
            <a:endParaRPr lang="en-US" dirty="0"/>
          </a:p>
        </p:txBody>
      </p:sp>
      <p:sp>
        <p:nvSpPr>
          <p:cNvPr id="11" name="Text Placeholder 10">
            <a:extLst>
              <a:ext uri="{FF2B5EF4-FFF2-40B4-BE49-F238E27FC236}">
                <a16:creationId xmlns=""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a:t>Click to edit Master text styles</a:t>
            </a:r>
          </a:p>
          <a:p>
            <a:pPr lvl="1"/>
            <a:r>
              <a:rPr lang="en-US"/>
              <a:t>Second level</a:t>
            </a:r>
          </a:p>
        </p:txBody>
      </p:sp>
      <p:sp>
        <p:nvSpPr>
          <p:cNvPr id="10" name="Text Placeholder 7">
            <a:extLst>
              <a:ext uri="{FF2B5EF4-FFF2-40B4-BE49-F238E27FC236}">
                <a16:creationId xmlns=""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a:t>Click to edit Master text styles</a:t>
            </a:r>
          </a:p>
        </p:txBody>
      </p:sp>
      <p:sp>
        <p:nvSpPr>
          <p:cNvPr id="14" name="Slide Number Placeholder 5">
            <a:extLst>
              <a:ext uri="{FF2B5EF4-FFF2-40B4-BE49-F238E27FC236}">
                <a16:creationId xmlns=""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a:t>Click icon to add picture</a:t>
            </a:r>
            <a:endParaRPr lang="en-US" dirty="0"/>
          </a:p>
        </p:txBody>
      </p:sp>
      <p:sp>
        <p:nvSpPr>
          <p:cNvPr id="8" name="Text Placeholder 7">
            <a:extLst>
              <a:ext uri="{FF2B5EF4-FFF2-40B4-BE49-F238E27FC236}">
                <a16:creationId xmlns=""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a:t>Click icon to add picture</a:t>
            </a:r>
            <a:endParaRPr lang="en-US" dirty="0"/>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a:t>Click icon to add picture</a:t>
            </a:r>
            <a:endParaRPr lang="en-US" dirty="0"/>
          </a:p>
        </p:txBody>
      </p:sp>
      <p:sp>
        <p:nvSpPr>
          <p:cNvPr id="6" name="Text Placeholder 5">
            <a:extLst>
              <a:ext uri="{FF2B5EF4-FFF2-40B4-BE49-F238E27FC236}">
                <a16:creationId xmlns=""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r>
              <a:rPr lang="en-US"/>
              <a:t>Click icon to add picture</a:t>
            </a:r>
            <a:endParaRPr lang="en-US" dirty="0"/>
          </a:p>
        </p:txBody>
      </p:sp>
      <p:sp>
        <p:nvSpPr>
          <p:cNvPr id="24" name="Rectangle 23">
            <a:extLst>
              <a:ext uri="{FF2B5EF4-FFF2-40B4-BE49-F238E27FC236}">
                <a16:creationId xmlns=""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r>
              <a:rPr lang="en-US"/>
              <a:t>Click icon to add picture</a:t>
            </a:r>
            <a:endParaRPr lang="en-US" dirty="0"/>
          </a:p>
        </p:txBody>
      </p:sp>
      <p:sp>
        <p:nvSpPr>
          <p:cNvPr id="24" name="Rectangle 23">
            <a:extLst>
              <a:ext uri="{FF2B5EF4-FFF2-40B4-BE49-F238E27FC236}">
                <a16:creationId xmlns=""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endParaRPr lang="en-US" dirty="0"/>
          </a:p>
        </p:txBody>
      </p:sp>
      <p:sp>
        <p:nvSpPr>
          <p:cNvPr id="10" name="Content Placeholder 2">
            <a:extLst>
              <a:ext uri="{FF2B5EF4-FFF2-40B4-BE49-F238E27FC236}">
                <a16:creationId xmlns=""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hidden="1">
            <a:extLst>
              <a:ext uri="{FF2B5EF4-FFF2-40B4-BE49-F238E27FC236}">
                <a16:creationId xmlns=""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24" Type="http://schemas.openxmlformats.org/officeDocument/2006/relationships/tags" Target="../tags/tag2.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a:extLst>
              <a:ext uri="{FF2B5EF4-FFF2-40B4-BE49-F238E27FC236}">
                <a16:creationId xmlns=""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a:extLst>
              <a:ext uri="{FF2B5EF4-FFF2-40B4-BE49-F238E27FC236}">
                <a16:creationId xmlns=""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r>
                  <a:rPr lang="en-US" sz="600" dirty="0"/>
                  <a:t/>
                </a:r>
                <a:br>
                  <a:rPr lang="en-US" sz="600" dirty="0"/>
                </a:br>
                <a:r>
                  <a:rPr lang="en-US" sz="600" dirty="0">
                    <a:solidFill>
                      <a:schemeClr val="bg1"/>
                    </a:solidFill>
                  </a:rPr>
                  <a:t>R0,G93,B170</a:t>
                </a:r>
              </a:p>
            </p:txBody>
          </p:sp>
          <p:sp>
            <p:nvSpPr>
              <p:cNvPr id="75" name="Rectangle 74">
                <a:extLst>
                  <a:ext uri="{FF2B5EF4-FFF2-40B4-BE49-F238E27FC236}">
                    <a16:creationId xmlns=""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r>
                  <a:rPr lang="en-US" sz="600" dirty="0">
                    <a:solidFill>
                      <a:schemeClr val="tx1"/>
                    </a:solidFill>
                  </a:rPr>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r>
                  <a:rPr lang="en-US" sz="600" dirty="0"/>
                  <a:t/>
                </a:r>
                <a:br>
                  <a:rPr lang="en-US" sz="600" dirty="0"/>
                </a:br>
                <a:r>
                  <a:rPr lang="en-US" sz="600" dirty="0"/>
                  <a:t>R135,G33,B117</a:t>
                </a:r>
              </a:p>
            </p:txBody>
          </p:sp>
          <p:sp>
            <p:nvSpPr>
              <p:cNvPr id="77" name="Rectangle 76">
                <a:extLst>
                  <a:ext uri="{FF2B5EF4-FFF2-40B4-BE49-F238E27FC236}">
                    <a16:creationId xmlns=""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r>
                  <a:rPr lang="en-US" sz="600" dirty="0"/>
                  <a:t/>
                </a:r>
                <a:br>
                  <a:rPr lang="en-US" sz="600" dirty="0"/>
                </a:br>
                <a:r>
                  <a:rPr lang="en-US" sz="600" dirty="0"/>
                  <a:t>R255,G118,B0</a:t>
                </a:r>
              </a:p>
            </p:txBody>
          </p:sp>
          <p:sp>
            <p:nvSpPr>
              <p:cNvPr id="78" name="Rectangle 77">
                <a:extLst>
                  <a:ext uri="{FF2B5EF4-FFF2-40B4-BE49-F238E27FC236}">
                    <a16:creationId xmlns=""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r>
                  <a:rPr lang="en-US" sz="600" dirty="0">
                    <a:solidFill>
                      <a:schemeClr val="tx1"/>
                    </a:solidFill>
                  </a:rPr>
                  <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r>
                  <a:rPr lang="en-US" sz="600" dirty="0">
                    <a:solidFill>
                      <a:schemeClr val="bg1"/>
                    </a:solidFill>
                  </a:rPr>
                  <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r>
                  <a:rPr lang="en-US" sz="600" dirty="0"/>
                  <a:t/>
                </a:r>
                <a:br>
                  <a:rPr lang="en-US" sz="600" dirty="0"/>
                </a:br>
                <a:r>
                  <a:rPr lang="en-US" sz="600" dirty="0"/>
                  <a:t>R0,G153,B153</a:t>
                </a:r>
              </a:p>
            </p:txBody>
          </p:sp>
        </p:grpSp>
        <p:sp>
          <p:nvSpPr>
            <p:cNvPr id="71" name="TextBox 70">
              <a:extLst>
                <a:ext uri="{FF2B5EF4-FFF2-40B4-BE49-F238E27FC236}">
                  <a16:creationId xmlns=""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emf"/><Relationship Id="rId5" Type="http://schemas.openxmlformats.org/officeDocument/2006/relationships/image" Target="../media/image4.emf"/><Relationship Id="rId1" Type="http://schemas.openxmlformats.org/officeDocument/2006/relationships/tags" Target="../tags/tag3.xml"/><Relationship Id="rId2"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9.emf"/><Relationship Id="rId1" Type="http://schemas.openxmlformats.org/officeDocument/2006/relationships/tags" Target="../tags/tag4.xml"/><Relationship Id="rId2"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hyperlink" Target="mailto:lizzypoong@gmail.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 xmlns:a16="http://schemas.microsoft.com/office/drawing/2014/main" id="{92F61008-5AFF-634D-9011-6DE20E46D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 xmlns:a16="http://schemas.microsoft.com/office/drawing/2014/main" id="{96EE50F4-4526-3043-AE6C-43D5B666C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1" name="Text Placeholder 6">
            <a:extLst>
              <a:ext uri="{FF2B5EF4-FFF2-40B4-BE49-F238E27FC236}">
                <a16:creationId xmlns=""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 xmlns:a16="http://schemas.microsoft.com/office/drawing/2014/main" id="{E4955F97-28C2-744E-B3A7-E0FAE3B40F57}"/>
              </a:ext>
            </a:extLst>
          </p:cNvPr>
          <p:cNvSpPr txBox="1">
            <a:spLocks/>
          </p:cNvSpPr>
          <p:nvPr/>
        </p:nvSpPr>
        <p:spPr>
          <a:xfrm>
            <a:off x="1432560" y="1366262"/>
            <a:ext cx="12192000" cy="28433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Three “Essential Elements”</a:t>
            </a:r>
          </a:p>
          <a:p>
            <a:pPr marL="0" indent="0" algn="ctr">
              <a:buNone/>
            </a:pPr>
            <a:r>
              <a:rPr lang="en-US" sz="4000" b="1" dirty="0">
                <a:solidFill>
                  <a:schemeClr val="bg1"/>
                </a:solidFill>
                <a:latin typeface="Arial" panose="020B0604020202020204" pitchFamily="34" charset="0"/>
                <a:cs typeface="Arial" panose="020B0604020202020204" pitchFamily="34" charset="0"/>
              </a:rPr>
              <a:t>Membership-Brand-Foundation</a:t>
            </a:r>
          </a:p>
          <a:p>
            <a:pPr marL="0" indent="0" algn="ctr">
              <a:buNone/>
            </a:pPr>
            <a:endParaRPr lang="en-US" sz="4800" b="1" dirty="0">
              <a:solidFill>
                <a:schemeClr val="bg1"/>
              </a:solidFill>
              <a:latin typeface="Arial" panose="020B0604020202020204" pitchFamily="34" charset="0"/>
              <a:cs typeface="Arial" panose="020B0604020202020204" pitchFamily="34" charset="0"/>
            </a:endParaRPr>
          </a:p>
        </p:txBody>
      </p:sp>
      <p:sp>
        <p:nvSpPr>
          <p:cNvPr id="12" name="Subtitle 14">
            <a:extLst>
              <a:ext uri="{FF2B5EF4-FFF2-40B4-BE49-F238E27FC236}">
                <a16:creationId xmlns="" xmlns:a16="http://schemas.microsoft.com/office/drawing/2014/main" id="{8CA57604-6BAA-8348-8388-64F5F2D88D17}"/>
              </a:ext>
            </a:extLst>
          </p:cNvPr>
          <p:cNvSpPr txBox="1">
            <a:spLocks/>
          </p:cNvSpPr>
          <p:nvPr/>
        </p:nvSpPr>
        <p:spPr>
          <a:xfrm>
            <a:off x="0" y="4209606"/>
            <a:ext cx="12192000" cy="20825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FFC000"/>
                </a:solidFill>
              </a:rPr>
              <a:t>Liz Mark, Co-Membership Chair</a:t>
            </a:r>
          </a:p>
          <a:p>
            <a:pPr marL="0" indent="0" algn="ctr">
              <a:buNone/>
            </a:pPr>
            <a:endParaRPr lang="en-US" sz="1100" b="1" dirty="0">
              <a:solidFill>
                <a:srgbClr val="FFC000"/>
              </a:solidFill>
            </a:endParaRPr>
          </a:p>
          <a:p>
            <a:pPr marL="0" indent="0" algn="ctr">
              <a:buNone/>
            </a:pPr>
            <a:r>
              <a:rPr lang="en-US" sz="3200" b="1">
                <a:solidFill>
                  <a:srgbClr val="FFC000"/>
                </a:solidFill>
              </a:rPr>
              <a:t>Brian Flaherty, </a:t>
            </a:r>
            <a:r>
              <a:rPr lang="en-US" sz="3200" b="1" dirty="0">
                <a:solidFill>
                  <a:srgbClr val="FFC000"/>
                </a:solidFill>
              </a:rPr>
              <a:t>Membership Chair Elect</a:t>
            </a:r>
          </a:p>
        </p:txBody>
      </p:sp>
    </p:spTree>
    <p:custDataLst>
      <p:tags r:id="rId1"/>
    </p:custDataLst>
    <p:extLst>
      <p:ext uri="{BB962C8B-B14F-4D97-AF65-F5344CB8AC3E}">
        <p14:creationId xmlns:p14="http://schemas.microsoft.com/office/powerpoint/2010/main" val="4286912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01431F-2125-FA46-A543-6F06E7DC2FA9}"/>
              </a:ext>
            </a:extLst>
          </p:cNvPr>
          <p:cNvSpPr>
            <a:spLocks noGrp="1"/>
          </p:cNvSpPr>
          <p:nvPr>
            <p:ph type="title"/>
          </p:nvPr>
        </p:nvSpPr>
        <p:spPr/>
        <p:txBody>
          <a:bodyPr/>
          <a:lstStyle/>
          <a:p>
            <a:r>
              <a:rPr lang="en-US" dirty="0" smtClean="0"/>
              <a:t>What can be Done?</a:t>
            </a:r>
            <a:endParaRPr lang="en-US" dirty="0"/>
          </a:p>
        </p:txBody>
      </p:sp>
      <p:sp>
        <p:nvSpPr>
          <p:cNvPr id="3" name="Slide Number Placeholder 2">
            <a:extLst>
              <a:ext uri="{FF2B5EF4-FFF2-40B4-BE49-F238E27FC236}">
                <a16:creationId xmlns="" xmlns:a16="http://schemas.microsoft.com/office/drawing/2014/main" id="{E6B1D3FA-4D65-4246-8D34-94224A549CD3}"/>
              </a:ext>
            </a:extLst>
          </p:cNvPr>
          <p:cNvSpPr>
            <a:spLocks noGrp="1"/>
          </p:cNvSpPr>
          <p:nvPr>
            <p:ph type="sldNum" sz="quarter" idx="12"/>
          </p:nvPr>
        </p:nvSpPr>
        <p:spPr/>
        <p:txBody>
          <a:bodyPr/>
          <a:lstStyle/>
          <a:p>
            <a:fld id="{97A94E25-127B-4C48-AF96-44BA7B823777}" type="slidenum">
              <a:rPr lang="en-US" smtClean="0"/>
              <a:pPr/>
              <a:t>10</a:t>
            </a:fld>
            <a:endParaRPr lang="en-US" dirty="0"/>
          </a:p>
        </p:txBody>
      </p:sp>
      <p:sp>
        <p:nvSpPr>
          <p:cNvPr id="4" name="TextBox 3">
            <a:extLst>
              <a:ext uri="{FF2B5EF4-FFF2-40B4-BE49-F238E27FC236}">
                <a16:creationId xmlns="" xmlns:a16="http://schemas.microsoft.com/office/drawing/2014/main" id="{2F659842-971E-7C4C-B650-76436C4E16DD}"/>
              </a:ext>
            </a:extLst>
          </p:cNvPr>
          <p:cNvSpPr txBox="1"/>
          <p:nvPr/>
        </p:nvSpPr>
        <p:spPr>
          <a:xfrm>
            <a:off x="576580" y="1941755"/>
            <a:ext cx="11115040" cy="3170099"/>
          </a:xfrm>
          <a:prstGeom prst="rect">
            <a:avLst/>
          </a:prstGeom>
          <a:noFill/>
        </p:spPr>
        <p:txBody>
          <a:bodyPr wrap="square" rtlCol="0">
            <a:spAutoFit/>
          </a:bodyPr>
          <a:lstStyle/>
          <a:p>
            <a:pPr algn="ctr"/>
            <a:r>
              <a:rPr lang="en-US" sz="4000" b="1" dirty="0"/>
              <a:t>COULD </a:t>
            </a:r>
            <a:r>
              <a:rPr lang="en-US" sz="4000" b="1" i="1" dirty="0">
                <a:solidFill>
                  <a:srgbClr val="C00000"/>
                </a:solidFill>
              </a:rPr>
              <a:t>BRAND - PUBLIC IMAGE </a:t>
            </a:r>
            <a:r>
              <a:rPr lang="en-US" sz="4000" b="1" dirty="0"/>
              <a:t>OR </a:t>
            </a:r>
            <a:r>
              <a:rPr lang="en-US" sz="4000" b="1" i="1" dirty="0">
                <a:solidFill>
                  <a:srgbClr val="C00000"/>
                </a:solidFill>
              </a:rPr>
              <a:t>FOUNDATION</a:t>
            </a:r>
            <a:r>
              <a:rPr lang="en-US" sz="4000" b="1" dirty="0"/>
              <a:t> </a:t>
            </a:r>
          </a:p>
          <a:p>
            <a:pPr algn="ctr"/>
            <a:r>
              <a:rPr lang="en-US" sz="4000" b="1" dirty="0"/>
              <a:t>HELP ATTRACT NEW MEMBERS </a:t>
            </a:r>
          </a:p>
          <a:p>
            <a:pPr algn="ctr"/>
            <a:r>
              <a:rPr lang="en-US" sz="4000" b="1" dirty="0"/>
              <a:t>OR REDUCE THE NUMBER OF TERMINATIONS?</a:t>
            </a:r>
          </a:p>
        </p:txBody>
      </p:sp>
    </p:spTree>
    <p:extLst>
      <p:ext uri="{BB962C8B-B14F-4D97-AF65-F5344CB8AC3E}">
        <p14:creationId xmlns:p14="http://schemas.microsoft.com/office/powerpoint/2010/main" val="1541751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E506C09D-5036-5F43-9FD8-2BC00CA17F62}"/>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 xmlns:a16="http://schemas.microsoft.com/office/drawing/2014/main" id="{CD5CFE7D-AB3F-A445-86A0-CA0092445563}"/>
              </a:ext>
            </a:extLst>
          </p:cNvPr>
          <p:cNvPicPr>
            <a:picLocks noChangeAspect="1"/>
          </p:cNvPicPr>
          <p:nvPr/>
        </p:nvPicPr>
        <p:blipFill>
          <a:blip r:embed="rId4"/>
          <a:stretch>
            <a:fillRect/>
          </a:stretch>
        </p:blipFill>
        <p:spPr>
          <a:xfrm>
            <a:off x="3188332" y="1396993"/>
            <a:ext cx="5627077" cy="4735514"/>
          </a:xfrm>
          <a:prstGeom prst="rect">
            <a:avLst/>
          </a:prstGeom>
        </p:spPr>
      </p:pic>
      <p:sp>
        <p:nvSpPr>
          <p:cNvPr id="3" name="TextBox 2">
            <a:extLst>
              <a:ext uri="{FF2B5EF4-FFF2-40B4-BE49-F238E27FC236}">
                <a16:creationId xmlns="" xmlns:a16="http://schemas.microsoft.com/office/drawing/2014/main" id="{DFA526B4-D541-A844-BBDB-11AFBEC298ED}"/>
              </a:ext>
            </a:extLst>
          </p:cNvPr>
          <p:cNvSpPr txBox="1"/>
          <p:nvPr/>
        </p:nvSpPr>
        <p:spPr>
          <a:xfrm>
            <a:off x="3188332" y="1396994"/>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Tree>
    <p:custDataLst>
      <p:tags r:id="rId1"/>
    </p:custDataLst>
    <p:extLst>
      <p:ext uri="{BB962C8B-B14F-4D97-AF65-F5344CB8AC3E}">
        <p14:creationId xmlns:p14="http://schemas.microsoft.com/office/powerpoint/2010/main" val="2033986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3AE4425-F9C0-4847-B900-AC03D84120A5}"/>
              </a:ext>
            </a:extLst>
          </p:cNvPr>
          <p:cNvSpPr txBox="1"/>
          <p:nvPr/>
        </p:nvSpPr>
        <p:spPr>
          <a:xfrm>
            <a:off x="1316181" y="151179"/>
            <a:ext cx="9559637" cy="6247864"/>
          </a:xfrm>
          <a:prstGeom prst="rect">
            <a:avLst/>
          </a:prstGeom>
          <a:noFill/>
        </p:spPr>
        <p:txBody>
          <a:bodyPr wrap="square">
            <a:spAutoFit/>
          </a:bodyPr>
          <a:lstStyle/>
          <a:p>
            <a:pPr marL="0" indent="0" algn="ctr">
              <a:buNone/>
            </a:pPr>
            <a:r>
              <a:rPr lang="en-US" sz="6000" dirty="0">
                <a:solidFill>
                  <a:srgbClr val="16468F"/>
                </a:solidFill>
              </a:rPr>
              <a:t>Liz Mark </a:t>
            </a:r>
          </a:p>
          <a:p>
            <a:pPr marL="0" indent="0" algn="ctr">
              <a:buNone/>
            </a:pPr>
            <a:r>
              <a:rPr lang="en-US" sz="6000" dirty="0">
                <a:solidFill>
                  <a:srgbClr val="16468F"/>
                </a:solidFill>
              </a:rPr>
              <a:t>Co-Membership Chair</a:t>
            </a:r>
          </a:p>
          <a:p>
            <a:pPr marL="0" indent="0" algn="ctr">
              <a:buNone/>
            </a:pPr>
            <a:r>
              <a:rPr lang="en-US" sz="6000" dirty="0" err="1">
                <a:solidFill>
                  <a:srgbClr val="16468F"/>
                </a:solidFill>
                <a:hlinkClick r:id="rId2"/>
              </a:rPr>
              <a:t>lizzypoong@gmail.com</a:t>
            </a:r>
            <a:endParaRPr lang="en-US" sz="6000" dirty="0">
              <a:solidFill>
                <a:srgbClr val="16468F"/>
              </a:solidFill>
            </a:endParaRPr>
          </a:p>
          <a:p>
            <a:pPr marL="0" indent="0" algn="ctr">
              <a:buNone/>
            </a:pPr>
            <a:endParaRPr lang="en-US" sz="4000" dirty="0">
              <a:solidFill>
                <a:srgbClr val="16468F"/>
              </a:solidFill>
            </a:endParaRPr>
          </a:p>
          <a:p>
            <a:pPr marL="0" indent="0" algn="ctr">
              <a:buNone/>
            </a:pPr>
            <a:r>
              <a:rPr lang="en-US" sz="6000" dirty="0">
                <a:solidFill>
                  <a:srgbClr val="16468F"/>
                </a:solidFill>
              </a:rPr>
              <a:t>Brian Flaherty</a:t>
            </a:r>
          </a:p>
          <a:p>
            <a:pPr marL="0" indent="0" algn="ctr">
              <a:buNone/>
            </a:pPr>
            <a:r>
              <a:rPr lang="en-US" sz="6000" dirty="0">
                <a:solidFill>
                  <a:srgbClr val="16468F"/>
                </a:solidFill>
              </a:rPr>
              <a:t>Membership Chair Elect</a:t>
            </a:r>
          </a:p>
          <a:p>
            <a:pPr marL="0" indent="0" algn="ctr">
              <a:buNone/>
            </a:pPr>
            <a:r>
              <a:rPr lang="en-US" sz="6000" dirty="0" err="1">
                <a:solidFill>
                  <a:srgbClr val="16468F"/>
                </a:solidFill>
              </a:rPr>
              <a:t>yanebrian@gmail.com</a:t>
            </a:r>
            <a:endParaRPr lang="en-US" sz="6000" dirty="0">
              <a:solidFill>
                <a:srgbClr val="16468F"/>
              </a:solidFill>
            </a:endParaRPr>
          </a:p>
        </p:txBody>
      </p:sp>
    </p:spTree>
    <p:extLst>
      <p:ext uri="{BB962C8B-B14F-4D97-AF65-F5344CB8AC3E}">
        <p14:creationId xmlns:p14="http://schemas.microsoft.com/office/powerpoint/2010/main" val="4258360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A blue and white document with text&#10;&#10;Description automatically generated">
            <a:extLst>
              <a:ext uri="{FF2B5EF4-FFF2-40B4-BE49-F238E27FC236}">
                <a16:creationId xmlns="" xmlns:a16="http://schemas.microsoft.com/office/drawing/2014/main" id="{7F17011B-7111-C048-8560-30C11D464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991" y="0"/>
            <a:ext cx="11778018" cy="6858000"/>
          </a:xfrm>
          <a:prstGeom prst="rect">
            <a:avLst/>
          </a:prstGeom>
        </p:spPr>
      </p:pic>
    </p:spTree>
    <p:extLst>
      <p:ext uri="{BB962C8B-B14F-4D97-AF65-F5344CB8AC3E}">
        <p14:creationId xmlns:p14="http://schemas.microsoft.com/office/powerpoint/2010/main" val="6360768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14</a:t>
            </a:fld>
            <a:endParaRPr lang="en-US" dirty="0"/>
          </a:p>
        </p:txBody>
      </p:sp>
      <p:sp>
        <p:nvSpPr>
          <p:cNvPr id="9" name="Text Placeholder 39">
            <a:extLst>
              <a:ext uri="{FF2B5EF4-FFF2-40B4-BE49-F238E27FC236}">
                <a16:creationId xmlns="" xmlns:a16="http://schemas.microsoft.com/office/drawing/2014/main" id="{67E692D6-F145-864C-8253-D69CC3BDC730}"/>
              </a:ext>
            </a:extLst>
          </p:cNvPr>
          <p:cNvSpPr txBox="1">
            <a:spLocks/>
          </p:cNvSpPr>
          <p:nvPr/>
        </p:nvSpPr>
        <p:spPr>
          <a:xfrm>
            <a:off x="0" y="0"/>
            <a:ext cx="12192000" cy="6858000"/>
          </a:xfrm>
          <a:prstGeom prst="rect">
            <a:avLst/>
          </a:prstGeom>
          <a:solidFill>
            <a:srgbClr val="F7A81B"/>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7" name="TextBox 6">
            <a:extLst>
              <a:ext uri="{FF2B5EF4-FFF2-40B4-BE49-F238E27FC236}">
                <a16:creationId xmlns="" xmlns:a16="http://schemas.microsoft.com/office/drawing/2014/main" id="{7F2F210B-874C-9E48-B089-CFDE49347CFB}"/>
              </a:ext>
            </a:extLst>
          </p:cNvPr>
          <p:cNvSpPr txBox="1"/>
          <p:nvPr/>
        </p:nvSpPr>
        <p:spPr>
          <a:xfrm>
            <a:off x="796834" y="2873829"/>
            <a:ext cx="9666515" cy="2308324"/>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MAKE A BOLD STATEMENT</a:t>
            </a:r>
          </a:p>
        </p:txBody>
      </p:sp>
    </p:spTree>
    <p:custDataLst>
      <p:tags r:id="rId1"/>
    </p:custDataLst>
    <p:extLst>
      <p:ext uri="{BB962C8B-B14F-4D97-AF65-F5344CB8AC3E}">
        <p14:creationId xmlns:p14="http://schemas.microsoft.com/office/powerpoint/2010/main" val="11212145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39">
            <a:extLst>
              <a:ext uri="{FF2B5EF4-FFF2-40B4-BE49-F238E27FC236}">
                <a16:creationId xmlns="" xmlns:a16="http://schemas.microsoft.com/office/drawing/2014/main" id="{C2F1333F-D385-5842-ACC5-86BCCF874108}"/>
              </a:ext>
            </a:extLst>
          </p:cNvPr>
          <p:cNvSpPr txBox="1">
            <a:spLocks/>
          </p:cNvSpPr>
          <p:nvPr/>
        </p:nvSpPr>
        <p:spPr>
          <a:xfrm>
            <a:off x="0" y="0"/>
            <a:ext cx="12192000"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3" name="TextBox 2">
            <a:extLst>
              <a:ext uri="{FF2B5EF4-FFF2-40B4-BE49-F238E27FC236}">
                <a16:creationId xmlns="" xmlns:a16="http://schemas.microsoft.com/office/drawing/2014/main" id="{814C5BD3-3B8F-7E4C-9BB6-94F638B2DC93}"/>
              </a:ext>
            </a:extLst>
          </p:cNvPr>
          <p:cNvSpPr txBox="1"/>
          <p:nvPr/>
        </p:nvSpPr>
        <p:spPr>
          <a:xfrm>
            <a:off x="796834" y="2873829"/>
            <a:ext cx="9666515" cy="2308324"/>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MAKE A BOLD STATEMENT</a:t>
            </a:r>
          </a:p>
        </p:txBody>
      </p:sp>
    </p:spTree>
    <p:custDataLst>
      <p:tags r:id="rId1"/>
    </p:custDataLst>
    <p:extLst>
      <p:ext uri="{BB962C8B-B14F-4D97-AF65-F5344CB8AC3E}">
        <p14:creationId xmlns:p14="http://schemas.microsoft.com/office/powerpoint/2010/main" val="25937887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70462D-8AED-744F-9075-1B6EF3544116}"/>
              </a:ext>
            </a:extLst>
          </p:cNvPr>
          <p:cNvSpPr>
            <a:spLocks noGrp="1"/>
          </p:cNvSpPr>
          <p:nvPr>
            <p:ph type="title"/>
          </p:nvPr>
        </p:nvSpPr>
        <p:spPr/>
        <p:txBody>
          <a:bodyPr/>
          <a:lstStyle/>
          <a:p>
            <a:r>
              <a:rPr lang="en-US" dirty="0"/>
              <a:t>Three “essential elements”</a:t>
            </a:r>
          </a:p>
        </p:txBody>
      </p:sp>
      <p:sp>
        <p:nvSpPr>
          <p:cNvPr id="3" name="Slide Number Placeholder 2">
            <a:extLst>
              <a:ext uri="{FF2B5EF4-FFF2-40B4-BE49-F238E27FC236}">
                <a16:creationId xmlns="" xmlns:a16="http://schemas.microsoft.com/office/drawing/2014/main" id="{A212A8E8-497D-D44A-88EA-3E6CE2A4A5D6}"/>
              </a:ext>
            </a:extLst>
          </p:cNvPr>
          <p:cNvSpPr>
            <a:spLocks noGrp="1"/>
          </p:cNvSpPr>
          <p:nvPr>
            <p:ph type="sldNum" sz="quarter" idx="12"/>
          </p:nvPr>
        </p:nvSpPr>
        <p:spPr/>
        <p:txBody>
          <a:bodyPr/>
          <a:lstStyle/>
          <a:p>
            <a:fld id="{97A94E25-127B-4C48-AF96-44BA7B823777}" type="slidenum">
              <a:rPr lang="en-US" smtClean="0"/>
              <a:pPr/>
              <a:t>2</a:t>
            </a:fld>
            <a:endParaRPr lang="en-US" dirty="0"/>
          </a:p>
        </p:txBody>
      </p:sp>
      <p:sp>
        <p:nvSpPr>
          <p:cNvPr id="4" name="Oval 3">
            <a:extLst>
              <a:ext uri="{FF2B5EF4-FFF2-40B4-BE49-F238E27FC236}">
                <a16:creationId xmlns="" xmlns:a16="http://schemas.microsoft.com/office/drawing/2014/main" id="{A9DE2BE0-BF85-8147-9BAF-49490DABDE66}"/>
              </a:ext>
            </a:extLst>
          </p:cNvPr>
          <p:cNvSpPr/>
          <p:nvPr/>
        </p:nvSpPr>
        <p:spPr>
          <a:xfrm>
            <a:off x="2717247" y="1540044"/>
            <a:ext cx="3874053" cy="3870157"/>
          </a:xfrm>
          <a:prstGeom prst="ellipse">
            <a:avLst/>
          </a:prstGeom>
          <a:solidFill>
            <a:schemeClr val="tx2">
              <a:lumMod val="20000"/>
              <a:lumOff val="8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 xmlns:a16="http://schemas.microsoft.com/office/drawing/2014/main" id="{C0DF66F8-109A-194A-AE94-AE5EF5FCC133}"/>
              </a:ext>
            </a:extLst>
          </p:cNvPr>
          <p:cNvSpPr/>
          <p:nvPr/>
        </p:nvSpPr>
        <p:spPr>
          <a:xfrm>
            <a:off x="5632729" y="1540044"/>
            <a:ext cx="3874054" cy="3870157"/>
          </a:xfrm>
          <a:prstGeom prst="ellipse">
            <a:avLst/>
          </a:prstGeom>
          <a:solidFill>
            <a:srgbClr val="92D05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 xmlns:a16="http://schemas.microsoft.com/office/drawing/2014/main" id="{49B71685-0C06-2E46-A908-F46A57B7F121}"/>
              </a:ext>
            </a:extLst>
          </p:cNvPr>
          <p:cNvSpPr/>
          <p:nvPr/>
        </p:nvSpPr>
        <p:spPr>
          <a:xfrm>
            <a:off x="4253394" y="2987843"/>
            <a:ext cx="3874054" cy="3870157"/>
          </a:xfrm>
          <a:prstGeom prst="ellipse">
            <a:avLst/>
          </a:prstGeom>
          <a:solidFill>
            <a:schemeClr val="accent2">
              <a:lumMod val="40000"/>
              <a:lumOff val="60000"/>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4A8AB3C9-8223-E147-BE1C-B94DFB2263C2}"/>
              </a:ext>
            </a:extLst>
          </p:cNvPr>
          <p:cNvSpPr txBox="1"/>
          <p:nvPr/>
        </p:nvSpPr>
        <p:spPr>
          <a:xfrm>
            <a:off x="2954680" y="2753645"/>
            <a:ext cx="2597428" cy="461665"/>
          </a:xfrm>
          <a:prstGeom prst="rect">
            <a:avLst/>
          </a:prstGeom>
          <a:noFill/>
        </p:spPr>
        <p:txBody>
          <a:bodyPr wrap="square" rtlCol="0">
            <a:spAutoFit/>
          </a:bodyPr>
          <a:lstStyle/>
          <a:p>
            <a:pPr algn="ctr"/>
            <a:r>
              <a:rPr lang="en-US" sz="2400" dirty="0"/>
              <a:t>MEMBERSHIP</a:t>
            </a:r>
          </a:p>
        </p:txBody>
      </p:sp>
      <p:sp>
        <p:nvSpPr>
          <p:cNvPr id="10" name="TextBox 9">
            <a:extLst>
              <a:ext uri="{FF2B5EF4-FFF2-40B4-BE49-F238E27FC236}">
                <a16:creationId xmlns="" xmlns:a16="http://schemas.microsoft.com/office/drawing/2014/main" id="{719B143C-8FD6-0D4E-9395-D34235775B4D}"/>
              </a:ext>
            </a:extLst>
          </p:cNvPr>
          <p:cNvSpPr txBox="1"/>
          <p:nvPr/>
        </p:nvSpPr>
        <p:spPr>
          <a:xfrm>
            <a:off x="6758055" y="2753644"/>
            <a:ext cx="2716698" cy="461665"/>
          </a:xfrm>
          <a:prstGeom prst="rect">
            <a:avLst/>
          </a:prstGeom>
          <a:noFill/>
        </p:spPr>
        <p:txBody>
          <a:bodyPr wrap="square" rtlCol="0">
            <a:spAutoFit/>
          </a:bodyPr>
          <a:lstStyle/>
          <a:p>
            <a:pPr algn="ctr"/>
            <a:r>
              <a:rPr lang="en-US" sz="2400" dirty="0"/>
              <a:t>FOUNDATION</a:t>
            </a:r>
          </a:p>
        </p:txBody>
      </p:sp>
      <p:sp>
        <p:nvSpPr>
          <p:cNvPr id="11" name="TextBox 10">
            <a:extLst>
              <a:ext uri="{FF2B5EF4-FFF2-40B4-BE49-F238E27FC236}">
                <a16:creationId xmlns="" xmlns:a16="http://schemas.microsoft.com/office/drawing/2014/main" id="{275C7C8F-4E9A-4F40-8407-2F6ED4B2CE07}"/>
              </a:ext>
            </a:extLst>
          </p:cNvPr>
          <p:cNvSpPr txBox="1"/>
          <p:nvPr/>
        </p:nvSpPr>
        <p:spPr>
          <a:xfrm>
            <a:off x="5141842" y="5586498"/>
            <a:ext cx="2097157" cy="461665"/>
          </a:xfrm>
          <a:prstGeom prst="rect">
            <a:avLst/>
          </a:prstGeom>
          <a:noFill/>
        </p:spPr>
        <p:txBody>
          <a:bodyPr wrap="square" rtlCol="0">
            <a:spAutoFit/>
          </a:bodyPr>
          <a:lstStyle/>
          <a:p>
            <a:pPr algn="ctr"/>
            <a:r>
              <a:rPr lang="en-US" sz="2400" dirty="0"/>
              <a:t>BRAND</a:t>
            </a:r>
          </a:p>
        </p:txBody>
      </p:sp>
    </p:spTree>
    <p:extLst>
      <p:ext uri="{BB962C8B-B14F-4D97-AF65-F5344CB8AC3E}">
        <p14:creationId xmlns:p14="http://schemas.microsoft.com/office/powerpoint/2010/main" val="366328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0-#ppt_w/2"/>
                                          </p:val>
                                        </p:tav>
                                        <p:tav tm="100000">
                                          <p:val>
                                            <p:strVal val="#ppt_x"/>
                                          </p:val>
                                        </p:tav>
                                      </p:tavLst>
                                    </p:anim>
                                    <p:anim calcmode="lin" valueType="num">
                                      <p:cBhvr additive="base">
                                        <p:cTn id="12" dur="2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000" fill="hold"/>
                                        <p:tgtEl>
                                          <p:spTgt spid="7"/>
                                        </p:tgtEl>
                                        <p:attrNameLst>
                                          <p:attrName>ppt_x</p:attrName>
                                        </p:attrNameLst>
                                      </p:cBhvr>
                                      <p:tavLst>
                                        <p:tav tm="0">
                                          <p:val>
                                            <p:strVal val="#ppt_x"/>
                                          </p:val>
                                        </p:tav>
                                        <p:tav tm="100000">
                                          <p:val>
                                            <p:strVal val="#ppt_x"/>
                                          </p:val>
                                        </p:tav>
                                      </p:tavLst>
                                    </p:anim>
                                    <p:anim calcmode="lin" valueType="num">
                                      <p:cBhvr additive="base">
                                        <p:cTn id="18" dur="20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2000" fill="hold"/>
                                        <p:tgtEl>
                                          <p:spTgt spid="11"/>
                                        </p:tgtEl>
                                        <p:attrNameLst>
                                          <p:attrName>ppt_x</p:attrName>
                                        </p:attrNameLst>
                                      </p:cBhvr>
                                      <p:tavLst>
                                        <p:tav tm="0">
                                          <p:val>
                                            <p:strVal val="#ppt_x"/>
                                          </p:val>
                                        </p:tav>
                                        <p:tav tm="100000">
                                          <p:val>
                                            <p:strVal val="#ppt_x"/>
                                          </p:val>
                                        </p:tav>
                                      </p:tavLst>
                                    </p:anim>
                                    <p:anim calcmode="lin" valueType="num">
                                      <p:cBhvr additive="base">
                                        <p:cTn id="22"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2000" fill="hold"/>
                                        <p:tgtEl>
                                          <p:spTgt spid="6"/>
                                        </p:tgtEl>
                                        <p:attrNameLst>
                                          <p:attrName>ppt_x</p:attrName>
                                        </p:attrNameLst>
                                      </p:cBhvr>
                                      <p:tavLst>
                                        <p:tav tm="0">
                                          <p:val>
                                            <p:strVal val="1+#ppt_w/2"/>
                                          </p:val>
                                        </p:tav>
                                        <p:tav tm="100000">
                                          <p:val>
                                            <p:strVal val="#ppt_x"/>
                                          </p:val>
                                        </p:tav>
                                      </p:tavLst>
                                    </p:anim>
                                    <p:anim calcmode="lin" valueType="num">
                                      <p:cBhvr additive="base">
                                        <p:cTn id="28" dur="2000" fill="hold"/>
                                        <p:tgtEl>
                                          <p:spTgt spid="6"/>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2000" fill="hold"/>
                                        <p:tgtEl>
                                          <p:spTgt spid="10"/>
                                        </p:tgtEl>
                                        <p:attrNameLst>
                                          <p:attrName>ppt_x</p:attrName>
                                        </p:attrNameLst>
                                      </p:cBhvr>
                                      <p:tavLst>
                                        <p:tav tm="0">
                                          <p:val>
                                            <p:strVal val="1+#ppt_w/2"/>
                                          </p:val>
                                        </p:tav>
                                        <p:tav tm="100000">
                                          <p:val>
                                            <p:strVal val="#ppt_x"/>
                                          </p:val>
                                        </p:tav>
                                      </p:tavLst>
                                    </p:anim>
                                    <p:anim calcmode="lin" valueType="num">
                                      <p:cBhvr additive="base">
                                        <p:cTn id="32" dur="2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F277D1-D703-6044-BFE4-C98D977097E3}"/>
              </a:ext>
            </a:extLst>
          </p:cNvPr>
          <p:cNvSpPr>
            <a:spLocks noGrp="1"/>
          </p:cNvSpPr>
          <p:nvPr>
            <p:ph type="title"/>
          </p:nvPr>
        </p:nvSpPr>
        <p:spPr/>
        <p:txBody>
          <a:bodyPr/>
          <a:lstStyle/>
          <a:p>
            <a:r>
              <a:rPr lang="en-US" dirty="0" smtClean="0"/>
              <a:t>Brand – Membership – Foundation	</a:t>
            </a:r>
            <a:endParaRPr lang="en-US" dirty="0"/>
          </a:p>
        </p:txBody>
      </p:sp>
      <p:sp>
        <p:nvSpPr>
          <p:cNvPr id="3" name="Slide Number Placeholder 2">
            <a:extLst>
              <a:ext uri="{FF2B5EF4-FFF2-40B4-BE49-F238E27FC236}">
                <a16:creationId xmlns="" xmlns:a16="http://schemas.microsoft.com/office/drawing/2014/main" id="{92445217-74BB-C44C-9D08-4327581C8DE3}"/>
              </a:ext>
            </a:extLst>
          </p:cNvPr>
          <p:cNvSpPr>
            <a:spLocks noGrp="1"/>
          </p:cNvSpPr>
          <p:nvPr>
            <p:ph type="sldNum" sz="quarter" idx="12"/>
          </p:nvPr>
        </p:nvSpPr>
        <p:spPr/>
        <p:txBody>
          <a:bodyPr/>
          <a:lstStyle/>
          <a:p>
            <a:fld id="{97A94E25-127B-4C48-AF96-44BA7B823777}" type="slidenum">
              <a:rPr lang="en-US" smtClean="0"/>
              <a:pPr/>
              <a:t>3</a:t>
            </a:fld>
            <a:endParaRPr lang="en-US" dirty="0"/>
          </a:p>
        </p:txBody>
      </p:sp>
      <p:sp>
        <p:nvSpPr>
          <p:cNvPr id="4" name="Oval 3">
            <a:extLst>
              <a:ext uri="{FF2B5EF4-FFF2-40B4-BE49-F238E27FC236}">
                <a16:creationId xmlns="" xmlns:a16="http://schemas.microsoft.com/office/drawing/2014/main" id="{39B794F7-6DF1-5B46-92E7-A142474404F7}"/>
              </a:ext>
            </a:extLst>
          </p:cNvPr>
          <p:cNvSpPr/>
          <p:nvPr/>
        </p:nvSpPr>
        <p:spPr>
          <a:xfrm>
            <a:off x="4553392" y="1864359"/>
            <a:ext cx="3161415" cy="3129280"/>
          </a:xfrm>
          <a:prstGeom prst="ellipse">
            <a:avLst/>
          </a:prstGeom>
          <a:solidFill>
            <a:schemeClr val="tx2">
              <a:lumMod val="20000"/>
              <a:lumOff val="8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 xmlns:a16="http://schemas.microsoft.com/office/drawing/2014/main" id="{2E5D6E26-EFCE-A242-ADD0-3E9F83945BA9}"/>
              </a:ext>
            </a:extLst>
          </p:cNvPr>
          <p:cNvSpPr txBox="1"/>
          <p:nvPr/>
        </p:nvSpPr>
        <p:spPr>
          <a:xfrm>
            <a:off x="4573708" y="3198166"/>
            <a:ext cx="3071449" cy="584775"/>
          </a:xfrm>
          <a:prstGeom prst="rect">
            <a:avLst/>
          </a:prstGeom>
          <a:noFill/>
        </p:spPr>
        <p:txBody>
          <a:bodyPr wrap="square" rtlCol="0">
            <a:spAutoFit/>
          </a:bodyPr>
          <a:lstStyle/>
          <a:p>
            <a:pPr algn="ctr"/>
            <a:r>
              <a:rPr lang="en-US" sz="3200" b="1" dirty="0"/>
              <a:t>MEMBERSHIP</a:t>
            </a:r>
          </a:p>
        </p:txBody>
      </p:sp>
      <p:sp>
        <p:nvSpPr>
          <p:cNvPr id="6" name="Oval 5">
            <a:extLst>
              <a:ext uri="{FF2B5EF4-FFF2-40B4-BE49-F238E27FC236}">
                <a16:creationId xmlns="" xmlns:a16="http://schemas.microsoft.com/office/drawing/2014/main" id="{CA1C61C9-319F-AD48-B81A-53D17B0420FA}"/>
              </a:ext>
            </a:extLst>
          </p:cNvPr>
          <p:cNvSpPr/>
          <p:nvPr/>
        </p:nvSpPr>
        <p:spPr>
          <a:xfrm>
            <a:off x="8459458" y="1864359"/>
            <a:ext cx="3161415" cy="3129280"/>
          </a:xfrm>
          <a:prstGeom prst="ellipse">
            <a:avLst/>
          </a:prstGeom>
          <a:solidFill>
            <a:srgbClr val="92D05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CF28A729-9008-984D-B52B-894668111B55}"/>
              </a:ext>
            </a:extLst>
          </p:cNvPr>
          <p:cNvSpPr txBox="1"/>
          <p:nvPr/>
        </p:nvSpPr>
        <p:spPr>
          <a:xfrm>
            <a:off x="8570637" y="3136611"/>
            <a:ext cx="2939056" cy="584775"/>
          </a:xfrm>
          <a:prstGeom prst="rect">
            <a:avLst/>
          </a:prstGeom>
          <a:noFill/>
        </p:spPr>
        <p:txBody>
          <a:bodyPr wrap="square" rtlCol="0">
            <a:spAutoFit/>
          </a:bodyPr>
          <a:lstStyle/>
          <a:p>
            <a:pPr algn="ctr"/>
            <a:r>
              <a:rPr lang="en-US" sz="3200" dirty="0"/>
              <a:t>FOUNDATION</a:t>
            </a:r>
          </a:p>
        </p:txBody>
      </p:sp>
      <p:sp>
        <p:nvSpPr>
          <p:cNvPr id="8" name="Oval 7">
            <a:extLst>
              <a:ext uri="{FF2B5EF4-FFF2-40B4-BE49-F238E27FC236}">
                <a16:creationId xmlns="" xmlns:a16="http://schemas.microsoft.com/office/drawing/2014/main" id="{F7CFEBCD-84C8-EB4F-8E06-F0DD558E1589}"/>
              </a:ext>
            </a:extLst>
          </p:cNvPr>
          <p:cNvSpPr/>
          <p:nvPr/>
        </p:nvSpPr>
        <p:spPr>
          <a:xfrm>
            <a:off x="468976" y="1864359"/>
            <a:ext cx="3161415" cy="3129280"/>
          </a:xfrm>
          <a:prstGeom prst="ellipse">
            <a:avLst/>
          </a:prstGeom>
          <a:solidFill>
            <a:schemeClr val="accent2">
              <a:lumMod val="40000"/>
              <a:lumOff val="60000"/>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FB7FAE5E-85BE-7C4C-AEC9-5AC34B78C572}"/>
              </a:ext>
            </a:extLst>
          </p:cNvPr>
          <p:cNvSpPr txBox="1"/>
          <p:nvPr/>
        </p:nvSpPr>
        <p:spPr>
          <a:xfrm>
            <a:off x="1119891" y="3167388"/>
            <a:ext cx="1711381" cy="584775"/>
          </a:xfrm>
          <a:prstGeom prst="rect">
            <a:avLst/>
          </a:prstGeom>
          <a:noFill/>
        </p:spPr>
        <p:txBody>
          <a:bodyPr wrap="square" rtlCol="0">
            <a:spAutoFit/>
          </a:bodyPr>
          <a:lstStyle/>
          <a:p>
            <a:pPr algn="ctr"/>
            <a:r>
              <a:rPr lang="en-US" sz="3200" dirty="0"/>
              <a:t>BRAND</a:t>
            </a:r>
          </a:p>
        </p:txBody>
      </p:sp>
      <p:sp>
        <p:nvSpPr>
          <p:cNvPr id="10" name="Right Arrow 9">
            <a:extLst>
              <a:ext uri="{FF2B5EF4-FFF2-40B4-BE49-F238E27FC236}">
                <a16:creationId xmlns="" xmlns:a16="http://schemas.microsoft.com/office/drawing/2014/main" id="{B00C0A59-8CFD-5546-A47A-4BB7FA5D54A7}"/>
              </a:ext>
            </a:extLst>
          </p:cNvPr>
          <p:cNvSpPr/>
          <p:nvPr/>
        </p:nvSpPr>
        <p:spPr>
          <a:xfrm>
            <a:off x="3804413" y="3204399"/>
            <a:ext cx="573363" cy="6122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 xmlns:a16="http://schemas.microsoft.com/office/drawing/2014/main" id="{F9B75A67-A3F5-834F-94E5-909CF79246B9}"/>
              </a:ext>
            </a:extLst>
          </p:cNvPr>
          <p:cNvSpPr/>
          <p:nvPr/>
        </p:nvSpPr>
        <p:spPr>
          <a:xfrm>
            <a:off x="7801923" y="3204399"/>
            <a:ext cx="573363" cy="6122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 xmlns:a16="http://schemas.microsoft.com/office/drawing/2014/main" id="{2B2E892A-613F-084F-AC4D-584657F276A1}"/>
              </a:ext>
            </a:extLst>
          </p:cNvPr>
          <p:cNvSpPr txBox="1"/>
          <p:nvPr/>
        </p:nvSpPr>
        <p:spPr>
          <a:xfrm>
            <a:off x="1055687" y="5151120"/>
            <a:ext cx="1987992" cy="646331"/>
          </a:xfrm>
          <a:prstGeom prst="rect">
            <a:avLst/>
          </a:prstGeom>
          <a:noFill/>
        </p:spPr>
        <p:txBody>
          <a:bodyPr wrap="square" rtlCol="0">
            <a:spAutoFit/>
          </a:bodyPr>
          <a:lstStyle/>
          <a:p>
            <a:pPr algn="ctr"/>
            <a:r>
              <a:rPr lang="en-US" dirty="0"/>
              <a:t>CLUB WEBSITE</a:t>
            </a:r>
          </a:p>
          <a:p>
            <a:pPr algn="ctr"/>
            <a:r>
              <a:rPr lang="en-US" dirty="0"/>
              <a:t>SOCIAL MEDIA</a:t>
            </a:r>
          </a:p>
        </p:txBody>
      </p:sp>
      <p:sp>
        <p:nvSpPr>
          <p:cNvPr id="13" name="TextBox 12">
            <a:extLst>
              <a:ext uri="{FF2B5EF4-FFF2-40B4-BE49-F238E27FC236}">
                <a16:creationId xmlns="" xmlns:a16="http://schemas.microsoft.com/office/drawing/2014/main" id="{87F62EB7-B366-5D4C-B79C-FE387FCDA36D}"/>
              </a:ext>
            </a:extLst>
          </p:cNvPr>
          <p:cNvSpPr txBox="1"/>
          <p:nvPr/>
        </p:nvSpPr>
        <p:spPr>
          <a:xfrm>
            <a:off x="3237654" y="5151120"/>
            <a:ext cx="1706880" cy="369332"/>
          </a:xfrm>
          <a:prstGeom prst="rect">
            <a:avLst/>
          </a:prstGeom>
          <a:noFill/>
        </p:spPr>
        <p:txBody>
          <a:bodyPr wrap="square" rtlCol="0">
            <a:spAutoFit/>
          </a:bodyPr>
          <a:lstStyle/>
          <a:p>
            <a:pPr algn="ctr"/>
            <a:r>
              <a:rPr lang="en-US" dirty="0"/>
              <a:t>ATTRACTION</a:t>
            </a:r>
          </a:p>
        </p:txBody>
      </p:sp>
      <p:sp>
        <p:nvSpPr>
          <p:cNvPr id="14" name="TextBox 13">
            <a:extLst>
              <a:ext uri="{FF2B5EF4-FFF2-40B4-BE49-F238E27FC236}">
                <a16:creationId xmlns="" xmlns:a16="http://schemas.microsoft.com/office/drawing/2014/main" id="{340057D1-A0B0-A44F-A191-C699EDF162E0}"/>
              </a:ext>
            </a:extLst>
          </p:cNvPr>
          <p:cNvSpPr txBox="1"/>
          <p:nvPr/>
        </p:nvSpPr>
        <p:spPr>
          <a:xfrm>
            <a:off x="6940684" y="5151120"/>
            <a:ext cx="2295840" cy="1200329"/>
          </a:xfrm>
          <a:prstGeom prst="rect">
            <a:avLst/>
          </a:prstGeom>
          <a:noFill/>
        </p:spPr>
        <p:txBody>
          <a:bodyPr wrap="square" rtlCol="0">
            <a:spAutoFit/>
          </a:bodyPr>
          <a:lstStyle/>
          <a:p>
            <a:pPr algn="ctr"/>
            <a:r>
              <a:rPr lang="en-US" dirty="0"/>
              <a:t>CLUB WEBSITE</a:t>
            </a:r>
          </a:p>
          <a:p>
            <a:pPr algn="ctr"/>
            <a:r>
              <a:rPr lang="en-US" dirty="0"/>
              <a:t>SOCIAL MEDIA</a:t>
            </a:r>
          </a:p>
          <a:p>
            <a:pPr algn="ctr"/>
            <a:endParaRPr lang="en-US" dirty="0"/>
          </a:p>
          <a:p>
            <a:pPr algn="ctr"/>
            <a:r>
              <a:rPr lang="en-US" dirty="0"/>
              <a:t>RETENTION</a:t>
            </a:r>
          </a:p>
        </p:txBody>
      </p:sp>
    </p:spTree>
    <p:extLst>
      <p:ext uri="{BB962C8B-B14F-4D97-AF65-F5344CB8AC3E}">
        <p14:creationId xmlns:p14="http://schemas.microsoft.com/office/powerpoint/2010/main" val="423284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1"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1"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par>
                                <p:cTn id="32" presetID="9" presetClass="entr" presetSubtype="0" fill="hold" grpId="1"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1"/>
      <p:bldP spid="6" grpId="1" animBg="1"/>
      <p:bldP spid="7" grpId="1"/>
      <p:bldP spid="10" grpId="0" animBg="1"/>
      <p:bldP spid="11" grpId="0" animBg="1"/>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B64693-8C44-754D-BFE1-A84F0823C7AA}"/>
              </a:ext>
            </a:extLst>
          </p:cNvPr>
          <p:cNvSpPr>
            <a:spLocks noGrp="1"/>
          </p:cNvSpPr>
          <p:nvPr>
            <p:ph type="title"/>
          </p:nvPr>
        </p:nvSpPr>
        <p:spPr/>
        <p:txBody>
          <a:bodyPr/>
          <a:lstStyle/>
          <a:p>
            <a:r>
              <a:rPr lang="en-US" dirty="0"/>
              <a:t>Interesting statistics</a:t>
            </a:r>
          </a:p>
        </p:txBody>
      </p:sp>
      <p:sp>
        <p:nvSpPr>
          <p:cNvPr id="3" name="Slide Number Placeholder 2">
            <a:extLst>
              <a:ext uri="{FF2B5EF4-FFF2-40B4-BE49-F238E27FC236}">
                <a16:creationId xmlns="" xmlns:a16="http://schemas.microsoft.com/office/drawing/2014/main" id="{97FF5A0D-9301-C548-B1E4-6D28B5ED0E2D}"/>
              </a:ext>
            </a:extLst>
          </p:cNvPr>
          <p:cNvSpPr>
            <a:spLocks noGrp="1"/>
          </p:cNvSpPr>
          <p:nvPr>
            <p:ph type="sldNum" sz="quarter" idx="12"/>
          </p:nvPr>
        </p:nvSpPr>
        <p:spPr/>
        <p:txBody>
          <a:bodyPr/>
          <a:lstStyle/>
          <a:p>
            <a:fld id="{97A94E25-127B-4C48-AF96-44BA7B823777}" type="slidenum">
              <a:rPr lang="en-US" smtClean="0"/>
              <a:pPr/>
              <a:t>4</a:t>
            </a:fld>
            <a:endParaRPr lang="en-US" dirty="0"/>
          </a:p>
        </p:txBody>
      </p:sp>
      <p:sp>
        <p:nvSpPr>
          <p:cNvPr id="4" name="TextBox 3">
            <a:extLst>
              <a:ext uri="{FF2B5EF4-FFF2-40B4-BE49-F238E27FC236}">
                <a16:creationId xmlns="" xmlns:a16="http://schemas.microsoft.com/office/drawing/2014/main" id="{CAA9C3B2-815D-AF45-A08A-FD42B3B9D2CF}"/>
              </a:ext>
            </a:extLst>
          </p:cNvPr>
          <p:cNvSpPr txBox="1"/>
          <p:nvPr/>
        </p:nvSpPr>
        <p:spPr>
          <a:xfrm>
            <a:off x="576580" y="3075057"/>
            <a:ext cx="11115040" cy="707886"/>
          </a:xfrm>
          <a:prstGeom prst="rect">
            <a:avLst/>
          </a:prstGeom>
          <a:noFill/>
        </p:spPr>
        <p:txBody>
          <a:bodyPr wrap="square" rtlCol="0">
            <a:spAutoFit/>
          </a:bodyPr>
          <a:lstStyle/>
          <a:p>
            <a:r>
              <a:rPr lang="en-US" sz="4000" b="1" dirty="0"/>
              <a:t>DISTRICT TERMINATION REPORT 2018-2023</a:t>
            </a:r>
          </a:p>
        </p:txBody>
      </p:sp>
    </p:spTree>
    <p:extLst>
      <p:ext uri="{BB962C8B-B14F-4D97-AF65-F5344CB8AC3E}">
        <p14:creationId xmlns:p14="http://schemas.microsoft.com/office/powerpoint/2010/main" val="1808800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E2C4C2A-5053-F842-941B-72F30A2F16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941" y="0"/>
            <a:ext cx="11587455" cy="7030720"/>
          </a:xfrm>
          <a:prstGeom prst="rect">
            <a:avLst/>
          </a:prstGeom>
        </p:spPr>
      </p:pic>
    </p:spTree>
    <p:extLst>
      <p:ext uri="{BB962C8B-B14F-4D97-AF65-F5344CB8AC3E}">
        <p14:creationId xmlns:p14="http://schemas.microsoft.com/office/powerpoint/2010/main" val="1714529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calendar with numbers&#10;&#10;Description automatically generated">
            <a:extLst>
              <a:ext uri="{FF2B5EF4-FFF2-40B4-BE49-F238E27FC236}">
                <a16:creationId xmlns="" xmlns:a16="http://schemas.microsoft.com/office/drawing/2014/main" id="{A5F5CFF6-E764-734C-9625-D1A6AA5E2D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536" y="0"/>
            <a:ext cx="11696928" cy="6858000"/>
          </a:xfrm>
          <a:prstGeom prst="rect">
            <a:avLst/>
          </a:prstGeom>
        </p:spPr>
      </p:pic>
    </p:spTree>
    <p:extLst>
      <p:ext uri="{BB962C8B-B14F-4D97-AF65-F5344CB8AC3E}">
        <p14:creationId xmlns:p14="http://schemas.microsoft.com/office/powerpoint/2010/main" val="273254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document with text&#10;&#10;Description automatically generated">
            <a:extLst>
              <a:ext uri="{FF2B5EF4-FFF2-40B4-BE49-F238E27FC236}">
                <a16:creationId xmlns="" xmlns:a16="http://schemas.microsoft.com/office/drawing/2014/main" id="{36A3E801-8AFC-3E4B-BF89-160E0CD74E7F}"/>
              </a:ext>
            </a:extLst>
          </p:cNvPr>
          <p:cNvPicPr>
            <a:picLocks noChangeAspect="1"/>
          </p:cNvPicPr>
          <p:nvPr/>
        </p:nvPicPr>
        <p:blipFill rotWithShape="1">
          <a:blip r:embed="rId3">
            <a:extLst>
              <a:ext uri="{28A0092B-C50C-407E-A947-70E740481C1C}">
                <a14:useLocalDpi xmlns:a14="http://schemas.microsoft.com/office/drawing/2010/main" val="0"/>
              </a:ext>
            </a:extLst>
          </a:blip>
          <a:srcRect l="16575" r="6492" b="70057"/>
          <a:stretch/>
        </p:blipFill>
        <p:spPr>
          <a:xfrm>
            <a:off x="58519" y="111688"/>
            <a:ext cx="12039795" cy="2728494"/>
          </a:xfrm>
          <a:prstGeom prst="rect">
            <a:avLst/>
          </a:prstGeom>
        </p:spPr>
      </p:pic>
      <p:sp>
        <p:nvSpPr>
          <p:cNvPr id="3" name="Right Arrow 2">
            <a:extLst>
              <a:ext uri="{FF2B5EF4-FFF2-40B4-BE49-F238E27FC236}">
                <a16:creationId xmlns="" xmlns:a16="http://schemas.microsoft.com/office/drawing/2014/main" id="{24B53410-CA06-BB41-92E1-6CBA7E0BACF4}"/>
              </a:ext>
            </a:extLst>
          </p:cNvPr>
          <p:cNvSpPr/>
          <p:nvPr/>
        </p:nvSpPr>
        <p:spPr>
          <a:xfrm rot="15212391">
            <a:off x="3394363" y="3268752"/>
            <a:ext cx="1219200" cy="4225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 xmlns:a16="http://schemas.microsoft.com/office/drawing/2014/main" id="{A210FE9D-7B20-7E43-AA57-FCA98A1899B5}"/>
              </a:ext>
            </a:extLst>
          </p:cNvPr>
          <p:cNvSpPr/>
          <p:nvPr/>
        </p:nvSpPr>
        <p:spPr>
          <a:xfrm rot="17399403">
            <a:off x="4488871" y="3269369"/>
            <a:ext cx="1219200" cy="4225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457CA46B-D4E9-7443-94BD-6F20BA6158C6}"/>
              </a:ext>
            </a:extLst>
          </p:cNvPr>
          <p:cNvSpPr txBox="1"/>
          <p:nvPr/>
        </p:nvSpPr>
        <p:spPr>
          <a:xfrm>
            <a:off x="3607346" y="4124518"/>
            <a:ext cx="1828800" cy="584775"/>
          </a:xfrm>
          <a:prstGeom prst="rect">
            <a:avLst/>
          </a:prstGeom>
          <a:noFill/>
        </p:spPr>
        <p:txBody>
          <a:bodyPr wrap="square" rtlCol="0">
            <a:spAutoFit/>
          </a:bodyPr>
          <a:lstStyle/>
          <a:p>
            <a:pPr algn="ctr"/>
            <a:r>
              <a:rPr lang="en-US" sz="3200" b="1" dirty="0"/>
              <a:t>513</a:t>
            </a:r>
          </a:p>
        </p:txBody>
      </p:sp>
      <p:sp>
        <p:nvSpPr>
          <p:cNvPr id="6" name="Right Arrow 5">
            <a:extLst>
              <a:ext uri="{FF2B5EF4-FFF2-40B4-BE49-F238E27FC236}">
                <a16:creationId xmlns="" xmlns:a16="http://schemas.microsoft.com/office/drawing/2014/main" id="{65B8140A-7D6A-654D-9816-244073CCF119}"/>
              </a:ext>
            </a:extLst>
          </p:cNvPr>
          <p:cNvSpPr/>
          <p:nvPr/>
        </p:nvSpPr>
        <p:spPr>
          <a:xfrm rot="17681662">
            <a:off x="10664043" y="3192554"/>
            <a:ext cx="1219200" cy="4225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0850D257-270B-B94E-A4D5-7588834F8733}"/>
              </a:ext>
            </a:extLst>
          </p:cNvPr>
          <p:cNvSpPr txBox="1"/>
          <p:nvPr/>
        </p:nvSpPr>
        <p:spPr>
          <a:xfrm>
            <a:off x="4722306" y="4218804"/>
            <a:ext cx="5952289" cy="2123658"/>
          </a:xfrm>
          <a:prstGeom prst="rect">
            <a:avLst/>
          </a:prstGeom>
          <a:noFill/>
        </p:spPr>
        <p:txBody>
          <a:bodyPr wrap="square" rtlCol="0">
            <a:spAutoFit/>
          </a:bodyPr>
          <a:lstStyle/>
          <a:p>
            <a:pPr algn="ctr"/>
            <a:r>
              <a:rPr lang="en-US" sz="4400" b="1" i="1" dirty="0">
                <a:solidFill>
                  <a:srgbClr val="C00000"/>
                </a:solidFill>
              </a:rPr>
              <a:t>46%</a:t>
            </a:r>
          </a:p>
          <a:p>
            <a:pPr algn="ctr"/>
            <a:r>
              <a:rPr lang="en-US" sz="4400" b="1" i="1" dirty="0">
                <a:solidFill>
                  <a:srgbClr val="C00000"/>
                </a:solidFill>
              </a:rPr>
              <a:t>of members left Rotary within 2 years </a:t>
            </a:r>
          </a:p>
        </p:txBody>
      </p:sp>
      <p:sp>
        <p:nvSpPr>
          <p:cNvPr id="8" name="TextBox 7">
            <a:extLst>
              <a:ext uri="{FF2B5EF4-FFF2-40B4-BE49-F238E27FC236}">
                <a16:creationId xmlns="" xmlns:a16="http://schemas.microsoft.com/office/drawing/2014/main" id="{0170C5BE-90B1-5B45-809A-39C41B514116}"/>
              </a:ext>
            </a:extLst>
          </p:cNvPr>
          <p:cNvSpPr txBox="1"/>
          <p:nvPr/>
        </p:nvSpPr>
        <p:spPr>
          <a:xfrm>
            <a:off x="9891481" y="4120381"/>
            <a:ext cx="1828800" cy="584775"/>
          </a:xfrm>
          <a:prstGeom prst="rect">
            <a:avLst/>
          </a:prstGeom>
          <a:noFill/>
        </p:spPr>
        <p:txBody>
          <a:bodyPr wrap="square" rtlCol="0">
            <a:spAutoFit/>
          </a:bodyPr>
          <a:lstStyle/>
          <a:p>
            <a:pPr algn="ctr"/>
            <a:r>
              <a:rPr lang="en-US" sz="3200" b="1" dirty="0"/>
              <a:t>1,126</a:t>
            </a:r>
          </a:p>
        </p:txBody>
      </p:sp>
    </p:spTree>
    <p:extLst>
      <p:ext uri="{BB962C8B-B14F-4D97-AF65-F5344CB8AC3E}">
        <p14:creationId xmlns:p14="http://schemas.microsoft.com/office/powerpoint/2010/main" val="4120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10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10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1000"/>
                                        <p:tgtEl>
                                          <p:spTgt spid="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s members&#10;&#10;Description automatically generated">
            <a:extLst>
              <a:ext uri="{FF2B5EF4-FFF2-40B4-BE49-F238E27FC236}">
                <a16:creationId xmlns="" xmlns:a16="http://schemas.microsoft.com/office/drawing/2014/main" id="{C203DF55-B265-0240-AA16-C796CB237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984" y="203200"/>
            <a:ext cx="10864032" cy="7467600"/>
          </a:xfrm>
          <a:prstGeom prst="rect">
            <a:avLst/>
          </a:prstGeom>
        </p:spPr>
      </p:pic>
      <p:sp>
        <p:nvSpPr>
          <p:cNvPr id="4" name="TextBox 3">
            <a:extLst>
              <a:ext uri="{FF2B5EF4-FFF2-40B4-BE49-F238E27FC236}">
                <a16:creationId xmlns="" xmlns:a16="http://schemas.microsoft.com/office/drawing/2014/main" id="{E114C158-BD30-2047-A44A-AEAAB41B61AA}"/>
              </a:ext>
            </a:extLst>
          </p:cNvPr>
          <p:cNvSpPr txBox="1"/>
          <p:nvPr/>
        </p:nvSpPr>
        <p:spPr>
          <a:xfrm>
            <a:off x="8092089" y="203200"/>
            <a:ext cx="3435927" cy="1077218"/>
          </a:xfrm>
          <a:prstGeom prst="rect">
            <a:avLst/>
          </a:prstGeom>
          <a:noFill/>
        </p:spPr>
        <p:txBody>
          <a:bodyPr wrap="square" rtlCol="0">
            <a:spAutoFit/>
          </a:bodyPr>
          <a:lstStyle/>
          <a:p>
            <a:pPr algn="ctr"/>
            <a:r>
              <a:rPr lang="en-US" sz="3200" b="1" i="1" dirty="0">
                <a:solidFill>
                  <a:srgbClr val="C00000"/>
                </a:solidFill>
              </a:rPr>
              <a:t>WHY DID THEY LEAVE?</a:t>
            </a:r>
          </a:p>
        </p:txBody>
      </p:sp>
    </p:spTree>
    <p:extLst>
      <p:ext uri="{BB962C8B-B14F-4D97-AF65-F5344CB8AC3E}">
        <p14:creationId xmlns:p14="http://schemas.microsoft.com/office/powerpoint/2010/main" val="2390499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s members&#10;&#10;Description automatically generated">
            <a:extLst>
              <a:ext uri="{FF2B5EF4-FFF2-40B4-BE49-F238E27FC236}">
                <a16:creationId xmlns="" xmlns:a16="http://schemas.microsoft.com/office/drawing/2014/main" id="{C203DF55-B265-0240-AA16-C796CB2379CA}"/>
              </a:ext>
            </a:extLst>
          </p:cNvPr>
          <p:cNvPicPr>
            <a:picLocks noChangeAspect="1"/>
          </p:cNvPicPr>
          <p:nvPr/>
        </p:nvPicPr>
        <p:blipFill rotWithShape="1">
          <a:blip r:embed="rId3">
            <a:extLst>
              <a:ext uri="{28A0092B-C50C-407E-A947-70E740481C1C}">
                <a14:useLocalDpi xmlns:a14="http://schemas.microsoft.com/office/drawing/2010/main" val="0"/>
              </a:ext>
            </a:extLst>
          </a:blip>
          <a:srcRect l="13783" b="77118"/>
          <a:stretch/>
        </p:blipFill>
        <p:spPr>
          <a:xfrm>
            <a:off x="203603" y="632690"/>
            <a:ext cx="12252667" cy="2235200"/>
          </a:xfrm>
          <a:prstGeom prst="rect">
            <a:avLst/>
          </a:prstGeom>
        </p:spPr>
      </p:pic>
      <p:sp>
        <p:nvSpPr>
          <p:cNvPr id="4" name="TextBox 3">
            <a:extLst>
              <a:ext uri="{FF2B5EF4-FFF2-40B4-BE49-F238E27FC236}">
                <a16:creationId xmlns="" xmlns:a16="http://schemas.microsoft.com/office/drawing/2014/main" id="{E114C158-BD30-2047-A44A-AEAAB41B61AA}"/>
              </a:ext>
            </a:extLst>
          </p:cNvPr>
          <p:cNvSpPr txBox="1"/>
          <p:nvPr/>
        </p:nvSpPr>
        <p:spPr>
          <a:xfrm>
            <a:off x="7536874" y="632690"/>
            <a:ext cx="4351361" cy="1323439"/>
          </a:xfrm>
          <a:prstGeom prst="rect">
            <a:avLst/>
          </a:prstGeom>
          <a:noFill/>
        </p:spPr>
        <p:txBody>
          <a:bodyPr wrap="square" rtlCol="0">
            <a:spAutoFit/>
          </a:bodyPr>
          <a:lstStyle/>
          <a:p>
            <a:pPr algn="ctr"/>
            <a:r>
              <a:rPr lang="en-US" sz="4000" b="1" i="1" dirty="0">
                <a:solidFill>
                  <a:srgbClr val="C00000"/>
                </a:solidFill>
              </a:rPr>
              <a:t>WHY DID THEY LEAVE?</a:t>
            </a:r>
          </a:p>
        </p:txBody>
      </p:sp>
      <p:pic>
        <p:nvPicPr>
          <p:cNvPr id="5" name="Picture 4" descr="A group of people's members&#10;&#10;Description automatically generated">
            <a:extLst>
              <a:ext uri="{FF2B5EF4-FFF2-40B4-BE49-F238E27FC236}">
                <a16:creationId xmlns="" xmlns:a16="http://schemas.microsoft.com/office/drawing/2014/main" id="{E487B042-3F41-EB4F-BD64-173F4AE00F78}"/>
              </a:ext>
            </a:extLst>
          </p:cNvPr>
          <p:cNvPicPr>
            <a:picLocks noChangeAspect="1"/>
          </p:cNvPicPr>
          <p:nvPr/>
        </p:nvPicPr>
        <p:blipFill rotWithShape="1">
          <a:blip r:embed="rId3">
            <a:extLst>
              <a:ext uri="{28A0092B-C50C-407E-A947-70E740481C1C}">
                <a14:useLocalDpi xmlns:a14="http://schemas.microsoft.com/office/drawing/2010/main" val="0"/>
              </a:ext>
            </a:extLst>
          </a:blip>
          <a:srcRect l="17578" t="77241" r="1255" b="17919"/>
          <a:stretch/>
        </p:blipFill>
        <p:spPr>
          <a:xfrm>
            <a:off x="203602" y="2937640"/>
            <a:ext cx="11988397" cy="491360"/>
          </a:xfrm>
          <a:prstGeom prst="rect">
            <a:avLst/>
          </a:prstGeom>
        </p:spPr>
      </p:pic>
      <p:sp>
        <p:nvSpPr>
          <p:cNvPr id="6" name="Right Arrow 5">
            <a:extLst>
              <a:ext uri="{FF2B5EF4-FFF2-40B4-BE49-F238E27FC236}">
                <a16:creationId xmlns="" xmlns:a16="http://schemas.microsoft.com/office/drawing/2014/main" id="{AA9763F9-AB87-C04B-9DF3-CF1CBD0004E6}"/>
              </a:ext>
            </a:extLst>
          </p:cNvPr>
          <p:cNvSpPr/>
          <p:nvPr/>
        </p:nvSpPr>
        <p:spPr>
          <a:xfrm rot="16200000">
            <a:off x="845127" y="4100025"/>
            <a:ext cx="1219200" cy="4225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 xmlns:a16="http://schemas.microsoft.com/office/drawing/2014/main" id="{3B2C5070-95C3-7F43-AC1B-B9A149F29C6E}"/>
              </a:ext>
            </a:extLst>
          </p:cNvPr>
          <p:cNvSpPr/>
          <p:nvPr/>
        </p:nvSpPr>
        <p:spPr>
          <a:xfrm rot="16200000">
            <a:off x="2646217" y="4100025"/>
            <a:ext cx="1219200" cy="4225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 xmlns:a16="http://schemas.microsoft.com/office/drawing/2014/main" id="{459E8BA5-DF5F-344C-AE0B-80750B369C96}"/>
              </a:ext>
            </a:extLst>
          </p:cNvPr>
          <p:cNvSpPr/>
          <p:nvPr/>
        </p:nvSpPr>
        <p:spPr>
          <a:xfrm rot="16200000">
            <a:off x="3519054" y="4100025"/>
            <a:ext cx="1219200" cy="4225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 xmlns:a16="http://schemas.microsoft.com/office/drawing/2014/main" id="{F5FDECD0-66B2-0D49-9CD3-CAFD2F6EF203}"/>
              </a:ext>
            </a:extLst>
          </p:cNvPr>
          <p:cNvSpPr/>
          <p:nvPr/>
        </p:nvSpPr>
        <p:spPr>
          <a:xfrm rot="16200000">
            <a:off x="5275118" y="4100024"/>
            <a:ext cx="1219200" cy="4225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 xmlns:a16="http://schemas.microsoft.com/office/drawing/2014/main" id="{835C7836-C4C4-7C4C-B908-5C04D3C39694}"/>
              </a:ext>
            </a:extLst>
          </p:cNvPr>
          <p:cNvSpPr/>
          <p:nvPr/>
        </p:nvSpPr>
        <p:spPr>
          <a:xfrm rot="16200000">
            <a:off x="5843295" y="4100023"/>
            <a:ext cx="1219200" cy="4225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 xmlns:a16="http://schemas.microsoft.com/office/drawing/2014/main" id="{FADC7E8A-647D-1045-84A3-40CC972B8F70}"/>
              </a:ext>
            </a:extLst>
          </p:cNvPr>
          <p:cNvSpPr/>
          <p:nvPr/>
        </p:nvSpPr>
        <p:spPr>
          <a:xfrm rot="16200000">
            <a:off x="6608618" y="4100023"/>
            <a:ext cx="1219200" cy="4225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 xmlns:a16="http://schemas.microsoft.com/office/drawing/2014/main" id="{0800427C-0A36-484A-B486-B61CB09CA1ED}"/>
              </a:ext>
            </a:extLst>
          </p:cNvPr>
          <p:cNvSpPr/>
          <p:nvPr/>
        </p:nvSpPr>
        <p:spPr>
          <a:xfrm rot="16200000">
            <a:off x="8042846" y="4100022"/>
            <a:ext cx="1219200" cy="4225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 xmlns:a16="http://schemas.microsoft.com/office/drawing/2014/main" id="{37912643-BA37-904F-8F9D-7B30C575F4D8}"/>
              </a:ext>
            </a:extLst>
          </p:cNvPr>
          <p:cNvSpPr/>
          <p:nvPr/>
        </p:nvSpPr>
        <p:spPr>
          <a:xfrm rot="16200000">
            <a:off x="9037049" y="4100022"/>
            <a:ext cx="1219200" cy="4225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 xmlns:a16="http://schemas.microsoft.com/office/drawing/2014/main" id="{9D182513-90F1-5846-8F0A-AC3A29CD8C45}"/>
              </a:ext>
            </a:extLst>
          </p:cNvPr>
          <p:cNvSpPr/>
          <p:nvPr/>
        </p:nvSpPr>
        <p:spPr>
          <a:xfrm rot="16200000">
            <a:off x="10962834" y="4100022"/>
            <a:ext cx="1219200" cy="4225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510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1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1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ssolve">
                                      <p:cBhvr>
                                        <p:cTn id="4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P spid="14"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I_Club_Template_for_Rotarians_EN" id="{67711AB6-4BC3-D445-B2AF-84C0FB7CF3F4}" vid="{8A21F441-7C98-BE46-97FD-5F8AA4836E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783</TotalTime>
  <Words>522</Words>
  <Application>Microsoft Macintosh PowerPoint</Application>
  <PresentationFormat>Widescreen</PresentationFormat>
  <Paragraphs>83</Paragraphs>
  <Slides>15</Slides>
  <Notes>8</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Mangal</vt:lpstr>
      <vt:lpstr>Arial</vt:lpstr>
      <vt:lpstr>Office Theme</vt:lpstr>
      <vt:lpstr>PowerPoint Presentation</vt:lpstr>
      <vt:lpstr>Three “essential elements”</vt:lpstr>
      <vt:lpstr>Brand – Membership – Foundation </vt:lpstr>
      <vt:lpstr>Interesting statistics</vt:lpstr>
      <vt:lpstr>PowerPoint Presentation</vt:lpstr>
      <vt:lpstr>PowerPoint Presentation</vt:lpstr>
      <vt:lpstr>PowerPoint Presentation</vt:lpstr>
      <vt:lpstr>PowerPoint Presentation</vt:lpstr>
      <vt:lpstr>PowerPoint Presentation</vt:lpstr>
      <vt:lpstr>What can be Done?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Rotary club PowerPoint template</dc:title>
  <dc:creator>Ron Gin</dc:creator>
  <cp:lastModifiedBy>lizzypoong@gmail.com</cp:lastModifiedBy>
  <cp:revision>33</cp:revision>
  <cp:lastPrinted>2019-12-04T20:41:25Z</cp:lastPrinted>
  <dcterms:created xsi:type="dcterms:W3CDTF">2021-01-03T01:23:46Z</dcterms:created>
  <dcterms:modified xsi:type="dcterms:W3CDTF">2024-02-07T06:30:50Z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