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82" r:id="rId5"/>
    <p:sldId id="280" r:id="rId6"/>
    <p:sldId id="277" r:id="rId7"/>
    <p:sldId id="275" r:id="rId8"/>
    <p:sldId id="278" r:id="rId9"/>
    <p:sldId id="281" r:id="rId10"/>
    <p:sldId id="279" r:id="rId11"/>
    <p:sldId id="286" r:id="rId12"/>
    <p:sldId id="283" r:id="rId13"/>
    <p:sldId id="284" r:id="rId14"/>
    <p:sldId id="28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1A8A"/>
    <a:srgbClr val="019FCB"/>
    <a:srgbClr val="0050A2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0022F-B168-CC47-4702-749C28D8C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89F3BB-8E65-D5F6-03C9-653936755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74101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CCBF3-1B3B-A276-FC96-63A85621C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B395AA-EAB4-DD8D-7DB9-D49623AE2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414DA-59C4-9CF2-A7DB-7B2B2097B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4DFE-7DF7-48B0-B452-3360426DE27D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75CBD-BE9D-3EE0-6296-5BB4B0A08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ED1E5-D669-C715-36A1-49EB54188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B7A-3F4C-4DAF-A83E-F9A11FFEA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32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57922A-C5BB-52FA-0C09-E9833B0429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E55CF5-F082-DC15-240A-4E4D7A161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B24FA-04AA-2B16-9AA6-6045BBAF9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4DFE-7DF7-48B0-B452-3360426DE27D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66253-1831-8BA3-F1E0-7F7A269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E2FE4-C69D-AE38-BDD3-D471E0444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B7A-3F4C-4DAF-A83E-F9A11FFEA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3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49E02-BE92-9B5D-564A-E17347085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C9FD2-16F4-50C2-7272-2CA6BD2E7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9B585-88A3-94EA-5FC6-FF1DE749C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4DFE-7DF7-48B0-B452-3360426DE27D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4ADF6-17B1-3FFD-AB3F-37E0195B8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79EC7-8BEF-381B-3A57-046F68804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B7A-3F4C-4DAF-A83E-F9A11FFEA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35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CB57F-D53E-2AA3-F359-C4BA01675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C9ED8-CD24-6125-8DF4-B53D423C9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4C1D5-82EC-C814-D822-185715144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4DFE-7DF7-48B0-B452-3360426DE27D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29385-7041-37C7-8928-34DF80220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3B0D8-5B86-74AC-2B0F-634B40DC4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B7A-3F4C-4DAF-A83E-F9A11FFEA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55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33D44-7D51-BF11-2DF6-22830AA87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9085C-FAA6-D7AB-8CC8-08E6764F9E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BFD21F-5EC0-D946-A45C-BFC1C5E44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332DD-1B04-51AA-43DA-3857E86BC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4DFE-7DF7-48B0-B452-3360426DE27D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B1007-A8F8-EFCA-63B7-2DF18A1A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D1D23-0DBA-5B20-8885-9A14F8B0D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B7A-3F4C-4DAF-A83E-F9A11FFEA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9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60C55-1DF1-6A26-7E02-8E980FB82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2F103-25B1-20B7-F7B1-E7E7BDF7E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BB5F37-4B3B-00DC-0FA2-620E2133D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8B709B-6AB5-531E-C201-D45998D9DA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87D9A6-BD33-6FE2-0E2C-33814A5A6E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F2C582-046A-EE32-92B4-A237BBBC0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4DFE-7DF7-48B0-B452-3360426DE27D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64FE69-647A-E9F1-6E95-FD067D653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0FB6D4-CDE4-EFDE-239F-E728E0A1E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B7A-3F4C-4DAF-A83E-F9A11FFEA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3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E8BEE-07B7-950F-B88F-5E2209E7D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50E32E-6477-93EF-8FE4-3D5F88020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4DFE-7DF7-48B0-B452-3360426DE27D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69FA7F-6A62-5C2B-3988-32A36A4C1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C6FDC1-AF72-F079-1CD0-7E7A1F55E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B7A-3F4C-4DAF-A83E-F9A11FFEA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6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313EF6-B4CE-8134-6574-5A0B581A2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4DFE-7DF7-48B0-B452-3360426DE27D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8B6E13-5052-3C54-93B6-323521D75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F7EFD6-F377-32B3-F8DF-73188990C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B7A-3F4C-4DAF-A83E-F9A11FFEA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98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E64C3-0687-205D-4456-E804296E6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50F8B-6EC5-977E-4B10-C45C25C0B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AF98B1-F9C8-118E-5110-A3D52B3C4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71DAF2-A688-44B2-91B6-79DA43980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4DFE-7DF7-48B0-B452-3360426DE27D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D8133-CA76-94A6-01CF-B1E4AD1AC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39E81-5383-4F99-E0F4-A0563DEB0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B7A-3F4C-4DAF-A83E-F9A11FFEA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5728C-83E0-62C8-6554-C9A088CE8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77EDF0-0E43-27CC-CD17-5B10C6B7CE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33BEE9-A9BC-E991-962B-D6B044D19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E8FE9E-652D-6E78-6523-EC53B8D4F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4DFE-7DF7-48B0-B452-3360426DE27D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B4C423-C976-8869-E034-F4F4E86C3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52009-EDF0-FAC2-5CE8-3FFA5DFF7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B7A-3F4C-4DAF-A83E-F9A11FFEA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07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8DE298-583E-2B42-4481-ED8DFB70D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6C964-E870-71B0-B10B-F8FE12AAC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91C4E-798F-A28E-0EDE-AD4F6C3C49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74DFE-7DF7-48B0-B452-3360426DE27D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674B5-C4A1-FA6F-8AB7-5134BE05A1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0CB1B-3552-21A6-CCEC-05DAD5B82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13B7A-3F4C-4DAF-A83E-F9A11FFEAE12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District 5150 logo">
            <a:extLst>
              <a:ext uri="{FF2B5EF4-FFF2-40B4-BE49-F238E27FC236}">
                <a16:creationId xmlns:a16="http://schemas.microsoft.com/office/drawing/2014/main" id="{A15382A3-C55A-2F5D-B3EE-3A2A71E143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7850" y="5700713"/>
            <a:ext cx="23431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742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0C4E-3056-2765-6571-6F45B359A0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08031"/>
            <a:ext cx="9144000" cy="1433513"/>
          </a:xfrm>
        </p:spPr>
        <p:txBody>
          <a:bodyPr/>
          <a:lstStyle/>
          <a:p>
            <a:r>
              <a:rPr lang="en-US" sz="36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Diversity-Equity-Inclusion</a:t>
            </a:r>
            <a:br>
              <a:rPr lang="en-US" sz="36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dirty="0">
              <a:solidFill>
                <a:srgbClr val="0050A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865791-2EA0-484A-5634-B93BB5A001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Scott Plakun</a:t>
            </a:r>
          </a:p>
          <a:p>
            <a:pPr algn="l"/>
            <a:r>
              <a:rPr lang="en-US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n-US" sz="20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Rotary Club of San Francisco: VP of DEI, Past President </a:t>
            </a:r>
            <a:br>
              <a:rPr lang="en-US" sz="20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20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District 5150: Chair of DEI Committee</a:t>
            </a:r>
            <a:br>
              <a:rPr lang="en-US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dirty="0">
              <a:solidFill>
                <a:srgbClr val="0050A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54B04D-BB6B-691B-974E-12FC9B57D2DD}"/>
              </a:ext>
            </a:extLst>
          </p:cNvPr>
          <p:cNvSpPr txBox="1"/>
          <p:nvPr/>
        </p:nvSpPr>
        <p:spPr>
          <a:xfrm>
            <a:off x="3390900" y="1092368"/>
            <a:ext cx="541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Rotary and DEI</a:t>
            </a:r>
          </a:p>
        </p:txBody>
      </p:sp>
    </p:spTree>
    <p:extLst>
      <p:ext uri="{BB962C8B-B14F-4D97-AF65-F5344CB8AC3E}">
        <p14:creationId xmlns:p14="http://schemas.microsoft.com/office/powerpoint/2010/main" val="3778691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BEADB-3F2E-BD90-0DC9-459C4D22F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Where Do We Go From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D88C2-3F10-9D6B-DE74-DD1A07D8A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6950" y="2122487"/>
            <a:ext cx="7581900" cy="3792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Ideas?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Hopes?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Questions?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Fears?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	Goals?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		Obstacles?	</a:t>
            </a:r>
          </a:p>
        </p:txBody>
      </p:sp>
    </p:spTree>
    <p:extLst>
      <p:ext uri="{BB962C8B-B14F-4D97-AF65-F5344CB8AC3E}">
        <p14:creationId xmlns:p14="http://schemas.microsoft.com/office/powerpoint/2010/main" val="423373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40255-3213-40A4-FBA5-0525C0ABA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039B7-5566-1C01-BE4B-49A96FFE0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32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21F0059-93A3-087D-375C-C61D2DE6E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rgbClr val="0050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Language that Sounds </a:t>
            </a:r>
            <a:r>
              <a:rPr lang="en-US" sz="4000" b="1" i="1" dirty="0">
                <a:solidFill>
                  <a:srgbClr val="0050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Attractive</a:t>
            </a:r>
            <a:endParaRPr lang="en-US" sz="2400" dirty="0">
              <a:solidFill>
                <a:srgbClr val="0050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B4C598-B981-8781-6837-17DB5179842C}"/>
              </a:ext>
            </a:extLst>
          </p:cNvPr>
          <p:cNvSpPr/>
          <p:nvPr/>
        </p:nvSpPr>
        <p:spPr>
          <a:xfrm>
            <a:off x="2860090" y="1591290"/>
            <a:ext cx="55777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019FCB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Welcome to Rotary</a:t>
            </a: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001F352E-4542-813C-E703-D1EC1E831B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8583"/>
          <a:stretch/>
        </p:blipFill>
        <p:spPr>
          <a:xfrm>
            <a:off x="1487586" y="3787121"/>
            <a:ext cx="1489156" cy="19528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E5A30CE-E1B1-B34C-B101-120F7F096A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0592"/>
          <a:stretch/>
        </p:blipFill>
        <p:spPr>
          <a:xfrm>
            <a:off x="3447014" y="3787121"/>
            <a:ext cx="1452419" cy="19528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E2F1049-F764-3D6E-03D1-7EEFFA3A26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8583"/>
          <a:stretch/>
        </p:blipFill>
        <p:spPr>
          <a:xfrm>
            <a:off x="5345483" y="3787121"/>
            <a:ext cx="1489157" cy="19528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5456201-42BE-611C-6267-2DECC21578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8583"/>
          <a:stretch/>
        </p:blipFill>
        <p:spPr>
          <a:xfrm>
            <a:off x="7243952" y="3787121"/>
            <a:ext cx="1489157" cy="19528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F5BDA63-902E-B2E2-AF7C-8BDD9A93CD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8584"/>
          <a:stretch/>
        </p:blipFill>
        <p:spPr>
          <a:xfrm>
            <a:off x="9103244" y="3782759"/>
            <a:ext cx="1489157" cy="195289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7FB73E07-FCDA-EBA3-7695-7AA23D7EF425}"/>
              </a:ext>
            </a:extLst>
          </p:cNvPr>
          <p:cNvSpPr txBox="1">
            <a:spLocks/>
          </p:cNvSpPr>
          <p:nvPr/>
        </p:nvSpPr>
        <p:spPr>
          <a:xfrm>
            <a:off x="5468614" y="3022124"/>
            <a:ext cx="1173480" cy="760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018D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Leaders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31CAC21-DB9D-182C-B919-50A6DAFEA2E0}"/>
              </a:ext>
            </a:extLst>
          </p:cNvPr>
          <p:cNvSpPr txBox="1">
            <a:spLocks/>
          </p:cNvSpPr>
          <p:nvPr/>
        </p:nvSpPr>
        <p:spPr>
          <a:xfrm>
            <a:off x="3509185" y="3022124"/>
            <a:ext cx="1426985" cy="760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018D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Leaders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381BF05-1AB1-FE2E-D303-40DB55C3D4EA}"/>
              </a:ext>
            </a:extLst>
          </p:cNvPr>
          <p:cNvSpPr txBox="1">
            <a:spLocks/>
          </p:cNvSpPr>
          <p:nvPr/>
        </p:nvSpPr>
        <p:spPr>
          <a:xfrm>
            <a:off x="7088144" y="2635276"/>
            <a:ext cx="1829054" cy="1245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018D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Who Want to Build World Peace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8425DDD-44E9-BE2B-90E1-921F42B386CE}"/>
              </a:ext>
            </a:extLst>
          </p:cNvPr>
          <p:cNvSpPr txBox="1">
            <a:spLocks/>
          </p:cNvSpPr>
          <p:nvPr/>
        </p:nvSpPr>
        <p:spPr>
          <a:xfrm>
            <a:off x="8947434" y="2629590"/>
            <a:ext cx="1829054" cy="1245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10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with Limited Ability to Pay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14541C15-E2A0-7192-9E64-735A9DB0AE20}"/>
              </a:ext>
            </a:extLst>
          </p:cNvPr>
          <p:cNvSpPr txBox="1">
            <a:spLocks/>
          </p:cNvSpPr>
          <p:nvPr/>
        </p:nvSpPr>
        <p:spPr>
          <a:xfrm>
            <a:off x="1306007" y="2536825"/>
            <a:ext cx="1829054" cy="1245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10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from Historically Underserved Communities</a:t>
            </a:r>
          </a:p>
        </p:txBody>
      </p:sp>
    </p:spTree>
    <p:extLst>
      <p:ext uri="{BB962C8B-B14F-4D97-AF65-F5344CB8AC3E}">
        <p14:creationId xmlns:p14="http://schemas.microsoft.com/office/powerpoint/2010/main" val="240764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7AC33F7-C9E0-83DB-F88C-B978F195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rgbClr val="0050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Language that Sounds </a:t>
            </a:r>
            <a:r>
              <a:rPr lang="en-US" sz="4000" b="1" i="1" dirty="0">
                <a:solidFill>
                  <a:srgbClr val="0050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Attractive</a:t>
            </a:r>
            <a:endParaRPr lang="en-US" sz="2400" dirty="0">
              <a:solidFill>
                <a:srgbClr val="0050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9689FF-F907-1D60-415C-F13762112B3A}"/>
              </a:ext>
            </a:extLst>
          </p:cNvPr>
          <p:cNvSpPr/>
          <p:nvPr/>
        </p:nvSpPr>
        <p:spPr>
          <a:xfrm>
            <a:off x="2860090" y="1591290"/>
            <a:ext cx="55777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019FCB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Welcome to Rotary</a:t>
            </a: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0822B035-0061-D46F-7B86-F3D06742FD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259"/>
          <a:stretch/>
        </p:blipFill>
        <p:spPr>
          <a:xfrm>
            <a:off x="1487585" y="3796646"/>
            <a:ext cx="1513379" cy="19528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7E7CDBB-4888-8C1A-C5BA-626B80F9A5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0592"/>
          <a:stretch/>
        </p:blipFill>
        <p:spPr>
          <a:xfrm>
            <a:off x="3447014" y="3796646"/>
            <a:ext cx="1452419" cy="19528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E7FDCC6-80A4-9067-6FBB-D95CD2AF01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0592"/>
          <a:stretch/>
        </p:blipFill>
        <p:spPr>
          <a:xfrm>
            <a:off x="5345483" y="3796646"/>
            <a:ext cx="1452419" cy="19528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D6AB9A2-17E7-440A-1CC9-FFCD5FA385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8583"/>
          <a:stretch/>
        </p:blipFill>
        <p:spPr>
          <a:xfrm>
            <a:off x="7243952" y="3796646"/>
            <a:ext cx="1489157" cy="1952898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B69DECAE-F50D-6DB1-77AF-FB9A5E6EA87C}"/>
              </a:ext>
            </a:extLst>
          </p:cNvPr>
          <p:cNvSpPr txBox="1">
            <a:spLocks/>
          </p:cNvSpPr>
          <p:nvPr/>
        </p:nvSpPr>
        <p:spPr>
          <a:xfrm>
            <a:off x="5468614" y="3031649"/>
            <a:ext cx="1173480" cy="760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018D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Leaders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3CA4653-63C6-DFAB-B435-4582C89CB8C3}"/>
              </a:ext>
            </a:extLst>
          </p:cNvPr>
          <p:cNvSpPr txBox="1">
            <a:spLocks/>
          </p:cNvSpPr>
          <p:nvPr/>
        </p:nvSpPr>
        <p:spPr>
          <a:xfrm>
            <a:off x="3509185" y="3031649"/>
            <a:ext cx="1426985" cy="760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018D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Leaders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21DE049-3FC8-47EA-4684-773D3A7B3591}"/>
              </a:ext>
            </a:extLst>
          </p:cNvPr>
          <p:cNvSpPr txBox="1">
            <a:spLocks/>
          </p:cNvSpPr>
          <p:nvPr/>
        </p:nvSpPr>
        <p:spPr>
          <a:xfrm>
            <a:off x="7088144" y="2644801"/>
            <a:ext cx="1829054" cy="1245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018D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Who Want to Build World Peace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BAA38C0-6926-7F8F-EA21-1CA737CF5376}"/>
              </a:ext>
            </a:extLst>
          </p:cNvPr>
          <p:cNvSpPr txBox="1">
            <a:spLocks/>
          </p:cNvSpPr>
          <p:nvPr/>
        </p:nvSpPr>
        <p:spPr>
          <a:xfrm>
            <a:off x="8947434" y="2639115"/>
            <a:ext cx="1829054" cy="1245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10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with Limited Ability to Pay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0432E8-7182-DCB0-3A59-981EE814A626}"/>
              </a:ext>
            </a:extLst>
          </p:cNvPr>
          <p:cNvSpPr txBox="1">
            <a:spLocks/>
          </p:cNvSpPr>
          <p:nvPr/>
        </p:nvSpPr>
        <p:spPr>
          <a:xfrm>
            <a:off x="1147686" y="2644801"/>
            <a:ext cx="2143519" cy="1245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800" b="1" dirty="0">
                <a:solidFill>
                  <a:srgbClr val="018D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Who Don’t Know Much About Rotary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506DD5A-1E9D-6D8C-04B8-F86627EF01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8583"/>
          <a:stretch/>
        </p:blipFill>
        <p:spPr>
          <a:xfrm>
            <a:off x="9102959" y="3787937"/>
            <a:ext cx="1489157" cy="195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372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74628AC-E43F-D12F-9224-1A43C3F08053}"/>
              </a:ext>
            </a:extLst>
          </p:cNvPr>
          <p:cNvSpPr txBox="1">
            <a:spLocks/>
          </p:cNvSpPr>
          <p:nvPr/>
        </p:nvSpPr>
        <p:spPr>
          <a:xfrm>
            <a:off x="838200" y="665758"/>
            <a:ext cx="10515600" cy="92333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rgbClr val="0050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Language that Sounds </a:t>
            </a:r>
            <a:r>
              <a:rPr lang="en-US" sz="4000" b="1" i="1" dirty="0">
                <a:solidFill>
                  <a:srgbClr val="0050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Attractive</a:t>
            </a:r>
            <a:endParaRPr lang="en-US" sz="2400" dirty="0">
              <a:solidFill>
                <a:srgbClr val="0050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4137E1-FAB5-E542-DD84-BE3F545DD81F}"/>
              </a:ext>
            </a:extLst>
          </p:cNvPr>
          <p:cNvSpPr/>
          <p:nvPr/>
        </p:nvSpPr>
        <p:spPr>
          <a:xfrm>
            <a:off x="2860090" y="1591290"/>
            <a:ext cx="55777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019FCB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Welcome to Rotary</a:t>
            </a: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49A934F9-E4D9-C148-C1FB-AD72ABED65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1982"/>
          <a:stretch/>
        </p:blipFill>
        <p:spPr>
          <a:xfrm>
            <a:off x="1487585" y="3787121"/>
            <a:ext cx="1426985" cy="19528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CBF6A85-E56E-1ACE-6EB5-4308D3FCC6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0592"/>
          <a:stretch/>
        </p:blipFill>
        <p:spPr>
          <a:xfrm>
            <a:off x="3447014" y="3787121"/>
            <a:ext cx="1452419" cy="19528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A4D8128-FFD6-9F9A-BB58-670C8CE770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0592"/>
          <a:stretch/>
        </p:blipFill>
        <p:spPr>
          <a:xfrm>
            <a:off x="5345484" y="3787121"/>
            <a:ext cx="1452420" cy="19528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7C76FE-F146-E2DB-FAB0-ACAD6043DE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8583"/>
          <a:stretch/>
        </p:blipFill>
        <p:spPr>
          <a:xfrm>
            <a:off x="7243952" y="3787121"/>
            <a:ext cx="1489157" cy="19528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0654454-A52E-2C92-B635-ACDAAFE5AF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0236"/>
          <a:stretch/>
        </p:blipFill>
        <p:spPr>
          <a:xfrm>
            <a:off x="9103244" y="3782759"/>
            <a:ext cx="1458920" cy="195289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79DA77A6-7543-EEE7-C7A2-82374B404403}"/>
              </a:ext>
            </a:extLst>
          </p:cNvPr>
          <p:cNvSpPr txBox="1">
            <a:spLocks/>
          </p:cNvSpPr>
          <p:nvPr/>
        </p:nvSpPr>
        <p:spPr>
          <a:xfrm>
            <a:off x="5468614" y="3022124"/>
            <a:ext cx="1173480" cy="760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018D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Leaders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13AB118-C3B0-DC4A-6C0F-54BEDF9CCB2B}"/>
              </a:ext>
            </a:extLst>
          </p:cNvPr>
          <p:cNvSpPr txBox="1">
            <a:spLocks/>
          </p:cNvSpPr>
          <p:nvPr/>
        </p:nvSpPr>
        <p:spPr>
          <a:xfrm>
            <a:off x="3509185" y="3022124"/>
            <a:ext cx="1426985" cy="760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018D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Leaders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DF88565-9646-5421-2545-877613B6DF93}"/>
              </a:ext>
            </a:extLst>
          </p:cNvPr>
          <p:cNvSpPr txBox="1">
            <a:spLocks/>
          </p:cNvSpPr>
          <p:nvPr/>
        </p:nvSpPr>
        <p:spPr>
          <a:xfrm>
            <a:off x="7088144" y="2635276"/>
            <a:ext cx="1829054" cy="1245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018D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Who Want to Build World Peace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86D9D434-8162-9747-8590-DBD2E2772506}"/>
              </a:ext>
            </a:extLst>
          </p:cNvPr>
          <p:cNvSpPr txBox="1">
            <a:spLocks/>
          </p:cNvSpPr>
          <p:nvPr/>
        </p:nvSpPr>
        <p:spPr>
          <a:xfrm>
            <a:off x="8917198" y="2642287"/>
            <a:ext cx="1941302" cy="1245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800" b="1" dirty="0">
                <a:solidFill>
                  <a:srgbClr val="018D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</a:p>
          <a:p>
            <a:pPr algn="ctr">
              <a:lnSpc>
                <a:spcPct val="100000"/>
              </a:lnSpc>
            </a:pPr>
            <a:r>
              <a:rPr lang="en-US" sz="1800" b="1" dirty="0">
                <a:solidFill>
                  <a:srgbClr val="018D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 Business</a:t>
            </a:r>
          </a:p>
          <a:p>
            <a:pPr algn="ctr">
              <a:lnSpc>
                <a:spcPct val="100000"/>
              </a:lnSpc>
            </a:pPr>
            <a:r>
              <a:rPr lang="en-US" sz="1800" b="1" dirty="0">
                <a:solidFill>
                  <a:srgbClr val="018D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Owners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FB6B447-F243-B899-1703-9599BEA3A8A1}"/>
              </a:ext>
            </a:extLst>
          </p:cNvPr>
          <p:cNvSpPr txBox="1">
            <a:spLocks/>
          </p:cNvSpPr>
          <p:nvPr/>
        </p:nvSpPr>
        <p:spPr>
          <a:xfrm>
            <a:off x="1147686" y="2635276"/>
            <a:ext cx="2143519" cy="1245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800" b="1" dirty="0">
                <a:solidFill>
                  <a:srgbClr val="018D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Who Don’t Know Much About Rotary</a:t>
            </a:r>
          </a:p>
        </p:txBody>
      </p:sp>
    </p:spTree>
    <p:extLst>
      <p:ext uri="{BB962C8B-B14F-4D97-AF65-F5344CB8AC3E}">
        <p14:creationId xmlns:p14="http://schemas.microsoft.com/office/powerpoint/2010/main" val="2297525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0C4E-3056-2765-6571-6F45B359A0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2765" y="2438397"/>
            <a:ext cx="10302253" cy="714103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019FC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DIVERSITY</a:t>
            </a:r>
            <a:r>
              <a:rPr lang="en-US" sz="3600" dirty="0">
                <a:solidFill>
                  <a:srgbClr val="019FC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 Bringing More People into Rotary</a:t>
            </a:r>
            <a:endParaRPr lang="en-US" dirty="0">
              <a:solidFill>
                <a:srgbClr val="019FCB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A4B4FF8-73E6-7DC9-7298-FC648CC2171B}"/>
              </a:ext>
            </a:extLst>
          </p:cNvPr>
          <p:cNvSpPr txBox="1">
            <a:spLocks/>
          </p:cNvSpPr>
          <p:nvPr/>
        </p:nvSpPr>
        <p:spPr>
          <a:xfrm>
            <a:off x="992765" y="4820199"/>
            <a:ext cx="10168110" cy="7141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INCLUSION</a:t>
            </a:r>
            <a:r>
              <a:rPr lang="en-US" sz="3600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 Bringing Rotary to More People</a:t>
            </a:r>
            <a:endParaRPr lang="en-US" dirty="0">
              <a:solidFill>
                <a:srgbClr val="00B05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4C41D35-C0BD-5993-3F88-82095BC89C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2764" y="3716380"/>
            <a:ext cx="10302253" cy="714103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961A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EQUITY</a:t>
            </a:r>
            <a:r>
              <a:rPr lang="en-US" sz="3600" dirty="0">
                <a:solidFill>
                  <a:srgbClr val="961A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</a:t>
            </a:r>
            <a:r>
              <a:rPr lang="en-US" sz="3600" b="1" dirty="0">
                <a:solidFill>
                  <a:srgbClr val="961A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600" dirty="0">
                <a:solidFill>
                  <a:srgbClr val="961A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Making Rotary Work for More People</a:t>
            </a:r>
            <a:endParaRPr lang="en-US" dirty="0">
              <a:solidFill>
                <a:srgbClr val="961A8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7B7436-9BF4-7127-BEBC-F7D1F482C145}"/>
              </a:ext>
            </a:extLst>
          </p:cNvPr>
          <p:cNvSpPr txBox="1"/>
          <p:nvPr/>
        </p:nvSpPr>
        <p:spPr>
          <a:xfrm>
            <a:off x="5181598" y="848352"/>
            <a:ext cx="18723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DEI</a:t>
            </a:r>
          </a:p>
        </p:txBody>
      </p:sp>
    </p:spTree>
    <p:extLst>
      <p:ext uri="{BB962C8B-B14F-4D97-AF65-F5344CB8AC3E}">
        <p14:creationId xmlns:p14="http://schemas.microsoft.com/office/powerpoint/2010/main" val="48592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E54B04D-BB6B-691B-974E-12FC9B57D2DD}"/>
              </a:ext>
            </a:extLst>
          </p:cNvPr>
          <p:cNvSpPr txBox="1"/>
          <p:nvPr/>
        </p:nvSpPr>
        <p:spPr>
          <a:xfrm>
            <a:off x="745331" y="1079836"/>
            <a:ext cx="10701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4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Making Rotary More </a:t>
            </a:r>
            <a:r>
              <a:rPr lang="en-US" sz="5400" b="1" dirty="0">
                <a:solidFill>
                  <a:schemeClr val="accent4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Welcoming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566275-FC3C-8155-6196-73FDEFB1AA2F}"/>
              </a:ext>
            </a:extLst>
          </p:cNvPr>
          <p:cNvSpPr txBox="1"/>
          <p:nvPr/>
        </p:nvSpPr>
        <p:spPr>
          <a:xfrm>
            <a:off x="812005" y="2035042"/>
            <a:ext cx="105679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00B0F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Making Rotary More </a:t>
            </a:r>
            <a:r>
              <a:rPr lang="en-US" sz="5400" b="1" dirty="0">
                <a:solidFill>
                  <a:srgbClr val="00B0F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Accessible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76D3D0-0F6F-046A-FB37-2352C50C0E65}"/>
              </a:ext>
            </a:extLst>
          </p:cNvPr>
          <p:cNvSpPr txBox="1"/>
          <p:nvPr/>
        </p:nvSpPr>
        <p:spPr>
          <a:xfrm>
            <a:off x="711992" y="2990248"/>
            <a:ext cx="107680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961A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Making Rotary More </a:t>
            </a:r>
            <a:r>
              <a:rPr lang="en-US" sz="5400" b="1" dirty="0">
                <a:solidFill>
                  <a:srgbClr val="961A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Interesting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C05751-4D78-234F-7726-67DC5593993A}"/>
              </a:ext>
            </a:extLst>
          </p:cNvPr>
          <p:cNvSpPr txBox="1"/>
          <p:nvPr/>
        </p:nvSpPr>
        <p:spPr>
          <a:xfrm>
            <a:off x="778667" y="3945454"/>
            <a:ext cx="10701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Making Rotary More </a:t>
            </a:r>
            <a:r>
              <a:rPr lang="en-US" sz="5400" b="1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Fun</a:t>
            </a:r>
          </a:p>
        </p:txBody>
      </p:sp>
    </p:spTree>
    <p:extLst>
      <p:ext uri="{BB962C8B-B14F-4D97-AF65-F5344CB8AC3E}">
        <p14:creationId xmlns:p14="http://schemas.microsoft.com/office/powerpoint/2010/main" val="169335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BEADB-3F2E-BD90-0DC9-459C4D22F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Diversity of Diversity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18CD754-EF9C-FE6C-8F52-AAD8F5804699}"/>
              </a:ext>
            </a:extLst>
          </p:cNvPr>
          <p:cNvSpPr txBox="1">
            <a:spLocks/>
          </p:cNvSpPr>
          <p:nvPr/>
        </p:nvSpPr>
        <p:spPr>
          <a:xfrm>
            <a:off x="4074563" y="2023896"/>
            <a:ext cx="1901463" cy="58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Ethnicity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7365348-4F65-962E-55CA-746E0309F9BC}"/>
              </a:ext>
            </a:extLst>
          </p:cNvPr>
          <p:cNvSpPr txBox="1">
            <a:spLocks/>
          </p:cNvSpPr>
          <p:nvPr/>
        </p:nvSpPr>
        <p:spPr>
          <a:xfrm>
            <a:off x="1449841" y="3124917"/>
            <a:ext cx="1021080" cy="58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F1D12CA-30D2-4CC8-F726-8B93C6336EC0}"/>
              </a:ext>
            </a:extLst>
          </p:cNvPr>
          <p:cNvSpPr txBox="1">
            <a:spLocks/>
          </p:cNvSpPr>
          <p:nvPr/>
        </p:nvSpPr>
        <p:spPr>
          <a:xfrm>
            <a:off x="7065639" y="3072535"/>
            <a:ext cx="1741714" cy="58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92D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Gender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05D7A1B-3F61-E5EA-CC26-83E18014C902}"/>
              </a:ext>
            </a:extLst>
          </p:cNvPr>
          <p:cNvSpPr txBox="1">
            <a:spLocks/>
          </p:cNvSpPr>
          <p:nvPr/>
        </p:nvSpPr>
        <p:spPr>
          <a:xfrm>
            <a:off x="8807353" y="3072535"/>
            <a:ext cx="1741714" cy="58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FF66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LGBT+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4B0955F-EC11-6376-E322-B06A852BEC95}"/>
              </a:ext>
            </a:extLst>
          </p:cNvPr>
          <p:cNvSpPr txBox="1">
            <a:spLocks/>
          </p:cNvSpPr>
          <p:nvPr/>
        </p:nvSpPr>
        <p:spPr>
          <a:xfrm rot="585986">
            <a:off x="1948967" y="4137556"/>
            <a:ext cx="2377439" cy="58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00B0F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Vocation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561AA24-EB9A-958A-7864-2E1F9B7CA7D1}"/>
              </a:ext>
            </a:extLst>
          </p:cNvPr>
          <p:cNvSpPr txBox="1">
            <a:spLocks/>
          </p:cNvSpPr>
          <p:nvPr/>
        </p:nvSpPr>
        <p:spPr>
          <a:xfrm>
            <a:off x="4168343" y="3124917"/>
            <a:ext cx="1939834" cy="58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Religion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225CFC3-7591-9EF3-5C9B-1563DC412316}"/>
              </a:ext>
            </a:extLst>
          </p:cNvPr>
          <p:cNvSpPr txBox="1">
            <a:spLocks/>
          </p:cNvSpPr>
          <p:nvPr/>
        </p:nvSpPr>
        <p:spPr>
          <a:xfrm rot="20681398">
            <a:off x="4892899" y="4137555"/>
            <a:ext cx="3084585" cy="58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Neighborhood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1B1AEB53-AD16-00AD-D773-548CFCABEA6B}"/>
              </a:ext>
            </a:extLst>
          </p:cNvPr>
          <p:cNvSpPr txBox="1">
            <a:spLocks/>
          </p:cNvSpPr>
          <p:nvPr/>
        </p:nvSpPr>
        <p:spPr>
          <a:xfrm rot="1730312">
            <a:off x="7741273" y="4003617"/>
            <a:ext cx="3440639" cy="7752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Financial Stability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38EC8AC8-8F8C-AE19-122D-FC51085B065A}"/>
              </a:ext>
            </a:extLst>
          </p:cNvPr>
          <p:cNvSpPr txBox="1">
            <a:spLocks/>
          </p:cNvSpPr>
          <p:nvPr/>
        </p:nvSpPr>
        <p:spPr>
          <a:xfrm>
            <a:off x="6697953" y="2023896"/>
            <a:ext cx="3240677" cy="58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National Origin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30EEE06F-FA9E-DDE0-C329-E05DA2FBA291}"/>
              </a:ext>
            </a:extLst>
          </p:cNvPr>
          <p:cNvSpPr txBox="1">
            <a:spLocks/>
          </p:cNvSpPr>
          <p:nvPr/>
        </p:nvSpPr>
        <p:spPr>
          <a:xfrm>
            <a:off x="2104862" y="2023896"/>
            <a:ext cx="1247775" cy="58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A6641-CF12-552E-B075-27D8982FB2D5}"/>
              </a:ext>
            </a:extLst>
          </p:cNvPr>
          <p:cNvSpPr txBox="1">
            <a:spLocks/>
          </p:cNvSpPr>
          <p:nvPr/>
        </p:nvSpPr>
        <p:spPr>
          <a:xfrm rot="20988313">
            <a:off x="671797" y="2686544"/>
            <a:ext cx="4619485" cy="771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Intellectual Disability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7A1396-EAE6-C506-8562-76416F7D9641}"/>
              </a:ext>
            </a:extLst>
          </p:cNvPr>
          <p:cNvSpPr txBox="1">
            <a:spLocks/>
          </p:cNvSpPr>
          <p:nvPr/>
        </p:nvSpPr>
        <p:spPr>
          <a:xfrm rot="1058240">
            <a:off x="8931643" y="2690420"/>
            <a:ext cx="2374516" cy="682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FFFF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Mobility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3ADF92-8CDA-E9A2-6E0B-6AE37F3A7D49}"/>
              </a:ext>
            </a:extLst>
          </p:cNvPr>
          <p:cNvSpPr txBox="1">
            <a:spLocks/>
          </p:cNvSpPr>
          <p:nvPr/>
        </p:nvSpPr>
        <p:spPr>
          <a:xfrm rot="971661">
            <a:off x="5888456" y="4367929"/>
            <a:ext cx="4651165" cy="650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019FC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Deafness/Hearing Loss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D91F3AF-87A5-7AD4-BB00-62332BB3D549}"/>
              </a:ext>
            </a:extLst>
          </p:cNvPr>
          <p:cNvSpPr txBox="1">
            <a:spLocks/>
          </p:cNvSpPr>
          <p:nvPr/>
        </p:nvSpPr>
        <p:spPr>
          <a:xfrm rot="2974711">
            <a:off x="2827549" y="4520207"/>
            <a:ext cx="3586147" cy="650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Native Language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E659556-DD25-C981-412C-8EC94B0F3AF0}"/>
              </a:ext>
            </a:extLst>
          </p:cNvPr>
          <p:cNvSpPr txBox="1">
            <a:spLocks/>
          </p:cNvSpPr>
          <p:nvPr/>
        </p:nvSpPr>
        <p:spPr>
          <a:xfrm rot="20031992">
            <a:off x="4579393" y="2479345"/>
            <a:ext cx="5850797" cy="650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Blindness/Visual Acuity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66A4235-A07D-286E-7EE1-0FE6994D6DF8}"/>
              </a:ext>
            </a:extLst>
          </p:cNvPr>
          <p:cNvSpPr txBox="1">
            <a:spLocks/>
          </p:cNvSpPr>
          <p:nvPr/>
        </p:nvSpPr>
        <p:spPr>
          <a:xfrm>
            <a:off x="3492632" y="3335267"/>
            <a:ext cx="4858684" cy="12918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80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</a:t>
            </a:r>
            <a:r>
              <a:rPr lang="en-US" sz="72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More</a:t>
            </a:r>
          </a:p>
        </p:txBody>
      </p:sp>
    </p:spTree>
    <p:extLst>
      <p:ext uri="{BB962C8B-B14F-4D97-AF65-F5344CB8AC3E}">
        <p14:creationId xmlns:p14="http://schemas.microsoft.com/office/powerpoint/2010/main" val="121935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3" grpId="0"/>
      <p:bldP spid="15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BEADB-3F2E-BD90-0DC9-459C4D22F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Why DEI?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D88C2-3F10-9D6B-DE74-DD1A07D8A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772"/>
            <a:ext cx="10515600" cy="7080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Increase size of potential membership pool.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A500E00-660F-8843-CC51-9E17C9F762BC}"/>
              </a:ext>
            </a:extLst>
          </p:cNvPr>
          <p:cNvSpPr txBox="1">
            <a:spLocks/>
          </p:cNvSpPr>
          <p:nvPr/>
        </p:nvSpPr>
        <p:spPr>
          <a:xfrm>
            <a:off x="838200" y="3136900"/>
            <a:ext cx="10515600" cy="58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Get new ideas for projects, social activities, speakers.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18CD754-EF9C-FE6C-8F52-AAD8F5804699}"/>
              </a:ext>
            </a:extLst>
          </p:cNvPr>
          <p:cNvSpPr txBox="1">
            <a:spLocks/>
          </p:cNvSpPr>
          <p:nvPr/>
        </p:nvSpPr>
        <p:spPr>
          <a:xfrm>
            <a:off x="838200" y="3977078"/>
            <a:ext cx="10515600" cy="58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Strengthen project impact by working from within.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7365348-4F65-962E-55CA-746E0309F9BC}"/>
              </a:ext>
            </a:extLst>
          </p:cNvPr>
          <p:cNvSpPr txBox="1">
            <a:spLocks/>
          </p:cNvSpPr>
          <p:nvPr/>
        </p:nvSpPr>
        <p:spPr>
          <a:xfrm>
            <a:off x="838200" y="4817256"/>
            <a:ext cx="10515600" cy="11481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961A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Build a more interesting melting pot of club members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961A8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who do more interesting things.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70137CA-77CE-61D8-67AA-9EB74CFD1A54}"/>
              </a:ext>
            </a:extLst>
          </p:cNvPr>
          <p:cNvSpPr txBox="1">
            <a:spLocks/>
          </p:cNvSpPr>
          <p:nvPr/>
        </p:nvSpPr>
        <p:spPr>
          <a:xfrm>
            <a:off x="838200" y="2370336"/>
            <a:ext cx="10515600" cy="708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Improve sense of “belonging” to help with retention.</a:t>
            </a:r>
          </a:p>
        </p:txBody>
      </p:sp>
    </p:spTree>
    <p:extLst>
      <p:ext uri="{BB962C8B-B14F-4D97-AF65-F5344CB8AC3E}">
        <p14:creationId xmlns:p14="http://schemas.microsoft.com/office/powerpoint/2010/main" val="349089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BEADB-3F2E-BD90-0DC9-459C4D22F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Rotary’s Unique 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D88C2-3F10-9D6B-DE74-DD1A07D8A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2937"/>
            <a:ext cx="10515600" cy="878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Globally, Rotary is an incredibly diverse organization.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18CD754-EF9C-FE6C-8F52-AAD8F5804699}"/>
              </a:ext>
            </a:extLst>
          </p:cNvPr>
          <p:cNvSpPr txBox="1">
            <a:spLocks/>
          </p:cNvSpPr>
          <p:nvPr/>
        </p:nvSpPr>
        <p:spPr>
          <a:xfrm>
            <a:off x="838200" y="3286124"/>
            <a:ext cx="10515600" cy="58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know that Rotary works for all kinds of people.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7365348-4F65-962E-55CA-746E0309F9BC}"/>
              </a:ext>
            </a:extLst>
          </p:cNvPr>
          <p:cNvSpPr txBox="1">
            <a:spLocks/>
          </p:cNvSpPr>
          <p:nvPr/>
        </p:nvSpPr>
        <p:spPr>
          <a:xfrm>
            <a:off x="838200" y="4260855"/>
            <a:ext cx="10515600" cy="58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Why aren’t individual clubs more diverse?</a:t>
            </a:r>
          </a:p>
        </p:txBody>
      </p:sp>
    </p:spTree>
    <p:extLst>
      <p:ext uri="{BB962C8B-B14F-4D97-AF65-F5344CB8AC3E}">
        <p14:creationId xmlns:p14="http://schemas.microsoft.com/office/powerpoint/2010/main" val="186885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BEADB-3F2E-BD90-0DC9-459C4D22F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RI’s Joint DEI Advisory Council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D88C2-3F10-9D6B-DE74-DD1A07D8A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9400"/>
            <a:ext cx="10515600" cy="9673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Launched in 2020 as “RI Task Force on DEI”</a:t>
            </a:r>
          </a:p>
          <a:p>
            <a:pPr marL="0" indent="0">
              <a:buNone/>
            </a:pPr>
            <a:endParaRPr lang="en-US" sz="3200" dirty="0">
              <a:solidFill>
                <a:srgbClr val="0050A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18CD754-EF9C-FE6C-8F52-AAD8F5804699}"/>
              </a:ext>
            </a:extLst>
          </p:cNvPr>
          <p:cNvSpPr txBox="1">
            <a:spLocks/>
          </p:cNvSpPr>
          <p:nvPr/>
        </p:nvSpPr>
        <p:spPr>
          <a:xfrm>
            <a:off x="838200" y="2698297"/>
            <a:ext cx="10515600" cy="2705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 </a:t>
            </a:r>
            <a:r>
              <a:rPr lang="en-US" sz="3200" dirty="0">
                <a:solidFill>
                  <a:srgbClr val="019FC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my.rotary.org</a:t>
            </a:r>
            <a:r>
              <a:rPr lang="en-US" sz="32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RI Commitment to Diversity, Equity, &amp; Inclusion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RI DEI Code of Conduct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Assessment Tools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Learning Modules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>
              <a:solidFill>
                <a:srgbClr val="0050A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53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BEADB-3F2E-BD90-0DC9-459C4D22F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SF#2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D88C2-3F10-9D6B-DE74-DD1A07D8A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200"/>
            <a:ext cx="10515600" cy="7080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Launched in 2020 as an </a:t>
            </a:r>
            <a:r>
              <a:rPr lang="en-US" sz="3200" i="1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 hoc</a:t>
            </a:r>
            <a:r>
              <a:rPr lang="en-US" sz="32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Club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DAE535C-FCD3-03C7-35EB-B5A23D26B939}"/>
              </a:ext>
            </a:extLst>
          </p:cNvPr>
          <p:cNvSpPr txBox="1">
            <a:spLocks/>
          </p:cNvSpPr>
          <p:nvPr/>
        </p:nvSpPr>
        <p:spPr>
          <a:xfrm>
            <a:off x="838200" y="3251076"/>
            <a:ext cx="10515600" cy="708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Sharing family histories and celebrations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19BFE3D-DD54-2D6A-7EBB-084711546487}"/>
              </a:ext>
            </a:extLst>
          </p:cNvPr>
          <p:cNvSpPr txBox="1">
            <a:spLocks/>
          </p:cNvSpPr>
          <p:nvPr/>
        </p:nvSpPr>
        <p:spPr>
          <a:xfrm>
            <a:off x="1482635" y="3776450"/>
            <a:ext cx="10515600" cy="708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Members know each other better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F1A5CB80-0650-749F-8687-C62D142AA872}"/>
              </a:ext>
            </a:extLst>
          </p:cNvPr>
          <p:cNvSpPr txBox="1">
            <a:spLocks/>
          </p:cNvSpPr>
          <p:nvPr/>
        </p:nvSpPr>
        <p:spPr>
          <a:xfrm>
            <a:off x="1482635" y="4314039"/>
            <a:ext cx="10515600" cy="708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More members feel they belong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3BA1F5D3-358F-B86C-006A-1C37478CB930}"/>
              </a:ext>
            </a:extLst>
          </p:cNvPr>
          <p:cNvSpPr txBox="1">
            <a:spLocks/>
          </p:cNvSpPr>
          <p:nvPr/>
        </p:nvSpPr>
        <p:spPr>
          <a:xfrm>
            <a:off x="1482635" y="4840367"/>
            <a:ext cx="10515600" cy="708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Members are more curious about one another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C102775-31D7-B229-C827-10906A650651}"/>
              </a:ext>
            </a:extLst>
          </p:cNvPr>
          <p:cNvSpPr txBox="1">
            <a:spLocks/>
          </p:cNvSpPr>
          <p:nvPr/>
        </p:nvSpPr>
        <p:spPr>
          <a:xfrm>
            <a:off x="1482635" y="2600015"/>
            <a:ext cx="10515600" cy="621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More interesting speakers and social events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8F05C56-3252-A75E-2BBC-8659636A16BF}"/>
              </a:ext>
            </a:extLst>
          </p:cNvPr>
          <p:cNvSpPr txBox="1">
            <a:spLocks/>
          </p:cNvSpPr>
          <p:nvPr/>
        </p:nvSpPr>
        <p:spPr>
          <a:xfrm>
            <a:off x="838200" y="2109477"/>
            <a:ext cx="10515600" cy="621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Small Groups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669A06C-711A-39D3-A28E-1099B38BA396}"/>
              </a:ext>
            </a:extLst>
          </p:cNvPr>
          <p:cNvSpPr txBox="1">
            <a:spLocks/>
          </p:cNvSpPr>
          <p:nvPr/>
        </p:nvSpPr>
        <p:spPr>
          <a:xfrm>
            <a:off x="1482635" y="5377002"/>
            <a:ext cx="10515600" cy="708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Stronger sense of community</a:t>
            </a:r>
          </a:p>
        </p:txBody>
      </p:sp>
    </p:spTree>
    <p:extLst>
      <p:ext uri="{BB962C8B-B14F-4D97-AF65-F5344CB8AC3E}">
        <p14:creationId xmlns:p14="http://schemas.microsoft.com/office/powerpoint/2010/main" val="170759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BEADB-3F2E-BD90-0DC9-459C4D22F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District 5150 DEI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D88C2-3F10-9D6B-DE74-DD1A07D8A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080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Launched in 2022 as an </a:t>
            </a:r>
            <a:r>
              <a:rPr lang="en-US" sz="3200" i="1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ad-hoc</a:t>
            </a:r>
            <a:r>
              <a:rPr lang="en-US" sz="32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committee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A500E00-660F-8843-CC51-9E17C9F762BC}"/>
              </a:ext>
            </a:extLst>
          </p:cNvPr>
          <p:cNvSpPr txBox="1">
            <a:spLocks/>
          </p:cNvSpPr>
          <p:nvPr/>
        </p:nvSpPr>
        <p:spPr>
          <a:xfrm>
            <a:off x="838200" y="2616199"/>
            <a:ext cx="10515600" cy="58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District Strategic Plan: Make committee official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72229B-9B8A-4ED7-B6C2-134A6704FDF3}"/>
              </a:ext>
            </a:extLst>
          </p:cNvPr>
          <p:cNvSpPr txBox="1"/>
          <p:nvPr/>
        </p:nvSpPr>
        <p:spPr>
          <a:xfrm>
            <a:off x="1466849" y="3580487"/>
            <a:ext cx="1016317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Watch for:</a:t>
            </a:r>
          </a:p>
          <a:p>
            <a:r>
              <a:rPr lang="en-US" sz="32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n-US" sz="24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More learning and leadership opportunities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Ideas and support for clubs that want to become more diverse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005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DEI Film Festival – DEI Speakers Program</a:t>
            </a:r>
            <a:endParaRPr lang="en-US" dirty="0">
              <a:solidFill>
                <a:srgbClr val="0050A2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6D4581E-3A0F-FB4F-E2DC-2AA4EF7B6C10}"/>
              </a:ext>
            </a:extLst>
          </p:cNvPr>
          <p:cNvSpPr txBox="1">
            <a:spLocks/>
          </p:cNvSpPr>
          <p:nvPr/>
        </p:nvSpPr>
        <p:spPr>
          <a:xfrm rot="19816628">
            <a:off x="4665342" y="2511076"/>
            <a:ext cx="1931126" cy="58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DONE!</a:t>
            </a:r>
          </a:p>
        </p:txBody>
      </p:sp>
    </p:spTree>
    <p:extLst>
      <p:ext uri="{BB962C8B-B14F-4D97-AF65-F5344CB8AC3E}">
        <p14:creationId xmlns:p14="http://schemas.microsoft.com/office/powerpoint/2010/main" val="361876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453</Words>
  <Application>Microsoft Office PowerPoint</Application>
  <PresentationFormat>Widescreen</PresentationFormat>
  <Paragraphs>94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Open Sans</vt:lpstr>
      <vt:lpstr>Office Theme</vt:lpstr>
      <vt:lpstr>Diversity-Equity-Inclusion </vt:lpstr>
      <vt:lpstr>DIVERSITY - Bringing More People into Rotary</vt:lpstr>
      <vt:lpstr>PowerPoint Presentation</vt:lpstr>
      <vt:lpstr>The Diversity of Diversity</vt:lpstr>
      <vt:lpstr>Why DEI?</vt:lpstr>
      <vt:lpstr>Rotary’s Unique Position</vt:lpstr>
      <vt:lpstr>RI’s Joint DEI Advisory Council</vt:lpstr>
      <vt:lpstr>SF#2 Experience</vt:lpstr>
      <vt:lpstr>District 5150 DEI Committee</vt:lpstr>
      <vt:lpstr>Where Do We Go From Here?</vt:lpstr>
      <vt:lpstr>PowerPoint Presentation</vt:lpstr>
      <vt:lpstr>Use Language that Sounds Attractive</vt:lpstr>
      <vt:lpstr>Use Language that Sounds Attractive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Diversity-Equity-Inclusion</dc:title>
  <dc:creator>Scott Plakun</dc:creator>
  <cp:lastModifiedBy>Scott Plakun</cp:lastModifiedBy>
  <cp:revision>18</cp:revision>
  <dcterms:created xsi:type="dcterms:W3CDTF">2023-03-27T22:18:16Z</dcterms:created>
  <dcterms:modified xsi:type="dcterms:W3CDTF">2024-01-19T18:52:28Z</dcterms:modified>
</cp:coreProperties>
</file>