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21"/>
  </p:notesMasterIdLst>
  <p:sldIdLst>
    <p:sldId id="256" r:id="rId3"/>
    <p:sldId id="658" r:id="rId4"/>
    <p:sldId id="544" r:id="rId5"/>
    <p:sldId id="784" r:id="rId6"/>
    <p:sldId id="353" r:id="rId7"/>
    <p:sldId id="354" r:id="rId8"/>
    <p:sldId id="787" r:id="rId9"/>
    <p:sldId id="788" r:id="rId10"/>
    <p:sldId id="789" r:id="rId11"/>
    <p:sldId id="782" r:id="rId12"/>
    <p:sldId id="774" r:id="rId13"/>
    <p:sldId id="776" r:id="rId14"/>
    <p:sldId id="778" r:id="rId15"/>
    <p:sldId id="783" r:id="rId16"/>
    <p:sldId id="785" r:id="rId17"/>
    <p:sldId id="638" r:id="rId18"/>
    <p:sldId id="410" r:id="rId19"/>
    <p:sldId id="6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6405"/>
  </p:normalViewPr>
  <p:slideViewPr>
    <p:cSldViewPr snapToGrid="0">
      <p:cViewPr varScale="1">
        <p:scale>
          <a:sx n="116" d="100"/>
          <a:sy n="116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B2A6A-0948-7B47-B4A6-923BD0CFE9E9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3B8B-020A-9841-ACEA-5CA781D70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1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4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7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FA6-49EE-43EC-9DDD-E9A2D65BED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52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3F87-6FF8-BC6E-2FD6-45197AF8A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E13-73ED-E7AD-890F-00886A2AF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C85F1-7345-6136-B6AC-810060F0C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A3AA6-5E25-18C2-AA3C-9FBCC93D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F3A5B-E040-B4FE-6ED9-07263FD4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907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5615-CA33-4444-532D-5BF90093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FA440-4E1D-1A79-43B8-69BE220AC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25FC1-2FD0-37C9-E313-A77E781E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07604-D7DA-E36D-8F7D-DDA46E0D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FBB55-43F9-698F-AF76-0AE5496F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608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9212-2D77-9C77-1672-5AB0D6BF7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A9AAD-122B-E647-8C59-538871F3C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5809-F6A6-2860-0BC2-480886F0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2549-C62F-377D-AC4D-2E4D6A54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44B2F-3E1D-4EA5-BD4C-855500F0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199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22F4C2-6B86-403A-A8D3-B5878DFE21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50ABD3-1E0C-4476-A263-45C0B39B67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05740" rtlCol="0" anchor="b">
            <a:noAutofit/>
          </a:bodyPr>
          <a:lstStyle/>
          <a:p>
            <a:pPr algn="l"/>
            <a:r>
              <a:rPr lang="en-US" sz="1350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8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4" y="115572"/>
            <a:ext cx="4233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8347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1D3F838-714E-2499-5674-FFD89F10D589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994177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Text &amp; Photo slide #1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3694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 - DA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60F9809-E22F-4D8D-9D6C-B50647C4DB8E}"/>
              </a:ext>
            </a:extLst>
          </p:cNvPr>
          <p:cNvSpPr/>
          <p:nvPr userDrawn="1"/>
        </p:nvSpPr>
        <p:spPr>
          <a:xfrm>
            <a:off x="9507552" y="-535632"/>
            <a:ext cx="3307900" cy="3254216"/>
          </a:xfrm>
          <a:prstGeom prst="ellipse">
            <a:avLst/>
          </a:prstGeom>
          <a:solidFill>
            <a:srgbClr val="F7A81B"/>
          </a:solidFill>
          <a:ln>
            <a:solidFill>
              <a:srgbClr val="F7A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44C6F1-5C0A-4315-A484-5B85945C6C12}"/>
              </a:ext>
            </a:extLst>
          </p:cNvPr>
          <p:cNvSpPr/>
          <p:nvPr userDrawn="1"/>
        </p:nvSpPr>
        <p:spPr>
          <a:xfrm>
            <a:off x="11112285" y="-251854"/>
            <a:ext cx="1414533" cy="1328986"/>
          </a:xfrm>
          <a:prstGeom prst="ellipse">
            <a:avLst/>
          </a:prstGeom>
          <a:solidFill>
            <a:srgbClr val="01B4E7"/>
          </a:solidFill>
          <a:ln>
            <a:solidFill>
              <a:srgbClr val="01B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79769C1E-DB60-650E-7686-98C269BB4F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28" y="6127151"/>
            <a:ext cx="1441639" cy="615279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5D0E09E-1B2D-F70F-9AC2-9655E9BC6EF7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Primary Content Slide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2546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0896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3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33E4D266-1597-4CC9-A7B2-B58EA77DF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39" y="5781450"/>
            <a:ext cx="2112588" cy="9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ener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595BFE-EB54-42C4-9D04-3F8DA46DE1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61E981-53B8-45E2-8B48-0AFC8149B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6"/>
          <a:stretch/>
        </p:blipFill>
        <p:spPr>
          <a:xfrm>
            <a:off x="9613854" y="5407661"/>
            <a:ext cx="2403856" cy="1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5150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D53A2B-1E08-432C-8028-CB4DA0FAF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30FDB-F442-40BA-BA8A-827AD027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A24A67E-7995-4C3A-932C-285B72DEB2B0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DDAE47-DACE-4FE4-8C24-47EFCFB3B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6"/>
          <a:stretch/>
        </p:blipFill>
        <p:spPr>
          <a:xfrm>
            <a:off x="4894072" y="4974412"/>
            <a:ext cx="2403856" cy="1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B16D-66FC-5B31-839E-B32EB318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822B-06B4-CB51-2237-B67A7A22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5AF1E-F782-8C4E-8D6C-AD798AB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389C-6943-CC9A-5B71-7225ED14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6AA96-5D70-E53E-BE6C-7E87C4AE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69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505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699BED-CB0A-426C-805A-F61F46713AF5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5C99DE-6964-4885-8326-0B31D8C7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754"/>
            <a:ext cx="10515600" cy="1325563"/>
          </a:xfrm>
        </p:spPr>
        <p:txBody>
          <a:bodyPr/>
          <a:lstStyle>
            <a:lvl1pPr>
              <a:defRPr cap="all" baseline="0">
                <a:solidFill>
                  <a:srgbClr val="15458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5B06340B-26DD-4E82-9F41-B26D279C1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41" y="5386615"/>
            <a:ext cx="2277519" cy="9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or sub-heading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7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Rotary Club name or sub-heading goes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38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57281-2BC4-4225-A2C5-D50B79F4F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D0F9556-6213-4F5A-B80C-E37ABBF1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 anchor="b" anchorCtr="0"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58731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57281-2BC4-4225-A2C5-D50B79F4F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D0F9556-6213-4F5A-B80C-E37ABBF1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 anchor="b" anchorCtr="0"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1418617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2DA62-8BBF-46C8-AAE6-9A53B9C4C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3463E86-F918-4D84-A9B0-6A3619D54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931285"/>
            <a:ext cx="10515600" cy="1325563"/>
          </a:xfrm>
        </p:spPr>
        <p:txBody>
          <a:bodyPr>
            <a:noAutofit/>
          </a:bodyPr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style</a:t>
            </a:r>
          </a:p>
        </p:txBody>
      </p:sp>
    </p:spTree>
    <p:extLst>
      <p:ext uri="{BB962C8B-B14F-4D97-AF65-F5344CB8AC3E}">
        <p14:creationId xmlns:p14="http://schemas.microsoft.com/office/powerpoint/2010/main" val="309502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4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27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5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865B-6C4B-DA64-10F9-8FF11DE4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87BD0-1E5C-DAD1-85E1-77BF71345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F2C3B-7C9E-571F-CE88-56839775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75B0-D90F-0C05-6A81-E36E99E8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0015-7B55-24E0-6435-D3A0A824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747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63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E828A5-651D-45D5-95A6-1C7DE39C97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F6B40-8363-4BB3-A2A6-08CC93040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333" y="1899398"/>
            <a:ext cx="7015679" cy="1325563"/>
          </a:xfrm>
        </p:spPr>
        <p:txBody>
          <a:bodyPr anchor="b" anchorCtr="0">
            <a:no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Add Subhead (optional)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134904-AC85-40E3-B527-D82CBCE8DDF6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60B3A-B298-4E18-889E-47F5A4D5C459}"/>
              </a:ext>
            </a:extLst>
          </p:cNvPr>
          <p:cNvSpPr/>
          <p:nvPr userDrawn="1"/>
        </p:nvSpPr>
        <p:spPr>
          <a:xfrm>
            <a:off x="7312013" y="1234846"/>
            <a:ext cx="4251158" cy="425115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06EB3E8-E180-4329-99FD-C7F701A03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333" y="3340594"/>
            <a:ext cx="4966548" cy="202977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 and explain number at right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5E15F3-2E75-4894-A0C5-E09E6C72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800" y="2468880"/>
            <a:ext cx="4054475" cy="1920239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0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F27F54-07C2-48BB-A995-B6988F08D24C}"/>
              </a:ext>
            </a:extLst>
          </p:cNvPr>
          <p:cNvCxnSpPr/>
          <p:nvPr userDrawn="1"/>
        </p:nvCxnSpPr>
        <p:spPr>
          <a:xfrm>
            <a:off x="296332" y="3276600"/>
            <a:ext cx="59063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019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86E869-AF9B-4D2E-94C7-AD0D487AE9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4B55B-A970-4B89-9E98-172B8F4A6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49DEC-1C9B-47AE-81EA-AEDFE86D21AC}"/>
              </a:ext>
            </a:extLst>
          </p:cNvPr>
          <p:cNvSpPr txBox="1"/>
          <p:nvPr userDrawn="1"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68252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77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5CAB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00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0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6002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34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0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1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4C19-A762-F531-218E-1D3C2EFB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D2C4-A518-7BF2-5B2D-30476C2C2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E8477-DDC1-F425-DAAD-1DF17558F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7843B-9AAF-3A89-8F3F-1FA5277A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D4293-6BA5-76AD-665D-B14D454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67DA2-49F0-1CC4-B1E5-4A9E4EED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1223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76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47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41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4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10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3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1054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54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98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5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FD46-78E7-CDDC-7239-7DE144F4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47486-CB49-3661-0101-B3D1DE32D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73C2A-5F27-F085-91C9-CDFD8444D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8F4BE-51F8-A4C5-C3F6-4DB79485C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C7428-AAA9-18B9-EF43-0AE970813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F9A19A-22B6-3D27-062A-6600E3D4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D60F7-52E2-81D9-D394-8F0E13A1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B0896-3E6B-ED1C-8ABE-68F75AEB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87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77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43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42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82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33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6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2A25-073F-BC68-9DC8-3AF3D531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4DCBB-B855-8858-D344-746D5C90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4ED7C-E8BB-72C1-1D17-F2F0EA68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66C46-3512-E392-8EC8-6340E15B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64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219E0-C1A2-E598-9879-BE6B3F54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715D4-3C64-51E9-CD0A-20344F97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E6324-59D3-CC3B-364B-BAEC02FA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760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62A8-F199-EDD4-55CC-88A50563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CB8D9-0FBA-FFC0-E6F7-DA805E33B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E73D3-32C4-4FBE-257A-3EE3CC2DD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7964E-63A4-CE14-2964-5A93BCE4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39DCC-71FC-6CDF-9B0C-C8E5273F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A5D66-7151-6A2E-8A17-29B39E39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0256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DD43-49E2-0618-C590-13199046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8F016-E7E0-9709-57D2-14BB4C897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2E71F-E688-9E87-2EBF-C7FE74FF5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0FBE-362D-CE9F-B935-C688965A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7EC0D-A34F-EE09-2F00-68A58503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C9E0C-B0EF-E7E0-6014-66B35E0A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996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F0EA3-99A6-A2A5-C475-6686BAEA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E8D5E-EA45-B2B0-769A-7D8ECE6A9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87F79-C02C-3D3A-8C7F-65114F98A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3F312-265B-AC40-A1CE-1E055D0DB0D7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3E47D-C92E-77BA-2BF7-F5CB1DD53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CBA69-B728-D8E5-3E13-29ECC838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0D96A-F814-D347-AA50-F5211F21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05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34AD331D-6E76-C4A3-24B4-B552602630BA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39" y="5781450"/>
            <a:ext cx="2112588" cy="901634"/>
          </a:xfrm>
          <a:prstGeom prst="rect">
            <a:avLst/>
          </a:prstGeom>
        </p:spPr>
      </p:pic>
    </p:spTree>
    <p:custDataLst>
      <p:tags r:id="rId41"/>
    </p:custDataLst>
    <p:extLst>
      <p:ext uri="{BB962C8B-B14F-4D97-AF65-F5344CB8AC3E}">
        <p14:creationId xmlns:p14="http://schemas.microsoft.com/office/powerpoint/2010/main" val="27718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polio.org/" TargetMode="External"/><Relationship Id="rId2" Type="http://schemas.openxmlformats.org/officeDocument/2006/relationships/hyperlink" Target="http://www.rotary.org/donate" TargetMode="Externa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65B8-EE08-6179-A921-1252A4CE8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186"/>
            <a:ext cx="9144000" cy="1416361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Rotary Foundation</a:t>
            </a:r>
            <a:br>
              <a:rPr lang="en-US" dirty="0"/>
            </a:br>
            <a:r>
              <a:rPr lang="en-US" dirty="0"/>
              <a:t>“Doing Good in the World”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D7B04-77CC-1CFD-9F62-86EF73ACD3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world.jpg">
            <a:extLst>
              <a:ext uri="{FF2B5EF4-FFF2-40B4-BE49-F238E27FC236}">
                <a16:creationId xmlns:a16="http://schemas.microsoft.com/office/drawing/2014/main" id="{63A64995-3F14-8B9A-B5F0-5F66F0624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69" b="13403"/>
          <a:stretch/>
        </p:blipFill>
        <p:spPr>
          <a:xfrm>
            <a:off x="0" y="1537547"/>
            <a:ext cx="12192000" cy="5320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7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Ways to Support The Rotary Foundation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C974-B87C-1BC8-EE16-D4AE8F6C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3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Every Rotarian Every Year (EREY) Campaign</a:t>
            </a:r>
          </a:p>
          <a:p>
            <a:r>
              <a:rPr lang="en-US" sz="3300" dirty="0">
                <a:latin typeface="Arial Rounded MT Bold" panose="020F0704030504030204" pitchFamily="34" charset="77"/>
                <a:hlinkClick r:id="rId2"/>
              </a:rPr>
              <a:t>www.rotary.org/donate</a:t>
            </a:r>
            <a:endParaRPr lang="en-US" sz="3300" dirty="0"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3300" dirty="0">
                <a:latin typeface="Arial Rounded MT Bold" panose="020F0704030504030204" pitchFamily="34" charset="77"/>
              </a:rPr>
              <a:t>	</a:t>
            </a:r>
            <a:r>
              <a:rPr lang="en-US" sz="33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Focused donations, Memorials and Tributes</a:t>
            </a:r>
          </a:p>
          <a:p>
            <a:r>
              <a:rPr lang="en-US" sz="3300" dirty="0">
                <a:latin typeface="Arial Rounded MT Bold" panose="020F0704030504030204" pitchFamily="34" charset="77"/>
                <a:hlinkClick r:id="rId3"/>
              </a:rPr>
              <a:t>www.endpolio.org</a:t>
            </a:r>
            <a:endParaRPr lang="en-US" sz="3300" dirty="0">
              <a:latin typeface="Arial Rounded MT Bold" panose="020F0704030504030204" pitchFamily="34" charset="77"/>
            </a:endParaRPr>
          </a:p>
          <a:p>
            <a:r>
              <a:rPr lang="en-US" sz="33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Bequests</a:t>
            </a:r>
          </a:p>
          <a:p>
            <a:r>
              <a:rPr lang="en-US" sz="33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Endowments</a:t>
            </a:r>
          </a:p>
          <a:p>
            <a:endParaRPr lang="en-US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6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30A4D3-F954-3D2B-8BE1-928EA6F0A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202" y="5787501"/>
            <a:ext cx="1766968" cy="666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836828-C465-35F9-CC63-6E836DB144F4}"/>
              </a:ext>
            </a:extLst>
          </p:cNvPr>
          <p:cNvSpPr/>
          <p:nvPr/>
        </p:nvSpPr>
        <p:spPr>
          <a:xfrm>
            <a:off x="6236142" y="1975696"/>
            <a:ext cx="55918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Individuals become PHFs when they reach 1,000 recognition points.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This can be done a giving to:</a:t>
            </a:r>
          </a:p>
          <a:p>
            <a:pPr marL="685800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The Annual Fund</a:t>
            </a:r>
          </a:p>
          <a:p>
            <a:pPr marL="685800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PolioPlus</a:t>
            </a:r>
          </a:p>
          <a:p>
            <a:pPr marL="685800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An eligible grant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Reaching 1,000 points through a combination of outright giving and points.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Name an individual a PHF by transferring points to them.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7CEAD4D-F39D-BD5C-EED1-8B726D759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3472" y="687432"/>
            <a:ext cx="4360719" cy="798829"/>
          </a:xfrm>
        </p:spPr>
        <p:txBody>
          <a:bodyPr/>
          <a:lstStyle/>
          <a:p>
            <a:pPr lvl="0"/>
            <a:r>
              <a:rPr lang="en-US" sz="36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Paul Harris Fellow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641F1-CB75-8A48-B1D1-66EA0B66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61" y="547380"/>
            <a:ext cx="3459257" cy="3459257"/>
          </a:xfrm>
          <a:prstGeom prst="rect">
            <a:avLst/>
          </a:prstGeom>
        </p:spPr>
      </p:pic>
      <p:pic>
        <p:nvPicPr>
          <p:cNvPr id="7" name="Picture 2" descr="ROTARY'S PAUL HARRIS FELLOWS | The Rotary Club of Timaru">
            <a:extLst>
              <a:ext uri="{FF2B5EF4-FFF2-40B4-BE49-F238E27FC236}">
                <a16:creationId xmlns:a16="http://schemas.microsoft.com/office/drawing/2014/main" id="{168A4740-E59C-391B-E27C-61DD6803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75" y="4200352"/>
            <a:ext cx="1767009" cy="1813818"/>
          </a:xfrm>
          <a:prstGeom prst="rect">
            <a:avLst/>
          </a:prstGeom>
          <a:noFill/>
          <a:effectLst>
            <a:outerShdw blurRad="50800" dist="76200" dir="12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345629-F5BD-3A44-5B6B-02E72198817E}"/>
              </a:ext>
            </a:extLst>
          </p:cNvPr>
          <p:cNvSpPr txBox="1"/>
          <p:nvPr/>
        </p:nvSpPr>
        <p:spPr>
          <a:xfrm>
            <a:off x="5932637" y="184979"/>
            <a:ext cx="5954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cap="small" dirty="0">
                <a:solidFill>
                  <a:schemeClr val="bg1"/>
                </a:solidFill>
              </a:rPr>
              <a:t>The</a:t>
            </a:r>
            <a:r>
              <a:rPr lang="en-US" sz="2400" b="1" cap="small" dirty="0">
                <a:solidFill>
                  <a:srgbClr val="000000"/>
                </a:solidFill>
              </a:rPr>
              <a:t> </a:t>
            </a:r>
            <a:r>
              <a:rPr lang="en-US" sz="2400" b="1" cap="small" dirty="0">
                <a:solidFill>
                  <a:schemeClr val="bg1"/>
                </a:solidFill>
              </a:rPr>
              <a:t>Foundation’s signature recognition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026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30A4D3-F954-3D2B-8BE1-928EA6F0A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202" y="5787501"/>
            <a:ext cx="1766968" cy="666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44E642-D79A-E075-E79C-2C392331F69E}"/>
              </a:ext>
            </a:extLst>
          </p:cNvPr>
          <p:cNvSpPr txBox="1"/>
          <p:nvPr/>
        </p:nvSpPr>
        <p:spPr>
          <a:xfrm>
            <a:off x="0" y="48275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cs typeface="Calibri Light" panose="020F0302020204030204" pitchFamily="34" charset="0"/>
              </a:rPr>
              <a:t>Paul Harris Society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C3113-A7C5-12FB-3FD4-7F581B9EF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99" y="1570436"/>
            <a:ext cx="2427402" cy="4616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68E3B-0595-AC81-A35C-0B14D3D2027E}"/>
              </a:ext>
            </a:extLst>
          </p:cNvPr>
          <p:cNvSpPr txBox="1"/>
          <p:nvPr/>
        </p:nvSpPr>
        <p:spPr>
          <a:xfrm>
            <a:off x="6532368" y="1711428"/>
            <a:ext cx="536469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cs typeface="Calibri Light" panose="020F0302020204030204" pitchFamily="34" charset="0"/>
              </a:rPr>
              <a:t>More than 23,000 philanthropic leaders across the globe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PHS members give nearly 18% of Annual Fund donations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Donations fund local and international projects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Recognition earned for donors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$1,000 commitment annually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Annual commitment can be met by giving as little as $85 dollars a month through Rotary Direct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FEE21-6CDE-EB00-4CA0-65463BE967A8}"/>
              </a:ext>
            </a:extLst>
          </p:cNvPr>
          <p:cNvSpPr txBox="1"/>
          <p:nvPr/>
        </p:nvSpPr>
        <p:spPr>
          <a:xfrm>
            <a:off x="6096000" y="60587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</a:rPr>
              <a:t>A Commitment to The Foundation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459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8B26-02DD-4259-AC39-D1326F51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POLIO PLUS SOCIETY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E0DDB-B0F3-4B9A-A534-33C6B060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130" y="1974850"/>
            <a:ext cx="7353421" cy="38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4990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Donor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C974-B87C-1BC8-EE16-D4AE8F6C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Paul Harris Fellow</a:t>
            </a: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Paul Harris Society</a:t>
            </a: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PolioPlus Society</a:t>
            </a: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Bequest Society</a:t>
            </a: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Major Donor</a:t>
            </a:r>
          </a:p>
          <a:p>
            <a:r>
              <a:rPr lang="en-US" sz="3000">
                <a:solidFill>
                  <a:srgbClr val="002060"/>
                </a:solidFill>
                <a:latin typeface="Arial Rounded MT Bold" panose="020F0704030504030204" pitchFamily="34" charset="77"/>
              </a:rPr>
              <a:t>White Hat Society</a:t>
            </a:r>
            <a:endParaRPr lang="en-US" sz="30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Arch </a:t>
            </a:r>
            <a:r>
              <a:rPr lang="en-US" sz="3000" dirty="0" err="1">
                <a:solidFill>
                  <a:srgbClr val="002060"/>
                </a:solidFill>
                <a:latin typeface="Arial Rounded MT Bold" panose="020F0704030504030204" pitchFamily="34" charset="77"/>
              </a:rPr>
              <a:t>Klump</a:t>
            </a:r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 Society</a:t>
            </a:r>
          </a:p>
          <a:p>
            <a:r>
              <a:rPr lang="en-US" sz="30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Legacy Society</a:t>
            </a:r>
          </a:p>
          <a:p>
            <a:pPr marL="0" indent="0">
              <a:buNone/>
            </a:pPr>
            <a:endParaRPr lang="en-US" sz="30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32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43F7-3917-A786-DD51-9F70983A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CHARITY NAVIGATOR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A1C34-E81C-E233-88EA-69BEC5AD2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 The Rotary Foundation has been annually awarded a perfect 100%</a:t>
            </a:r>
          </a:p>
          <a:p>
            <a:pPr marL="0" indent="0" algn="ctr">
              <a:buNone/>
            </a:pPr>
            <a:r>
              <a:rPr lang="en-US" sz="4400" dirty="0"/>
              <a:t>    </a:t>
            </a:r>
            <a:r>
              <a:rPr lang="en-US" sz="4400" b="1" i="1" dirty="0"/>
              <a:t>4-Star rating </a:t>
            </a:r>
            <a:r>
              <a:rPr lang="en-US" sz="4400" dirty="0"/>
              <a:t>by Charity Navigator for the past 15 consecutive years.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8F562-65BE-4E2F-A020-6BC3B0E7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1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BB76-2A8E-4716-B6DD-8A8F19C6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9024-A653-4432-8B96-239CDA79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D41A9-405F-4767-B94B-B7526179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540043"/>
            <a:ext cx="12153900" cy="50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0313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F23A2A-AFA5-31D7-D747-BD833DF3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043"/>
            <a:ext cx="10628555" cy="575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48B26-02DD-4259-AC39-D1326F51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The rotary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D0A55-4ABF-4434-A44C-5BD3D3D6A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sz="3600" dirty="0"/>
          </a:p>
          <a:p>
            <a:pPr>
              <a:spcAft>
                <a:spcPts val="600"/>
              </a:spcAft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EE051586-FBF9-C201-CEB9-EA1A27355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238989"/>
            <a:ext cx="1642441" cy="6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44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BB76-2A8E-4716-B6DD-8A8F19C6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7" y="1"/>
            <a:ext cx="11833013" cy="1540042"/>
          </a:xfrm>
        </p:spPr>
        <p:txBody>
          <a:bodyPr>
            <a:normAutofit/>
          </a:bodyPr>
          <a:lstStyle/>
          <a:p>
            <a:r>
              <a:rPr lang="en-US" sz="4000" dirty="0"/>
              <a:t>THANK YOU FOR DOING GOOD IN THE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29024-A653-4432-8B96-239CDA79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Content Placeholder 4" descr="world.jpg">
            <a:extLst>
              <a:ext uri="{FF2B5EF4-FFF2-40B4-BE49-F238E27FC236}">
                <a16:creationId xmlns:a16="http://schemas.microsoft.com/office/drawing/2014/main" id="{A26E60FD-96FA-427C-B73B-763A5CB56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69" b="13403"/>
          <a:stretch/>
        </p:blipFill>
        <p:spPr>
          <a:xfrm>
            <a:off x="0" y="1537547"/>
            <a:ext cx="12192000" cy="5320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8755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2391B0-9CD9-40EB-9236-7513CFBFA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" r="377"/>
          <a:stretch/>
        </p:blipFill>
        <p:spPr/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0"/>
            <a:ext cx="5995115" cy="6858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Rotarians, like you, to advance world understanding, goodwill, and peace through the improvement of health, the support of education, and the alleviation of poverty.</a:t>
            </a:r>
          </a:p>
          <a:p>
            <a:pPr defTabSz="724897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believe the two most important words to remember are “enable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Rotarians”. The Foundation is here to support the work that each of you are doing locally in district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well as around the world. In order to do that, we raise funds for the initiatives that are important to you and your community.  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574" y="1259335"/>
            <a:ext cx="5937964" cy="1123256"/>
          </a:xfrm>
        </p:spPr>
        <p:txBody>
          <a:bodyPr/>
          <a:lstStyle/>
          <a:p>
            <a:pPr algn="ctr"/>
            <a:r>
              <a:rPr lang="en-US" sz="3600" dirty="0"/>
              <a:t>THE ROTARY FOUNDATION’S MISSION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205" y="2475582"/>
            <a:ext cx="5600702" cy="29409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 Rotary Foundation helps Rotarians to advance world understanding, goodwill, </a:t>
            </a:r>
          </a:p>
          <a:p>
            <a:pPr>
              <a:spcBef>
                <a:spcPts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and peace by improving health, providing quality education, improving the environment, </a:t>
            </a:r>
          </a:p>
          <a:p>
            <a:pPr>
              <a:spcBef>
                <a:spcPts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and alleviating poverty.</a:t>
            </a:r>
          </a:p>
        </p:txBody>
      </p:sp>
    </p:spTree>
    <p:extLst>
      <p:ext uri="{BB962C8B-B14F-4D97-AF65-F5344CB8AC3E}">
        <p14:creationId xmlns:p14="http://schemas.microsoft.com/office/powerpoint/2010/main" val="38303842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D3E1-51F6-9075-C69F-115FA7FD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003"/>
            <a:ext cx="12192000" cy="139566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+mn-lt"/>
              </a:rPr>
              <a:t>Rotary’s Seven Areas of Focus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182A6CF-5408-1C79-CDE2-14715A6F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92" y="1434718"/>
            <a:ext cx="8469786" cy="528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CC2F6-C841-9A78-85ED-4B7A2419B751}"/>
              </a:ext>
            </a:extLst>
          </p:cNvPr>
          <p:cNvSpPr txBox="1"/>
          <p:nvPr/>
        </p:nvSpPr>
        <p:spPr>
          <a:xfrm>
            <a:off x="11060935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3EA68-DFB5-6795-A571-FC51B7FF2AB5}"/>
              </a:ext>
            </a:extLst>
          </p:cNvPr>
          <p:cNvSpPr txBox="1"/>
          <p:nvPr/>
        </p:nvSpPr>
        <p:spPr>
          <a:xfrm flipH="1">
            <a:off x="10630271" y="5883007"/>
            <a:ext cx="72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887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TRF Funding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C974-B87C-1BC8-EE16-D4AE8F6C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Annual Fund- SHARE  (Every Rotarian Every Year)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PolioPlus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Disaster Response Fund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World Fund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Peace Centers/Fellowships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Endowments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22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908044B-5A1F-FEC8-5ACF-78E3BA7AD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134" y="2625513"/>
            <a:ext cx="4978400" cy="35687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l" rtl="0"/>
            <a:r>
              <a:rPr lang="en-US" sz="9600" b="1" i="0" dirty="0">
                <a:solidFill>
                  <a:srgbClr val="17448F"/>
                </a:solidFill>
                <a:effectLst/>
              </a:rPr>
              <a:t>Donations to the Annual Fund SHARE are held by TRF for 3 years.</a:t>
            </a:r>
          </a:p>
          <a:p>
            <a:pPr algn="l" rtl="0"/>
            <a:endParaRPr lang="en-US" sz="4400" b="1" i="0" dirty="0">
              <a:solidFill>
                <a:srgbClr val="17448F"/>
              </a:solidFill>
              <a:effectLst/>
            </a:endParaRPr>
          </a:p>
          <a:p>
            <a:pPr algn="l" rtl="0"/>
            <a:r>
              <a:rPr lang="en-US" sz="9600" b="1" dirty="0">
                <a:solidFill>
                  <a:srgbClr val="17448F"/>
                </a:solidFill>
              </a:rPr>
              <a:t>Then funds are </a:t>
            </a:r>
            <a:r>
              <a:rPr lang="en-US" sz="9600" b="1" i="1" dirty="0">
                <a:solidFill>
                  <a:srgbClr val="17448F"/>
                </a:solidFill>
              </a:rPr>
              <a:t>SHARED</a:t>
            </a:r>
            <a:r>
              <a:rPr lang="en-US" sz="9600" b="1" dirty="0">
                <a:solidFill>
                  <a:srgbClr val="17448F"/>
                </a:solidFill>
              </a:rPr>
              <a:t> between the World Fund, District Designated Funds (DDF) and 5% administration.</a:t>
            </a:r>
          </a:p>
          <a:p>
            <a:pPr algn="l" rtl="0"/>
            <a:endParaRPr lang="en-US" sz="5600" b="1" i="0" dirty="0">
              <a:solidFill>
                <a:srgbClr val="17448F"/>
              </a:solidFill>
              <a:effectLst/>
            </a:endParaRPr>
          </a:p>
          <a:p>
            <a:pPr algn="l" rtl="0"/>
            <a:r>
              <a:rPr lang="en-US" sz="9600" b="1" dirty="0">
                <a:solidFill>
                  <a:srgbClr val="17448F"/>
                </a:solidFill>
              </a:rPr>
              <a:t>Almost half of Annual Fund SHARE donations are returned to our District in the form of District Designated Funds. (DDF)</a:t>
            </a:r>
            <a:br>
              <a:rPr lang="en-US" sz="7600" b="1" dirty="0"/>
            </a:br>
            <a:endParaRPr lang="en-US" sz="7600" b="1" dirty="0"/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AFE7DC4-6530-626A-94F8-A7EE43111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1" y="115570"/>
            <a:ext cx="4428066" cy="664209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1DC98-7631-1397-5002-9007A49CED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834" y="663787"/>
            <a:ext cx="5431366" cy="1952413"/>
          </a:xfrm>
        </p:spPr>
        <p:txBody>
          <a:bodyPr/>
          <a:lstStyle/>
          <a:p>
            <a:r>
              <a:rPr lang="en-US" dirty="0">
                <a:solidFill>
                  <a:srgbClr val="17448F"/>
                </a:solidFill>
                <a:latin typeface="+mn-lt"/>
              </a:rPr>
              <a:t>HOW DOES THE ANNUAL FUND </a:t>
            </a:r>
            <a:r>
              <a:rPr lang="en-US" i="1" u="sng" dirty="0">
                <a:solidFill>
                  <a:srgbClr val="17448F"/>
                </a:solidFill>
                <a:latin typeface="+mn-lt"/>
              </a:rPr>
              <a:t>SHARE</a:t>
            </a:r>
            <a:r>
              <a:rPr lang="en-US" dirty="0">
                <a:solidFill>
                  <a:srgbClr val="17448F"/>
                </a:solidFill>
                <a:latin typeface="+mn-lt"/>
              </a:rPr>
              <a:t> WORK?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510DE78-3B74-7C06-EDB8-D39F90BBDA9F}"/>
              </a:ext>
            </a:extLst>
          </p:cNvPr>
          <p:cNvSpPr/>
          <p:nvPr/>
        </p:nvSpPr>
        <p:spPr>
          <a:xfrm>
            <a:off x="345864" y="2898987"/>
            <a:ext cx="382270" cy="213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E56930-E3B1-0354-6C68-0139C5EFB2D6}"/>
              </a:ext>
            </a:extLst>
          </p:cNvPr>
          <p:cNvSpPr/>
          <p:nvPr/>
        </p:nvSpPr>
        <p:spPr>
          <a:xfrm>
            <a:off x="345864" y="3991526"/>
            <a:ext cx="382270" cy="213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98CFC9-8B90-E591-7F4E-23028911ABF2}"/>
              </a:ext>
            </a:extLst>
          </p:cNvPr>
          <p:cNvSpPr/>
          <p:nvPr/>
        </p:nvSpPr>
        <p:spPr>
          <a:xfrm>
            <a:off x="345864" y="5179568"/>
            <a:ext cx="382270" cy="213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45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D1AE7B-296C-8DCC-F064-CD769E2C6C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939" y="431800"/>
            <a:ext cx="5380567" cy="838200"/>
          </a:xfrm>
        </p:spPr>
        <p:txBody>
          <a:bodyPr/>
          <a:lstStyle/>
          <a:p>
            <a:r>
              <a:rPr lang="en-US" sz="3600" dirty="0">
                <a:solidFill>
                  <a:srgbClr val="17448F"/>
                </a:solidFill>
                <a:latin typeface="+mn-lt"/>
              </a:rPr>
              <a:t>WORLD FUND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84F05-D1B1-F03B-81BD-8620C1F363FB}"/>
              </a:ext>
            </a:extLst>
          </p:cNvPr>
          <p:cNvSpPr txBox="1"/>
          <p:nvPr/>
        </p:nvSpPr>
        <p:spPr>
          <a:xfrm>
            <a:off x="123717" y="1380914"/>
            <a:ext cx="553878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48F"/>
                </a:solidFill>
                <a:latin typeface="+mn-lt"/>
              </a:rPr>
              <a:t>PROVIDES TRF MATCH FOR GLOBAL GRANTS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7448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7448F"/>
                </a:solidFill>
              </a:rPr>
              <a:t>SUPPORTS POLIO PLUS, ROTARY PEACE CENERS, ENDOWMENT FUND.</a:t>
            </a:r>
            <a:endParaRPr lang="en-US" sz="2000" b="1" dirty="0">
              <a:solidFill>
                <a:srgbClr val="17448F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7448F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17448F"/>
                </a:solidFill>
              </a:rPr>
              <a:t>ALL</a:t>
            </a:r>
            <a:r>
              <a:rPr lang="en-US" b="1" dirty="0">
                <a:solidFill>
                  <a:srgbClr val="17448F"/>
                </a:solidFill>
              </a:rPr>
              <a:t> DDF EARNED BY CLUBS ARE ALLOCATED TO CLUBS</a:t>
            </a:r>
          </a:p>
          <a:p>
            <a:endParaRPr lang="en-US" b="1" dirty="0">
              <a:solidFill>
                <a:srgbClr val="17448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7448F"/>
                </a:solidFill>
              </a:rPr>
              <a:t>CLUBS DECIDE HOW TO SPEND THEIR DDF: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7448F"/>
                </a:solidFill>
                <a:latin typeface="+mn-lt"/>
              </a:rPr>
              <a:t>DISTRICT GRANTS, GLOBAL GRANTS, POLIO PLUS, ROTARY PEACE CENTERS, OTHER DISTRICTS AND THE ENDOWMENT FUND (7 AREAS OF FOCUS).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AF5BB94-01D9-ABF9-F021-B27A2CA41DA2}"/>
              </a:ext>
            </a:extLst>
          </p:cNvPr>
          <p:cNvSpPr txBox="1">
            <a:spLocks/>
          </p:cNvSpPr>
          <p:nvPr/>
        </p:nvSpPr>
        <p:spPr>
          <a:xfrm rot="10800000" flipV="1">
            <a:off x="11480" y="2887133"/>
            <a:ext cx="5921484" cy="1083733"/>
          </a:xfrm>
          <a:prstGeom prst="rect">
            <a:avLst/>
          </a:prstGeo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17448F"/>
                </a:solidFill>
                <a:latin typeface="+mn-lt"/>
              </a:rPr>
              <a:t>DISTRICT DESIGNATED FUNDS (DDF)</a:t>
            </a:r>
          </a:p>
        </p:txBody>
      </p:sp>
      <p:pic>
        <p:nvPicPr>
          <p:cNvPr id="17" name="Picture 1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3B3FAC1-5A8F-B864-AE6F-08E792DA7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72" y="115570"/>
            <a:ext cx="4251578" cy="64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7511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HOW CAN YOUR CLUB USE its DDF?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C974-B87C-1BC8-EE16-D4AE8F6C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66257"/>
            <a:ext cx="11506199" cy="401070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District Grants   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Global Grants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PolioPlus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Disaster Response Fund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Rotary Peace Center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Rotary Endowment Fund</a:t>
            </a:r>
          </a:p>
          <a:p>
            <a:r>
              <a:rPr lang="en-US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Rotary World Fund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0AF63-DBFA-A499-3A07-9BCAAB6A1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9" y="5585891"/>
            <a:ext cx="2551811" cy="10006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B4B9F4DE-4AE2-1615-C421-8979B2BD73DA}"/>
              </a:ext>
            </a:extLst>
          </p:cNvPr>
          <p:cNvSpPr/>
          <p:nvPr/>
        </p:nvSpPr>
        <p:spPr>
          <a:xfrm>
            <a:off x="4411825" y="2247122"/>
            <a:ext cx="572277" cy="4286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highlight>
                <a:srgbClr val="FF0000"/>
              </a:highlight>
            </a:endParaRPr>
          </a:p>
        </p:txBody>
      </p:sp>
      <p:sp>
        <p:nvSpPr>
          <p:cNvPr id="6" name="Arrow: Left 4">
            <a:extLst>
              <a:ext uri="{FF2B5EF4-FFF2-40B4-BE49-F238E27FC236}">
                <a16:creationId xmlns:a16="http://schemas.microsoft.com/office/drawing/2014/main" id="{2C2F7667-F99C-B42C-C50C-B3FF8BCE56C3}"/>
              </a:ext>
            </a:extLst>
          </p:cNvPr>
          <p:cNvSpPr/>
          <p:nvPr/>
        </p:nvSpPr>
        <p:spPr>
          <a:xfrm>
            <a:off x="4411824" y="2849146"/>
            <a:ext cx="572277" cy="4286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DISTRICT GRANTS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163A6D-ACDF-0253-6987-1250DFD0A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540043"/>
            <a:ext cx="5957889" cy="5317956"/>
          </a:xfrm>
          <a:prstGeom prst="rect">
            <a:avLst/>
          </a:prstGeom>
        </p:spPr>
      </p:pic>
      <p:pic>
        <p:nvPicPr>
          <p:cNvPr id="6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C94E1017-A935-5202-8AD4-BFEF117C9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r="26306"/>
          <a:stretch/>
        </p:blipFill>
        <p:spPr>
          <a:xfrm>
            <a:off x="6234111" y="1540043"/>
            <a:ext cx="5957889" cy="5317957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92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0927-0E09-FCFB-4293-669BE8BB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004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GLOBAL GRANTS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6C24E7-26AB-D6A4-ED3A-ED01C1061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21971"/>
            <a:ext cx="5954486" cy="5236028"/>
          </a:xfrm>
          <a:prstGeom prst="rect">
            <a:avLst/>
          </a:prstGeom>
        </p:spPr>
      </p:pic>
      <p:pic>
        <p:nvPicPr>
          <p:cNvPr id="8" name="Picture 7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D65F6CB9-8EE3-25B3-C9B9-81BA4612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4" y="1621971"/>
            <a:ext cx="5954486" cy="52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434</TotalTime>
  <Words>547</Words>
  <Application>Microsoft Macintosh PowerPoint</Application>
  <PresentationFormat>Widescreen</PresentationFormat>
  <Paragraphs>98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Arial Rounded MT Bold</vt:lpstr>
      <vt:lpstr>Calibri</vt:lpstr>
      <vt:lpstr>Calibri Light</vt:lpstr>
      <vt:lpstr>Corbel</vt:lpstr>
      <vt:lpstr>Open Sans</vt:lpstr>
      <vt:lpstr>Office Theme</vt:lpstr>
      <vt:lpstr>1_Office Theme</vt:lpstr>
      <vt:lpstr>The Rotary Foundation “Doing Good in the World”</vt:lpstr>
      <vt:lpstr>PowerPoint Presentation</vt:lpstr>
      <vt:lpstr>Rotary’s Seven Areas of Focus</vt:lpstr>
      <vt:lpstr>TRF Funding Programs</vt:lpstr>
      <vt:lpstr>PowerPoint Presentation</vt:lpstr>
      <vt:lpstr>PowerPoint Presentation</vt:lpstr>
      <vt:lpstr>HOW CAN YOUR CLUB USE its DDF?</vt:lpstr>
      <vt:lpstr>DISTRICT GRANTS</vt:lpstr>
      <vt:lpstr>GLOBAL GRANTS</vt:lpstr>
      <vt:lpstr>Ways to Support The Rotary Foundation</vt:lpstr>
      <vt:lpstr>PowerPoint Presentation</vt:lpstr>
      <vt:lpstr>PowerPoint Presentation</vt:lpstr>
      <vt:lpstr>POLIO PLUS SOCIETY</vt:lpstr>
      <vt:lpstr>Donor Recognition</vt:lpstr>
      <vt:lpstr>CHARITY NAVIGATOR</vt:lpstr>
      <vt:lpstr>RESOURCES</vt:lpstr>
      <vt:lpstr>The rotary foundation</vt:lpstr>
      <vt:lpstr>THANK YOU FOR DOING GOOD IN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Rotary Foundation “Doing Good in the World”</dc:title>
  <dc:creator>Gary Chow</dc:creator>
  <cp:lastModifiedBy>Gary Chow</cp:lastModifiedBy>
  <cp:revision>15</cp:revision>
  <dcterms:created xsi:type="dcterms:W3CDTF">2024-01-25T19:51:00Z</dcterms:created>
  <dcterms:modified xsi:type="dcterms:W3CDTF">2024-02-05T21:15:04Z</dcterms:modified>
</cp:coreProperties>
</file>