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4" r:id="rId2"/>
    <p:sldId id="340" r:id="rId3"/>
    <p:sldId id="319" r:id="rId4"/>
    <p:sldId id="344" r:id="rId5"/>
    <p:sldId id="345" r:id="rId6"/>
    <p:sldId id="268" r:id="rId7"/>
    <p:sldId id="346" r:id="rId8"/>
    <p:sldId id="347" r:id="rId9"/>
    <p:sldId id="359" r:id="rId10"/>
    <p:sldId id="348" r:id="rId11"/>
    <p:sldId id="349" r:id="rId12"/>
    <p:sldId id="350" r:id="rId13"/>
    <p:sldId id="356" r:id="rId14"/>
    <p:sldId id="360" r:id="rId15"/>
    <p:sldId id="357" r:id="rId16"/>
    <p:sldId id="358" r:id="rId17"/>
    <p:sldId id="353" r:id="rId18"/>
    <p:sldId id="258" r:id="rId19"/>
    <p:sldId id="343" r:id="rId20"/>
    <p:sldId id="354" r:id="rId21"/>
    <p:sldId id="31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4E6"/>
    <a:srgbClr val="15458F"/>
    <a:srgbClr val="48595D"/>
    <a:srgbClr val="FFFFFF"/>
    <a:srgbClr val="D9185C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4673" autoAdjust="0"/>
  </p:normalViewPr>
  <p:slideViewPr>
    <p:cSldViewPr snapToGrid="0" showGuides="1">
      <p:cViewPr>
        <p:scale>
          <a:sx n="66" d="100"/>
          <a:sy n="66" d="100"/>
        </p:scale>
        <p:origin x="1003" y="3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Brand positively impacts membership, right?  (retaining, attracting)</a:t>
            </a:r>
          </a:p>
          <a:p>
            <a:pPr lvl="2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How do more members impact our Rotary Foundation?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 satisfaction, increase interest in leveraging money and TRF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impact locally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impact globally (polio)</a:t>
            </a:r>
          </a:p>
          <a:p>
            <a:pPr lvl="5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participating in those project  or supporting The Rotary Foundation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 How does the Foundation impact our Rotary Brand?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 strengthens our reputation and brand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Locally and globally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Stronger brand helps our membership again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Synergy in both directions.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 How does Brand impact Foundation: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 tool that helps us share the work of the Foundation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 How does Foundation impact Membership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member benefit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 to dream and deliver solutions to world’s greatest challenges, including those in our own community.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idea of essential elements working together to club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8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Video: https://cdn1-originals.webdamdb.com/13799_137843884?cache=1664569460&amp;response-content-disposition=inline;filename=2022_136_GettingStarted_EN.mp4&amp;Policy=eyJTdGF0ZW1lbnQiOlt7IlJlc291cmNlIjoiaHR0cCo6Ly9jZG4xLW9yaWdpbmFscy53ZWJkYW1kYi5jb20vMTM3OTlfMTM3ODQzODg0P2NhY2hlPTE2NjQ1Njk0NjAmcmVzcG9uc2UtY29udGVudC1kaXNwb3NpdGlvbj1pbmxpbmU7ZmlsZW5hbWU9MjAyMl8xMzZfR2V0dGluZ1N0YXJ0ZWRfRU4ubXA0IiwiQ29uZGl0aW9uIjp7IkRhdGVMZXNzVGhhbiI6eyJBV1M6RXBvY2hUaW1lIjoyMTQ3NDE0NDAwfX19XX0_&amp;Signature=G7fZfuLXEyV-10FxGTF5WmZygMAgavhyOn0NHXrBpcz2uLa180hz0KxnqqYItIhpnVSoKC6MCdeH48QGY79XxiSSSSVZL31-N4rO5kReUBb6UoKn7Lasv7i5j22yoB6ey3cHqCLhWtWr1vtatz5HkkIU5yDzcGAuRgqX22JrGUAbfxJfoW6Qdt7kTt2XIEomh7ouKhwpKw24rFfZlzPrvDFcwMBJy8xNkS4A3xZ~s4EbvYIZ8A11s8yL6KEfuFhp~Td~WLf2rELzhkq50CH7pXOpRb2LJujdtXeers~~HPhaHlu2cFiAP3H59D1WhYXIewbUGOe-n3bRVS93~qMHTg__&amp;Key-Pair-Id=APKAI2ASI2IOLRFF2R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0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33E4D266-1597-4CC9-A7B2-B58EA77DF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39" y="5781450"/>
            <a:ext cx="2112588" cy="9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2DA62-8BBF-46C8-AAE6-9A53B9C4C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3463E86-F918-4D84-A9B0-6A3619D54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251590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1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1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E828A5-651D-45D5-95A6-1C7DE39C97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F6B40-8363-4BB3-A2A6-08CC93040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" y="1899398"/>
            <a:ext cx="7015679" cy="1325563"/>
          </a:xfrm>
        </p:spPr>
        <p:txBody>
          <a:bodyPr anchor="b" anchorCtr="0">
            <a:no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Add Subhead (optional)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134904-AC85-40E3-B527-D82CBCE8DDF6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760B3A-B298-4E18-889E-47F5A4D5C459}"/>
              </a:ext>
            </a:extLst>
          </p:cNvPr>
          <p:cNvSpPr/>
          <p:nvPr userDrawn="1"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6EB3E8-E180-4329-99FD-C7F701A03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333" y="3340594"/>
            <a:ext cx="4966548" cy="202977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and explain number at right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5E15F3-2E75-4894-A0C5-E09E6C72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800" y="2468880"/>
            <a:ext cx="4054475" cy="1920239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0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F27F54-07C2-48BB-A995-B6988F08D24C}"/>
              </a:ext>
            </a:extLst>
          </p:cNvPr>
          <p:cNvCxnSpPr/>
          <p:nvPr userDrawn="1"/>
        </p:nvCxnSpPr>
        <p:spPr>
          <a:xfrm>
            <a:off x="296332" y="3276600"/>
            <a:ext cx="5906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8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86E869-AF9B-4D2E-94C7-AD0D487AE9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4B55B-A970-4B89-9E98-172B8F4A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49DEC-1C9B-47AE-81EA-AEDFE86D21AC}"/>
              </a:ext>
            </a:extLst>
          </p:cNvPr>
          <p:cNvSpPr txBox="1"/>
          <p:nvPr userDrawn="1"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7098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7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5CAB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Gener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95BFE-EB54-42C4-9D04-3F8DA46DE1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61E981-53B8-45E2-8B48-0AFC8149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9613854" y="5407661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150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D53A2B-1E08-432C-8028-CB4DA0FAF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30FDB-F442-40BA-BA8A-827AD027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A24A67E-7995-4C3A-932C-285B72DEB2B0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DDAE47-DACE-4FE4-8C24-47EFCFB3B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4894072" y="4974412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8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05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99BED-CB0A-426C-805A-F61F46713AF5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5C99DE-6964-4885-8326-0B31D8C7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4754"/>
            <a:ext cx="10515600" cy="1325563"/>
          </a:xfrm>
        </p:spPr>
        <p:txBody>
          <a:bodyPr/>
          <a:lstStyle>
            <a:lvl1pPr>
              <a:defRPr cap="all" baseline="0">
                <a:solidFill>
                  <a:srgbClr val="1545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B06340B-26DD-4E82-9F41-B26D279C1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41" y="5386615"/>
            <a:ext cx="2277519" cy="9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or sub-heading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Rotary Club name or sub-heading goes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89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326887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232731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41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70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682" r:id="rId19"/>
    <p:sldLayoutId id="2147483683" r:id="rId20"/>
    <p:sldLayoutId id="2147483671" r:id="rId21"/>
    <p:sldLayoutId id="2147483666" r:id="rId22"/>
    <p:sldLayoutId id="2147483667" r:id="rId23"/>
    <p:sldLayoutId id="2147483655" r:id="rId24"/>
    <p:sldLayoutId id="2147483678" r:id="rId25"/>
    <p:sldLayoutId id="2147483650" r:id="rId26"/>
    <p:sldLayoutId id="2147483673" r:id="rId27"/>
    <p:sldLayoutId id="2147483659" r:id="rId28"/>
    <p:sldLayoutId id="2147483676" r:id="rId29"/>
    <p:sldLayoutId id="2147483652" r:id="rId30"/>
    <p:sldLayoutId id="2147483657" r:id="rId31"/>
    <p:sldLayoutId id="2147483672" r:id="rId32"/>
    <p:sldLayoutId id="2147483679" r:id="rId33"/>
    <p:sldLayoutId id="2147483656" r:id="rId34"/>
    <p:sldLayoutId id="2147483674" r:id="rId35"/>
    <p:sldLayoutId id="2147483658" r:id="rId36"/>
    <p:sldLayoutId id="2147483661" r:id="rId37"/>
    <p:sldLayoutId id="2147483675" r:id="rId38"/>
    <p:sldLayoutId id="2147483677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6.xml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President &amp; Public Image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Pre-PETS II:  February 10,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2D3BC-FDCD-DD40-AB7B-BFB9CE33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5C5C56E-F9AA-DA43-9BD5-60F270662D0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Picture Placeholder 11" descr="A collage of a person holding a phone&#10;&#10;Description automatically generated">
            <a:extLst>
              <a:ext uri="{FF2B5EF4-FFF2-40B4-BE49-F238E27FC236}">
                <a16:creationId xmlns:a16="http://schemas.microsoft.com/office/drawing/2014/main" id="{613611B2-0D20-3776-D77D-3B2E39A3D5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" b="21595"/>
          <a:stretch/>
        </p:blipFill>
        <p:spPr>
          <a:xfrm>
            <a:off x="0" y="-16319"/>
            <a:ext cx="12192000" cy="50437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43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image: more than a logo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6"/>
            <a:ext cx="11506199" cy="3463275"/>
          </a:xfrm>
        </p:spPr>
        <p:txBody>
          <a:bodyPr>
            <a:normAutofit/>
          </a:bodyPr>
          <a:lstStyle/>
          <a:p>
            <a:r>
              <a:rPr lang="en-US" sz="3600" dirty="0"/>
              <a:t>Voice and messaging</a:t>
            </a:r>
          </a:p>
          <a:p>
            <a:r>
              <a:rPr lang="en-US" sz="3600" dirty="0"/>
              <a:t>Images and video</a:t>
            </a:r>
          </a:p>
          <a:p>
            <a:r>
              <a:rPr lang="en-US" sz="3600" dirty="0"/>
              <a:t>Colors</a:t>
            </a:r>
          </a:p>
          <a:p>
            <a:r>
              <a:rPr lang="en-US" sz="3600" dirty="0"/>
              <a:t>Typography</a:t>
            </a:r>
          </a:p>
          <a:p>
            <a:r>
              <a:rPr lang="en-US" sz="3600" dirty="0"/>
              <a:t>The Rotary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computer with a screen showing a website&#10;&#10;Description automatically generated">
            <a:extLst>
              <a:ext uri="{FF2B5EF4-FFF2-40B4-BE49-F238E27FC236}">
                <a16:creationId xmlns:a16="http://schemas.microsoft.com/office/drawing/2014/main" id="{AE23DC6E-7E8F-BEB6-751B-02C258B9D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25" y="1252659"/>
            <a:ext cx="9419756" cy="5298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AAC0A4-8639-CE18-B621-05AC5B3C8A11}"/>
              </a:ext>
            </a:extLst>
          </p:cNvPr>
          <p:cNvSpPr txBox="1"/>
          <p:nvPr/>
        </p:nvSpPr>
        <p:spPr>
          <a:xfrm>
            <a:off x="380999" y="6007261"/>
            <a:ext cx="1169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Ready to learn more? Visit </a:t>
            </a:r>
            <a:r>
              <a:rPr lang="en-US" sz="3600" b="1" dirty="0">
                <a:solidFill>
                  <a:srgbClr val="15458F"/>
                </a:solidFill>
              </a:rPr>
              <a:t>BrandCenter.Rotary.org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3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9666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PRESIDENT’S ROLE IN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9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</a:t>
            </a:r>
          </a:p>
        </p:txBody>
      </p:sp>
      <p:pic>
        <p:nvPicPr>
          <p:cNvPr id="4" name="Content Placeholder 3" descr="Idea with solid fill">
            <a:extLst>
              <a:ext uri="{FF2B5EF4-FFF2-40B4-BE49-F238E27FC236}">
                <a16:creationId xmlns:a16="http://schemas.microsoft.com/office/drawing/2014/main" id="{F7F5BA54-39F7-17B1-43C4-00FC9CED6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80" y="2133210"/>
            <a:ext cx="914400" cy="9144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A1E7B-38A5-0967-8543-B3F8A60EBDB1}"/>
              </a:ext>
            </a:extLst>
          </p:cNvPr>
          <p:cNvSpPr txBox="1"/>
          <p:nvPr/>
        </p:nvSpPr>
        <p:spPr>
          <a:xfrm>
            <a:off x="1817225" y="2282431"/>
            <a:ext cx="2048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LEARN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RECRUIT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FFC37-38A1-AAC7-53BB-B30D2AF505A4}"/>
              </a:ext>
            </a:extLst>
          </p:cNvPr>
          <p:cNvSpPr txBox="1"/>
          <p:nvPr/>
        </p:nvSpPr>
        <p:spPr>
          <a:xfrm>
            <a:off x="3865945" y="2190098"/>
            <a:ext cx="7784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</a:rPr>
              <a:t>Review Brand guidelines, take </a:t>
            </a:r>
            <a:r>
              <a:rPr lang="en-US" sz="2400" kern="0" dirty="0">
                <a:latin typeface="+mj-lt"/>
                <a:ea typeface="Times New Roman" panose="02020603050405020304" pitchFamily="18" charset="0"/>
              </a:rPr>
              <a:t>PI </a:t>
            </a:r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</a:rPr>
              <a:t>Learning </a:t>
            </a:r>
            <a:r>
              <a:rPr lang="en-US" sz="2400" kern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</a:rPr>
              <a:t>enter courses. Understand the importance of consistency in brand use.</a:t>
            </a:r>
          </a:p>
          <a:p>
            <a:endParaRPr lang="en-US" sz="2400" kern="0" dirty="0">
              <a:latin typeface="+mj-lt"/>
            </a:endParaRPr>
          </a:p>
          <a:p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</a:rPr>
              <a:t>Establish a Public Image committee, appoint a chair, and involve all members.</a:t>
            </a:r>
          </a:p>
          <a:p>
            <a:endParaRPr lang="en-US" sz="2400" kern="0" dirty="0">
              <a:latin typeface="+mj-lt"/>
            </a:endParaRPr>
          </a:p>
          <a:p>
            <a:r>
              <a:rPr lang="en-US" sz="2400" i="1" kern="0" dirty="0">
                <a:effectLst/>
                <a:latin typeface="+mj-lt"/>
                <a:ea typeface="Times New Roman" panose="02020603050405020304" pitchFamily="18" charset="0"/>
              </a:rPr>
              <a:t>Public Image does not happen on its own! </a:t>
            </a:r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</a:rPr>
              <a:t>Create a plan with members, including calendar, target audiences, long term goals, engagement strategies, etc.</a:t>
            </a:r>
            <a:endParaRPr lang="en-US" sz="2400" dirty="0">
              <a:latin typeface="+mj-lt"/>
            </a:endParaRPr>
          </a:p>
        </p:txBody>
      </p:sp>
      <p:pic>
        <p:nvPicPr>
          <p:cNvPr id="10" name="Graphic 9" descr="Group success with solid fill">
            <a:extLst>
              <a:ext uri="{FF2B5EF4-FFF2-40B4-BE49-F238E27FC236}">
                <a16:creationId xmlns:a16="http://schemas.microsoft.com/office/drawing/2014/main" id="{B9F23EE6-21DB-4609-60B3-C84A2BB9A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780" y="3640777"/>
            <a:ext cx="914400" cy="914400"/>
          </a:xfrm>
          <a:prstGeom prst="rect">
            <a:avLst/>
          </a:prstGeom>
        </p:spPr>
      </p:pic>
      <p:pic>
        <p:nvPicPr>
          <p:cNvPr id="12" name="Graphic 11" descr="Meeting outline">
            <a:extLst>
              <a:ext uri="{FF2B5EF4-FFF2-40B4-BE49-F238E27FC236}">
                <a16:creationId xmlns:a16="http://schemas.microsoft.com/office/drawing/2014/main" id="{7E0BB8C1-A798-4C7A-17F2-E0A5FF8C6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780" y="4907461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8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 (Continued)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A1E7B-38A5-0967-8543-B3F8A60EBDB1}"/>
              </a:ext>
            </a:extLst>
          </p:cNvPr>
          <p:cNvSpPr txBox="1"/>
          <p:nvPr/>
        </p:nvSpPr>
        <p:spPr>
          <a:xfrm>
            <a:off x="1817225" y="2282431"/>
            <a:ext cx="20641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CAPTURE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TELL THE STORY</a:t>
            </a:r>
          </a:p>
          <a:p>
            <a:endParaRPr lang="en-US" sz="2800" b="1" dirty="0"/>
          </a:p>
          <a:p>
            <a:endParaRPr lang="en-US" sz="2200" b="1" dirty="0"/>
          </a:p>
          <a:p>
            <a:r>
              <a:rPr lang="en-US" sz="2200" b="1" dirty="0"/>
              <a:t>BE CONSISTENT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FFC37-38A1-AAC7-53BB-B30D2AF505A4}"/>
              </a:ext>
            </a:extLst>
          </p:cNvPr>
          <p:cNvSpPr txBox="1"/>
          <p:nvPr/>
        </p:nvSpPr>
        <p:spPr>
          <a:xfrm>
            <a:off x="3865945" y="2190098"/>
            <a:ext cx="7784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</a:rPr>
              <a:t>Take lots of photos and videos showcasing Rotary</a:t>
            </a:r>
            <a:endParaRPr lang="en-US" sz="2400" b="1" i="1" kern="0" dirty="0">
              <a:latin typeface="+mj-lt"/>
              <a:ea typeface="Times New Roman" panose="02020603050405020304" pitchFamily="18" charset="0"/>
            </a:endParaRPr>
          </a:p>
          <a:p>
            <a:r>
              <a:rPr lang="en-US" sz="2400" b="1" i="1" kern="0" dirty="0">
                <a:effectLst/>
                <a:latin typeface="+mj-lt"/>
                <a:ea typeface="Times New Roman" panose="02020603050405020304" pitchFamily="18" charset="0"/>
              </a:rPr>
              <a:t>in action</a:t>
            </a:r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</a:rPr>
              <a:t> with a focus on service and diversity. </a:t>
            </a:r>
          </a:p>
          <a:p>
            <a:endParaRPr lang="en-US" sz="2400" kern="0" dirty="0">
              <a:latin typeface="+mj-lt"/>
            </a:endParaRPr>
          </a:p>
          <a:p>
            <a:r>
              <a:rPr lang="en-US" sz="2400" dirty="0">
                <a:latin typeface="+mj-lt"/>
              </a:rPr>
              <a:t>Create simple and impactful messages, share positive stories, highlight Rotary's benefits. Applaud members' successes and uphold a friendly brand.</a:t>
            </a:r>
          </a:p>
          <a:p>
            <a:r>
              <a:rPr lang="en-US" sz="2400" dirty="0">
                <a:latin typeface="+mj-lt"/>
              </a:rPr>
              <a:t>Encourage members to do the same.</a:t>
            </a:r>
          </a:p>
          <a:p>
            <a:endParaRPr lang="en-US" sz="2400" kern="0" dirty="0">
              <a:latin typeface="+mj-lt"/>
            </a:endParaRPr>
          </a:p>
          <a:p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Emphasize consistency in messaging, imagery, and brand use across all platforms. 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 descr="Camera with solid fill">
            <a:extLst>
              <a:ext uri="{FF2B5EF4-FFF2-40B4-BE49-F238E27FC236}">
                <a16:creationId xmlns:a16="http://schemas.microsoft.com/office/drawing/2014/main" id="{9291D6D8-9EA2-26D8-9651-8FB56C4A1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071" y="1974947"/>
            <a:ext cx="914400" cy="914400"/>
          </a:xfrm>
        </p:spPr>
      </p:pic>
      <p:pic>
        <p:nvPicPr>
          <p:cNvPr id="14" name="Graphic 13" descr="Megaphone with solid fill">
            <a:extLst>
              <a:ext uri="{FF2B5EF4-FFF2-40B4-BE49-F238E27FC236}">
                <a16:creationId xmlns:a16="http://schemas.microsoft.com/office/drawing/2014/main" id="{7069D700-120F-4A5D-0EBD-A3EC17F2A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638" y="3594946"/>
            <a:ext cx="914400" cy="914400"/>
          </a:xfrm>
          <a:prstGeom prst="rect">
            <a:avLst/>
          </a:prstGeom>
        </p:spPr>
      </p:pic>
      <p:pic>
        <p:nvPicPr>
          <p:cNvPr id="16" name="Graphic 15" descr="Alarm Ringing with solid fill">
            <a:extLst>
              <a:ext uri="{FF2B5EF4-FFF2-40B4-BE49-F238E27FC236}">
                <a16:creationId xmlns:a16="http://schemas.microsoft.com/office/drawing/2014/main" id="{1F5152F1-2028-DFE9-90E3-489C518BE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638" y="506135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4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D6D4-66C7-7DAB-8EA5-A42AD8ED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20B63-7B68-F58C-8E26-3879E4E4F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11" y="0"/>
            <a:ext cx="10287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C7E0E-AA29-66FB-6D5C-1F3BE7346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83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D49BDA-0142-D19A-BFBD-B108F8D6C324}"/>
              </a:ext>
            </a:extLst>
          </p:cNvPr>
          <p:cNvSpPr txBox="1"/>
          <p:nvPr/>
        </p:nvSpPr>
        <p:spPr>
          <a:xfrm>
            <a:off x="4074289" y="150471"/>
            <a:ext cx="4364406" cy="553998"/>
          </a:xfrm>
          <a:prstGeom prst="rect">
            <a:avLst/>
          </a:prstGeom>
          <a:solidFill>
            <a:srgbClr val="06B4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ACTION PHOTOS!</a:t>
            </a:r>
          </a:p>
        </p:txBody>
      </p:sp>
    </p:spTree>
    <p:extLst>
      <p:ext uri="{BB962C8B-B14F-4D97-AF65-F5344CB8AC3E}">
        <p14:creationId xmlns:p14="http://schemas.microsoft.com/office/powerpoint/2010/main" val="421365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 (Continued)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A1E7B-38A5-0967-8543-B3F8A60EBDB1}"/>
              </a:ext>
            </a:extLst>
          </p:cNvPr>
          <p:cNvSpPr txBox="1"/>
          <p:nvPr/>
        </p:nvSpPr>
        <p:spPr>
          <a:xfrm>
            <a:off x="1817225" y="2282431"/>
            <a:ext cx="20487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INVEST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RESPECT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400" b="1" dirty="0"/>
              <a:t>BUILD</a:t>
            </a:r>
          </a:p>
          <a:p>
            <a:r>
              <a:rPr lang="en-US" sz="2400" b="1" dirty="0"/>
              <a:t>RELATIONS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FFC37-38A1-AAC7-53BB-B30D2AF505A4}"/>
              </a:ext>
            </a:extLst>
          </p:cNvPr>
          <p:cNvSpPr txBox="1"/>
          <p:nvPr/>
        </p:nvSpPr>
        <p:spPr>
          <a:xfrm>
            <a:off x="3865945" y="2190098"/>
            <a:ext cx="7784188" cy="362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Budget for branded items (banners, attire) and other resources (ads, paid marketing support, etc.).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Respect the brand (and its rules); intellectual property, and potential legal pitfalls.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Establish relationships with the media and those who can help; utilize social media consistently for greater impact and engagement.</a:t>
            </a:r>
            <a:endParaRPr lang="en-US" sz="2400" dirty="0">
              <a:latin typeface="+mj-lt"/>
            </a:endParaRPr>
          </a:p>
        </p:txBody>
      </p:sp>
      <p:pic>
        <p:nvPicPr>
          <p:cNvPr id="8" name="Graphic 7" descr="Flying Money with solid fill">
            <a:extLst>
              <a:ext uri="{FF2B5EF4-FFF2-40B4-BE49-F238E27FC236}">
                <a16:creationId xmlns:a16="http://schemas.microsoft.com/office/drawing/2014/main" id="{9F8EBC0D-174A-1600-D0B9-1F4ED724A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80" y="2190098"/>
            <a:ext cx="914400" cy="914400"/>
          </a:xfrm>
          <a:prstGeom prst="rect">
            <a:avLst/>
          </a:prstGeom>
        </p:spPr>
      </p:pic>
      <p:pic>
        <p:nvPicPr>
          <p:cNvPr id="14" name="Graphic 13" descr="Scales of justice with solid fill">
            <a:extLst>
              <a:ext uri="{FF2B5EF4-FFF2-40B4-BE49-F238E27FC236}">
                <a16:creationId xmlns:a16="http://schemas.microsoft.com/office/drawing/2014/main" id="{27AA680E-0EB8-9B84-EB06-E5B4C830D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780" y="3352695"/>
            <a:ext cx="914400" cy="914400"/>
          </a:xfrm>
          <a:prstGeom prst="rect">
            <a:avLst/>
          </a:prstGeom>
        </p:spPr>
      </p:pic>
      <p:pic>
        <p:nvPicPr>
          <p:cNvPr id="16" name="Graphic 15" descr="Handshake with solid fill">
            <a:extLst>
              <a:ext uri="{FF2B5EF4-FFF2-40B4-BE49-F238E27FC236}">
                <a16:creationId xmlns:a16="http://schemas.microsoft.com/office/drawing/2014/main" id="{AB6C321B-A69B-4593-A2A1-3D494481A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780" y="4815112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9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 (Continued)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A1E7B-38A5-0967-8543-B3F8A60EBDB1}"/>
              </a:ext>
            </a:extLst>
          </p:cNvPr>
          <p:cNvSpPr txBox="1"/>
          <p:nvPr/>
        </p:nvSpPr>
        <p:spPr>
          <a:xfrm>
            <a:off x="3223763" y="2242393"/>
            <a:ext cx="6383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GET OUT THERE </a:t>
            </a:r>
          </a:p>
          <a:p>
            <a:r>
              <a:rPr lang="en-US" sz="4000" b="1" dirty="0"/>
              <a:t>(&amp; LEAD BY EXAMPLE)!</a:t>
            </a:r>
            <a:endParaRPr lang="en-US" sz="3600" b="1" dirty="0"/>
          </a:p>
        </p:txBody>
      </p:sp>
      <p:pic>
        <p:nvPicPr>
          <p:cNvPr id="4" name="Graphic 3" descr="Cheers with solid fill">
            <a:extLst>
              <a:ext uri="{FF2B5EF4-FFF2-40B4-BE49-F238E27FC236}">
                <a16:creationId xmlns:a16="http://schemas.microsoft.com/office/drawing/2014/main" id="{9D2F2E10-A112-ED04-E14B-9CAC417C4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919" y="2242393"/>
            <a:ext cx="1993027" cy="1993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1A64D-FAF5-3A77-766D-C68709B63054}"/>
              </a:ext>
            </a:extLst>
          </p:cNvPr>
          <p:cNvSpPr txBox="1"/>
          <p:nvPr/>
        </p:nvSpPr>
        <p:spPr>
          <a:xfrm>
            <a:off x="3246913" y="3660494"/>
            <a:ext cx="8403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effectLst/>
                <a:latin typeface="+mj-lt"/>
                <a:ea typeface="Times New Roman" panose="02020603050405020304" pitchFamily="18" charset="0"/>
              </a:rPr>
              <a:t>Be visible. Do service projects (more than once a year). Encourage members to do the same.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3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1025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5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752354"/>
            <a:ext cx="5537200" cy="577576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District Event Calendar</a:t>
            </a:r>
          </a:p>
          <a:p>
            <a:pPr lvl="1"/>
            <a:r>
              <a:rPr lang="en-US" sz="2800" dirty="0"/>
              <a:t>Post non-meeting events open to other Rotarians:</a:t>
            </a:r>
          </a:p>
          <a:p>
            <a:pPr lvl="2"/>
            <a:r>
              <a:rPr lang="en-US" sz="2800" dirty="0"/>
              <a:t>Service Projects</a:t>
            </a:r>
          </a:p>
          <a:p>
            <a:pPr lvl="2"/>
            <a:r>
              <a:rPr lang="en-US" sz="2800" dirty="0"/>
              <a:t>Fundraisers</a:t>
            </a:r>
          </a:p>
          <a:p>
            <a:pPr lvl="2"/>
            <a:r>
              <a:rPr lang="en-US" sz="2800" dirty="0"/>
              <a:t>Socials</a:t>
            </a:r>
          </a:p>
          <a:p>
            <a:pPr lvl="1"/>
            <a:r>
              <a:rPr lang="en-US" sz="2800" dirty="0"/>
              <a:t>Can post from </a:t>
            </a:r>
            <a:r>
              <a:rPr lang="en-US" sz="2800" dirty="0" err="1"/>
              <a:t>Clubrunner</a:t>
            </a:r>
            <a:r>
              <a:rPr lang="en-US" sz="2800" dirty="0"/>
              <a:t> or by sending details via email. </a:t>
            </a:r>
          </a:p>
          <a:p>
            <a:pPr marL="58737" lvl="1" indent="0">
              <a:buNone/>
            </a:pPr>
            <a:r>
              <a:rPr lang="en-US" sz="3200" b="1" dirty="0"/>
              <a:t>District Blog</a:t>
            </a:r>
            <a:endParaRPr lang="en-US" sz="3200" dirty="0"/>
          </a:p>
          <a:p>
            <a:pPr lvl="1"/>
            <a:r>
              <a:rPr lang="en-US" sz="2800" dirty="0"/>
              <a:t>Multi-club service projects</a:t>
            </a:r>
          </a:p>
          <a:p>
            <a:pPr lvl="1"/>
            <a:r>
              <a:rPr lang="en-US" sz="2800" dirty="0"/>
              <a:t>Stories of impact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567" y="845173"/>
            <a:ext cx="4978400" cy="1135062"/>
          </a:xfrm>
        </p:spPr>
        <p:txBody>
          <a:bodyPr/>
          <a:lstStyle/>
          <a:p>
            <a:pPr lvl="0"/>
            <a:r>
              <a:rPr lang="en-US" dirty="0"/>
              <a:t>District promotion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2141538"/>
            <a:ext cx="5465233" cy="1975764"/>
          </a:xfrm>
        </p:spPr>
        <p:txBody>
          <a:bodyPr/>
          <a:lstStyle/>
          <a:p>
            <a:r>
              <a:rPr lang="en-US" dirty="0"/>
              <a:t>Share your events and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6C540-A094-FB6B-EDDC-AC6A795AF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1" y="2824223"/>
            <a:ext cx="4958986" cy="3813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474864"/>
          </a:xfrm>
        </p:spPr>
        <p:txBody>
          <a:bodyPr>
            <a:normAutofit/>
          </a:bodyPr>
          <a:lstStyle/>
          <a:p>
            <a:r>
              <a:rPr lang="en-US" sz="3200" b="1" dirty="0"/>
              <a:t>District Public Image Team + Trainings:</a:t>
            </a:r>
          </a:p>
          <a:p>
            <a:pPr lvl="1"/>
            <a:r>
              <a:rPr lang="en-US" sz="3200" dirty="0"/>
              <a:t>March 23 - District Assembly</a:t>
            </a:r>
          </a:p>
          <a:p>
            <a:pPr lvl="2"/>
            <a:r>
              <a:rPr lang="en-US" sz="2800" dirty="0"/>
              <a:t>“Create A Public Image Plan for your Club”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Planned District Workshops for Spring/Summer 2024: </a:t>
            </a:r>
          </a:p>
          <a:p>
            <a:pPr lvl="2"/>
            <a:r>
              <a:rPr lang="en-US" sz="2800" dirty="0"/>
              <a:t>Creating graphics for your club</a:t>
            </a:r>
          </a:p>
          <a:p>
            <a:pPr lvl="2"/>
            <a:r>
              <a:rPr lang="en-US" sz="2800" dirty="0"/>
              <a:t>Working with the News Media </a:t>
            </a:r>
          </a:p>
          <a:p>
            <a:pPr lvl="2"/>
            <a:r>
              <a:rPr lang="en-US" sz="2800" dirty="0"/>
              <a:t>What is the Rotary Brand</a:t>
            </a:r>
          </a:p>
          <a:p>
            <a:pPr lvl="2"/>
            <a:r>
              <a:rPr lang="en-US" sz="2800" dirty="0"/>
              <a:t>Using Video to Tell Your Story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6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IMAGE 101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Public Image</a:t>
            </a:r>
          </a:p>
          <a:p>
            <a:r>
              <a:rPr lang="en-US" sz="2800" dirty="0"/>
              <a:t>Rotary’s Brand (Lite!)</a:t>
            </a:r>
          </a:p>
          <a:p>
            <a:r>
              <a:rPr lang="en-US" sz="2800" dirty="0"/>
              <a:t>Rotary Brand Center</a:t>
            </a:r>
          </a:p>
          <a:p>
            <a:r>
              <a:rPr lang="en-US" sz="2800" dirty="0"/>
              <a:t>The Club President’s role in Public Image</a:t>
            </a:r>
          </a:p>
          <a:p>
            <a:r>
              <a:rPr lang="en-US" sz="2800" dirty="0"/>
              <a:t>District Resources</a:t>
            </a:r>
          </a:p>
          <a:p>
            <a:r>
              <a:rPr lang="en-US" sz="2800" dirty="0"/>
              <a:t>Other Resources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4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474864"/>
          </a:xfrm>
        </p:spPr>
        <p:txBody>
          <a:bodyPr>
            <a:normAutofit/>
          </a:bodyPr>
          <a:lstStyle/>
          <a:p>
            <a:r>
              <a:rPr lang="en-US" sz="4800" b="1" dirty="0"/>
              <a:t>Rotary Brand Center</a:t>
            </a:r>
          </a:p>
          <a:p>
            <a:r>
              <a:rPr lang="en-US" sz="4800" b="1" dirty="0"/>
              <a:t>Rotary Learning Center</a:t>
            </a:r>
          </a:p>
          <a:p>
            <a:r>
              <a:rPr lang="en-US" sz="4800" b="1" dirty="0"/>
              <a:t>Zone 26/27 Public Image Team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4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1025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PUBLIC IMAGE?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5AB89-B094-E919-D8A6-C0593861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E76D8-7818-01BA-78AD-7B45F488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 descr="A circular puzzle with text&#10;&#10;Description automatically generated">
            <a:extLst>
              <a:ext uri="{FF2B5EF4-FFF2-40B4-BE49-F238E27FC236}">
                <a16:creationId xmlns:a16="http://schemas.microsoft.com/office/drawing/2014/main" id="{29DB6EA9-587B-4B6B-918D-28E68CA51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568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104B7-5513-CE1F-8144-FD07A5FC2FA5}"/>
              </a:ext>
            </a:extLst>
          </p:cNvPr>
          <p:cNvSpPr txBox="1"/>
          <p:nvPr/>
        </p:nvSpPr>
        <p:spPr>
          <a:xfrm>
            <a:off x="7207045" y="480695"/>
            <a:ext cx="51127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does…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Public Image impact Membership? </a:t>
            </a:r>
          </a:p>
          <a:p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Membership impact Foundation?</a:t>
            </a:r>
          </a:p>
          <a:p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Public Image impact Foundation? </a:t>
            </a:r>
          </a:p>
          <a:p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Foundation impact Membership? </a:t>
            </a:r>
          </a:p>
        </p:txBody>
      </p:sp>
    </p:spTree>
    <p:extLst>
      <p:ext uri="{BB962C8B-B14F-4D97-AF65-F5344CB8AC3E}">
        <p14:creationId xmlns:p14="http://schemas.microsoft.com/office/powerpoint/2010/main" val="36608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966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ROTARY’S BRAND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74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logos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2067"/>
            <a:ext cx="4468792" cy="7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Masterbrand Signature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C1A81-27A7-09FD-DBB0-70881222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17" y="2578757"/>
            <a:ext cx="2905125" cy="1266825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49CC538-F076-37AF-0494-A0434C4A670D}"/>
              </a:ext>
            </a:extLst>
          </p:cNvPr>
          <p:cNvSpPr txBox="1">
            <a:spLocks/>
          </p:cNvSpPr>
          <p:nvPr/>
        </p:nvSpPr>
        <p:spPr>
          <a:xfrm>
            <a:off x="380999" y="4357492"/>
            <a:ext cx="7049947" cy="716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Masterbrand Signature Simplified: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66B4F3-B67F-DD36-A6C8-1CB79FFBA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17" y="4826716"/>
            <a:ext cx="2869076" cy="1226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F456AB-288F-940F-A7F4-4EA5A4FF1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727" y="2532457"/>
            <a:ext cx="2862815" cy="2875947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FDC013A-BA02-929F-9D18-9B67B9814EB4}"/>
              </a:ext>
            </a:extLst>
          </p:cNvPr>
          <p:cNvSpPr txBox="1">
            <a:spLocks/>
          </p:cNvSpPr>
          <p:nvPr/>
        </p:nvSpPr>
        <p:spPr>
          <a:xfrm>
            <a:off x="7342210" y="2044733"/>
            <a:ext cx="4468792" cy="71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Mark of Excellence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and district logos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3D913D-F889-4138-B43C-9189582D7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931" y="2486649"/>
            <a:ext cx="4952560" cy="334699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24CC6-CEE8-E626-903B-169865DAB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471" y="2419974"/>
            <a:ext cx="4952560" cy="3503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2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logos correctly: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2067"/>
            <a:ext cx="7605532" cy="4034896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Always use a club or district identifier.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Never obscure or manipulate the wheel.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Do not use images or graphics within the logo.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Retire the previous version of the Rotary logo and all uniquely made club logos. </a:t>
            </a:r>
            <a:endParaRPr lang="en-US" sz="3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B9D66-929A-10ED-B291-76DBA1482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075" y="1678931"/>
            <a:ext cx="2676525" cy="81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953EA6-F883-C85A-63BC-FFE4198B3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27" r="17475"/>
          <a:stretch/>
        </p:blipFill>
        <p:spPr>
          <a:xfrm>
            <a:off x="7986531" y="5158515"/>
            <a:ext cx="1840375" cy="1539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F3C099-B597-3312-B0AB-AAFED6D299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70" r="18884"/>
          <a:stretch/>
        </p:blipFill>
        <p:spPr>
          <a:xfrm>
            <a:off x="7986532" y="2636969"/>
            <a:ext cx="1840375" cy="1484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87601-C529-BDA1-C9F2-5765216DF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77" y="3840758"/>
            <a:ext cx="2435323" cy="1380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5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USE THESE LOGOS!!!!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1D693F8-B627-4B4C-DFD0-F413F4FB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5F7BFD7A-1318-7177-5802-B43AA045498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AVOID THESE FAKES!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D3F4AF70-C635-3467-2402-429C44509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1907"/>
            <a:ext cx="3249579" cy="2437184"/>
          </a:xfrm>
          <a:prstGeom prst="rect">
            <a:avLst/>
          </a:prstGeom>
        </p:spPr>
      </p:pic>
      <p:pic>
        <p:nvPicPr>
          <p:cNvPr id="13" name="Picture 12" descr="A logo with a yellow and blue gear&#10;&#10;Description automatically generated">
            <a:extLst>
              <a:ext uri="{FF2B5EF4-FFF2-40B4-BE49-F238E27FC236}">
                <a16:creationId xmlns:a16="http://schemas.microsoft.com/office/drawing/2014/main" id="{E8102044-D6BA-F806-F12A-1F5260669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77" y="2585224"/>
            <a:ext cx="3963425" cy="1687552"/>
          </a:xfrm>
          <a:prstGeom prst="rect">
            <a:avLst/>
          </a:prstGeom>
        </p:spPr>
      </p:pic>
      <p:pic>
        <p:nvPicPr>
          <p:cNvPr id="15" name="Picture 14" descr="A group of different colored gears&#10;&#10;Description automatically generated">
            <a:extLst>
              <a:ext uri="{FF2B5EF4-FFF2-40B4-BE49-F238E27FC236}">
                <a16:creationId xmlns:a16="http://schemas.microsoft.com/office/drawing/2014/main" id="{2BDC700B-6E5C-2CC0-1D1B-AA0B55D2F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9" y="2051613"/>
            <a:ext cx="5996637" cy="4497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9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_Club_Template_for_Rotarians_EN (5)" id="{3CC90184-D998-4AB4-BEB1-FDAB6E055A82}" vid="{B3EF56A7-428D-491A-84DA-8C094315AB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RI_Club_Template_for_Rotarians_EN (5)</Template>
  <TotalTime>146</TotalTime>
  <Words>748</Words>
  <Application>Microsoft Office PowerPoint</Application>
  <PresentationFormat>Widescreen</PresentationFormat>
  <Paragraphs>156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Corbel</vt:lpstr>
      <vt:lpstr>Office Theme</vt:lpstr>
      <vt:lpstr>PowerPoint Presentation</vt:lpstr>
      <vt:lpstr>PUBLIC IMAGE 101</vt:lpstr>
      <vt:lpstr>PowerPoint Presentation</vt:lpstr>
      <vt:lpstr> </vt:lpstr>
      <vt:lpstr>PowerPoint Presentation</vt:lpstr>
      <vt:lpstr>Rotary international logos</vt:lpstr>
      <vt:lpstr>Club and district logos</vt:lpstr>
      <vt:lpstr>Use the logos correctly: </vt:lpstr>
      <vt:lpstr>DON’T USE THESE LOGOS!!!!</vt:lpstr>
      <vt:lpstr>Public image: more than a logo</vt:lpstr>
      <vt:lpstr>PowerPoint Presentation</vt:lpstr>
      <vt:lpstr>Top 10 List</vt:lpstr>
      <vt:lpstr>Top 10 List (Continued)</vt:lpstr>
      <vt:lpstr>PowerPoint Presentation</vt:lpstr>
      <vt:lpstr>Top 10 List (Continued)</vt:lpstr>
      <vt:lpstr>Top 10 List (Continued)</vt:lpstr>
      <vt:lpstr>PowerPoint Presentation</vt:lpstr>
      <vt:lpstr>PowerPoint Presentation</vt:lpstr>
      <vt:lpstr>LOCAL RESOURCES</vt:lpstr>
      <vt:lpstr>EVEN MORE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Steven Wright</dc:creator>
  <cp:lastModifiedBy>Laine Hendricks</cp:lastModifiedBy>
  <cp:revision>7</cp:revision>
  <cp:lastPrinted>2019-12-04T20:41:25Z</cp:lastPrinted>
  <dcterms:created xsi:type="dcterms:W3CDTF">2022-10-01T23:46:10Z</dcterms:created>
  <dcterms:modified xsi:type="dcterms:W3CDTF">2024-02-10T06:30:24Z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