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3" r:id="rId4"/>
    <p:sldId id="258" r:id="rId5"/>
    <p:sldId id="265" r:id="rId6"/>
    <p:sldId id="276" r:id="rId7"/>
    <p:sldId id="279" r:id="rId8"/>
    <p:sldId id="266" r:id="rId9"/>
    <p:sldId id="261" r:id="rId10"/>
    <p:sldId id="269" r:id="rId11"/>
    <p:sldId id="262" r:id="rId12"/>
    <p:sldId id="270" r:id="rId13"/>
    <p:sldId id="263" r:id="rId14"/>
    <p:sldId id="271" r:id="rId15"/>
    <p:sldId id="274" r:id="rId16"/>
    <p:sldId id="272" r:id="rId17"/>
    <p:sldId id="27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95615" autoAdjust="0"/>
  </p:normalViewPr>
  <p:slideViewPr>
    <p:cSldViewPr snapToGrid="0">
      <p:cViewPr varScale="1">
        <p:scale>
          <a:sx n="90" d="100"/>
          <a:sy n="90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2D74A-31D5-4DFC-91F0-3FE2A83CDB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06A14-9CE0-4645-8EAC-13B6C9B69942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Annual Giving Officer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A2CDE463-090E-41FE-B99C-CDB869EEC3C5}" type="parTrans" cxnId="{396F27AA-1593-40D3-8AA8-3B14DB64AEA7}">
      <dgm:prSet/>
      <dgm:spPr/>
      <dgm:t>
        <a:bodyPr/>
        <a:lstStyle/>
        <a:p>
          <a:endParaRPr lang="en-US"/>
        </a:p>
      </dgm:t>
    </dgm:pt>
    <dgm:pt modelId="{F81BF859-025F-49EE-B2C5-00D2D120292D}" type="sibTrans" cxnId="{396F27AA-1593-40D3-8AA8-3B14DB64AEA7}">
      <dgm:prSet/>
      <dgm:spPr/>
      <dgm:t>
        <a:bodyPr/>
        <a:lstStyle/>
        <a:p>
          <a:endParaRPr lang="en-US"/>
        </a:p>
      </dgm:t>
    </dgm:pt>
    <dgm:pt modelId="{E7E22876-A763-40B4-AE8A-861D05B95A33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Finance Representative</a:t>
          </a:r>
        </a:p>
        <a:p>
          <a:endParaRPr lang="en-US" sz="2400" dirty="0"/>
        </a:p>
        <a:p>
          <a:endParaRPr lang="en-US" sz="2400" dirty="0"/>
        </a:p>
        <a:p>
          <a:endParaRPr lang="en-US" sz="2400" dirty="0"/>
        </a:p>
      </dgm:t>
    </dgm:pt>
    <dgm:pt modelId="{507509B7-1FAB-494B-942E-012BC966DF56}" type="parTrans" cxnId="{C268EA2C-ADBF-427E-9400-67236B14F561}">
      <dgm:prSet/>
      <dgm:spPr/>
      <dgm:t>
        <a:bodyPr/>
        <a:lstStyle/>
        <a:p>
          <a:endParaRPr lang="en-US"/>
        </a:p>
      </dgm:t>
    </dgm:pt>
    <dgm:pt modelId="{80E5FB57-49E1-4BBB-A6AA-9B434FCC6411}" type="sibTrans" cxnId="{C268EA2C-ADBF-427E-9400-67236B14F561}">
      <dgm:prSet/>
      <dgm:spPr/>
      <dgm:t>
        <a:bodyPr/>
        <a:lstStyle/>
        <a:p>
          <a:endParaRPr lang="en-US"/>
        </a:p>
      </dgm:t>
    </dgm:pt>
    <dgm:pt modelId="{531E5202-AC88-48DD-B8D6-4A9603E028D3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Regional Grants Officer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A3745650-FFA5-427A-853C-7BFCCFBB3F34}" type="parTrans" cxnId="{79E40423-1EEE-4780-B866-91DE7E2FA921}">
      <dgm:prSet/>
      <dgm:spPr/>
      <dgm:t>
        <a:bodyPr/>
        <a:lstStyle/>
        <a:p>
          <a:endParaRPr lang="en-US"/>
        </a:p>
      </dgm:t>
    </dgm:pt>
    <dgm:pt modelId="{E772A2CB-46D2-4052-81F8-81B8B9D9B5C0}" type="sibTrans" cxnId="{79E40423-1EEE-4780-B866-91DE7E2FA921}">
      <dgm:prSet/>
      <dgm:spPr/>
      <dgm:t>
        <a:bodyPr/>
        <a:lstStyle/>
        <a:p>
          <a:endParaRPr lang="en-US"/>
        </a:p>
      </dgm:t>
    </dgm:pt>
    <dgm:pt modelId="{792E272A-E094-4E06-B4B3-C49C892BB9F8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Major Gifts Officer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C53DABCE-8478-4AF9-83A6-1F9BB9DE1F2E}" type="parTrans" cxnId="{90D82B9C-C3A2-4BCE-BC7B-F646BD70D261}">
      <dgm:prSet/>
      <dgm:spPr/>
      <dgm:t>
        <a:bodyPr/>
        <a:lstStyle/>
        <a:p>
          <a:endParaRPr lang="en-US"/>
        </a:p>
      </dgm:t>
    </dgm:pt>
    <dgm:pt modelId="{6E684866-99EC-406C-B2E6-9F88C54DFB69}" type="sibTrans" cxnId="{90D82B9C-C3A2-4BCE-BC7B-F646BD70D261}">
      <dgm:prSet/>
      <dgm:spPr/>
      <dgm:t>
        <a:bodyPr/>
        <a:lstStyle/>
        <a:p>
          <a:endParaRPr lang="en-US"/>
        </a:p>
      </dgm:t>
    </dgm:pt>
    <dgm:pt modelId="{18FF73E4-F096-4CCC-A51E-6E49C66FEC4B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Regional Membership Officer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0BE455D7-EE9A-4CB6-AE70-CD1FCB6AE510}" type="parTrans" cxnId="{0F7CA7D1-DE01-4069-8E9F-49A046F3BC7A}">
      <dgm:prSet/>
      <dgm:spPr/>
      <dgm:t>
        <a:bodyPr/>
        <a:lstStyle/>
        <a:p>
          <a:endParaRPr lang="en-US"/>
        </a:p>
      </dgm:t>
    </dgm:pt>
    <dgm:pt modelId="{F0FCA5EC-D202-41EF-A8E7-89EAC6761134}" type="sibTrans" cxnId="{0F7CA7D1-DE01-4069-8E9F-49A046F3BC7A}">
      <dgm:prSet/>
      <dgm:spPr/>
      <dgm:t>
        <a:bodyPr/>
        <a:lstStyle/>
        <a:p>
          <a:endParaRPr lang="en-US"/>
        </a:p>
      </dgm:t>
    </dgm:pt>
    <dgm:pt modelId="{9B247C80-6047-4231-8EEE-5D2E62DC0B3C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dirty="0"/>
            <a:t>Planned Giving Officer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9F1EF432-4A78-4882-B8B9-3EF578FA877C}" type="parTrans" cxnId="{3E502C93-7C1B-4522-BBD6-A5B9BE72493E}">
      <dgm:prSet/>
      <dgm:spPr/>
      <dgm:t>
        <a:bodyPr/>
        <a:lstStyle/>
        <a:p>
          <a:endParaRPr lang="en-US"/>
        </a:p>
      </dgm:t>
    </dgm:pt>
    <dgm:pt modelId="{43DD149A-2F0C-45E8-8DFB-2D736970784E}" type="sibTrans" cxnId="{3E502C93-7C1B-4522-BBD6-A5B9BE72493E}">
      <dgm:prSet/>
      <dgm:spPr/>
      <dgm:t>
        <a:bodyPr/>
        <a:lstStyle/>
        <a:p>
          <a:endParaRPr lang="en-US"/>
        </a:p>
      </dgm:t>
    </dgm:pt>
    <dgm:pt modelId="{5FD5F288-968B-4D23-B9E0-465F05DDB8DD}" type="pres">
      <dgm:prSet presAssocID="{F072D74A-31D5-4DFC-91F0-3FE2A83CDB7A}" presName="diagram" presStyleCnt="0">
        <dgm:presLayoutVars>
          <dgm:dir/>
          <dgm:resizeHandles val="exact"/>
        </dgm:presLayoutVars>
      </dgm:prSet>
      <dgm:spPr/>
    </dgm:pt>
    <dgm:pt modelId="{248E2B51-B661-466F-810F-4EA6878F3F93}" type="pres">
      <dgm:prSet presAssocID="{38B06A14-9CE0-4645-8EAC-13B6C9B69942}" presName="node" presStyleLbl="node1" presStyleIdx="0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86314C7-D119-4117-B490-DF8BE48C4E53}" type="pres">
      <dgm:prSet presAssocID="{F81BF859-025F-49EE-B2C5-00D2D120292D}" presName="sibTrans" presStyleCnt="0"/>
      <dgm:spPr/>
    </dgm:pt>
    <dgm:pt modelId="{3643F7EB-1667-4770-9228-A87532B416C7}" type="pres">
      <dgm:prSet presAssocID="{E7E22876-A763-40B4-AE8A-861D05B95A33}" presName="node" presStyleLbl="node1" presStyleIdx="1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DF776994-13C6-4096-9655-33E64102FCFD}" type="pres">
      <dgm:prSet presAssocID="{80E5FB57-49E1-4BBB-A6AA-9B434FCC6411}" presName="sibTrans" presStyleCnt="0"/>
      <dgm:spPr/>
    </dgm:pt>
    <dgm:pt modelId="{C59CDCEE-718F-4CC9-86C7-FB7ABB92E656}" type="pres">
      <dgm:prSet presAssocID="{531E5202-AC88-48DD-B8D6-4A9603E028D3}" presName="node" presStyleLbl="node1" presStyleIdx="2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1CBA989-38DC-47F0-BA01-8AC8908C28EC}" type="pres">
      <dgm:prSet presAssocID="{E772A2CB-46D2-4052-81F8-81B8B9D9B5C0}" presName="sibTrans" presStyleCnt="0"/>
      <dgm:spPr/>
    </dgm:pt>
    <dgm:pt modelId="{89256D9C-00D0-444D-9B80-D1489971C30E}" type="pres">
      <dgm:prSet presAssocID="{792E272A-E094-4E06-B4B3-C49C892BB9F8}" presName="node" presStyleLbl="node1" presStyleIdx="3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33EDC39-C7FE-4FDB-84EC-82A2F9D1066C}" type="pres">
      <dgm:prSet presAssocID="{6E684866-99EC-406C-B2E6-9F88C54DFB69}" presName="sibTrans" presStyleCnt="0"/>
      <dgm:spPr/>
    </dgm:pt>
    <dgm:pt modelId="{42DBAA29-B527-44EA-A69E-1E321792F553}" type="pres">
      <dgm:prSet presAssocID="{18FF73E4-F096-4CCC-A51E-6E49C66FEC4B}" presName="node" presStyleLbl="node1" presStyleIdx="4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5081562-0C38-4029-8B76-CBDAEAA02D81}" type="pres">
      <dgm:prSet presAssocID="{F0FCA5EC-D202-41EF-A8E7-89EAC6761134}" presName="sibTrans" presStyleCnt="0"/>
      <dgm:spPr/>
    </dgm:pt>
    <dgm:pt modelId="{EA0496B5-9839-487B-96B0-E20038724153}" type="pres">
      <dgm:prSet presAssocID="{9B247C80-6047-4231-8EEE-5D2E62DC0B3C}" presName="node" presStyleLbl="node1" presStyleIdx="5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AF99E04-37DE-4591-9C09-FC1C82A7435E}" type="presOf" srcId="{38B06A14-9CE0-4645-8EAC-13B6C9B69942}" destId="{248E2B51-B661-466F-810F-4EA6878F3F93}" srcOrd="0" destOrd="0" presId="urn:microsoft.com/office/officeart/2005/8/layout/default"/>
    <dgm:cxn modelId="{03355D05-B051-4702-BB77-95F0B92BAE1C}" type="presOf" srcId="{792E272A-E094-4E06-B4B3-C49C892BB9F8}" destId="{89256D9C-00D0-444D-9B80-D1489971C30E}" srcOrd="0" destOrd="0" presId="urn:microsoft.com/office/officeart/2005/8/layout/default"/>
    <dgm:cxn modelId="{49146D1E-3B80-4B3A-97C2-BF350CE353D9}" type="presOf" srcId="{F072D74A-31D5-4DFC-91F0-3FE2A83CDB7A}" destId="{5FD5F288-968B-4D23-B9E0-465F05DDB8DD}" srcOrd="0" destOrd="0" presId="urn:microsoft.com/office/officeart/2005/8/layout/default"/>
    <dgm:cxn modelId="{79E40423-1EEE-4780-B866-91DE7E2FA921}" srcId="{F072D74A-31D5-4DFC-91F0-3FE2A83CDB7A}" destId="{531E5202-AC88-48DD-B8D6-4A9603E028D3}" srcOrd="2" destOrd="0" parTransId="{A3745650-FFA5-427A-853C-7BFCCFBB3F34}" sibTransId="{E772A2CB-46D2-4052-81F8-81B8B9D9B5C0}"/>
    <dgm:cxn modelId="{C268EA2C-ADBF-427E-9400-67236B14F561}" srcId="{F072D74A-31D5-4DFC-91F0-3FE2A83CDB7A}" destId="{E7E22876-A763-40B4-AE8A-861D05B95A33}" srcOrd="1" destOrd="0" parTransId="{507509B7-1FAB-494B-942E-012BC966DF56}" sibTransId="{80E5FB57-49E1-4BBB-A6AA-9B434FCC6411}"/>
    <dgm:cxn modelId="{A3744464-5F3D-431E-84F6-280062AA767F}" type="presOf" srcId="{E7E22876-A763-40B4-AE8A-861D05B95A33}" destId="{3643F7EB-1667-4770-9228-A87532B416C7}" srcOrd="0" destOrd="0" presId="urn:microsoft.com/office/officeart/2005/8/layout/default"/>
    <dgm:cxn modelId="{23417E4A-CAEB-4755-A58D-D33444FC2531}" type="presOf" srcId="{18FF73E4-F096-4CCC-A51E-6E49C66FEC4B}" destId="{42DBAA29-B527-44EA-A69E-1E321792F553}" srcOrd="0" destOrd="0" presId="urn:microsoft.com/office/officeart/2005/8/layout/default"/>
    <dgm:cxn modelId="{3E502C93-7C1B-4522-BBD6-A5B9BE72493E}" srcId="{F072D74A-31D5-4DFC-91F0-3FE2A83CDB7A}" destId="{9B247C80-6047-4231-8EEE-5D2E62DC0B3C}" srcOrd="5" destOrd="0" parTransId="{9F1EF432-4A78-4882-B8B9-3EF578FA877C}" sibTransId="{43DD149A-2F0C-45E8-8DFB-2D736970784E}"/>
    <dgm:cxn modelId="{90D82B9C-C3A2-4BCE-BC7B-F646BD70D261}" srcId="{F072D74A-31D5-4DFC-91F0-3FE2A83CDB7A}" destId="{792E272A-E094-4E06-B4B3-C49C892BB9F8}" srcOrd="3" destOrd="0" parTransId="{C53DABCE-8478-4AF9-83A6-1F9BB9DE1F2E}" sibTransId="{6E684866-99EC-406C-B2E6-9F88C54DFB69}"/>
    <dgm:cxn modelId="{6FD0DE9C-D110-404C-BEE0-A8FC75676CE8}" type="presOf" srcId="{531E5202-AC88-48DD-B8D6-4A9603E028D3}" destId="{C59CDCEE-718F-4CC9-86C7-FB7ABB92E656}" srcOrd="0" destOrd="0" presId="urn:microsoft.com/office/officeart/2005/8/layout/default"/>
    <dgm:cxn modelId="{396F27AA-1593-40D3-8AA8-3B14DB64AEA7}" srcId="{F072D74A-31D5-4DFC-91F0-3FE2A83CDB7A}" destId="{38B06A14-9CE0-4645-8EAC-13B6C9B69942}" srcOrd="0" destOrd="0" parTransId="{A2CDE463-090E-41FE-B99C-CDB869EEC3C5}" sibTransId="{F81BF859-025F-49EE-B2C5-00D2D120292D}"/>
    <dgm:cxn modelId="{331C5AB8-35A7-424A-B887-FC3F14983026}" type="presOf" srcId="{9B247C80-6047-4231-8EEE-5D2E62DC0B3C}" destId="{EA0496B5-9839-487B-96B0-E20038724153}" srcOrd="0" destOrd="0" presId="urn:microsoft.com/office/officeart/2005/8/layout/default"/>
    <dgm:cxn modelId="{0F7CA7D1-DE01-4069-8E9F-49A046F3BC7A}" srcId="{F072D74A-31D5-4DFC-91F0-3FE2A83CDB7A}" destId="{18FF73E4-F096-4CCC-A51E-6E49C66FEC4B}" srcOrd="4" destOrd="0" parTransId="{0BE455D7-EE9A-4CB6-AE70-CD1FCB6AE510}" sibTransId="{F0FCA5EC-D202-41EF-A8E7-89EAC6761134}"/>
    <dgm:cxn modelId="{B30A40F1-B6CD-4BD7-B121-99925ECFD2F0}" type="presParOf" srcId="{5FD5F288-968B-4D23-B9E0-465F05DDB8DD}" destId="{248E2B51-B661-466F-810F-4EA6878F3F93}" srcOrd="0" destOrd="0" presId="urn:microsoft.com/office/officeart/2005/8/layout/default"/>
    <dgm:cxn modelId="{723B4639-1C8A-474F-ACC7-0550BCF0FE64}" type="presParOf" srcId="{5FD5F288-968B-4D23-B9E0-465F05DDB8DD}" destId="{E86314C7-D119-4117-B490-DF8BE48C4E53}" srcOrd="1" destOrd="0" presId="urn:microsoft.com/office/officeart/2005/8/layout/default"/>
    <dgm:cxn modelId="{B1D07358-40CA-4B8C-AA15-F4977533E550}" type="presParOf" srcId="{5FD5F288-968B-4D23-B9E0-465F05DDB8DD}" destId="{3643F7EB-1667-4770-9228-A87532B416C7}" srcOrd="2" destOrd="0" presId="urn:microsoft.com/office/officeart/2005/8/layout/default"/>
    <dgm:cxn modelId="{61CF050A-42FC-49CB-BAFF-D9D9D39E325E}" type="presParOf" srcId="{5FD5F288-968B-4D23-B9E0-465F05DDB8DD}" destId="{DF776994-13C6-4096-9655-33E64102FCFD}" srcOrd="3" destOrd="0" presId="urn:microsoft.com/office/officeart/2005/8/layout/default"/>
    <dgm:cxn modelId="{EA7F642F-906D-4F32-BDE7-2ECA5EB795F3}" type="presParOf" srcId="{5FD5F288-968B-4D23-B9E0-465F05DDB8DD}" destId="{C59CDCEE-718F-4CC9-86C7-FB7ABB92E656}" srcOrd="4" destOrd="0" presId="urn:microsoft.com/office/officeart/2005/8/layout/default"/>
    <dgm:cxn modelId="{2F06FA2A-F652-41F5-9EB9-9EEF46F0B9C1}" type="presParOf" srcId="{5FD5F288-968B-4D23-B9E0-465F05DDB8DD}" destId="{F1CBA989-38DC-47F0-BA01-8AC8908C28EC}" srcOrd="5" destOrd="0" presId="urn:microsoft.com/office/officeart/2005/8/layout/default"/>
    <dgm:cxn modelId="{C1E46E87-B63F-48C3-BAE3-4F3244106733}" type="presParOf" srcId="{5FD5F288-968B-4D23-B9E0-465F05DDB8DD}" destId="{89256D9C-00D0-444D-9B80-D1489971C30E}" srcOrd="6" destOrd="0" presId="urn:microsoft.com/office/officeart/2005/8/layout/default"/>
    <dgm:cxn modelId="{9E276710-844C-45FB-BE29-B8F3435E99D5}" type="presParOf" srcId="{5FD5F288-968B-4D23-B9E0-465F05DDB8DD}" destId="{733EDC39-C7FE-4FDB-84EC-82A2F9D1066C}" srcOrd="7" destOrd="0" presId="urn:microsoft.com/office/officeart/2005/8/layout/default"/>
    <dgm:cxn modelId="{45426510-104F-4A54-A057-FFA43A359F12}" type="presParOf" srcId="{5FD5F288-968B-4D23-B9E0-465F05DDB8DD}" destId="{42DBAA29-B527-44EA-A69E-1E321792F553}" srcOrd="8" destOrd="0" presId="urn:microsoft.com/office/officeart/2005/8/layout/default"/>
    <dgm:cxn modelId="{2FECC244-9753-4CBF-AB7B-9C8C78214624}" type="presParOf" srcId="{5FD5F288-968B-4D23-B9E0-465F05DDB8DD}" destId="{45081562-0C38-4029-8B76-CBDAEAA02D81}" srcOrd="9" destOrd="0" presId="urn:microsoft.com/office/officeart/2005/8/layout/default"/>
    <dgm:cxn modelId="{C54BB36F-E7E7-4911-8728-0AAF6045B3AF}" type="presParOf" srcId="{5FD5F288-968B-4D23-B9E0-465F05DDB8DD}" destId="{EA0496B5-9839-487B-96B0-E200387241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E2B51-B661-466F-810F-4EA6878F3F93}">
      <dsp:nvSpPr>
        <dsp:cNvPr id="0" name=""/>
        <dsp:cNvSpPr/>
      </dsp:nvSpPr>
      <dsp:spPr>
        <a:xfrm>
          <a:off x="0" y="355401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Annual Giving Officer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08453" y="463854"/>
        <a:ext cx="3485937" cy="2004800"/>
      </dsp:txXfrm>
    </dsp:sp>
    <dsp:sp modelId="{3643F7EB-1667-4770-9228-A87532B416C7}">
      <dsp:nvSpPr>
        <dsp:cNvPr id="0" name=""/>
        <dsp:cNvSpPr/>
      </dsp:nvSpPr>
      <dsp:spPr>
        <a:xfrm>
          <a:off x="4073128" y="355401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Finance Representative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181581" y="463854"/>
        <a:ext cx="3485937" cy="2004800"/>
      </dsp:txXfrm>
    </dsp:sp>
    <dsp:sp modelId="{C59CDCEE-718F-4CC9-86C7-FB7ABB92E656}">
      <dsp:nvSpPr>
        <dsp:cNvPr id="0" name=""/>
        <dsp:cNvSpPr/>
      </dsp:nvSpPr>
      <dsp:spPr>
        <a:xfrm>
          <a:off x="8146256" y="355401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Regional Grants Officer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254709" y="463854"/>
        <a:ext cx="3485937" cy="2004800"/>
      </dsp:txXfrm>
    </dsp:sp>
    <dsp:sp modelId="{89256D9C-00D0-444D-9B80-D1489971C30E}">
      <dsp:nvSpPr>
        <dsp:cNvPr id="0" name=""/>
        <dsp:cNvSpPr/>
      </dsp:nvSpPr>
      <dsp:spPr>
        <a:xfrm>
          <a:off x="0" y="2947392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Major Gifts Officer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08453" y="3055845"/>
        <a:ext cx="3485937" cy="2004800"/>
      </dsp:txXfrm>
    </dsp:sp>
    <dsp:sp modelId="{42DBAA29-B527-44EA-A69E-1E321792F553}">
      <dsp:nvSpPr>
        <dsp:cNvPr id="0" name=""/>
        <dsp:cNvSpPr/>
      </dsp:nvSpPr>
      <dsp:spPr>
        <a:xfrm>
          <a:off x="4073128" y="2947392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Regional Membership Officer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181581" y="3055845"/>
        <a:ext cx="3485937" cy="2004800"/>
      </dsp:txXfrm>
    </dsp:sp>
    <dsp:sp modelId="{EA0496B5-9839-487B-96B0-E20038724153}">
      <dsp:nvSpPr>
        <dsp:cNvPr id="0" name=""/>
        <dsp:cNvSpPr/>
      </dsp:nvSpPr>
      <dsp:spPr>
        <a:xfrm>
          <a:off x="8146256" y="2947392"/>
          <a:ext cx="3702843" cy="2221706"/>
        </a:xfrm>
        <a:prstGeom prst="flowChartAlternateProces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Planned Giving Officer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254709" y="3055845"/>
        <a:ext cx="3485937" cy="20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0698-57D9-4FE2-A81C-FE1A8BB27287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8B6D0-B4A6-4BE9-8CAE-AA415968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Michael</a:t>
            </a:r>
          </a:p>
          <a:p>
            <a:endParaRPr lang="en-US" sz="2000" dirty="0"/>
          </a:p>
          <a:p>
            <a:r>
              <a:rPr lang="en-US" sz="2000" dirty="0"/>
              <a:t>How many full time staff members does RI have</a:t>
            </a:r>
          </a:p>
          <a:p>
            <a:pPr lvl="1"/>
            <a:r>
              <a:rPr lang="en-US" sz="1600" dirty="0"/>
              <a:t>835</a:t>
            </a:r>
          </a:p>
          <a:p>
            <a:r>
              <a:rPr lang="en-US" sz="2000" dirty="0"/>
              <a:t>How Many Geographical Regions Have Clubs</a:t>
            </a:r>
          </a:p>
          <a:p>
            <a:pPr lvl="1"/>
            <a:r>
              <a:rPr lang="en-US" sz="1600" dirty="0"/>
              <a:t>Over 222</a:t>
            </a:r>
          </a:p>
          <a:p>
            <a:r>
              <a:rPr lang="en-US" sz="2000" dirty="0"/>
              <a:t>How Many Rotarians (Including </a:t>
            </a:r>
            <a:r>
              <a:rPr lang="en-US" sz="2000" dirty="0" err="1"/>
              <a:t>Rotaractors</a:t>
            </a:r>
            <a:r>
              <a:rPr lang="en-US" sz="2000" dirty="0"/>
              <a:t>) Does District 5150 Have 1638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Giving Officer</a:t>
            </a:r>
          </a:p>
          <a:p>
            <a:r>
              <a:rPr lang="en-US" dirty="0"/>
              <a:t>Financial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  <a:p>
            <a:endParaRPr lang="en-US" dirty="0"/>
          </a:p>
          <a:p>
            <a:r>
              <a:rPr lang="en-US" dirty="0"/>
              <a:t>What is one word to describe your club</a:t>
            </a:r>
          </a:p>
          <a:p>
            <a:pPr lvl="1"/>
            <a:r>
              <a:rPr lang="en-US" dirty="0" err="1"/>
              <a:t>Menti</a:t>
            </a:r>
            <a:r>
              <a:rPr lang="en-US" dirty="0"/>
              <a:t> poll to be used to make a word art 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  <a:p>
            <a:endParaRPr lang="en-US" dirty="0"/>
          </a:p>
          <a:p>
            <a:r>
              <a:rPr lang="en-US" dirty="0"/>
              <a:t>Club bylaws</a:t>
            </a:r>
          </a:p>
          <a:p>
            <a:r>
              <a:rPr lang="en-US" dirty="0"/>
              <a:t>Meeting Formats</a:t>
            </a:r>
          </a:p>
          <a:p>
            <a:r>
              <a:rPr lang="en-US" dirty="0"/>
              <a:t>Regional Expertise</a:t>
            </a:r>
          </a:p>
          <a:p>
            <a:r>
              <a:rPr lang="en-US" dirty="0"/>
              <a:t>Club Type</a:t>
            </a:r>
          </a:p>
          <a:p>
            <a:r>
              <a:rPr lang="en-US" dirty="0"/>
              <a:t>Strategic Planning/Swot Analysis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Make a circular visual for all of these things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Role in Conflict</a:t>
            </a:r>
          </a:p>
          <a:p>
            <a:r>
              <a:rPr lang="en-US" dirty="0"/>
              <a:t>Different Levels of conflict</a:t>
            </a:r>
          </a:p>
          <a:p>
            <a:pPr lvl="1"/>
            <a:r>
              <a:rPr lang="en-US" dirty="0"/>
              <a:t>Club, District, inside and outside of club meetings/events</a:t>
            </a:r>
          </a:p>
          <a:p>
            <a:r>
              <a:rPr lang="en-US" dirty="0"/>
              <a:t>Preventing conflict</a:t>
            </a:r>
          </a:p>
          <a:p>
            <a:pPr lvl="1"/>
            <a:r>
              <a:rPr lang="en-US" dirty="0"/>
              <a:t>Club culture, Vision and goal, Unity, Bylaws, Open lines of communication, Transparency</a:t>
            </a:r>
          </a:p>
          <a:p>
            <a:r>
              <a:rPr lang="en-US" dirty="0"/>
              <a:t>Navigating conflict</a:t>
            </a:r>
          </a:p>
          <a:p>
            <a:pPr lvl="1"/>
            <a:r>
              <a:rPr lang="en-US" dirty="0"/>
              <a:t>Working with leaders and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3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  <a:p>
            <a:pPr lvl="1"/>
            <a:r>
              <a:rPr lang="en-US" dirty="0"/>
              <a:t>True Or False: As A Club President Elect I Will Have Access To Set Goals On Rotary Club Central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1st, 2023 – start as Club President Elect</a:t>
            </a:r>
          </a:p>
          <a:p>
            <a:r>
              <a:rPr lang="en-US" dirty="0"/>
              <a:t>July 2nd, 2023 – December 31st, 2023 – Plan your President </a:t>
            </a:r>
          </a:p>
          <a:p>
            <a:pPr lvl="1"/>
            <a:r>
              <a:rPr lang="en-US" dirty="0"/>
              <a:t>Make sure you are listed as President Elect on My Rotary</a:t>
            </a:r>
          </a:p>
          <a:p>
            <a:pPr lvl="2"/>
            <a:r>
              <a:rPr lang="en-US" dirty="0"/>
              <a:t>Input goals, Input officers for next year, plan events</a:t>
            </a:r>
          </a:p>
          <a:p>
            <a:r>
              <a:rPr lang="en-US" dirty="0"/>
              <a:t>March 1st, 2024 – Far West PETS in San Jose, California</a:t>
            </a:r>
          </a:p>
          <a:p>
            <a:r>
              <a:rPr lang="en-US" dirty="0"/>
              <a:t>May 30th, 2024 If not done already, have 2023-2024 club officers Input your Club Officers for 2024-2025</a:t>
            </a:r>
          </a:p>
          <a:p>
            <a:r>
              <a:rPr lang="en-US" dirty="0"/>
              <a:t>July 1</a:t>
            </a:r>
            <a:r>
              <a:rPr lang="en-US" baseline="30000" dirty="0"/>
              <a:t>st</a:t>
            </a:r>
            <a:r>
              <a:rPr lang="en-US" dirty="0"/>
              <a:t> – Start year as Club President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8B6D0-B4A6-4BE9-8CAE-AA4159684D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C36E-9D03-1D35-D2B8-D183D32F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07ACA-0974-53E3-8311-C5EF4ED0B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113D1-6FFD-C84D-D45B-91C30C70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74F32-0C4A-F625-0373-E0670F9C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D1D5-E41A-365F-0F86-1D273917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27C4-EF50-C761-7A84-E6445F75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31338-5CBB-5EAF-AE3C-24497A4DC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E1F8-D155-E7D9-FF31-471AA2C7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08EE3-5EB4-31CD-CB79-1D5C5DC6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0F46-4CF7-08DC-D86A-333B80A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DC65D-175F-6CB7-B5FA-ECD051EA3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F2C34-CCB8-3A5F-4139-1A69CB9E6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2BDB2-095B-70D9-3A2F-B0E3378A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9752-AA8B-22B8-2256-EEF13CBE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C2E6-2515-2818-8C51-C4F876D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08CC-CC71-582B-71E1-0113DDE5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3724-303A-F5D5-DD4D-BE0AE01F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2E1F-273F-4E2B-0022-B31D3559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BFA9E-ED42-D7F1-91F1-2B37D851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6012A-FD54-B50F-8378-9CB6907C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8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7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5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178" indent="-228589">
              <a:defRPr sz="2000">
                <a:solidFill>
                  <a:schemeClr val="bg1"/>
                </a:solidFill>
              </a:defRPr>
            </a:lvl2pPr>
            <a:lvl3pPr marL="685766" indent="-228589">
              <a:defRPr sz="1800">
                <a:solidFill>
                  <a:schemeClr val="bg1"/>
                </a:solidFill>
              </a:defRPr>
            </a:lvl3pPr>
            <a:lvl4pPr marL="914354" indent="-228589">
              <a:defRPr sz="1600">
                <a:solidFill>
                  <a:schemeClr val="bg1"/>
                </a:solidFill>
              </a:defRPr>
            </a:lvl4pPr>
            <a:lvl5pPr marL="1142942" indent="-228589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8" y="115578"/>
            <a:ext cx="42333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defTabSz="914354">
              <a:defRPr/>
            </a:pPr>
            <a:fld id="{97A94E25-127B-4C48-AF96-44BA7B823777}" type="slidenum">
              <a:rPr lang="en-US" smtClean="0">
                <a:solidFill>
                  <a:prstClr val="black"/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5" y="6273121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4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19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2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28306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19A0-A599-58FC-5689-C8553FD8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5A365-0FD2-A272-6D5C-89D42F9E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82C6-3A23-B82F-BAE6-C45D88F7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C8184-2199-CCE7-5663-415DB0E6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275A-5F93-42B7-7CFD-F579A876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59EF-4FA3-1540-5A20-5225DD8B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F521-9181-A152-4A29-CFE2DEA7E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C93DA-3787-2A26-3BC1-400F7F2F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C6CD4-D2F6-6184-2CA0-F82A7388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1CE32-E761-68A2-001C-420E900A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D69A3-B2AC-F106-FBAE-EE1D87A7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859E-3641-AD65-9A84-E0A4E0AB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2BDE-0A5F-4EAD-E5E7-5EF6DD6E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BE3E4-9F79-B137-43B5-E338B86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B1FF5-3D83-9DD3-7055-DDFA4182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37761-1008-33AB-0D0B-664989FD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B6E63-B808-0647-8354-5028A9F6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C075C-BD7D-74B2-EC6A-71AFBFE1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86435-0A13-DE1C-D2F5-6C97BA91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091E-7025-9229-F04B-4CE6EE28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E2198-BCB7-1E4A-0CBD-2EA7BA13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AA7D6-07FA-3A15-F90C-7766AA81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05A15-DB91-9D42-2628-4CC96715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E2CF0-A636-1646-E583-977FE1D3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BF39E-92A0-6247-982B-3B901FC4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A1F52-015C-17BD-741F-A65A2820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28DE-4275-A897-4AA4-EE4B1112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BDD5-9EEA-E6AF-B0E0-F0FA6296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2B79-89D1-EC6B-2921-87BC9CFE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82CC2-6930-4934-BA90-CEEE89F4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69185-904E-08F6-8D06-0010BEE4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39220-23A6-4BD7-AB8D-6DE7AC66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3540-86F7-4079-0955-183A0801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253B8-0FFB-F739-E1FF-1865E1765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1F12B-6F88-AD17-8FB6-C1B98AEF7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34F71-B2E7-D7D2-754B-B3229512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B6AE-713B-1B0A-18AB-4A7ECB2E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E14C3-ADF4-AB7E-E941-69CB0A4F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B9441-4CE3-3AA6-2599-C3A9B042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838F-FA39-E2EE-F13E-CD911B994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1FCC-3A4F-914C-C536-C7925E1BF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D443-397A-43C3-BC11-F34849BAF3DB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8FB79-ADFD-A9E6-5F13-765AA63DB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899F-4F17-7083-0E16-02D3B348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CA51-72E6-41B8-AE3A-3F50569B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6AD4-1274-4DD5-AEC6-2CBECDAC885E}" type="datetimeFigureOut">
              <a:rPr lang="en-US" smtClean="0"/>
              <a:t>12-Jul-2023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6C83-1881-4125-BF24-84AE9585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DS@rotary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3DF8-1E83-39AD-E3EC-88FC1AD5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2863"/>
            <a:ext cx="9144000" cy="1912274"/>
          </a:xfrm>
        </p:spPr>
        <p:txBody>
          <a:bodyPr>
            <a:normAutofit/>
          </a:bodyPr>
          <a:lstStyle/>
          <a:p>
            <a:r>
              <a:rPr lang="en-US" dirty="0"/>
              <a:t>District 5150 </a:t>
            </a:r>
            <a:br>
              <a:rPr lang="en-US" dirty="0"/>
            </a:br>
            <a:r>
              <a:rPr lang="en-US" dirty="0"/>
              <a:t>President Elect Training</a:t>
            </a:r>
          </a:p>
        </p:txBody>
      </p:sp>
    </p:spTree>
    <p:extLst>
      <p:ext uri="{BB962C8B-B14F-4D97-AF65-F5344CB8AC3E}">
        <p14:creationId xmlns:p14="http://schemas.microsoft.com/office/powerpoint/2010/main" val="139504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D296-0CEF-8C96-B3D3-4941EB2A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04AF-FFFB-C1D7-64A3-6D0B2B18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Your Role</a:t>
            </a:r>
          </a:p>
          <a:p>
            <a:pPr>
              <a:lnSpc>
                <a:spcPct val="150000"/>
              </a:lnSpc>
            </a:pPr>
            <a:r>
              <a:rPr lang="en-US" dirty="0"/>
              <a:t>Different Types/Levels of Conflict</a:t>
            </a:r>
          </a:p>
          <a:p>
            <a:pPr>
              <a:lnSpc>
                <a:spcPct val="150000"/>
              </a:lnSpc>
            </a:pPr>
            <a:r>
              <a:rPr lang="en-US" dirty="0"/>
              <a:t>Contact </a:t>
            </a:r>
            <a:r>
              <a:rPr lang="en-US" dirty="0">
                <a:hlinkClick r:id="rId3"/>
              </a:rPr>
              <a:t>CDS@rotary.org</a:t>
            </a:r>
            <a:r>
              <a:rPr lang="en-US" dirty="0"/>
              <a:t> if you receive any allegations of Harassment or Sexual Harassment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69940C-2039-28FA-90CD-A2F9F2859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96" y="886151"/>
            <a:ext cx="5093208" cy="5085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FC992-9CEA-8B09-B54C-19F1CDF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312" y="223369"/>
            <a:ext cx="3841376" cy="1325563"/>
          </a:xfrm>
        </p:spPr>
        <p:txBody>
          <a:bodyPr/>
          <a:lstStyle/>
          <a:p>
            <a:r>
              <a:rPr lang="en-US" dirty="0"/>
              <a:t>My Rotary / RCC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39778-7C12-8622-89A7-B24BB57B68FB}"/>
              </a:ext>
            </a:extLst>
          </p:cNvPr>
          <p:cNvSpPr txBox="1"/>
          <p:nvPr/>
        </p:nvSpPr>
        <p:spPr>
          <a:xfrm>
            <a:off x="279400" y="2032000"/>
            <a:ext cx="278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 at </a:t>
            </a:r>
            <a:r>
              <a:rPr lang="en-US" sz="2400" b="1" u="sng" dirty="0"/>
              <a:t>menti.com</a:t>
            </a:r>
          </a:p>
          <a:p>
            <a:r>
              <a:rPr lang="en-US" sz="2400" dirty="0"/>
              <a:t>Use code </a:t>
            </a:r>
            <a:r>
              <a:rPr lang="en-US" sz="2400" b="1" u="sng" dirty="0"/>
              <a:t>7996 8326</a:t>
            </a:r>
          </a:p>
        </p:txBody>
      </p:sp>
    </p:spTree>
    <p:extLst>
      <p:ext uri="{BB962C8B-B14F-4D97-AF65-F5344CB8AC3E}">
        <p14:creationId xmlns:p14="http://schemas.microsoft.com/office/powerpoint/2010/main" val="83710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59DE-D366-032B-C276-4399A948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Rotary and Rotary Club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DA92-19CB-FB0F-55AC-2DB85E98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Rotary/RCC</a:t>
            </a:r>
          </a:p>
          <a:p>
            <a:pPr lvl="1"/>
            <a:r>
              <a:rPr lang="en-US" dirty="0"/>
              <a:t>Are you listed as President Elect Yes or No</a:t>
            </a:r>
          </a:p>
          <a:p>
            <a:pPr lvl="1"/>
            <a:r>
              <a:rPr lang="en-US" dirty="0"/>
              <a:t>Screenshots/Impersonation</a:t>
            </a:r>
          </a:p>
          <a:p>
            <a:pPr lvl="2"/>
            <a:r>
              <a:rPr lang="en-US" dirty="0"/>
              <a:t>Check to see if they are listed</a:t>
            </a:r>
          </a:p>
          <a:p>
            <a:pPr lvl="2"/>
            <a:r>
              <a:rPr lang="en-US" dirty="0"/>
              <a:t>How to access online tools</a:t>
            </a:r>
          </a:p>
          <a:p>
            <a:pPr lvl="2"/>
            <a:r>
              <a:rPr lang="en-US" dirty="0"/>
              <a:t>RCC Goal Setting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0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C552B7-910B-DA70-0DF3-22209B04A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5" t="2" r="19803" b="31912"/>
          <a:stretch/>
        </p:blipFill>
        <p:spPr>
          <a:xfrm>
            <a:off x="0" y="336884"/>
            <a:ext cx="12234217" cy="5727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4B6473-9286-6938-B050-8179936A3605}"/>
              </a:ext>
            </a:extLst>
          </p:cNvPr>
          <p:cNvSpPr/>
          <p:nvPr/>
        </p:nvSpPr>
        <p:spPr>
          <a:xfrm>
            <a:off x="9216189" y="1010652"/>
            <a:ext cx="1143000" cy="3609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7B59A3B-994D-08F3-E001-55D928AA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>
          <a:xfrm>
            <a:off x="-10637" y="697170"/>
            <a:ext cx="12202637" cy="54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4953E-EAB8-2DD1-93F4-CE8BC2A4C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" t="26662" r="3031" b="8002"/>
          <a:stretch/>
        </p:blipFill>
        <p:spPr>
          <a:xfrm>
            <a:off x="-88313" y="674169"/>
            <a:ext cx="12368626" cy="550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87EEC-3245-008A-95F2-E0449B0EA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96" y="3531490"/>
            <a:ext cx="1639235" cy="4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628DB-5632-7799-F50A-2CF31BCA4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"/>
          <a:stretch/>
        </p:blipFill>
        <p:spPr>
          <a:xfrm>
            <a:off x="-35045" y="0"/>
            <a:ext cx="122620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07F26B-942C-3C8F-08D0-B42BDB78BC5B}"/>
              </a:ext>
            </a:extLst>
          </p:cNvPr>
          <p:cNvSpPr/>
          <p:nvPr/>
        </p:nvSpPr>
        <p:spPr>
          <a:xfrm>
            <a:off x="11231078" y="-15929"/>
            <a:ext cx="854242" cy="348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4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president election&#10;&#10;Description automatically generated">
            <a:extLst>
              <a:ext uri="{FF2B5EF4-FFF2-40B4-BE49-F238E27FC236}">
                <a16:creationId xmlns:a16="http://schemas.microsoft.com/office/drawing/2014/main" id="{08CB8709-2E70-F0C9-9D05-C0C8AF76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" y="190239"/>
            <a:ext cx="11515595" cy="64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46706-9D06-86DA-DB20-90519D7C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10E3C-6531-EEF2-BEE0-7EC791EB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823C257-E024-B482-0759-389D9DC8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31" y="987266"/>
            <a:ext cx="5045337" cy="5045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75683-5556-0599-7356-CFD5F6FE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0" y="324485"/>
            <a:ext cx="4770120" cy="1325563"/>
          </a:xfrm>
        </p:spPr>
        <p:txBody>
          <a:bodyPr/>
          <a:lstStyle/>
          <a:p>
            <a:r>
              <a:rPr lang="en-US" dirty="0"/>
              <a:t>Rotary International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BEFFD-8840-EB2C-A1D2-16240F331BDE}"/>
              </a:ext>
            </a:extLst>
          </p:cNvPr>
          <p:cNvSpPr txBox="1"/>
          <p:nvPr/>
        </p:nvSpPr>
        <p:spPr>
          <a:xfrm>
            <a:off x="279400" y="2032000"/>
            <a:ext cx="278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 at </a:t>
            </a:r>
            <a:r>
              <a:rPr lang="en-US" sz="2400" b="1" u="sng" dirty="0"/>
              <a:t>menti.com</a:t>
            </a:r>
          </a:p>
          <a:p>
            <a:r>
              <a:rPr lang="en-US" sz="2400" dirty="0"/>
              <a:t>Use code </a:t>
            </a:r>
            <a:r>
              <a:rPr lang="en-US" sz="2400" b="1" u="sng" dirty="0"/>
              <a:t>7996 8326</a:t>
            </a:r>
          </a:p>
        </p:txBody>
      </p:sp>
    </p:spTree>
    <p:extLst>
      <p:ext uri="{BB962C8B-B14F-4D97-AF65-F5344CB8AC3E}">
        <p14:creationId xmlns:p14="http://schemas.microsoft.com/office/powerpoint/2010/main" val="379685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F0AF-7200-0F96-0711-B7E9137F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BAE4-C109-1A02-EBF2-C2449065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80257-76AA-FD57-8076-B709192CC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experts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5D73C4-1D34-4C77-B31E-6CFF2492E6C6}"/>
              </a:ext>
            </a:extLst>
          </p:cNvPr>
          <p:cNvGrpSpPr/>
          <p:nvPr/>
        </p:nvGrpSpPr>
        <p:grpSpPr>
          <a:xfrm>
            <a:off x="152399" y="1333500"/>
            <a:ext cx="11849101" cy="5524500"/>
            <a:chOff x="152399" y="1333500"/>
            <a:chExt cx="11849101" cy="5524500"/>
          </a:xfrm>
        </p:grpSpPr>
        <p:graphicFrame>
          <p:nvGraphicFramePr>
            <p:cNvPr id="7" name="Diagram 6"/>
            <p:cNvGraphicFramePr/>
            <p:nvPr/>
          </p:nvGraphicFramePr>
          <p:xfrm>
            <a:off x="152400" y="1333500"/>
            <a:ext cx="11849100" cy="5524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0F422C-1CB9-4566-B90A-1F165C55A687}"/>
                </a:ext>
              </a:extLst>
            </p:cNvPr>
            <p:cNvGrpSpPr/>
            <p:nvPr/>
          </p:nvGrpSpPr>
          <p:grpSpPr>
            <a:xfrm>
              <a:off x="152400" y="2508959"/>
              <a:ext cx="3702843" cy="1455276"/>
              <a:chOff x="0" y="493756"/>
              <a:chExt cx="2938644" cy="2013597"/>
            </a:xfrm>
            <a:solidFill>
              <a:srgbClr val="24BAE2"/>
            </a:solidFill>
          </p:grpSpPr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459C998D-6BEB-4D25-AF36-AF10A6FAC58D}"/>
                  </a:ext>
                </a:extLst>
              </p:cNvPr>
              <p:cNvSpPr/>
              <p:nvPr/>
            </p:nvSpPr>
            <p:spPr>
              <a:xfrm>
                <a:off x="0" y="493756"/>
                <a:ext cx="2938644" cy="2013597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Flowchart: Alternate Process 4">
                <a:extLst>
                  <a:ext uri="{FF2B5EF4-FFF2-40B4-BE49-F238E27FC236}">
                    <a16:creationId xmlns:a16="http://schemas.microsoft.com/office/drawing/2014/main" id="{CCAB11C5-1386-4A0B-8BF5-87AB965CBF82}"/>
                  </a:ext>
                </a:extLst>
              </p:cNvPr>
              <p:cNvSpPr txBox="1"/>
              <p:nvPr/>
            </p:nvSpPr>
            <p:spPr>
              <a:xfrm>
                <a:off x="116307" y="661996"/>
                <a:ext cx="2766504" cy="167711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Geoff.Cochran@rotary.org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B29C7B-62FE-4D2C-B137-EF41D3408EDB}"/>
                </a:ext>
              </a:extLst>
            </p:cNvPr>
            <p:cNvGrpSpPr/>
            <p:nvPr/>
          </p:nvGrpSpPr>
          <p:grpSpPr>
            <a:xfrm>
              <a:off x="4225528" y="2508960"/>
              <a:ext cx="3702843" cy="1455276"/>
              <a:chOff x="3232509" y="390419"/>
              <a:chExt cx="2938644" cy="2116935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115F13DC-B36F-4742-8B34-2B2DED29EE73}"/>
                  </a:ext>
                </a:extLst>
              </p:cNvPr>
              <p:cNvSpPr/>
              <p:nvPr/>
            </p:nvSpPr>
            <p:spPr>
              <a:xfrm>
                <a:off x="3232509" y="390419"/>
                <a:ext cx="2938644" cy="2116935"/>
              </a:xfrm>
              <a:prstGeom prst="flowChartAlternateProcess">
                <a:avLst/>
              </a:prstGeom>
              <a:solidFill>
                <a:srgbClr val="24BAE2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Flowchart: Alternate Process 4">
                <a:extLst>
                  <a:ext uri="{FF2B5EF4-FFF2-40B4-BE49-F238E27FC236}">
                    <a16:creationId xmlns:a16="http://schemas.microsoft.com/office/drawing/2014/main" id="{BE5346FA-E3C2-4B2B-A465-244F2B523911}"/>
                  </a:ext>
                </a:extLst>
              </p:cNvPr>
              <p:cNvSpPr txBox="1"/>
              <p:nvPr/>
            </p:nvSpPr>
            <p:spPr>
              <a:xfrm>
                <a:off x="3333698" y="653681"/>
                <a:ext cx="2766504" cy="1597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prstClr val="white"/>
                    </a:solidFill>
                    <a:latin typeface="Calibri" panose="020F0502020204030204"/>
                  </a:rPr>
                  <a:t>Laura.Ovalle@rotary.org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63359A-E78E-4AF3-B094-6D496B6E2FB6}"/>
                </a:ext>
              </a:extLst>
            </p:cNvPr>
            <p:cNvGrpSpPr/>
            <p:nvPr/>
          </p:nvGrpSpPr>
          <p:grpSpPr>
            <a:xfrm>
              <a:off x="8298656" y="2508960"/>
              <a:ext cx="3702843" cy="1455276"/>
              <a:chOff x="6465018" y="390419"/>
              <a:chExt cx="2938644" cy="2116935"/>
            </a:xfrm>
          </p:grpSpPr>
          <p:sp>
            <p:nvSpPr>
              <p:cNvPr id="14" name="Flowchart: Alternate Process 13">
                <a:extLst>
                  <a:ext uri="{FF2B5EF4-FFF2-40B4-BE49-F238E27FC236}">
                    <a16:creationId xmlns:a16="http://schemas.microsoft.com/office/drawing/2014/main" id="{1D06431C-D702-4874-AB63-D4A00119A92E}"/>
                  </a:ext>
                </a:extLst>
              </p:cNvPr>
              <p:cNvSpPr/>
              <p:nvPr/>
            </p:nvSpPr>
            <p:spPr>
              <a:xfrm>
                <a:off x="6465018" y="390419"/>
                <a:ext cx="2938644" cy="2116935"/>
              </a:xfrm>
              <a:prstGeom prst="flowChartAlternateProcess">
                <a:avLst/>
              </a:prstGeom>
              <a:solidFill>
                <a:srgbClr val="24BAE2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lowchart: Alternate Process 4">
                <a:extLst>
                  <a:ext uri="{FF2B5EF4-FFF2-40B4-BE49-F238E27FC236}">
                    <a16:creationId xmlns:a16="http://schemas.microsoft.com/office/drawing/2014/main" id="{83E16C56-4B90-42DD-98A3-33D66080DD13}"/>
                  </a:ext>
                </a:extLst>
              </p:cNvPr>
              <p:cNvSpPr txBox="1"/>
              <p:nvPr/>
            </p:nvSpPr>
            <p:spPr>
              <a:xfrm>
                <a:off x="6551088" y="567291"/>
                <a:ext cx="2766504" cy="1591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Cecelia.Walter@rotary.org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CE1210-EC91-4FF2-A98D-93287C3FCCEA}"/>
                </a:ext>
              </a:extLst>
            </p:cNvPr>
            <p:cNvGrpSpPr/>
            <p:nvPr/>
          </p:nvGrpSpPr>
          <p:grpSpPr>
            <a:xfrm>
              <a:off x="152399" y="5114130"/>
              <a:ext cx="3702843" cy="1493084"/>
              <a:chOff x="-1" y="3267065"/>
              <a:chExt cx="2938644" cy="1919236"/>
            </a:xfrm>
          </p:grpSpPr>
          <p:sp>
            <p:nvSpPr>
              <p:cNvPr id="17" name="Flowchart: Alternate Process 16">
                <a:extLst>
                  <a:ext uri="{FF2B5EF4-FFF2-40B4-BE49-F238E27FC236}">
                    <a16:creationId xmlns:a16="http://schemas.microsoft.com/office/drawing/2014/main" id="{8BB7345B-8BA7-4E9E-86C0-D989FA40C8EE}"/>
                  </a:ext>
                </a:extLst>
              </p:cNvPr>
              <p:cNvSpPr/>
              <p:nvPr/>
            </p:nvSpPr>
            <p:spPr>
              <a:xfrm>
                <a:off x="-1" y="3267065"/>
                <a:ext cx="2938644" cy="1919236"/>
              </a:xfrm>
              <a:prstGeom prst="flowChartAlternateProcess">
                <a:avLst/>
              </a:prstGeom>
              <a:solidFill>
                <a:srgbClr val="24BAE2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Flowchart: Alternate Process 4">
                <a:extLst>
                  <a:ext uri="{FF2B5EF4-FFF2-40B4-BE49-F238E27FC236}">
                    <a16:creationId xmlns:a16="http://schemas.microsoft.com/office/drawing/2014/main" id="{034C69E8-D3AD-4E33-AA08-AB1F67F40946}"/>
                  </a:ext>
                </a:extLst>
              </p:cNvPr>
              <p:cNvSpPr txBox="1"/>
              <p:nvPr/>
            </p:nvSpPr>
            <p:spPr>
              <a:xfrm>
                <a:off x="30237" y="3423115"/>
                <a:ext cx="2766504" cy="15910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Tabitha.Sparks@rotary.org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029479C-5C7D-4E20-BCBB-793685A88F28}"/>
                </a:ext>
              </a:extLst>
            </p:cNvPr>
            <p:cNvGrpSpPr/>
            <p:nvPr/>
          </p:nvGrpSpPr>
          <p:grpSpPr>
            <a:xfrm>
              <a:off x="4225529" y="5114131"/>
              <a:ext cx="3702842" cy="1455277"/>
              <a:chOff x="3232510" y="3200490"/>
              <a:chExt cx="2938643" cy="1966641"/>
            </a:xfrm>
          </p:grpSpPr>
          <p:sp>
            <p:nvSpPr>
              <p:cNvPr id="20" name="Flowchart: Alternate Process 19">
                <a:extLst>
                  <a:ext uri="{FF2B5EF4-FFF2-40B4-BE49-F238E27FC236}">
                    <a16:creationId xmlns:a16="http://schemas.microsoft.com/office/drawing/2014/main" id="{2A9F2E4E-226F-4E89-841C-A9F4967E4789}"/>
                  </a:ext>
                </a:extLst>
              </p:cNvPr>
              <p:cNvSpPr/>
              <p:nvPr/>
            </p:nvSpPr>
            <p:spPr>
              <a:xfrm>
                <a:off x="3232510" y="3200490"/>
                <a:ext cx="2938643" cy="1966641"/>
              </a:xfrm>
              <a:prstGeom prst="flowChartAlternateProcess">
                <a:avLst/>
              </a:prstGeom>
              <a:solidFill>
                <a:srgbClr val="24BAE2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lowchart: Alternate Process 4">
                <a:extLst>
                  <a:ext uri="{FF2B5EF4-FFF2-40B4-BE49-F238E27FC236}">
                    <a16:creationId xmlns:a16="http://schemas.microsoft.com/office/drawing/2014/main" id="{DDCEA857-4E76-4013-8ABD-D6A14EB92D52}"/>
                  </a:ext>
                </a:extLst>
              </p:cNvPr>
              <p:cNvSpPr txBox="1"/>
              <p:nvPr/>
            </p:nvSpPr>
            <p:spPr>
              <a:xfrm>
                <a:off x="3272709" y="3210544"/>
                <a:ext cx="2766504" cy="15910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Angela.Lopez@rotary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.org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63BEE6-292A-4EA1-8A20-9D607850C253}"/>
                </a:ext>
              </a:extLst>
            </p:cNvPr>
            <p:cNvGrpSpPr/>
            <p:nvPr/>
          </p:nvGrpSpPr>
          <p:grpSpPr>
            <a:xfrm>
              <a:off x="8291510" y="5094390"/>
              <a:ext cx="3709987" cy="1446908"/>
              <a:chOff x="6459348" y="3243863"/>
              <a:chExt cx="2944314" cy="1869034"/>
            </a:xfrm>
          </p:grpSpPr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0743ECFA-D2F7-4E96-B279-AD138A1E9162}"/>
                  </a:ext>
                </a:extLst>
              </p:cNvPr>
              <p:cNvSpPr/>
              <p:nvPr/>
            </p:nvSpPr>
            <p:spPr>
              <a:xfrm>
                <a:off x="6459348" y="3297747"/>
                <a:ext cx="2944314" cy="1815150"/>
              </a:xfrm>
              <a:prstGeom prst="flowChartAlternateProcess">
                <a:avLst/>
              </a:prstGeom>
              <a:solidFill>
                <a:srgbClr val="24BAE2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Flowchart: Alternate Process 4">
                <a:extLst>
                  <a:ext uri="{FF2B5EF4-FFF2-40B4-BE49-F238E27FC236}">
                    <a16:creationId xmlns:a16="http://schemas.microsoft.com/office/drawing/2014/main" id="{296EC6BE-DBCB-43CA-AE21-BF40F791A177}"/>
                  </a:ext>
                </a:extLst>
              </p:cNvPr>
              <p:cNvSpPr txBox="1"/>
              <p:nvPr/>
            </p:nvSpPr>
            <p:spPr>
              <a:xfrm>
                <a:off x="6545417" y="3243863"/>
                <a:ext cx="2766504" cy="15910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Erin.Groble@rotary.org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49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076DC7-05E4-82B6-5CBE-F118A0B1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69" y="918377"/>
            <a:ext cx="5028662" cy="5021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81A73-7A9F-7AEF-784F-97BB1D1B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72" y="255595"/>
            <a:ext cx="3199056" cy="1325563"/>
          </a:xfrm>
        </p:spPr>
        <p:txBody>
          <a:bodyPr/>
          <a:lstStyle/>
          <a:p>
            <a:r>
              <a:rPr lang="en-US" dirty="0"/>
              <a:t>Club 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4ED66-06C8-B4A1-DC23-4F145FB943C2}"/>
              </a:ext>
            </a:extLst>
          </p:cNvPr>
          <p:cNvSpPr txBox="1"/>
          <p:nvPr/>
        </p:nvSpPr>
        <p:spPr>
          <a:xfrm>
            <a:off x="279400" y="2214880"/>
            <a:ext cx="278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 at </a:t>
            </a:r>
            <a:r>
              <a:rPr lang="en-US" sz="2400" b="1" u="sng" dirty="0"/>
              <a:t>menti.com</a:t>
            </a:r>
          </a:p>
          <a:p>
            <a:r>
              <a:rPr lang="en-US" sz="2400" dirty="0"/>
              <a:t>Use code </a:t>
            </a:r>
            <a:r>
              <a:rPr lang="en-US" sz="2400" b="1" u="sng" dirty="0"/>
              <a:t>7996 8326</a:t>
            </a:r>
          </a:p>
        </p:txBody>
      </p:sp>
    </p:spTree>
    <p:extLst>
      <p:ext uri="{BB962C8B-B14F-4D97-AF65-F5344CB8AC3E}">
        <p14:creationId xmlns:p14="http://schemas.microsoft.com/office/powerpoint/2010/main" val="147441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screen with colorful text&#10;&#10;Description automatically generated">
            <a:extLst>
              <a:ext uri="{FF2B5EF4-FFF2-40B4-BE49-F238E27FC236}">
                <a16:creationId xmlns:a16="http://schemas.microsoft.com/office/drawing/2014/main" id="{2A088A81-F2E8-1F2F-176B-B5C440B3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8" y="448526"/>
            <a:ext cx="9919607" cy="5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C7502D-A79E-3FC1-2BA4-F520453FA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14" y="805588"/>
            <a:ext cx="5254572" cy="5246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E9082-B6C5-247F-A0ED-B6D42881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3" y="225275"/>
            <a:ext cx="1937273" cy="1325563"/>
          </a:xfrm>
        </p:spPr>
        <p:txBody>
          <a:bodyPr/>
          <a:lstStyle/>
          <a:p>
            <a:r>
              <a:rPr lang="en-US" dirty="0"/>
              <a:t>Conflict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50E78-38E1-5877-7DA9-1A7F428A9C07}"/>
              </a:ext>
            </a:extLst>
          </p:cNvPr>
          <p:cNvSpPr txBox="1"/>
          <p:nvPr/>
        </p:nvSpPr>
        <p:spPr>
          <a:xfrm>
            <a:off x="279400" y="2032000"/>
            <a:ext cx="278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 at </a:t>
            </a:r>
            <a:r>
              <a:rPr lang="en-US" sz="2400" b="1" u="sng" dirty="0"/>
              <a:t>menti.com</a:t>
            </a:r>
          </a:p>
          <a:p>
            <a:r>
              <a:rPr lang="en-US" sz="2400" dirty="0"/>
              <a:t>Use code </a:t>
            </a:r>
            <a:r>
              <a:rPr lang="en-US" sz="2400" b="1" u="sng" dirty="0"/>
              <a:t>7996 8326</a:t>
            </a:r>
          </a:p>
        </p:txBody>
      </p:sp>
    </p:spTree>
    <p:extLst>
      <p:ext uri="{BB962C8B-B14F-4D97-AF65-F5344CB8AC3E}">
        <p14:creationId xmlns:p14="http://schemas.microsoft.com/office/powerpoint/2010/main" val="170799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6688</TotalTime>
  <Words>413</Words>
  <Application>Microsoft Office PowerPoint</Application>
  <PresentationFormat>Widescreen</PresentationFormat>
  <Paragraphs>89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District 5150  President Elect Training</vt:lpstr>
      <vt:lpstr>PowerPoint Presentation</vt:lpstr>
      <vt:lpstr>PowerPoint Presentation</vt:lpstr>
      <vt:lpstr>Rotary International</vt:lpstr>
      <vt:lpstr>PowerPoint Presentation</vt:lpstr>
      <vt:lpstr>regional experts</vt:lpstr>
      <vt:lpstr>Club Identity</vt:lpstr>
      <vt:lpstr>PowerPoint Presentation</vt:lpstr>
      <vt:lpstr>Conflict</vt:lpstr>
      <vt:lpstr>Conflict</vt:lpstr>
      <vt:lpstr>My Rotary / RCC</vt:lpstr>
      <vt:lpstr>My Rotary and Rotary Club Central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DeGrandis</dc:creator>
  <cp:lastModifiedBy>Michael DeGrandis</cp:lastModifiedBy>
  <cp:revision>12</cp:revision>
  <dcterms:created xsi:type="dcterms:W3CDTF">2023-06-28T15:35:33Z</dcterms:created>
  <dcterms:modified xsi:type="dcterms:W3CDTF">2023-07-13T02:35:37Z</dcterms:modified>
</cp:coreProperties>
</file>