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2" r:id="rId2"/>
    <p:sldId id="511" r:id="rId3"/>
    <p:sldId id="268" r:id="rId4"/>
    <p:sldId id="355" r:id="rId5"/>
    <p:sldId id="508" r:id="rId6"/>
    <p:sldId id="507" r:id="rId7"/>
    <p:sldId id="350" r:id="rId8"/>
    <p:sldId id="509" r:id="rId9"/>
    <p:sldId id="513" r:id="rId10"/>
    <p:sldId id="510" r:id="rId11"/>
    <p:sldId id="344" r:id="rId12"/>
    <p:sldId id="520" r:id="rId13"/>
    <p:sldId id="512" r:id="rId14"/>
    <p:sldId id="515" r:id="rId15"/>
    <p:sldId id="500" r:id="rId16"/>
    <p:sldId id="518" r:id="rId17"/>
    <p:sldId id="517" r:id="rId18"/>
    <p:sldId id="519" r:id="rId19"/>
    <p:sldId id="516" r:id="rId20"/>
    <p:sldId id="279" r:id="rId21"/>
    <p:sldId id="506" r:id="rId22"/>
    <p:sldId id="514" r:id="rId23"/>
    <p:sldId id="35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4E6"/>
    <a:srgbClr val="48595D"/>
    <a:srgbClr val="FFFFFF"/>
    <a:srgbClr val="D9185C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A92DF-9D2C-478A-BC0B-5420840B9D05}" v="310" dt="2024-02-09T14:06:58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7866" autoAdjust="0"/>
  </p:normalViewPr>
  <p:slideViewPr>
    <p:cSldViewPr snapToGrid="0" showGuides="1">
      <p:cViewPr varScale="1">
        <p:scale>
          <a:sx n="106" d="100"/>
          <a:sy n="106" d="100"/>
        </p:scale>
        <p:origin x="708" y="7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Jacobsen (IT)" userId="485a131f-58b1-4f93-8a1a-8851f2a78d98" providerId="ADAL" clId="{EDCA92DF-9D2C-478A-BC0B-5420840B9D05}"/>
    <pc:docChg chg="custSel modSld">
      <pc:chgData name="Bob Jacobsen (IT)" userId="485a131f-58b1-4f93-8a1a-8851f2a78d98" providerId="ADAL" clId="{EDCA92DF-9D2C-478A-BC0B-5420840B9D05}" dt="2024-02-09T14:06:58.796" v="317" actId="20577"/>
      <pc:docMkLst>
        <pc:docMk/>
      </pc:docMkLst>
      <pc:sldChg chg="modSp mod modAnim">
        <pc:chgData name="Bob Jacobsen (IT)" userId="485a131f-58b1-4f93-8a1a-8851f2a78d98" providerId="ADAL" clId="{EDCA92DF-9D2C-478A-BC0B-5420840B9D05}" dt="2024-02-09T14:06:58.796" v="317" actId="20577"/>
        <pc:sldMkLst>
          <pc:docMk/>
          <pc:sldMk cId="2256609718" sldId="344"/>
        </pc:sldMkLst>
        <pc:spChg chg="mod">
          <ac:chgData name="Bob Jacobsen (IT)" userId="485a131f-58b1-4f93-8a1a-8851f2a78d98" providerId="ADAL" clId="{EDCA92DF-9D2C-478A-BC0B-5420840B9D05}" dt="2024-02-09T14:06:58.796" v="317" actId="20577"/>
          <ac:spMkLst>
            <pc:docMk/>
            <pc:sldMk cId="2256609718" sldId="344"/>
            <ac:spMk id="8" creationId="{080356D1-8491-4D3F-A23B-9317F31E57FF}"/>
          </ac:spMkLst>
        </pc:spChg>
      </pc:sldChg>
      <pc:sldChg chg="modSp mod">
        <pc:chgData name="Bob Jacobsen (IT)" userId="485a131f-58b1-4f93-8a1a-8851f2a78d98" providerId="ADAL" clId="{EDCA92DF-9D2C-478A-BC0B-5420840B9D05}" dt="2024-02-07T15:31:35.945" v="247" actId="20577"/>
        <pc:sldMkLst>
          <pc:docMk/>
          <pc:sldMk cId="3343251311" sldId="509"/>
        </pc:sldMkLst>
        <pc:spChg chg="mod">
          <ac:chgData name="Bob Jacobsen (IT)" userId="485a131f-58b1-4f93-8a1a-8851f2a78d98" providerId="ADAL" clId="{EDCA92DF-9D2C-478A-BC0B-5420840B9D05}" dt="2024-02-07T15:31:35.945" v="247" actId="20577"/>
          <ac:spMkLst>
            <pc:docMk/>
            <pc:sldMk cId="3343251311" sldId="509"/>
            <ac:spMk id="3" creationId="{F08E5D29-89A1-EF37-5E55-55CBEEEA8C9B}"/>
          </ac:spMkLst>
        </pc:spChg>
      </pc:sldChg>
      <pc:sldChg chg="modSp mod modAnim">
        <pc:chgData name="Bob Jacobsen (IT)" userId="485a131f-58b1-4f93-8a1a-8851f2a78d98" providerId="ADAL" clId="{EDCA92DF-9D2C-478A-BC0B-5420840B9D05}" dt="2024-02-07T15:28:49.067" v="245" actId="20577"/>
        <pc:sldMkLst>
          <pc:docMk/>
          <pc:sldMk cId="2473568088" sldId="512"/>
        </pc:sldMkLst>
        <pc:spChg chg="mod">
          <ac:chgData name="Bob Jacobsen (IT)" userId="485a131f-58b1-4f93-8a1a-8851f2a78d98" providerId="ADAL" clId="{EDCA92DF-9D2C-478A-BC0B-5420840B9D05}" dt="2024-02-07T15:28:49.067" v="245" actId="20577"/>
          <ac:spMkLst>
            <pc:docMk/>
            <pc:sldMk cId="2473568088" sldId="512"/>
            <ac:spMk id="3" creationId="{F08E5D29-89A1-EF37-5E55-55CBEEEA8C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33E4D266-1597-4CC9-A7B2-B58EA77DF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2DA62-8BBF-46C8-AAE6-9A53B9C4C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3463E86-F918-4D84-A9B0-6A3619D54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251590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1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E828A5-651D-45D5-95A6-1C7DE39C97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F6B40-8363-4BB3-A2A6-08CC93040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1899398"/>
            <a:ext cx="7015679" cy="1325563"/>
          </a:xfrm>
        </p:spPr>
        <p:txBody>
          <a:bodyPr anchor="b" anchorCtr="0">
            <a:no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Add Subhead (optional)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134904-AC85-40E3-B527-D82CBCE8DDF6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760B3A-B298-4E18-889E-47F5A4D5C459}"/>
              </a:ext>
            </a:extLst>
          </p:cNvPr>
          <p:cNvSpPr/>
          <p:nvPr userDrawn="1"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6EB3E8-E180-4329-99FD-C7F701A03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333" y="3340594"/>
            <a:ext cx="4966548" cy="202977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and explain number at right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5E15F3-2E75-4894-A0C5-E09E6C72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800" y="2468880"/>
            <a:ext cx="4054475" cy="1920239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0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F27F54-07C2-48BB-A995-B6988F08D24C}"/>
              </a:ext>
            </a:extLst>
          </p:cNvPr>
          <p:cNvCxnSpPr/>
          <p:nvPr userDrawn="1"/>
        </p:nvCxnSpPr>
        <p:spPr>
          <a:xfrm>
            <a:off x="296332" y="3276600"/>
            <a:ext cx="5906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8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86E869-AF9B-4D2E-94C7-AD0D487AE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4B55B-A970-4B89-9E98-172B8F4A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49DEC-1C9B-47AE-81EA-AEDFE86D21AC}"/>
              </a:ext>
            </a:extLst>
          </p:cNvPr>
          <p:cNvSpPr txBox="1"/>
          <p:nvPr userDrawn="1"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7098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5CAB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Gener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95BFE-EB54-42C4-9D04-3F8DA46DE1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61E981-53B8-45E2-8B48-0AFC8149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9613854" y="5407661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150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D53A2B-1E08-432C-8028-CB4DA0FAF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30FDB-F442-40BA-BA8A-827AD027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A24A67E-7995-4C3A-932C-285B72DEB2B0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DDAE47-DACE-4FE4-8C24-47EFCFB3B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4894072" y="4974412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8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rimary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8FE5-2ED5-381E-375F-5F0131C5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52" y="305490"/>
            <a:ext cx="9120809" cy="8971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0B92-18C8-054F-AB4A-08EB5CE5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32571-78D2-F0C5-95CB-585A6A5C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B698-860C-4674-AE7B-26F6386FECA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A27D-4FD4-0C57-26F1-5F80822E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9227-7A4B-4BB7-BCE4-70B8DC8309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ADD3A-39DD-A135-62B8-387168D44C1E}"/>
              </a:ext>
            </a:extLst>
          </p:cNvPr>
          <p:cNvSpPr txBox="1"/>
          <p:nvPr userDrawn="1"/>
        </p:nvSpPr>
        <p:spPr>
          <a:xfrm>
            <a:off x="4443122" y="6361596"/>
            <a:ext cx="330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Rotary District 5150 – Pre-Pets 1</a:t>
            </a:r>
          </a:p>
        </p:txBody>
      </p:sp>
    </p:spTree>
    <p:extLst>
      <p:ext uri="{BB962C8B-B14F-4D97-AF65-F5344CB8AC3E}">
        <p14:creationId xmlns:p14="http://schemas.microsoft.com/office/powerpoint/2010/main" val="425936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05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99BED-CB0A-426C-805A-F61F46713AF5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5C99DE-6964-4885-8326-0B31D8C7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4754"/>
            <a:ext cx="10515600" cy="1325563"/>
          </a:xfrm>
        </p:spPr>
        <p:txBody>
          <a:bodyPr/>
          <a:lstStyle>
            <a:lvl1pPr>
              <a:defRPr cap="all" baseline="0">
                <a:solidFill>
                  <a:srgbClr val="1545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B06340B-26DD-4E82-9F41-B26D279C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1" y="5386615"/>
            <a:ext cx="2277519" cy="9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or sub-heading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Rotary Club name or sub-heading goes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89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326887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232731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41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70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682" r:id="rId19"/>
    <p:sldLayoutId id="2147483683" r:id="rId20"/>
    <p:sldLayoutId id="2147483671" r:id="rId21"/>
    <p:sldLayoutId id="2147483666" r:id="rId22"/>
    <p:sldLayoutId id="2147483667" r:id="rId23"/>
    <p:sldLayoutId id="2147483655" r:id="rId24"/>
    <p:sldLayoutId id="2147483678" r:id="rId25"/>
    <p:sldLayoutId id="2147483650" r:id="rId26"/>
    <p:sldLayoutId id="2147483673" r:id="rId27"/>
    <p:sldLayoutId id="2147483659" r:id="rId28"/>
    <p:sldLayoutId id="2147483676" r:id="rId29"/>
    <p:sldLayoutId id="2147483652" r:id="rId30"/>
    <p:sldLayoutId id="2147483657" r:id="rId31"/>
    <p:sldLayoutId id="2147483672" r:id="rId32"/>
    <p:sldLayoutId id="2147483679" r:id="rId33"/>
    <p:sldLayoutId id="2147483656" r:id="rId34"/>
    <p:sldLayoutId id="2147483674" r:id="rId35"/>
    <p:sldLayoutId id="2147483658" r:id="rId36"/>
    <p:sldLayoutId id="2147483661" r:id="rId37"/>
    <p:sldLayoutId id="2147483675" r:id="rId38"/>
    <p:sldLayoutId id="2147483701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120063"/>
            <a:ext cx="11506200" cy="1545799"/>
          </a:xfrm>
        </p:spPr>
        <p:txBody>
          <a:bodyPr/>
          <a:lstStyle/>
          <a:p>
            <a:r>
              <a:rPr lang="en-US" sz="8000" dirty="0"/>
              <a:t>Welcome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Year 2024-2025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Updates &amp;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PETS – Time and parking and keys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TRF Plans – Handouts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Hands-on Awards - Updates</a:t>
            </a:r>
          </a:p>
          <a:p>
            <a:pPr marL="0" indent="0" algn="ctr">
              <a:buNone/>
            </a:pPr>
            <a:endParaRPr lang="en-US" sz="9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SOME DISCLOSURES REQUIRED</a:t>
            </a:r>
            <a:endParaRPr lang="en-US" b="1" i="0" dirty="0">
              <a:solidFill>
                <a:srgbClr val="5F6368"/>
              </a:solidFill>
              <a:effectLst/>
              <a:latin typeface="Google 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Email Courtesy – Respond Please</a:t>
            </a:r>
          </a:p>
          <a:p>
            <a:pPr lvl="0"/>
            <a:r>
              <a:rPr lang="en-US" sz="2800" dirty="0"/>
              <a:t>Conduit – not a Dam</a:t>
            </a:r>
          </a:p>
          <a:p>
            <a:pPr lvl="0"/>
            <a:r>
              <a:rPr lang="en-US" sz="2800" dirty="0"/>
              <a:t>Lead, Follow or Move Aside</a:t>
            </a:r>
          </a:p>
          <a:p>
            <a:pPr lvl="0"/>
            <a:r>
              <a:rPr lang="en-US" sz="2800" dirty="0"/>
              <a:t>Social Media and the Four-Way Test Meets the First Amendment</a:t>
            </a:r>
          </a:p>
          <a:p>
            <a:pPr lvl="0"/>
            <a:r>
              <a:rPr lang="en-US" sz="2800" dirty="0"/>
              <a:t>Global Scholars Update</a:t>
            </a:r>
          </a:p>
          <a:p>
            <a:pPr lvl="0"/>
            <a:r>
              <a:rPr lang="en-US" sz="2800" dirty="0"/>
              <a:t>Successor for Your Role – Your PN – Your Partner </a:t>
            </a:r>
          </a:p>
          <a:p>
            <a:r>
              <a:rPr lang="en-US" sz="2800" dirty="0"/>
              <a:t>Giants Spring Training?</a:t>
            </a:r>
          </a:p>
          <a:p>
            <a:r>
              <a:rPr lang="en-US" sz="2800" dirty="0"/>
              <a:t>Sargent-At-Arms (SAA’s) Needed for District Assembly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6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ABA0-E445-FB5C-ECD6-DD6B5165D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EA1B6-EB65-8C8C-B2B7-9D925A7F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SOME DISCLOSURES REQUIRED</a:t>
            </a:r>
            <a:endParaRPr lang="en-US" b="1" i="0" dirty="0">
              <a:solidFill>
                <a:srgbClr val="5F6368"/>
              </a:solidFill>
              <a:effectLst/>
              <a:latin typeface="Google San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C90A59-23AB-24A3-E043-96D49B850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Dues Review</a:t>
            </a:r>
          </a:p>
          <a:p>
            <a:pPr lvl="0"/>
            <a:r>
              <a:rPr lang="en-US" sz="3200" dirty="0"/>
              <a:t>$100 New Club Donation for Novato Evening</a:t>
            </a:r>
          </a:p>
          <a:p>
            <a:pPr lvl="0"/>
            <a:r>
              <a:rPr lang="en-US" sz="3200" dirty="0"/>
              <a:t>Resources – </a:t>
            </a:r>
          </a:p>
          <a:p>
            <a:pPr lvl="1"/>
            <a:r>
              <a:rPr lang="en-US" sz="3200" dirty="0"/>
              <a:t>Club &amp; District Support – Michael.DeGrandis@Rotary.org</a:t>
            </a:r>
          </a:p>
          <a:p>
            <a:pPr lvl="1"/>
            <a:r>
              <a:rPr lang="en-US" sz="3200" dirty="0"/>
              <a:t>Zone2627.org</a:t>
            </a:r>
          </a:p>
          <a:p>
            <a:pPr lvl="1"/>
            <a:r>
              <a:rPr lang="en-US" sz="3200" dirty="0"/>
              <a:t>“I should Know That” – Bob Jacobsen is Escape Hatch</a:t>
            </a:r>
          </a:p>
          <a:p>
            <a:pPr lvl="1"/>
            <a:r>
              <a:rPr lang="en-US" sz="3200" dirty="0"/>
              <a:t>PE Page on D5150 Website</a:t>
            </a:r>
          </a:p>
          <a:p>
            <a:r>
              <a:rPr lang="en-US" sz="3200" dirty="0"/>
              <a:t>Rolling Calendar – Calendaring Events on Rotary5150.org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E08CE-F925-FF21-9ED5-D042467D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4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692468" cy="40348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Assembly.  March 23</a:t>
            </a:r>
            <a:r>
              <a:rPr lang="en-US" sz="3200" baseline="30000" dirty="0"/>
              <a:t>rd</a:t>
            </a:r>
            <a:r>
              <a:rPr lang="en-US" sz="3200" dirty="0"/>
              <a:t>,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Better Together District Conference. May 17</a:t>
            </a:r>
            <a:r>
              <a:rPr lang="en-US" sz="3200" baseline="30000" dirty="0"/>
              <a:t>th</a:t>
            </a:r>
            <a:r>
              <a:rPr lang="en-US" sz="3200" dirty="0"/>
              <a:t> – 19</a:t>
            </a:r>
            <a:r>
              <a:rPr lang="en-US" sz="3200" baseline="30000" dirty="0"/>
              <a:t>th</a:t>
            </a:r>
            <a:r>
              <a:rPr lang="en-US" sz="3200" dirty="0"/>
              <a:t>,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RI Convention in Singapore. May 25</a:t>
            </a:r>
            <a:r>
              <a:rPr lang="en-US" sz="3200" baseline="30000" dirty="0"/>
              <a:t>th</a:t>
            </a:r>
            <a:r>
              <a:rPr lang="en-US" sz="3200" dirty="0"/>
              <a:t> – 29</a:t>
            </a:r>
            <a:r>
              <a:rPr lang="en-US" sz="3200" baseline="30000" dirty="0"/>
              <a:t>th</a:t>
            </a:r>
            <a:r>
              <a:rPr lang="en-US" sz="3200" dirty="0"/>
              <a:t>,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USS Hornet – Foundation Event.  Oct 12</a:t>
            </a:r>
            <a:r>
              <a:rPr lang="en-US" sz="3200" baseline="30000" dirty="0"/>
              <a:t>th</a:t>
            </a:r>
            <a:r>
              <a:rPr lang="en-US" sz="3200" dirty="0"/>
              <a:t>,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World Polio Day. Oct 19</a:t>
            </a:r>
            <a:r>
              <a:rPr lang="en-US" sz="3200" baseline="30000" dirty="0"/>
              <a:t>th</a:t>
            </a:r>
            <a:r>
              <a:rPr lang="en-US" sz="3200" dirty="0"/>
              <a:t>,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2025 District Conference.  May 15</a:t>
            </a:r>
            <a:r>
              <a:rPr lang="en-US" sz="3200" baseline="30000" dirty="0"/>
              <a:t>th</a:t>
            </a:r>
            <a:r>
              <a:rPr lang="en-US" sz="3200" dirty="0"/>
              <a:t>  – 18</a:t>
            </a:r>
            <a:r>
              <a:rPr lang="en-US" sz="3200" baseline="30000" dirty="0"/>
              <a:t>th</a:t>
            </a:r>
            <a:r>
              <a:rPr lang="en-US" sz="3200" dirty="0"/>
              <a:t>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ASSEMBLY &amp; PROJECT FAIR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DF9E96-96C6-73C3-D0CD-81ECB9615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983" y="1759406"/>
            <a:ext cx="8990175" cy="50513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9DC6-5288-E7BA-7496-64C89422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52" y="315650"/>
            <a:ext cx="9557468" cy="89714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Value of the District: </a:t>
            </a:r>
            <a:r>
              <a:rPr lang="en-US" sz="3600" b="1" dirty="0"/>
              <a:t>Events</a:t>
            </a:r>
            <a:br>
              <a:rPr lang="en-US" sz="3600" b="1" dirty="0"/>
            </a:br>
            <a:r>
              <a:rPr lang="en-US" sz="3600" b="1" dirty="0"/>
              <a:t>District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1A223-B543-1E88-30CD-5D2026AF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2178193"/>
            <a:ext cx="9648825" cy="38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Singapore international convention</a:t>
            </a:r>
          </a:p>
        </p:txBody>
      </p:sp>
      <p:pic>
        <p:nvPicPr>
          <p:cNvPr id="6" name="Content Placeholder 5" descr="A group of people with colorful paint&#10;&#10;Description automatically generated">
            <a:extLst>
              <a:ext uri="{FF2B5EF4-FFF2-40B4-BE49-F238E27FC236}">
                <a16:creationId xmlns:a16="http://schemas.microsoft.com/office/drawing/2014/main" id="{5F6A7B47-4174-A6B3-0D8B-FDA024DDB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4" y="1615785"/>
            <a:ext cx="9319491" cy="52422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0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USS Hornet (CV-12) Oct. 12,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USS Hornet Museum – North American Reciprocal Museum (NARM) Association®">
            <a:extLst>
              <a:ext uri="{FF2B5EF4-FFF2-40B4-BE49-F238E27FC236}">
                <a16:creationId xmlns:a16="http://schemas.microsoft.com/office/drawing/2014/main" id="{7A067B26-8F44-AC9D-2E68-4B9D78402E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3" y="2165601"/>
            <a:ext cx="6054651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1B7C8D-8698-93E7-C140-ABCA4B014C13}"/>
              </a:ext>
            </a:extLst>
          </p:cNvPr>
          <p:cNvSpPr txBox="1"/>
          <p:nvPr/>
        </p:nvSpPr>
        <p:spPr>
          <a:xfrm>
            <a:off x="108284" y="1949116"/>
            <a:ext cx="5654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Learn its history with a docent tour </a:t>
            </a:r>
          </a:p>
          <a:p>
            <a:pPr lvl="1"/>
            <a:r>
              <a:rPr lang="en-US" sz="3200" dirty="0"/>
              <a:t>In service from 1943-1970</a:t>
            </a:r>
          </a:p>
          <a:p>
            <a:pPr lvl="1"/>
            <a:r>
              <a:rPr lang="en-US" sz="3200" dirty="0"/>
              <a:t>Served in WWII, Korea and Vietnam</a:t>
            </a:r>
          </a:p>
          <a:p>
            <a:pPr lvl="1"/>
            <a:r>
              <a:rPr lang="en-US" sz="3200" dirty="0"/>
              <a:t>Recovered Apollo 11 and 12 astronauts when they returned from the moon</a:t>
            </a:r>
          </a:p>
          <a:p>
            <a:pPr lvl="1"/>
            <a:r>
              <a:rPr lang="en-US" sz="3200" dirty="0"/>
              <a:t>Museum opened in 1998</a:t>
            </a:r>
          </a:p>
        </p:txBody>
      </p:sp>
    </p:spTree>
    <p:extLst>
      <p:ext uri="{BB962C8B-B14F-4D97-AF65-F5344CB8AC3E}">
        <p14:creationId xmlns:p14="http://schemas.microsoft.com/office/powerpoint/2010/main" val="57395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 POLIO DAY OCT. 24</a:t>
            </a:r>
          </a:p>
        </p:txBody>
      </p:sp>
      <p:pic>
        <p:nvPicPr>
          <p:cNvPr id="6" name="Content Placeholder 5" descr="A collage of people in red shirts&#10;&#10;Description automatically generated">
            <a:extLst>
              <a:ext uri="{FF2B5EF4-FFF2-40B4-BE49-F238E27FC236}">
                <a16:creationId xmlns:a16="http://schemas.microsoft.com/office/drawing/2014/main" id="{FC9F0694-35A5-C4AA-7D15-197D049B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27" y="1508492"/>
            <a:ext cx="7776673" cy="58325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5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CONFERENCE MAY 15-18,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Provided by Bing Places for Business">
            <a:extLst>
              <a:ext uri="{FF2B5EF4-FFF2-40B4-BE49-F238E27FC236}">
                <a16:creationId xmlns:a16="http://schemas.microsoft.com/office/drawing/2014/main" id="{DC0453FF-E388-83C4-64F9-9A675BA6D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r="9398" b="6975"/>
          <a:stretch/>
        </p:blipFill>
        <p:spPr bwMode="auto">
          <a:xfrm>
            <a:off x="5141593" y="2105526"/>
            <a:ext cx="6984610" cy="38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vided by Bing Places for Business">
            <a:extLst>
              <a:ext uri="{FF2B5EF4-FFF2-40B4-BE49-F238E27FC236}">
                <a16:creationId xmlns:a16="http://schemas.microsoft.com/office/drawing/2014/main" id="{95C28801-E97B-E36A-715C-10D2AFD14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-217" r="-342" b="5274"/>
          <a:stretch/>
        </p:blipFill>
        <p:spPr bwMode="auto">
          <a:xfrm>
            <a:off x="330200" y="1684420"/>
            <a:ext cx="4721281" cy="46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9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Pictures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Three Essential Elements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D5150 Officers/Committee Chairs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Announcements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Lunch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Grants Management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7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"/>
            <a:ext cx="11692467" cy="1540042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ROTARY IS LOVE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77EF8-D7BC-C9A6-1B60-AC005762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Sherry Sims’ Video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2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is there A district?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To Support </a:t>
            </a:r>
          </a:p>
          <a:p>
            <a:pPr marL="0" indent="0" algn="ctr">
              <a:buNone/>
            </a:pPr>
            <a:r>
              <a:rPr lang="en-US" sz="9600" dirty="0"/>
              <a:t>the Clubs!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TRF – The Gameplan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Plan is Ready – Just add Money!</a:t>
            </a:r>
          </a:p>
          <a:p>
            <a:endParaRPr lang="en-US" sz="4000" dirty="0"/>
          </a:p>
          <a:p>
            <a:pPr marL="228600" lvl="1" indent="0">
              <a:buNone/>
            </a:pPr>
            <a:r>
              <a:rPr lang="en-US" sz="3200" dirty="0"/>
              <a:t>	1)  EREY – 100% (currently 58%, last year 74%)</a:t>
            </a:r>
          </a:p>
          <a:p>
            <a:pPr marL="228600" lvl="1" indent="0">
              <a:buNone/>
            </a:pPr>
            <a:r>
              <a:rPr lang="en-US" sz="3200" dirty="0"/>
              <a:t>	2)  EREY - $51.50 – 2 Donations in 18 months</a:t>
            </a:r>
          </a:p>
          <a:p>
            <a:pPr marL="228600" lvl="1" indent="0">
              <a:buNone/>
            </a:pPr>
            <a:r>
              <a:rPr lang="en-US" sz="3200" dirty="0"/>
              <a:t>	3)  EREY/Annual Fund Team Trained/Deployed</a:t>
            </a:r>
          </a:p>
          <a:p>
            <a:pPr marL="228600" lvl="1" indent="0">
              <a:buNone/>
            </a:pPr>
            <a:r>
              <a:rPr lang="en-US" sz="3200" dirty="0"/>
              <a:t>	4)  Heavy emphasis on Bequest Society</a:t>
            </a:r>
          </a:p>
          <a:p>
            <a:pPr marL="228600" lvl="1" indent="0">
              <a:buNone/>
            </a:pPr>
            <a:r>
              <a:rPr lang="en-US" sz="3200" dirty="0"/>
              <a:t>	5)  Gary/Team before &amp; after – Guest Speakers</a:t>
            </a:r>
          </a:p>
          <a:p>
            <a:pPr marL="228600" lvl="1" indent="0">
              <a:buNone/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2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 </a:t>
            </a:r>
            <a:r>
              <a:rPr lang="en-US" dirty="0" err="1"/>
              <a:t>LOGo</a:t>
            </a:r>
            <a:r>
              <a:rPr lang="en-US" dirty="0"/>
              <a:t> 24-25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A3253-7436-5903-F4FE-3CFE37CD0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22" b="3933"/>
          <a:stretch/>
        </p:blipFill>
        <p:spPr>
          <a:xfrm>
            <a:off x="1756778" y="1540043"/>
            <a:ext cx="8754644" cy="5097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900989"/>
            <a:ext cx="11506199" cy="42759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/>
              <a:t>THREE MAIN COMPONENTS</a:t>
            </a:r>
          </a:p>
          <a:p>
            <a:pPr marL="0" indent="0" algn="ctr">
              <a:buNone/>
            </a:pPr>
            <a:endParaRPr lang="en-US" sz="5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6600" dirty="0"/>
              <a:t>Membership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600" dirty="0"/>
              <a:t>The Rotary Foundation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600" dirty="0"/>
              <a:t>Public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7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Secretary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Why important?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MyRotary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Officers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1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8000" dirty="0"/>
              <a:t>Club Budgets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8000" dirty="0"/>
              <a:t>District Budget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8000" dirty="0"/>
              <a:t>OPM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0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4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BREAK!!!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5400" dirty="0"/>
              <a:t>10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5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CA2F-6F62-0330-72E0-A30C95EB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COMMITTEE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5D29-89A1-EF37-5E55-55CBEEEA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International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Vocational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Community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Youth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/>
              <a:t>DEI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1C79-AA49-2C46-F218-3C8FDDA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17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_Club_Template_for_Rotarians_EN (5)" id="{3CC90184-D998-4AB4-BEB1-FDAB6E055A82}" vid="{B3EF56A7-428D-491A-84DA-8C094315AB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039204c-2313-4416-bdc3-42fcf01fdbd6}" enabled="0" method="" siteId="{0039204c-2313-4416-bdc3-42fcf01fdbd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RI_Club_Template_for_Rotarians_EN (5)</Template>
  <TotalTime>496</TotalTime>
  <Words>436</Words>
  <Application>Microsoft Office PowerPoint</Application>
  <PresentationFormat>Widescreen</PresentationFormat>
  <Paragraphs>114</Paragraphs>
  <Slides>23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Corbel</vt:lpstr>
      <vt:lpstr>Google Sans</vt:lpstr>
      <vt:lpstr>Times New Roman</vt:lpstr>
      <vt:lpstr>Wingdings</vt:lpstr>
      <vt:lpstr>Office Theme</vt:lpstr>
      <vt:lpstr>Rotary Year 2024-2025</vt:lpstr>
      <vt:lpstr>AGENDA</vt:lpstr>
      <vt:lpstr>ROTARY INTERNATIONAL  LOGo 24-25</vt:lpstr>
      <vt:lpstr>AGENDA </vt:lpstr>
      <vt:lpstr>DISTRICT Secretary</vt:lpstr>
      <vt:lpstr>DISTRICT TREASURER</vt:lpstr>
      <vt:lpstr>PowerPoint Presentation</vt:lpstr>
      <vt:lpstr> </vt:lpstr>
      <vt:lpstr>DISTRICT COMMITTEE CHAIRS</vt:lpstr>
      <vt:lpstr>Updates &amp; announcements</vt:lpstr>
      <vt:lpstr>SOME DISCLOSURES REQUIRED</vt:lpstr>
      <vt:lpstr>SOME DISCLOSURES REQUIRED</vt:lpstr>
      <vt:lpstr>EVENTS</vt:lpstr>
      <vt:lpstr>DISTRICT ASSEMBLY &amp; PROJECT FAIR</vt:lpstr>
      <vt:lpstr>Value of the District: Events District Conference</vt:lpstr>
      <vt:lpstr>Singapore international convention</vt:lpstr>
      <vt:lpstr>USS Hornet (CV-12) Oct. 12, 2024</vt:lpstr>
      <vt:lpstr>WORLD POLIO DAY OCT. 24</vt:lpstr>
      <vt:lpstr>DISTRICT CONFERENCE MAY 15-18, 2025</vt:lpstr>
      <vt:lpstr>PowerPoint Presentation</vt:lpstr>
      <vt:lpstr>ROTARY IS LOVE</vt:lpstr>
      <vt:lpstr>Why is there A district?</vt:lpstr>
      <vt:lpstr>TRF – The Gameplan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Steven Wright</dc:creator>
  <cp:lastModifiedBy>Bob Jacobsen (IT)</cp:lastModifiedBy>
  <cp:revision>56</cp:revision>
  <cp:lastPrinted>2019-12-04T20:41:25Z</cp:lastPrinted>
  <dcterms:created xsi:type="dcterms:W3CDTF">2022-10-01T23:46:10Z</dcterms:created>
  <dcterms:modified xsi:type="dcterms:W3CDTF">2024-02-09T14:07:08Z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