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</p:sldMasterIdLst>
  <p:handoutMasterIdLst>
    <p:handoutMasterId r:id="rId18"/>
  </p:handoutMasterIdLst>
  <p:sldIdLst>
    <p:sldId id="256" r:id="rId4"/>
    <p:sldId id="258" r:id="rId5"/>
    <p:sldId id="257" r:id="rId6"/>
    <p:sldId id="259" r:id="rId7"/>
    <p:sldId id="260" r:id="rId8"/>
    <p:sldId id="279" r:id="rId9"/>
    <p:sldId id="277" r:id="rId10"/>
    <p:sldId id="275" r:id="rId11"/>
    <p:sldId id="274" r:id="rId12"/>
    <p:sldId id="276" r:id="rId13"/>
    <p:sldId id="278" r:id="rId14"/>
    <p:sldId id="265" r:id="rId15"/>
    <p:sldId id="269" r:id="rId16"/>
    <p:sldId id="270" r:id="rId1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y Doherty" initials="KD" lastIdx="1" clrIdx="0"/>
  <p:cmAuthor id="7" name="Alan Marumoto" initials="AM" lastIdx="2" clrIdx="7"/>
  <p:cmAuthor id="1" name="Joseph Lorenzo" initials="JL" lastIdx="1" clrIdx="1"/>
  <p:cmAuthor id="2" name="Heather Antti" initials="HJA" lastIdx="2" clrIdx="2"/>
  <p:cmAuthor id="3" name="Sarah Remijan" initials="SR" lastIdx="5" clrIdx="3"/>
  <p:cmAuthor id="4" name="Nick Smith" initials="NS" lastIdx="4" clrIdx="4">
    <p:extLst/>
  </p:cmAuthor>
  <p:cmAuthor id="5" name="Jean Stanula" initials="JS" lastIdx="2" clrIdx="5">
    <p:extLst/>
  </p:cmAuthor>
  <p:cmAuthor id="6" name="Michelle Latham" initials="ML" lastIdx="2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919295"/>
    <a:srgbClr val="005DAA"/>
    <a:srgbClr val="009999"/>
    <a:srgbClr val="872175"/>
    <a:srgbClr val="FF7600"/>
    <a:srgbClr val="D9C89E"/>
    <a:srgbClr val="F7A81B"/>
    <a:srgbClr val="C6BCD0"/>
    <a:srgbClr val="675D58"/>
    <a:srgbClr val="D91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16" autoAdjust="0"/>
    <p:restoredTop sz="50127" autoAdjust="0"/>
  </p:normalViewPr>
  <p:slideViewPr>
    <p:cSldViewPr snapToGrid="0" snapToObjects="1">
      <p:cViewPr varScale="1">
        <p:scale>
          <a:sx n="65" d="100"/>
          <a:sy n="65" d="100"/>
        </p:scale>
        <p:origin x="6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B9991-CD25-4C03-B305-F8A52F8ACEA2}" type="doc">
      <dgm:prSet loTypeId="urn:microsoft.com/office/officeart/2005/8/layout/cycle6" loCatId="relationship" qsTypeId="urn:microsoft.com/office/officeart/2005/8/quickstyle/simple2" qsCatId="simple" csTypeId="urn:microsoft.com/office/officeart/2005/8/colors/colorful3" csCatId="colorful" phldr="1"/>
      <dgm:spPr/>
    </dgm:pt>
    <dgm:pt modelId="{A1FBA480-609E-4464-BC8F-71737A6BF48E}">
      <dgm:prSet phldrT="[Text]" custT="1"/>
      <dgm:spPr/>
      <dgm:t>
        <a:bodyPr/>
        <a:lstStyle/>
        <a:p>
          <a:r>
            <a:rPr lang="en-US" sz="2300" dirty="0">
              <a:latin typeface="Georgia" panose="02040502050405020303" pitchFamily="18" charset="0"/>
            </a:rPr>
            <a:t>Increased visibility</a:t>
          </a:r>
        </a:p>
      </dgm:t>
    </dgm:pt>
    <dgm:pt modelId="{BCB2E022-DBA2-4B25-AA51-0B15349629A4}" type="parTrans" cxnId="{78F7298E-88B8-4771-8FE6-61C24A651C41}">
      <dgm:prSet/>
      <dgm:spPr/>
      <dgm:t>
        <a:bodyPr/>
        <a:lstStyle/>
        <a:p>
          <a:endParaRPr lang="en-US"/>
        </a:p>
      </dgm:t>
    </dgm:pt>
    <dgm:pt modelId="{67CAA7A7-173A-4931-9398-BC2912CE731F}" type="sibTrans" cxnId="{78F7298E-88B8-4771-8FE6-61C24A651C41}">
      <dgm:prSet/>
      <dgm:spPr/>
      <dgm:t>
        <a:bodyPr/>
        <a:lstStyle/>
        <a:p>
          <a:endParaRPr lang="en-US"/>
        </a:p>
      </dgm:t>
    </dgm:pt>
    <dgm:pt modelId="{33651DC3-92D0-4304-98AC-78195B9A1C6F}">
      <dgm:prSet phldrT="[Text]" custT="1"/>
      <dgm:spPr/>
      <dgm:t>
        <a:bodyPr/>
        <a:lstStyle/>
        <a:p>
          <a:r>
            <a:rPr lang="en-US" sz="2300" dirty="0">
              <a:latin typeface="Georgia" panose="02040502050405020303" pitchFamily="18" charset="0"/>
            </a:rPr>
            <a:t>Increased membership and contributions</a:t>
          </a:r>
        </a:p>
      </dgm:t>
    </dgm:pt>
    <dgm:pt modelId="{6F13065E-E975-4B5F-8007-662CEAD42CF7}" type="parTrans" cxnId="{CCD12694-9709-4BF0-9F9D-ED05C8C85812}">
      <dgm:prSet/>
      <dgm:spPr/>
      <dgm:t>
        <a:bodyPr/>
        <a:lstStyle/>
        <a:p>
          <a:endParaRPr lang="en-US"/>
        </a:p>
      </dgm:t>
    </dgm:pt>
    <dgm:pt modelId="{D9BF1E63-B3FA-4C5E-AFD2-5956034832B9}" type="sibTrans" cxnId="{CCD12694-9709-4BF0-9F9D-ED05C8C85812}">
      <dgm:prSet/>
      <dgm:spPr/>
      <dgm:t>
        <a:bodyPr/>
        <a:lstStyle/>
        <a:p>
          <a:endParaRPr lang="en-US"/>
        </a:p>
      </dgm:t>
    </dgm:pt>
    <dgm:pt modelId="{B5595649-1330-45C8-8423-707F512E2E6D}">
      <dgm:prSet phldrT="[Text]" custT="1"/>
      <dgm:spPr/>
      <dgm:t>
        <a:bodyPr/>
        <a:lstStyle/>
        <a:p>
          <a:r>
            <a:rPr lang="en-US" sz="2300" dirty="0">
              <a:latin typeface="Georgia" panose="02040502050405020303" pitchFamily="18" charset="0"/>
            </a:rPr>
            <a:t>Engaged members</a:t>
          </a:r>
        </a:p>
      </dgm:t>
    </dgm:pt>
    <dgm:pt modelId="{5BEB027F-F327-420D-9C84-0BED9A66B7CA}" type="parTrans" cxnId="{298147E2-255B-45D4-BFD2-28D41C3EE524}">
      <dgm:prSet/>
      <dgm:spPr/>
      <dgm:t>
        <a:bodyPr/>
        <a:lstStyle/>
        <a:p>
          <a:endParaRPr lang="en-US"/>
        </a:p>
      </dgm:t>
    </dgm:pt>
    <dgm:pt modelId="{0EE3D510-3F1F-49D3-BEB5-090AAADAAC83}" type="sibTrans" cxnId="{298147E2-255B-45D4-BFD2-28D41C3EE524}">
      <dgm:prSet/>
      <dgm:spPr/>
      <dgm:t>
        <a:bodyPr/>
        <a:lstStyle/>
        <a:p>
          <a:endParaRPr lang="en-US"/>
        </a:p>
      </dgm:t>
    </dgm:pt>
    <dgm:pt modelId="{C6A41EDC-DDD7-4A90-9393-50D9C4EF2478}">
      <dgm:prSet phldrT="[Text]" custT="1"/>
      <dgm:spPr/>
      <dgm:t>
        <a:bodyPr/>
        <a:lstStyle/>
        <a:p>
          <a:r>
            <a:rPr lang="en-US" sz="2300" dirty="0">
              <a:latin typeface="Georgia" panose="02040502050405020303" pitchFamily="18" charset="0"/>
            </a:rPr>
            <a:t>Partnerships and support for local projects</a:t>
          </a:r>
        </a:p>
      </dgm:t>
    </dgm:pt>
    <dgm:pt modelId="{2A0DCA95-2B36-4C58-81F8-005DA2F54937}" type="parTrans" cxnId="{10BCF8C9-65C5-402B-A9C3-8954AE6A0201}">
      <dgm:prSet/>
      <dgm:spPr/>
      <dgm:t>
        <a:bodyPr/>
        <a:lstStyle/>
        <a:p>
          <a:endParaRPr lang="en-US"/>
        </a:p>
      </dgm:t>
    </dgm:pt>
    <dgm:pt modelId="{98C7FC3C-2A7D-4E26-B84F-A0E183523EA2}" type="sibTrans" cxnId="{10BCF8C9-65C5-402B-A9C3-8954AE6A0201}">
      <dgm:prSet/>
      <dgm:spPr/>
      <dgm:t>
        <a:bodyPr/>
        <a:lstStyle/>
        <a:p>
          <a:endParaRPr lang="en-US"/>
        </a:p>
      </dgm:t>
    </dgm:pt>
    <dgm:pt modelId="{D15BF95B-315B-4380-98DA-ABA66358FB81}" type="pres">
      <dgm:prSet presAssocID="{23CB9991-CD25-4C03-B305-F8A52F8ACEA2}" presName="cycle" presStyleCnt="0">
        <dgm:presLayoutVars>
          <dgm:dir/>
          <dgm:resizeHandles val="exact"/>
        </dgm:presLayoutVars>
      </dgm:prSet>
      <dgm:spPr/>
    </dgm:pt>
    <dgm:pt modelId="{17FE89E1-088A-471D-8BEF-7B3D1E8491F5}" type="pres">
      <dgm:prSet presAssocID="{A1FBA480-609E-4464-BC8F-71737A6BF48E}" presName="node" presStyleLbl="node1" presStyleIdx="0" presStyleCnt="4" custScaleX="109927" custScaleY="110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60B7E-8DFE-4D50-B73D-63B5397E57AA}" type="pres">
      <dgm:prSet presAssocID="{A1FBA480-609E-4464-BC8F-71737A6BF48E}" presName="spNode" presStyleCnt="0"/>
      <dgm:spPr/>
    </dgm:pt>
    <dgm:pt modelId="{2A79E231-5C28-4909-AEC9-39F8A6F595CA}" type="pres">
      <dgm:prSet presAssocID="{67CAA7A7-173A-4931-9398-BC2912CE731F}" presName="sibTrans" presStyleLbl="sibTrans1D1" presStyleIdx="0" presStyleCnt="4"/>
      <dgm:spPr/>
      <dgm:t>
        <a:bodyPr/>
        <a:lstStyle/>
        <a:p>
          <a:endParaRPr lang="en-US"/>
        </a:p>
      </dgm:t>
    </dgm:pt>
    <dgm:pt modelId="{0E0A6CD4-E4A7-4453-AF46-B69D75C5B25D}" type="pres">
      <dgm:prSet presAssocID="{33651DC3-92D0-4304-98AC-78195B9A1C6F}" presName="node" presStyleLbl="node1" presStyleIdx="1" presStyleCnt="4" custScaleX="116964" custScaleY="117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34D81-F5C6-461A-A3D6-2C894CC2395B}" type="pres">
      <dgm:prSet presAssocID="{33651DC3-92D0-4304-98AC-78195B9A1C6F}" presName="spNode" presStyleCnt="0"/>
      <dgm:spPr/>
    </dgm:pt>
    <dgm:pt modelId="{F6E7003B-87A3-4369-A7D4-D48FAC441D8A}" type="pres">
      <dgm:prSet presAssocID="{D9BF1E63-B3FA-4C5E-AFD2-5956034832B9}" presName="sibTrans" presStyleLbl="sibTrans1D1" presStyleIdx="1" presStyleCnt="4"/>
      <dgm:spPr/>
      <dgm:t>
        <a:bodyPr/>
        <a:lstStyle/>
        <a:p>
          <a:endParaRPr lang="en-US"/>
        </a:p>
      </dgm:t>
    </dgm:pt>
    <dgm:pt modelId="{8287E400-2545-42BE-B186-7EC41D77FB02}" type="pres">
      <dgm:prSet presAssocID="{C6A41EDC-DDD7-4A90-9393-50D9C4EF2478}" presName="node" presStyleLbl="node1" presStyleIdx="2" presStyleCnt="4" custScaleX="124619" custScaleY="109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D7DF5-662D-483B-B52C-E2E5F8CBF44D}" type="pres">
      <dgm:prSet presAssocID="{C6A41EDC-DDD7-4A90-9393-50D9C4EF2478}" presName="spNode" presStyleCnt="0"/>
      <dgm:spPr/>
    </dgm:pt>
    <dgm:pt modelId="{2DB810D5-9D65-4632-A002-BDF5952E0119}" type="pres">
      <dgm:prSet presAssocID="{98C7FC3C-2A7D-4E26-B84F-A0E183523EA2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6F3654C-9FEE-4680-BA6E-77CD4D83568F}" type="pres">
      <dgm:prSet presAssocID="{B5595649-1330-45C8-8423-707F512E2E6D}" presName="node" presStyleLbl="node1" presStyleIdx="3" presStyleCnt="4" custScaleX="120238" custScaleY="120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EF150-4A5D-4E9A-BB39-0BB225C49565}" type="pres">
      <dgm:prSet presAssocID="{B5595649-1330-45C8-8423-707F512E2E6D}" presName="spNode" presStyleCnt="0"/>
      <dgm:spPr/>
    </dgm:pt>
    <dgm:pt modelId="{4EB005CE-D494-47D2-9ED1-0B838BF4C827}" type="pres">
      <dgm:prSet presAssocID="{0EE3D510-3F1F-49D3-BEB5-090AAADAAC83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537AAE2D-2AF4-459B-BACC-78C30D1C88A7}" type="presOf" srcId="{B5595649-1330-45C8-8423-707F512E2E6D}" destId="{26F3654C-9FEE-4680-BA6E-77CD4D83568F}" srcOrd="0" destOrd="0" presId="urn:microsoft.com/office/officeart/2005/8/layout/cycle6"/>
    <dgm:cxn modelId="{2B84363A-B544-40CE-B41A-82996B09935E}" type="presOf" srcId="{98C7FC3C-2A7D-4E26-B84F-A0E183523EA2}" destId="{2DB810D5-9D65-4632-A002-BDF5952E0119}" srcOrd="0" destOrd="0" presId="urn:microsoft.com/office/officeart/2005/8/layout/cycle6"/>
    <dgm:cxn modelId="{222F5909-342C-4F2D-AFCB-20517C56E99D}" type="presOf" srcId="{33651DC3-92D0-4304-98AC-78195B9A1C6F}" destId="{0E0A6CD4-E4A7-4453-AF46-B69D75C5B25D}" srcOrd="0" destOrd="0" presId="urn:microsoft.com/office/officeart/2005/8/layout/cycle6"/>
    <dgm:cxn modelId="{298147E2-255B-45D4-BFD2-28D41C3EE524}" srcId="{23CB9991-CD25-4C03-B305-F8A52F8ACEA2}" destId="{B5595649-1330-45C8-8423-707F512E2E6D}" srcOrd="3" destOrd="0" parTransId="{5BEB027F-F327-420D-9C84-0BED9A66B7CA}" sibTransId="{0EE3D510-3F1F-49D3-BEB5-090AAADAAC83}"/>
    <dgm:cxn modelId="{37753D59-520D-4DD3-822C-B7E9A7A8E48E}" type="presOf" srcId="{D9BF1E63-B3FA-4C5E-AFD2-5956034832B9}" destId="{F6E7003B-87A3-4369-A7D4-D48FAC441D8A}" srcOrd="0" destOrd="0" presId="urn:microsoft.com/office/officeart/2005/8/layout/cycle6"/>
    <dgm:cxn modelId="{78F7298E-88B8-4771-8FE6-61C24A651C41}" srcId="{23CB9991-CD25-4C03-B305-F8A52F8ACEA2}" destId="{A1FBA480-609E-4464-BC8F-71737A6BF48E}" srcOrd="0" destOrd="0" parTransId="{BCB2E022-DBA2-4B25-AA51-0B15349629A4}" sibTransId="{67CAA7A7-173A-4931-9398-BC2912CE731F}"/>
    <dgm:cxn modelId="{71476553-2062-4864-B280-2723C6241003}" type="presOf" srcId="{0EE3D510-3F1F-49D3-BEB5-090AAADAAC83}" destId="{4EB005CE-D494-47D2-9ED1-0B838BF4C827}" srcOrd="0" destOrd="0" presId="urn:microsoft.com/office/officeart/2005/8/layout/cycle6"/>
    <dgm:cxn modelId="{6DF6F870-C8A2-4A83-94CE-8B07329C9F8B}" type="presOf" srcId="{C6A41EDC-DDD7-4A90-9393-50D9C4EF2478}" destId="{8287E400-2545-42BE-B186-7EC41D77FB02}" srcOrd="0" destOrd="0" presId="urn:microsoft.com/office/officeart/2005/8/layout/cycle6"/>
    <dgm:cxn modelId="{F9F6D31B-4069-4821-9B66-1A28A4B7BA7A}" type="presOf" srcId="{23CB9991-CD25-4C03-B305-F8A52F8ACEA2}" destId="{D15BF95B-315B-4380-98DA-ABA66358FB81}" srcOrd="0" destOrd="0" presId="urn:microsoft.com/office/officeart/2005/8/layout/cycle6"/>
    <dgm:cxn modelId="{DA5F74FD-D941-4BEA-B877-D5568F53690A}" type="presOf" srcId="{A1FBA480-609E-4464-BC8F-71737A6BF48E}" destId="{17FE89E1-088A-471D-8BEF-7B3D1E8491F5}" srcOrd="0" destOrd="0" presId="urn:microsoft.com/office/officeart/2005/8/layout/cycle6"/>
    <dgm:cxn modelId="{CCD12694-9709-4BF0-9F9D-ED05C8C85812}" srcId="{23CB9991-CD25-4C03-B305-F8A52F8ACEA2}" destId="{33651DC3-92D0-4304-98AC-78195B9A1C6F}" srcOrd="1" destOrd="0" parTransId="{6F13065E-E975-4B5F-8007-662CEAD42CF7}" sibTransId="{D9BF1E63-B3FA-4C5E-AFD2-5956034832B9}"/>
    <dgm:cxn modelId="{07F590DC-08FA-4653-BB29-6431936CAC9A}" type="presOf" srcId="{67CAA7A7-173A-4931-9398-BC2912CE731F}" destId="{2A79E231-5C28-4909-AEC9-39F8A6F595CA}" srcOrd="0" destOrd="0" presId="urn:microsoft.com/office/officeart/2005/8/layout/cycle6"/>
    <dgm:cxn modelId="{10BCF8C9-65C5-402B-A9C3-8954AE6A0201}" srcId="{23CB9991-CD25-4C03-B305-F8A52F8ACEA2}" destId="{C6A41EDC-DDD7-4A90-9393-50D9C4EF2478}" srcOrd="2" destOrd="0" parTransId="{2A0DCA95-2B36-4C58-81F8-005DA2F54937}" sibTransId="{98C7FC3C-2A7D-4E26-B84F-A0E183523EA2}"/>
    <dgm:cxn modelId="{0090CC02-B086-46FF-ABAE-2BA2F2C5356E}" type="presParOf" srcId="{D15BF95B-315B-4380-98DA-ABA66358FB81}" destId="{17FE89E1-088A-471D-8BEF-7B3D1E8491F5}" srcOrd="0" destOrd="0" presId="urn:microsoft.com/office/officeart/2005/8/layout/cycle6"/>
    <dgm:cxn modelId="{3D4DCA01-DDAE-4A96-8D38-D3DE5767813C}" type="presParOf" srcId="{D15BF95B-315B-4380-98DA-ABA66358FB81}" destId="{4B660B7E-8DFE-4D50-B73D-63B5397E57AA}" srcOrd="1" destOrd="0" presId="urn:microsoft.com/office/officeart/2005/8/layout/cycle6"/>
    <dgm:cxn modelId="{90986D8A-A175-4016-A8A7-1D90CAF8DEE7}" type="presParOf" srcId="{D15BF95B-315B-4380-98DA-ABA66358FB81}" destId="{2A79E231-5C28-4909-AEC9-39F8A6F595CA}" srcOrd="2" destOrd="0" presId="urn:microsoft.com/office/officeart/2005/8/layout/cycle6"/>
    <dgm:cxn modelId="{BD47E2C1-8782-4FC5-8E60-B679FC8A0295}" type="presParOf" srcId="{D15BF95B-315B-4380-98DA-ABA66358FB81}" destId="{0E0A6CD4-E4A7-4453-AF46-B69D75C5B25D}" srcOrd="3" destOrd="0" presId="urn:microsoft.com/office/officeart/2005/8/layout/cycle6"/>
    <dgm:cxn modelId="{580CB3F4-0D3B-4CE9-8F51-AC9AE86A9EB8}" type="presParOf" srcId="{D15BF95B-315B-4380-98DA-ABA66358FB81}" destId="{C5734D81-F5C6-461A-A3D6-2C894CC2395B}" srcOrd="4" destOrd="0" presId="urn:microsoft.com/office/officeart/2005/8/layout/cycle6"/>
    <dgm:cxn modelId="{D98C314D-FEAE-4250-AC58-2A8F0C99BEC3}" type="presParOf" srcId="{D15BF95B-315B-4380-98DA-ABA66358FB81}" destId="{F6E7003B-87A3-4369-A7D4-D48FAC441D8A}" srcOrd="5" destOrd="0" presId="urn:microsoft.com/office/officeart/2005/8/layout/cycle6"/>
    <dgm:cxn modelId="{1D23D78F-ABE6-4312-B4CC-D0A48C77F397}" type="presParOf" srcId="{D15BF95B-315B-4380-98DA-ABA66358FB81}" destId="{8287E400-2545-42BE-B186-7EC41D77FB02}" srcOrd="6" destOrd="0" presId="urn:microsoft.com/office/officeart/2005/8/layout/cycle6"/>
    <dgm:cxn modelId="{EF750ED9-4FBE-4494-9516-E70CC9A341F6}" type="presParOf" srcId="{D15BF95B-315B-4380-98DA-ABA66358FB81}" destId="{BD2D7DF5-662D-483B-B52C-E2E5F8CBF44D}" srcOrd="7" destOrd="0" presId="urn:microsoft.com/office/officeart/2005/8/layout/cycle6"/>
    <dgm:cxn modelId="{5F2F0EBD-B4E0-4644-AF35-60B2FF6F7817}" type="presParOf" srcId="{D15BF95B-315B-4380-98DA-ABA66358FB81}" destId="{2DB810D5-9D65-4632-A002-BDF5952E0119}" srcOrd="8" destOrd="0" presId="urn:microsoft.com/office/officeart/2005/8/layout/cycle6"/>
    <dgm:cxn modelId="{3E5615D2-40B4-4BEE-B864-F7511F116135}" type="presParOf" srcId="{D15BF95B-315B-4380-98DA-ABA66358FB81}" destId="{26F3654C-9FEE-4680-BA6E-77CD4D83568F}" srcOrd="9" destOrd="0" presId="urn:microsoft.com/office/officeart/2005/8/layout/cycle6"/>
    <dgm:cxn modelId="{A2AFBC7F-AAAD-419E-B26F-F6600ADEC5E1}" type="presParOf" srcId="{D15BF95B-315B-4380-98DA-ABA66358FB81}" destId="{354EF150-4A5D-4E9A-BB39-0BB225C49565}" srcOrd="10" destOrd="0" presId="urn:microsoft.com/office/officeart/2005/8/layout/cycle6"/>
    <dgm:cxn modelId="{AF91D3E4-05B6-4B9A-AB41-89CC50492B59}" type="presParOf" srcId="{D15BF95B-315B-4380-98DA-ABA66358FB81}" destId="{4EB005CE-D494-47D2-9ED1-0B838BF4C82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B6FB9F-73F2-49BD-922A-073AA5213A5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5D62E2-BFAA-43E1-9B6C-73818871AFD3}">
      <dgm:prSet phldrT="[Text]"/>
      <dgm:spPr/>
      <dgm:t>
        <a:bodyPr/>
        <a:lstStyle/>
        <a:p>
          <a:r>
            <a:rPr lang="en-US" i="0" dirty="0">
              <a:latin typeface="Georgia" panose="02040502050405020303" pitchFamily="18" charset="0"/>
            </a:rPr>
            <a:t>Professional </a:t>
          </a:r>
          <a:r>
            <a:rPr lang="en-US" i="0" dirty="0" smtClean="0">
              <a:latin typeface="Georgia" panose="02040502050405020303" pitchFamily="18" charset="0"/>
            </a:rPr>
            <a:t>background</a:t>
          </a:r>
          <a:endParaRPr lang="en-US" dirty="0">
            <a:latin typeface="Georgia" panose="02040502050405020303" pitchFamily="18" charset="0"/>
          </a:endParaRPr>
        </a:p>
      </dgm:t>
    </dgm:pt>
    <dgm:pt modelId="{01D76F04-8419-4219-894E-8490E05FC78E}" type="parTrans" cxnId="{E45F8A02-222D-4EAE-84BF-FDFF9A0BA78C}">
      <dgm:prSet/>
      <dgm:spPr/>
      <dgm:t>
        <a:bodyPr/>
        <a:lstStyle/>
        <a:p>
          <a:endParaRPr lang="en-US"/>
        </a:p>
      </dgm:t>
    </dgm:pt>
    <dgm:pt modelId="{16C0A8E5-5A52-4F2A-9C10-E43CCFEA23AB}" type="sibTrans" cxnId="{E45F8A02-222D-4EAE-84BF-FDFF9A0BA78C}">
      <dgm:prSet/>
      <dgm:spPr/>
      <dgm:t>
        <a:bodyPr/>
        <a:lstStyle/>
        <a:p>
          <a:endParaRPr lang="en-US"/>
        </a:p>
      </dgm:t>
    </dgm:pt>
    <dgm:pt modelId="{589CF5D9-D398-4A6A-B952-4368756B8681}">
      <dgm:prSet phldrT="[Text]"/>
      <dgm:spPr/>
      <dgm:t>
        <a:bodyPr/>
        <a:lstStyle/>
        <a:p>
          <a:r>
            <a:rPr lang="en-US" i="0" dirty="0" smtClean="0">
              <a:latin typeface="Georgia" panose="02040502050405020303" pitchFamily="18" charset="0"/>
            </a:rPr>
            <a:t>Relationships </a:t>
          </a:r>
          <a:r>
            <a:rPr lang="en-US" i="0" dirty="0">
              <a:latin typeface="Georgia" panose="02040502050405020303" pitchFamily="18" charset="0"/>
            </a:rPr>
            <a:t/>
          </a:r>
          <a:br>
            <a:rPr lang="en-US" i="0" dirty="0">
              <a:latin typeface="Georgia" panose="02040502050405020303" pitchFamily="18" charset="0"/>
            </a:rPr>
          </a:br>
          <a:r>
            <a:rPr lang="en-US" i="0" dirty="0">
              <a:latin typeface="Georgia" panose="02040502050405020303" pitchFamily="18" charset="0"/>
            </a:rPr>
            <a:t>with media professionals </a:t>
          </a:r>
          <a:endParaRPr lang="en-US" dirty="0">
            <a:latin typeface="Georgia" panose="02040502050405020303" pitchFamily="18" charset="0"/>
          </a:endParaRPr>
        </a:p>
      </dgm:t>
    </dgm:pt>
    <dgm:pt modelId="{F79C5E2D-13C0-4199-8CD4-C37EB4834119}" type="parTrans" cxnId="{68EB8B19-59BF-4ED4-8A9F-32640364D4B4}">
      <dgm:prSet/>
      <dgm:spPr/>
      <dgm:t>
        <a:bodyPr/>
        <a:lstStyle/>
        <a:p>
          <a:endParaRPr lang="en-US"/>
        </a:p>
      </dgm:t>
    </dgm:pt>
    <dgm:pt modelId="{15244CF6-E4B4-4D37-921B-AC36A531A39F}" type="sibTrans" cxnId="{68EB8B19-59BF-4ED4-8A9F-32640364D4B4}">
      <dgm:prSet/>
      <dgm:spPr/>
      <dgm:t>
        <a:bodyPr/>
        <a:lstStyle/>
        <a:p>
          <a:endParaRPr lang="en-US"/>
        </a:p>
      </dgm:t>
    </dgm:pt>
    <dgm:pt modelId="{CDF93C68-36E6-466F-BF9A-E30374D486E8}">
      <dgm:prSet phldrT="[Text]"/>
      <dgm:spPr/>
      <dgm:t>
        <a:bodyPr/>
        <a:lstStyle/>
        <a:p>
          <a:r>
            <a:rPr lang="en-US" i="0" dirty="0" smtClean="0">
              <a:latin typeface="Georgia" panose="02040502050405020303" pitchFamily="18" charset="0"/>
            </a:rPr>
            <a:t>Effectively conveys </a:t>
          </a:r>
          <a:r>
            <a:rPr lang="en-US" i="0" dirty="0">
              <a:latin typeface="Georgia" panose="02040502050405020303" pitchFamily="18" charset="0"/>
            </a:rPr>
            <a:t>the essence of </a:t>
          </a:r>
          <a:r>
            <a:rPr lang="en-US" i="0" dirty="0" smtClean="0">
              <a:latin typeface="Georgia" panose="02040502050405020303" pitchFamily="18" charset="0"/>
            </a:rPr>
            <a:t>Rotary</a:t>
          </a:r>
          <a:endParaRPr lang="en-US" dirty="0">
            <a:latin typeface="Georgia" panose="02040502050405020303" pitchFamily="18" charset="0"/>
          </a:endParaRPr>
        </a:p>
      </dgm:t>
    </dgm:pt>
    <dgm:pt modelId="{8DBD2709-0B5B-4D07-A23A-9672452F6C49}" type="parTrans" cxnId="{388F7362-5CFC-44AD-843F-8F88270B6F5F}">
      <dgm:prSet/>
      <dgm:spPr/>
      <dgm:t>
        <a:bodyPr/>
        <a:lstStyle/>
        <a:p>
          <a:endParaRPr lang="en-US"/>
        </a:p>
      </dgm:t>
    </dgm:pt>
    <dgm:pt modelId="{4BC9FDBA-DEA4-4F4A-A2DE-635F34B51633}" type="sibTrans" cxnId="{388F7362-5CFC-44AD-843F-8F88270B6F5F}">
      <dgm:prSet/>
      <dgm:spPr/>
      <dgm:t>
        <a:bodyPr/>
        <a:lstStyle/>
        <a:p>
          <a:endParaRPr lang="en-US"/>
        </a:p>
      </dgm:t>
    </dgm:pt>
    <dgm:pt modelId="{DEA85DC5-FEE5-4272-B0E3-CAE332E0C661}">
      <dgm:prSet phldrT="[Text]"/>
      <dgm:spPr/>
      <dgm:t>
        <a:bodyPr/>
        <a:lstStyle/>
        <a:p>
          <a:r>
            <a:rPr lang="en-US" i="0" dirty="0">
              <a:latin typeface="Georgia" panose="02040502050405020303" pitchFamily="18" charset="0"/>
            </a:rPr>
            <a:t>Excellent speaking, presentation, </a:t>
          </a:r>
          <a:r>
            <a:rPr lang="en-US" i="0" dirty="0" smtClean="0">
              <a:latin typeface="Georgia" panose="02040502050405020303" pitchFamily="18" charset="0"/>
            </a:rPr>
            <a:t>and </a:t>
          </a:r>
          <a:r>
            <a:rPr lang="en-US" i="0" dirty="0">
              <a:latin typeface="Georgia" panose="02040502050405020303" pitchFamily="18" charset="0"/>
            </a:rPr>
            <a:t>writing skills </a:t>
          </a:r>
          <a:endParaRPr lang="en-US" dirty="0">
            <a:latin typeface="Georgia" panose="02040502050405020303" pitchFamily="18" charset="0"/>
          </a:endParaRPr>
        </a:p>
      </dgm:t>
    </dgm:pt>
    <dgm:pt modelId="{FCABAEDE-F303-48D8-B351-E2290F742DE8}" type="parTrans" cxnId="{A23112C4-E6DE-4B66-B1B3-102495A96370}">
      <dgm:prSet/>
      <dgm:spPr/>
      <dgm:t>
        <a:bodyPr/>
        <a:lstStyle/>
        <a:p>
          <a:endParaRPr lang="en-US"/>
        </a:p>
      </dgm:t>
    </dgm:pt>
    <dgm:pt modelId="{17F424B5-D512-4600-BB07-58597397C11A}" type="sibTrans" cxnId="{A23112C4-E6DE-4B66-B1B3-102495A96370}">
      <dgm:prSet/>
      <dgm:spPr/>
      <dgm:t>
        <a:bodyPr/>
        <a:lstStyle/>
        <a:p>
          <a:endParaRPr lang="en-US"/>
        </a:p>
      </dgm:t>
    </dgm:pt>
    <dgm:pt modelId="{4C3D6408-FA10-4CAE-8D7D-70C66A5F392D}">
      <dgm:prSet phldrT="[Text]"/>
      <dgm:spPr/>
      <dgm:t>
        <a:bodyPr/>
        <a:lstStyle/>
        <a:p>
          <a:r>
            <a:rPr lang="en-US" i="0" dirty="0" smtClean="0">
              <a:latin typeface="Georgia" panose="02040502050405020303" pitchFamily="18" charset="0"/>
            </a:rPr>
            <a:t>Knowledge </a:t>
          </a:r>
          <a:r>
            <a:rPr lang="en-US" i="0" dirty="0">
              <a:latin typeface="Georgia" panose="02040502050405020303" pitchFamily="18" charset="0"/>
            </a:rPr>
            <a:t>of media </a:t>
          </a:r>
          <a:r>
            <a:rPr lang="en-US" i="0" dirty="0" smtClean="0">
              <a:latin typeface="Georgia" panose="02040502050405020303" pitchFamily="18" charset="0"/>
            </a:rPr>
            <a:t>and communications</a:t>
          </a:r>
          <a:endParaRPr lang="en-US" dirty="0">
            <a:latin typeface="Georgia" panose="02040502050405020303" pitchFamily="18" charset="0"/>
          </a:endParaRPr>
        </a:p>
      </dgm:t>
    </dgm:pt>
    <dgm:pt modelId="{F5234326-B660-465A-A303-71FA8C4B8923}" type="parTrans" cxnId="{15D99989-685A-4249-9BD3-EF42461F25F6}">
      <dgm:prSet/>
      <dgm:spPr/>
      <dgm:t>
        <a:bodyPr/>
        <a:lstStyle/>
        <a:p>
          <a:endParaRPr lang="en-US"/>
        </a:p>
      </dgm:t>
    </dgm:pt>
    <dgm:pt modelId="{8464E081-7D57-4A16-A3EA-A9305AF65E40}" type="sibTrans" cxnId="{15D99989-685A-4249-9BD3-EF42461F25F6}">
      <dgm:prSet/>
      <dgm:spPr/>
      <dgm:t>
        <a:bodyPr/>
        <a:lstStyle/>
        <a:p>
          <a:endParaRPr lang="en-US"/>
        </a:p>
      </dgm:t>
    </dgm:pt>
    <dgm:pt modelId="{B588BBC4-4490-4B08-8978-E84A93ECF38F}">
      <dgm:prSet phldrT="[Text]"/>
      <dgm:spPr/>
      <dgm:t>
        <a:bodyPr/>
        <a:lstStyle/>
        <a:p>
          <a:r>
            <a:rPr lang="en-US" i="0" dirty="0">
              <a:latin typeface="Georgia" panose="02040502050405020303" pitchFamily="18" charset="0"/>
            </a:rPr>
            <a:t>Thorough knowledge </a:t>
          </a:r>
          <a:br>
            <a:rPr lang="en-US" i="0" dirty="0">
              <a:latin typeface="Georgia" panose="02040502050405020303" pitchFamily="18" charset="0"/>
            </a:rPr>
          </a:br>
          <a:r>
            <a:rPr lang="en-US" i="0" dirty="0">
              <a:latin typeface="Georgia" panose="02040502050405020303" pitchFamily="18" charset="0"/>
            </a:rPr>
            <a:t>of club and district activities</a:t>
          </a:r>
          <a:endParaRPr lang="en-US" dirty="0">
            <a:latin typeface="Georgia" panose="02040502050405020303" pitchFamily="18" charset="0"/>
          </a:endParaRPr>
        </a:p>
      </dgm:t>
    </dgm:pt>
    <dgm:pt modelId="{FDFF38F3-0122-4368-921D-9CFD188778AC}" type="parTrans" cxnId="{57D1793E-3910-43BB-8516-C51C6CE2A86E}">
      <dgm:prSet/>
      <dgm:spPr/>
      <dgm:t>
        <a:bodyPr/>
        <a:lstStyle/>
        <a:p>
          <a:endParaRPr lang="en-US"/>
        </a:p>
      </dgm:t>
    </dgm:pt>
    <dgm:pt modelId="{99275C9B-5E7A-42E2-BA4E-DD651B9FFFD0}" type="sibTrans" cxnId="{57D1793E-3910-43BB-8516-C51C6CE2A86E}">
      <dgm:prSet/>
      <dgm:spPr/>
      <dgm:t>
        <a:bodyPr/>
        <a:lstStyle/>
        <a:p>
          <a:endParaRPr lang="en-US"/>
        </a:p>
      </dgm:t>
    </dgm:pt>
    <dgm:pt modelId="{2C9EDDE3-F785-4510-98F8-C1F2C71FA0E1}" type="pres">
      <dgm:prSet presAssocID="{A4B6FB9F-73F2-49BD-922A-073AA5213A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32507F-1A40-480C-AD47-051548D15C70}" type="pres">
      <dgm:prSet presAssocID="{005D62E2-BFAA-43E1-9B6C-73818871AFD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42A7E-9063-42CF-95C6-F7A15DDD35D2}" type="pres">
      <dgm:prSet presAssocID="{16C0A8E5-5A52-4F2A-9C10-E43CCFEA23AB}" presName="sibTrans" presStyleCnt="0"/>
      <dgm:spPr/>
    </dgm:pt>
    <dgm:pt modelId="{9C9F6EE3-A838-4CCC-A989-949C37E733B3}" type="pres">
      <dgm:prSet presAssocID="{589CF5D9-D398-4A6A-B952-4368756B868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FBAD3-1701-4D41-BEDA-836CE812A3E0}" type="pres">
      <dgm:prSet presAssocID="{15244CF6-E4B4-4D37-921B-AC36A531A39F}" presName="sibTrans" presStyleCnt="0"/>
      <dgm:spPr/>
    </dgm:pt>
    <dgm:pt modelId="{48304A1C-0EE7-46DB-A0A2-6C5DD097F84B}" type="pres">
      <dgm:prSet presAssocID="{CDF93C68-36E6-466F-BF9A-E30374D486E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E01D1-6360-45B3-BCDF-63749AC9CC45}" type="pres">
      <dgm:prSet presAssocID="{4BC9FDBA-DEA4-4F4A-A2DE-635F34B51633}" presName="sibTrans" presStyleCnt="0"/>
      <dgm:spPr/>
    </dgm:pt>
    <dgm:pt modelId="{8C56C0D4-7EE7-4CA0-A119-9AC857781888}" type="pres">
      <dgm:prSet presAssocID="{DEA85DC5-FEE5-4272-B0E3-CAE332E0C66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4D3E3-EC8C-4FF0-9322-8F58084A710B}" type="pres">
      <dgm:prSet presAssocID="{17F424B5-D512-4600-BB07-58597397C11A}" presName="sibTrans" presStyleCnt="0"/>
      <dgm:spPr/>
    </dgm:pt>
    <dgm:pt modelId="{C3489E40-623E-4A63-81FD-981E536CFAC4}" type="pres">
      <dgm:prSet presAssocID="{4C3D6408-FA10-4CAE-8D7D-70C66A5F392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FB82A-AAB4-4BA7-A51F-32425E7AFE41}" type="pres">
      <dgm:prSet presAssocID="{8464E081-7D57-4A16-A3EA-A9305AF65E40}" presName="sibTrans" presStyleCnt="0"/>
      <dgm:spPr/>
    </dgm:pt>
    <dgm:pt modelId="{0A7EB0F7-AE61-4EDE-9F81-B57C513C12FA}" type="pres">
      <dgm:prSet presAssocID="{B588BBC4-4490-4B08-8978-E84A93ECF38F}" presName="node" presStyleLbl="node1" presStyleIdx="5" presStyleCnt="6" custLinFactNeighborX="0" custLinFactNeighborY="-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5F8A02-222D-4EAE-84BF-FDFF9A0BA78C}" srcId="{A4B6FB9F-73F2-49BD-922A-073AA5213A58}" destId="{005D62E2-BFAA-43E1-9B6C-73818871AFD3}" srcOrd="0" destOrd="0" parTransId="{01D76F04-8419-4219-894E-8490E05FC78E}" sibTransId="{16C0A8E5-5A52-4F2A-9C10-E43CCFEA23AB}"/>
    <dgm:cxn modelId="{57D1793E-3910-43BB-8516-C51C6CE2A86E}" srcId="{A4B6FB9F-73F2-49BD-922A-073AA5213A58}" destId="{B588BBC4-4490-4B08-8978-E84A93ECF38F}" srcOrd="5" destOrd="0" parTransId="{FDFF38F3-0122-4368-921D-9CFD188778AC}" sibTransId="{99275C9B-5E7A-42E2-BA4E-DD651B9FFFD0}"/>
    <dgm:cxn modelId="{705BE8B6-2DAF-487E-AF3A-FA28C48596EA}" type="presOf" srcId="{589CF5D9-D398-4A6A-B952-4368756B8681}" destId="{9C9F6EE3-A838-4CCC-A989-949C37E733B3}" srcOrd="0" destOrd="0" presId="urn:microsoft.com/office/officeart/2005/8/layout/default"/>
    <dgm:cxn modelId="{A23112C4-E6DE-4B66-B1B3-102495A96370}" srcId="{A4B6FB9F-73F2-49BD-922A-073AA5213A58}" destId="{DEA85DC5-FEE5-4272-B0E3-CAE332E0C661}" srcOrd="3" destOrd="0" parTransId="{FCABAEDE-F303-48D8-B351-E2290F742DE8}" sibTransId="{17F424B5-D512-4600-BB07-58597397C11A}"/>
    <dgm:cxn modelId="{8AA2A99F-7EB2-47C2-B374-469362BA3FEF}" type="presOf" srcId="{A4B6FB9F-73F2-49BD-922A-073AA5213A58}" destId="{2C9EDDE3-F785-4510-98F8-C1F2C71FA0E1}" srcOrd="0" destOrd="0" presId="urn:microsoft.com/office/officeart/2005/8/layout/default"/>
    <dgm:cxn modelId="{15D99989-685A-4249-9BD3-EF42461F25F6}" srcId="{A4B6FB9F-73F2-49BD-922A-073AA5213A58}" destId="{4C3D6408-FA10-4CAE-8D7D-70C66A5F392D}" srcOrd="4" destOrd="0" parTransId="{F5234326-B660-465A-A303-71FA8C4B8923}" sibTransId="{8464E081-7D57-4A16-A3EA-A9305AF65E40}"/>
    <dgm:cxn modelId="{28C593C0-4294-45A4-BB73-015F74CBE1FC}" type="presOf" srcId="{B588BBC4-4490-4B08-8978-E84A93ECF38F}" destId="{0A7EB0F7-AE61-4EDE-9F81-B57C513C12FA}" srcOrd="0" destOrd="0" presId="urn:microsoft.com/office/officeart/2005/8/layout/default"/>
    <dgm:cxn modelId="{83BD35A4-1214-4EF6-9A04-D22A7E47A660}" type="presOf" srcId="{CDF93C68-36E6-466F-BF9A-E30374D486E8}" destId="{48304A1C-0EE7-46DB-A0A2-6C5DD097F84B}" srcOrd="0" destOrd="0" presId="urn:microsoft.com/office/officeart/2005/8/layout/default"/>
    <dgm:cxn modelId="{68EB8B19-59BF-4ED4-8A9F-32640364D4B4}" srcId="{A4B6FB9F-73F2-49BD-922A-073AA5213A58}" destId="{589CF5D9-D398-4A6A-B952-4368756B8681}" srcOrd="1" destOrd="0" parTransId="{F79C5E2D-13C0-4199-8CD4-C37EB4834119}" sibTransId="{15244CF6-E4B4-4D37-921B-AC36A531A39F}"/>
    <dgm:cxn modelId="{53F504C0-41F3-4BA8-8725-A08011774CC6}" type="presOf" srcId="{005D62E2-BFAA-43E1-9B6C-73818871AFD3}" destId="{B732507F-1A40-480C-AD47-051548D15C70}" srcOrd="0" destOrd="0" presId="urn:microsoft.com/office/officeart/2005/8/layout/default"/>
    <dgm:cxn modelId="{388F7362-5CFC-44AD-843F-8F88270B6F5F}" srcId="{A4B6FB9F-73F2-49BD-922A-073AA5213A58}" destId="{CDF93C68-36E6-466F-BF9A-E30374D486E8}" srcOrd="2" destOrd="0" parTransId="{8DBD2709-0B5B-4D07-A23A-9672452F6C49}" sibTransId="{4BC9FDBA-DEA4-4F4A-A2DE-635F34B51633}"/>
    <dgm:cxn modelId="{CA2FCB9B-D999-40DE-843E-500599FBB0CE}" type="presOf" srcId="{4C3D6408-FA10-4CAE-8D7D-70C66A5F392D}" destId="{C3489E40-623E-4A63-81FD-981E536CFAC4}" srcOrd="0" destOrd="0" presId="urn:microsoft.com/office/officeart/2005/8/layout/default"/>
    <dgm:cxn modelId="{3A99A32F-5410-4492-A450-2DA4E70ABAA1}" type="presOf" srcId="{DEA85DC5-FEE5-4272-B0E3-CAE332E0C661}" destId="{8C56C0D4-7EE7-4CA0-A119-9AC857781888}" srcOrd="0" destOrd="0" presId="urn:microsoft.com/office/officeart/2005/8/layout/default"/>
    <dgm:cxn modelId="{99503DE6-7FE2-4D08-B7F5-99A95045DCB6}" type="presParOf" srcId="{2C9EDDE3-F785-4510-98F8-C1F2C71FA0E1}" destId="{B732507F-1A40-480C-AD47-051548D15C70}" srcOrd="0" destOrd="0" presId="urn:microsoft.com/office/officeart/2005/8/layout/default"/>
    <dgm:cxn modelId="{77C53B48-F6D7-48BB-B686-0EEB4D3800F7}" type="presParOf" srcId="{2C9EDDE3-F785-4510-98F8-C1F2C71FA0E1}" destId="{F4B42A7E-9063-42CF-95C6-F7A15DDD35D2}" srcOrd="1" destOrd="0" presId="urn:microsoft.com/office/officeart/2005/8/layout/default"/>
    <dgm:cxn modelId="{28766DC3-6DDD-493D-9253-C231D232A279}" type="presParOf" srcId="{2C9EDDE3-F785-4510-98F8-C1F2C71FA0E1}" destId="{9C9F6EE3-A838-4CCC-A989-949C37E733B3}" srcOrd="2" destOrd="0" presId="urn:microsoft.com/office/officeart/2005/8/layout/default"/>
    <dgm:cxn modelId="{96231B81-72DF-4CD2-B1EA-F077C46012BA}" type="presParOf" srcId="{2C9EDDE3-F785-4510-98F8-C1F2C71FA0E1}" destId="{08BFBAD3-1701-4D41-BEDA-836CE812A3E0}" srcOrd="3" destOrd="0" presId="urn:microsoft.com/office/officeart/2005/8/layout/default"/>
    <dgm:cxn modelId="{D03E3486-588F-41FC-92FF-0526D0DB1063}" type="presParOf" srcId="{2C9EDDE3-F785-4510-98F8-C1F2C71FA0E1}" destId="{48304A1C-0EE7-46DB-A0A2-6C5DD097F84B}" srcOrd="4" destOrd="0" presId="urn:microsoft.com/office/officeart/2005/8/layout/default"/>
    <dgm:cxn modelId="{78ED02FE-F08A-4997-8996-EB65BDF60EAD}" type="presParOf" srcId="{2C9EDDE3-F785-4510-98F8-C1F2C71FA0E1}" destId="{FA0E01D1-6360-45B3-BCDF-63749AC9CC45}" srcOrd="5" destOrd="0" presId="urn:microsoft.com/office/officeart/2005/8/layout/default"/>
    <dgm:cxn modelId="{A470B518-3E72-430E-BC44-78FA4943AEF5}" type="presParOf" srcId="{2C9EDDE3-F785-4510-98F8-C1F2C71FA0E1}" destId="{8C56C0D4-7EE7-4CA0-A119-9AC857781888}" srcOrd="6" destOrd="0" presId="urn:microsoft.com/office/officeart/2005/8/layout/default"/>
    <dgm:cxn modelId="{83D39846-639D-474A-BE02-A5E9446EC3D7}" type="presParOf" srcId="{2C9EDDE3-F785-4510-98F8-C1F2C71FA0E1}" destId="{8E24D3E3-EC8C-4FF0-9322-8F58084A710B}" srcOrd="7" destOrd="0" presId="urn:microsoft.com/office/officeart/2005/8/layout/default"/>
    <dgm:cxn modelId="{FFEED455-AE9A-4D16-8AC3-13FE7C248D17}" type="presParOf" srcId="{2C9EDDE3-F785-4510-98F8-C1F2C71FA0E1}" destId="{C3489E40-623E-4A63-81FD-981E536CFAC4}" srcOrd="8" destOrd="0" presId="urn:microsoft.com/office/officeart/2005/8/layout/default"/>
    <dgm:cxn modelId="{278B7F30-BB8E-4318-B903-934C6D3D4C94}" type="presParOf" srcId="{2C9EDDE3-F785-4510-98F8-C1F2C71FA0E1}" destId="{4F7FB82A-AAB4-4BA7-A51F-32425E7AFE41}" srcOrd="9" destOrd="0" presId="urn:microsoft.com/office/officeart/2005/8/layout/default"/>
    <dgm:cxn modelId="{48B503AD-5369-4F79-AC6D-19AFD48DCEBA}" type="presParOf" srcId="{2C9EDDE3-F785-4510-98F8-C1F2C71FA0E1}" destId="{0A7EB0F7-AE61-4EDE-9F81-B57C513C12F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E89E1-088A-471D-8BEF-7B3D1E8491F5}">
      <dsp:nvSpPr>
        <dsp:cNvPr id="0" name=""/>
        <dsp:cNvSpPr/>
      </dsp:nvSpPr>
      <dsp:spPr>
        <a:xfrm>
          <a:off x="3110735" y="-58861"/>
          <a:ext cx="2009478" cy="13177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Georgia" panose="02040502050405020303" pitchFamily="18" charset="0"/>
            </a:rPr>
            <a:t>Increased visibility</a:t>
          </a:r>
        </a:p>
      </dsp:txBody>
      <dsp:txXfrm>
        <a:off x="3175061" y="5465"/>
        <a:ext cx="1880826" cy="1189082"/>
      </dsp:txXfrm>
    </dsp:sp>
    <dsp:sp modelId="{2A79E231-5C28-4909-AEC9-39F8A6F595CA}">
      <dsp:nvSpPr>
        <dsp:cNvPr id="0" name=""/>
        <dsp:cNvSpPr/>
      </dsp:nvSpPr>
      <dsp:spPr>
        <a:xfrm>
          <a:off x="2153683" y="600005"/>
          <a:ext cx="3923582" cy="3923582"/>
        </a:xfrm>
        <a:custGeom>
          <a:avLst/>
          <a:gdLst/>
          <a:ahLst/>
          <a:cxnLst/>
          <a:rect l="0" t="0" r="0" b="0"/>
          <a:pathLst>
            <a:path>
              <a:moveTo>
                <a:pt x="2977559" y="283446"/>
              </a:moveTo>
              <a:arcTo wR="1961791" hR="1961791" stAng="18070990" swAng="225191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A6CD4-E4A7-4453-AF46-B69D75C5B25D}">
      <dsp:nvSpPr>
        <dsp:cNvPr id="0" name=""/>
        <dsp:cNvSpPr/>
      </dsp:nvSpPr>
      <dsp:spPr>
        <a:xfrm>
          <a:off x="5008208" y="1861657"/>
          <a:ext cx="2138115" cy="1400278"/>
        </a:xfrm>
        <a:prstGeom prst="roundRect">
          <a:avLst/>
        </a:prstGeom>
        <a:solidFill>
          <a:schemeClr val="accent3">
            <a:hueOff val="3750089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Georgia" panose="02040502050405020303" pitchFamily="18" charset="0"/>
            </a:rPr>
            <a:t>Increased membership and contributions</a:t>
          </a:r>
        </a:p>
      </dsp:txBody>
      <dsp:txXfrm>
        <a:off x="5076564" y="1930013"/>
        <a:ext cx="2001403" cy="1263566"/>
      </dsp:txXfrm>
    </dsp:sp>
    <dsp:sp modelId="{F6E7003B-87A3-4369-A7D4-D48FAC441D8A}">
      <dsp:nvSpPr>
        <dsp:cNvPr id="0" name=""/>
        <dsp:cNvSpPr/>
      </dsp:nvSpPr>
      <dsp:spPr>
        <a:xfrm>
          <a:off x="2153683" y="600005"/>
          <a:ext cx="3923582" cy="3923582"/>
        </a:xfrm>
        <a:custGeom>
          <a:avLst/>
          <a:gdLst/>
          <a:ahLst/>
          <a:cxnLst/>
          <a:rect l="0" t="0" r="0" b="0"/>
          <a:pathLst>
            <a:path>
              <a:moveTo>
                <a:pt x="3790315" y="2672511"/>
              </a:moveTo>
              <a:arcTo wR="1961791" hR="1961791" stAng="1274422" swAng="1976122"/>
            </a:path>
          </a:pathLst>
        </a:custGeom>
        <a:noFill/>
        <a:ln w="9525" cap="flat" cmpd="sng" algn="ctr">
          <a:solidFill>
            <a:schemeClr val="accent3">
              <a:hueOff val="3750089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7E400-2545-42BE-B186-7EC41D77FB02}">
      <dsp:nvSpPr>
        <dsp:cNvPr id="0" name=""/>
        <dsp:cNvSpPr/>
      </dsp:nvSpPr>
      <dsp:spPr>
        <a:xfrm>
          <a:off x="2976449" y="3873388"/>
          <a:ext cx="2278049" cy="1300398"/>
        </a:xfrm>
        <a:prstGeom prst="roundRect">
          <a:avLst/>
        </a:prstGeom>
        <a:solidFill>
          <a:schemeClr val="accent3">
            <a:hueOff val="7500177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Georgia" panose="02040502050405020303" pitchFamily="18" charset="0"/>
            </a:rPr>
            <a:t>Partnerships and support for local projects</a:t>
          </a:r>
        </a:p>
      </dsp:txBody>
      <dsp:txXfrm>
        <a:off x="3039929" y="3936868"/>
        <a:ext cx="2151089" cy="1173438"/>
      </dsp:txXfrm>
    </dsp:sp>
    <dsp:sp modelId="{2DB810D5-9D65-4632-A002-BDF5952E0119}">
      <dsp:nvSpPr>
        <dsp:cNvPr id="0" name=""/>
        <dsp:cNvSpPr/>
      </dsp:nvSpPr>
      <dsp:spPr>
        <a:xfrm>
          <a:off x="2153683" y="600005"/>
          <a:ext cx="3923582" cy="3923582"/>
        </a:xfrm>
        <a:custGeom>
          <a:avLst/>
          <a:gdLst/>
          <a:ahLst/>
          <a:cxnLst/>
          <a:rect l="0" t="0" r="0" b="0"/>
          <a:pathLst>
            <a:path>
              <a:moveTo>
                <a:pt x="813704" y="3552553"/>
              </a:moveTo>
              <a:arcTo wR="1961791" hR="1961791" stAng="7549127" swAng="1942488"/>
            </a:path>
          </a:pathLst>
        </a:custGeom>
        <a:noFill/>
        <a:ln w="9525" cap="flat" cmpd="sng" algn="ctr">
          <a:solidFill>
            <a:schemeClr val="accent3">
              <a:hueOff val="7500177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3654C-9FEE-4680-BA6E-77CD4D83568F}">
      <dsp:nvSpPr>
        <dsp:cNvPr id="0" name=""/>
        <dsp:cNvSpPr/>
      </dsp:nvSpPr>
      <dsp:spPr>
        <a:xfrm>
          <a:off x="1054701" y="1843412"/>
          <a:ext cx="2197964" cy="1436768"/>
        </a:xfrm>
        <a:prstGeom prst="round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Georgia" panose="02040502050405020303" pitchFamily="18" charset="0"/>
            </a:rPr>
            <a:t>Engaged members</a:t>
          </a:r>
        </a:p>
      </dsp:txBody>
      <dsp:txXfrm>
        <a:off x="1124838" y="1913549"/>
        <a:ext cx="2057690" cy="1296494"/>
      </dsp:txXfrm>
    </dsp:sp>
    <dsp:sp modelId="{4EB005CE-D494-47D2-9ED1-0B838BF4C827}">
      <dsp:nvSpPr>
        <dsp:cNvPr id="0" name=""/>
        <dsp:cNvSpPr/>
      </dsp:nvSpPr>
      <dsp:spPr>
        <a:xfrm>
          <a:off x="2153683" y="600005"/>
          <a:ext cx="3923582" cy="3923582"/>
        </a:xfrm>
        <a:custGeom>
          <a:avLst/>
          <a:gdLst/>
          <a:ahLst/>
          <a:cxnLst/>
          <a:rect l="0" t="0" r="0" b="0"/>
          <a:pathLst>
            <a:path>
              <a:moveTo>
                <a:pt x="140945" y="1231622"/>
              </a:moveTo>
              <a:arcTo wR="1961791" hR="1961791" stAng="12111063" swAng="2218271"/>
            </a:path>
          </a:pathLst>
        </a:custGeom>
        <a:noFill/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2507F-1A40-480C-AD47-051548D15C70}">
      <dsp:nvSpPr>
        <dsp:cNvPr id="0" name=""/>
        <dsp:cNvSpPr/>
      </dsp:nvSpPr>
      <dsp:spPr>
        <a:xfrm>
          <a:off x="0" y="469869"/>
          <a:ext cx="2838944" cy="17033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0" kern="1200" dirty="0">
              <a:latin typeface="Georgia" panose="02040502050405020303" pitchFamily="18" charset="0"/>
            </a:rPr>
            <a:t>Professional </a:t>
          </a:r>
          <a:r>
            <a:rPr lang="en-US" sz="2700" i="0" kern="1200" dirty="0" smtClean="0">
              <a:latin typeface="Georgia" panose="02040502050405020303" pitchFamily="18" charset="0"/>
            </a:rPr>
            <a:t>background</a:t>
          </a:r>
          <a:endParaRPr lang="en-US" sz="2700" kern="1200" dirty="0">
            <a:latin typeface="Georgia" panose="02040502050405020303" pitchFamily="18" charset="0"/>
          </a:endParaRPr>
        </a:p>
      </dsp:txBody>
      <dsp:txXfrm>
        <a:off x="0" y="469869"/>
        <a:ext cx="2838944" cy="1703367"/>
      </dsp:txXfrm>
    </dsp:sp>
    <dsp:sp modelId="{9C9F6EE3-A838-4CCC-A989-949C37E733B3}">
      <dsp:nvSpPr>
        <dsp:cNvPr id="0" name=""/>
        <dsp:cNvSpPr/>
      </dsp:nvSpPr>
      <dsp:spPr>
        <a:xfrm>
          <a:off x="3122839" y="469869"/>
          <a:ext cx="2838944" cy="17033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0" kern="1200" dirty="0" smtClean="0">
              <a:latin typeface="Georgia" panose="02040502050405020303" pitchFamily="18" charset="0"/>
            </a:rPr>
            <a:t>Relationships </a:t>
          </a:r>
          <a:r>
            <a:rPr lang="en-US" sz="2700" i="0" kern="1200" dirty="0">
              <a:latin typeface="Georgia" panose="02040502050405020303" pitchFamily="18" charset="0"/>
            </a:rPr>
            <a:t/>
          </a:r>
          <a:br>
            <a:rPr lang="en-US" sz="2700" i="0" kern="1200" dirty="0">
              <a:latin typeface="Georgia" panose="02040502050405020303" pitchFamily="18" charset="0"/>
            </a:rPr>
          </a:br>
          <a:r>
            <a:rPr lang="en-US" sz="2700" i="0" kern="1200" dirty="0">
              <a:latin typeface="Georgia" panose="02040502050405020303" pitchFamily="18" charset="0"/>
            </a:rPr>
            <a:t>with media professionals </a:t>
          </a:r>
          <a:endParaRPr lang="en-US" sz="2700" kern="1200" dirty="0">
            <a:latin typeface="Georgia" panose="02040502050405020303" pitchFamily="18" charset="0"/>
          </a:endParaRPr>
        </a:p>
      </dsp:txBody>
      <dsp:txXfrm>
        <a:off x="3122839" y="469869"/>
        <a:ext cx="2838944" cy="1703367"/>
      </dsp:txXfrm>
    </dsp:sp>
    <dsp:sp modelId="{48304A1C-0EE7-46DB-A0A2-6C5DD097F84B}">
      <dsp:nvSpPr>
        <dsp:cNvPr id="0" name=""/>
        <dsp:cNvSpPr/>
      </dsp:nvSpPr>
      <dsp:spPr>
        <a:xfrm>
          <a:off x="6245679" y="469869"/>
          <a:ext cx="2838944" cy="17033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0" kern="1200" dirty="0" smtClean="0">
              <a:latin typeface="Georgia" panose="02040502050405020303" pitchFamily="18" charset="0"/>
            </a:rPr>
            <a:t>Effectively conveys </a:t>
          </a:r>
          <a:r>
            <a:rPr lang="en-US" sz="2700" i="0" kern="1200" dirty="0">
              <a:latin typeface="Georgia" panose="02040502050405020303" pitchFamily="18" charset="0"/>
            </a:rPr>
            <a:t>the essence of </a:t>
          </a:r>
          <a:r>
            <a:rPr lang="en-US" sz="2700" i="0" kern="1200" dirty="0" smtClean="0">
              <a:latin typeface="Georgia" panose="02040502050405020303" pitchFamily="18" charset="0"/>
            </a:rPr>
            <a:t>Rotary</a:t>
          </a:r>
          <a:endParaRPr lang="en-US" sz="2700" kern="1200" dirty="0">
            <a:latin typeface="Georgia" panose="02040502050405020303" pitchFamily="18" charset="0"/>
          </a:endParaRPr>
        </a:p>
      </dsp:txBody>
      <dsp:txXfrm>
        <a:off x="6245679" y="469869"/>
        <a:ext cx="2838944" cy="1703367"/>
      </dsp:txXfrm>
    </dsp:sp>
    <dsp:sp modelId="{8C56C0D4-7EE7-4CA0-A119-9AC857781888}">
      <dsp:nvSpPr>
        <dsp:cNvPr id="0" name=""/>
        <dsp:cNvSpPr/>
      </dsp:nvSpPr>
      <dsp:spPr>
        <a:xfrm>
          <a:off x="0" y="2457130"/>
          <a:ext cx="2838944" cy="17033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0" kern="1200" dirty="0">
              <a:latin typeface="Georgia" panose="02040502050405020303" pitchFamily="18" charset="0"/>
            </a:rPr>
            <a:t>Excellent speaking, presentation, </a:t>
          </a:r>
          <a:r>
            <a:rPr lang="en-US" sz="2700" i="0" kern="1200" dirty="0" smtClean="0">
              <a:latin typeface="Georgia" panose="02040502050405020303" pitchFamily="18" charset="0"/>
            </a:rPr>
            <a:t>and </a:t>
          </a:r>
          <a:r>
            <a:rPr lang="en-US" sz="2700" i="0" kern="1200" dirty="0">
              <a:latin typeface="Georgia" panose="02040502050405020303" pitchFamily="18" charset="0"/>
            </a:rPr>
            <a:t>writing skills </a:t>
          </a:r>
          <a:endParaRPr lang="en-US" sz="2700" kern="1200" dirty="0">
            <a:latin typeface="Georgia" panose="02040502050405020303" pitchFamily="18" charset="0"/>
          </a:endParaRPr>
        </a:p>
      </dsp:txBody>
      <dsp:txXfrm>
        <a:off x="0" y="2457130"/>
        <a:ext cx="2838944" cy="1703367"/>
      </dsp:txXfrm>
    </dsp:sp>
    <dsp:sp modelId="{C3489E40-623E-4A63-81FD-981E536CFAC4}">
      <dsp:nvSpPr>
        <dsp:cNvPr id="0" name=""/>
        <dsp:cNvSpPr/>
      </dsp:nvSpPr>
      <dsp:spPr>
        <a:xfrm>
          <a:off x="3122839" y="2457130"/>
          <a:ext cx="2838944" cy="17033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0" kern="1200" dirty="0" smtClean="0">
              <a:latin typeface="Georgia" panose="02040502050405020303" pitchFamily="18" charset="0"/>
            </a:rPr>
            <a:t>Knowledge </a:t>
          </a:r>
          <a:r>
            <a:rPr lang="en-US" sz="2700" i="0" kern="1200" dirty="0">
              <a:latin typeface="Georgia" panose="02040502050405020303" pitchFamily="18" charset="0"/>
            </a:rPr>
            <a:t>of media </a:t>
          </a:r>
          <a:r>
            <a:rPr lang="en-US" sz="2700" i="0" kern="1200" dirty="0" smtClean="0">
              <a:latin typeface="Georgia" panose="02040502050405020303" pitchFamily="18" charset="0"/>
            </a:rPr>
            <a:t>and communications</a:t>
          </a:r>
          <a:endParaRPr lang="en-US" sz="2700" kern="1200" dirty="0">
            <a:latin typeface="Georgia" panose="02040502050405020303" pitchFamily="18" charset="0"/>
          </a:endParaRPr>
        </a:p>
      </dsp:txBody>
      <dsp:txXfrm>
        <a:off x="3122839" y="2457130"/>
        <a:ext cx="2838944" cy="1703367"/>
      </dsp:txXfrm>
    </dsp:sp>
    <dsp:sp modelId="{0A7EB0F7-AE61-4EDE-9F81-B57C513C12FA}">
      <dsp:nvSpPr>
        <dsp:cNvPr id="0" name=""/>
        <dsp:cNvSpPr/>
      </dsp:nvSpPr>
      <dsp:spPr>
        <a:xfrm>
          <a:off x="6245679" y="2441749"/>
          <a:ext cx="2838944" cy="17033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0" kern="1200" dirty="0">
              <a:latin typeface="Georgia" panose="02040502050405020303" pitchFamily="18" charset="0"/>
            </a:rPr>
            <a:t>Thorough knowledge </a:t>
          </a:r>
          <a:br>
            <a:rPr lang="en-US" sz="2700" i="0" kern="1200" dirty="0">
              <a:latin typeface="Georgia" panose="02040502050405020303" pitchFamily="18" charset="0"/>
            </a:rPr>
          </a:br>
          <a:r>
            <a:rPr lang="en-US" sz="2700" i="0" kern="1200" dirty="0">
              <a:latin typeface="Georgia" panose="02040502050405020303" pitchFamily="18" charset="0"/>
            </a:rPr>
            <a:t>of club and district activities</a:t>
          </a:r>
          <a:endParaRPr lang="en-US" sz="2700" kern="1200" dirty="0">
            <a:latin typeface="Georgia" panose="02040502050405020303" pitchFamily="18" charset="0"/>
          </a:endParaRPr>
        </a:p>
      </dsp:txBody>
      <dsp:txXfrm>
        <a:off x="6245679" y="2441749"/>
        <a:ext cx="2838944" cy="1703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11F9E-C1A1-4B53-A2A5-5337C21FCB2C}" type="datetimeFigureOut">
              <a:rPr lang="en-US" smtClean="0"/>
              <a:t>10/30/17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4EFF2-22D9-4F34-9EE3-C512CC1BF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59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76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32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RotaryMoE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596900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7138" y="6073775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 Narrow Bold"/>
                <a:cs typeface="Arial Narrow Bold"/>
              </a:rPr>
              <a:t>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0260" y="6058694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 Narrow Bold"/>
                <a:cs typeface="Arial Narrow Bold"/>
              </a:rPr>
              <a:t>2016</a:t>
            </a:r>
          </a:p>
        </p:txBody>
      </p:sp>
      <p:pic>
        <p:nvPicPr>
          <p:cNvPr id="3075" name="Picture 2" descr="RotaryMBS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8913" y="1710040"/>
            <a:ext cx="4973637" cy="23499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54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PROMOTING ROTARY’S PUBLIC IMAGE</a:t>
            </a: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188912" y="4143138"/>
            <a:ext cx="497363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WORKBOOK CHAPTER 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07119618"/>
              </p:ext>
            </p:extLst>
          </p:nvPr>
        </p:nvGraphicFramePr>
        <p:xfrm>
          <a:off x="0" y="1322960"/>
          <a:ext cx="9084624" cy="4630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204665" y="207688"/>
            <a:ext cx="7110535" cy="92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SELECTING A PUBLIC IMAGE COMMITTEE</a:t>
            </a:r>
            <a:endParaRPr lang="en-US" sz="3600" dirty="0">
              <a:solidFill>
                <a:srgbClr val="585858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04787" y="1089903"/>
            <a:ext cx="4756319" cy="474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sz="2800" b="1" dirty="0">
              <a:solidFill>
                <a:srgbClr val="58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85858"/>
                </a:solidFill>
                <a:latin typeface="Georgia" pitchFamily="18" charset="0"/>
              </a:rPr>
              <a:t>Is contact information easy to </a:t>
            </a:r>
            <a:r>
              <a:rPr lang="en-US" sz="2800" dirty="0" smtClean="0">
                <a:solidFill>
                  <a:srgbClr val="585858"/>
                </a:solidFill>
                <a:latin typeface="Georgia" pitchFamily="18" charset="0"/>
              </a:rPr>
              <a:t>find?</a:t>
            </a: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85858"/>
                </a:solidFill>
                <a:latin typeface="Georgia" pitchFamily="18" charset="0"/>
              </a:rPr>
              <a:t>Is it free of Rotary jargon?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85858"/>
                </a:solidFill>
                <a:latin typeface="Georgia" pitchFamily="18" charset="0"/>
              </a:rPr>
              <a:t>Are there pictures?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85858"/>
                </a:solidFill>
                <a:latin typeface="Georgia" pitchFamily="18" charset="0"/>
              </a:rPr>
              <a:t>Are there distinct sections </a:t>
            </a:r>
            <a:r>
              <a:rPr lang="en-US" sz="2800" dirty="0" smtClean="0">
                <a:solidFill>
                  <a:srgbClr val="585858"/>
                </a:solidFill>
                <a:latin typeface="Georgia" pitchFamily="18" charset="0"/>
              </a:rPr>
              <a:t>for members </a:t>
            </a:r>
            <a:r>
              <a:rPr lang="en-US" sz="2800" dirty="0">
                <a:solidFill>
                  <a:srgbClr val="585858"/>
                </a:solidFill>
                <a:latin typeface="Georgia" pitchFamily="18" charset="0"/>
              </a:rPr>
              <a:t>and nonmembers?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85858"/>
                </a:solidFill>
                <a:latin typeface="Georgia" pitchFamily="18" charset="0"/>
              </a:rPr>
              <a:t>Do you refresh your content regularly?</a:t>
            </a:r>
          </a:p>
          <a:p>
            <a:endParaRPr lang="en-US" sz="2800" b="1" dirty="0">
              <a:solidFill>
                <a:srgbClr val="58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585858"/>
              </a:solidFill>
              <a:latin typeface="Georgia" pitchFamily="18" charset="0"/>
            </a:endParaRPr>
          </a:p>
          <a:p>
            <a:endParaRPr lang="en-US" sz="32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73037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MAXIMIZE YOUR ONLINE PRESENCE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731" y="2162174"/>
            <a:ext cx="4154444" cy="3100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3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612550" y="1751673"/>
            <a:ext cx="8210818" cy="412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Do local clubs have more recognition?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Is there less confusion about what Rotary is and does?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Do you have more opportunities to talk about Rotary?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Is it easier to tell the Rotary story?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Do you have stronger relationships with local media?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MEASURE IMPACT</a:t>
            </a:r>
          </a:p>
        </p:txBody>
      </p:sp>
    </p:spTree>
    <p:extLst>
      <p:ext uri="{BB962C8B-B14F-4D97-AF65-F5344CB8AC3E}">
        <p14:creationId xmlns:p14="http://schemas.microsoft.com/office/powerpoint/2010/main" val="7664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KEY RESOURCES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566"/>
            <a:ext cx="4552838" cy="3015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1336" y="3724910"/>
            <a:ext cx="5262664" cy="310305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737370" y="1517515"/>
            <a:ext cx="42898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Brand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585858"/>
                </a:solidFill>
                <a:latin typeface="Georgia" pitchFamily="18" charset="0"/>
              </a:rPr>
              <a:t>Press </a:t>
            </a: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Public Relations page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821" y="4542817"/>
            <a:ext cx="3725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RPIC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Rotary Showcase</a:t>
            </a:r>
          </a:p>
        </p:txBody>
      </p:sp>
    </p:spTree>
    <p:extLst>
      <p:ext uri="{BB962C8B-B14F-4D97-AF65-F5344CB8AC3E}">
        <p14:creationId xmlns:p14="http://schemas.microsoft.com/office/powerpoint/2010/main" val="31965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392779"/>
            <a:ext cx="8732837" cy="45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85858"/>
                </a:solidFill>
                <a:latin typeface="Georgia" panose="02040502050405020303" pitchFamily="18" charset="0"/>
              </a:rPr>
              <a:t>Understand the newest market research findings that inspired Rotary’s latest messaging and public image campaign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585858"/>
                </a:solidFill>
                <a:latin typeface="Georgia" panose="02040502050405020303" pitchFamily="18" charset="0"/>
              </a:rPr>
              <a:t>Use </a:t>
            </a:r>
            <a:r>
              <a:rPr lang="en-US" sz="3200" dirty="0">
                <a:solidFill>
                  <a:srgbClr val="585858"/>
                </a:solidFill>
                <a:latin typeface="Georgia" panose="02040502050405020303" pitchFamily="18" charset="0"/>
              </a:rPr>
              <a:t>the new public image resources </a:t>
            </a:r>
            <a:r>
              <a:rPr lang="en-US" sz="3200" dirty="0" smtClean="0">
                <a:solidFill>
                  <a:srgbClr val="585858"/>
                </a:solidFill>
                <a:latin typeface="Georgia" panose="02040502050405020303" pitchFamily="18" charset="0"/>
              </a:rPr>
              <a:t>to </a:t>
            </a:r>
            <a:r>
              <a:rPr lang="en-US" sz="3200" dirty="0">
                <a:solidFill>
                  <a:srgbClr val="585858"/>
                </a:solidFill>
                <a:latin typeface="Georgia" panose="02040502050405020303" pitchFamily="18" charset="0"/>
              </a:rPr>
              <a:t>enhance your communications efforts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85858"/>
                </a:solidFill>
                <a:latin typeface="Georgia" panose="02040502050405020303" pitchFamily="18" charset="0"/>
              </a:rPr>
              <a:t>Identify the qualities and skills of a successful district public image chair and appoint an effective public image team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>
              <a:latin typeface="Georgia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REVIEW OF LEARNING OBJECTIVES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By the end of this session, you should be able to:</a:t>
            </a:r>
          </a:p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519238"/>
            <a:ext cx="8732837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200" dirty="0">
                <a:solidFill>
                  <a:srgbClr val="FF0000"/>
                </a:solidFill>
                <a:latin typeface="Georgia" pitchFamily="18" charset="0"/>
              </a:rPr>
              <a:t>How I can work with you and your district: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sz="3200" dirty="0">
              <a:solidFill>
                <a:srgbClr val="FF0000"/>
              </a:solidFill>
              <a:latin typeface="Georgia" pitchFamily="18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1.</a:t>
            </a:r>
          </a:p>
          <a:p>
            <a:pPr lvl="1" indent="0" eaLnBrk="1" hangingPunct="1">
              <a:lnSpc>
                <a:spcPct val="90000"/>
              </a:lnSpc>
              <a:spcBef>
                <a:spcPts val="600"/>
              </a:spcBef>
            </a:pPr>
            <a:endParaRPr lang="en-US" sz="2400" dirty="0">
              <a:latin typeface="Georgia" pitchFamily="18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2.</a:t>
            </a:r>
          </a:p>
          <a:p>
            <a:pPr lvl="1" indent="0" eaLnBrk="1" hangingPunct="1">
              <a:lnSpc>
                <a:spcPct val="90000"/>
              </a:lnSpc>
              <a:spcBef>
                <a:spcPts val="600"/>
              </a:spcBef>
            </a:pPr>
            <a:endParaRPr lang="en-US" sz="2400" dirty="0">
              <a:solidFill>
                <a:srgbClr val="FF0000"/>
              </a:solidFill>
              <a:latin typeface="Georgia" pitchFamily="18" charset="0"/>
            </a:endParaRPr>
          </a:p>
          <a:p>
            <a:pPr lvl="1" indent="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3.</a:t>
            </a:r>
            <a:endParaRPr lang="en-US" sz="3200" dirty="0">
              <a:solidFill>
                <a:srgbClr val="FF0000"/>
              </a:solidFill>
              <a:latin typeface="Georgia" pitchFamily="18" charset="0"/>
            </a:endParaRPr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171450"/>
            <a:ext cx="87645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ROTARY PUBLIC IMAGE COORDINATOR</a:t>
            </a:r>
          </a:p>
        </p:txBody>
      </p:sp>
    </p:spTree>
    <p:extLst>
      <p:ext uri="{BB962C8B-B14F-4D97-AF65-F5344CB8AC3E}">
        <p14:creationId xmlns:p14="http://schemas.microsoft.com/office/powerpoint/2010/main" val="24706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04787" y="1324685"/>
            <a:ext cx="8732837" cy="498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85858"/>
                </a:solidFill>
                <a:latin typeface="Georgia" panose="02040502050405020303" pitchFamily="18" charset="0"/>
              </a:rPr>
              <a:t>Understand the newest market research findings that inspired Rotary’s latest messaging and public image campaign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585858"/>
                </a:solidFill>
                <a:latin typeface="Georgia" panose="02040502050405020303" pitchFamily="18" charset="0"/>
              </a:rPr>
              <a:t>Use </a:t>
            </a:r>
            <a:r>
              <a:rPr lang="en-US" sz="3200" dirty="0">
                <a:solidFill>
                  <a:srgbClr val="585858"/>
                </a:solidFill>
                <a:latin typeface="Georgia" panose="02040502050405020303" pitchFamily="18" charset="0"/>
              </a:rPr>
              <a:t>the new public image resources </a:t>
            </a:r>
            <a:r>
              <a:rPr lang="en-US" sz="3200" dirty="0" smtClean="0">
                <a:solidFill>
                  <a:srgbClr val="585858"/>
                </a:solidFill>
                <a:latin typeface="Georgia" panose="02040502050405020303" pitchFamily="18" charset="0"/>
              </a:rPr>
              <a:t>to </a:t>
            </a:r>
            <a:r>
              <a:rPr lang="en-US" sz="3200" dirty="0">
                <a:solidFill>
                  <a:srgbClr val="585858"/>
                </a:solidFill>
                <a:latin typeface="Georgia" panose="02040502050405020303" pitchFamily="18" charset="0"/>
              </a:rPr>
              <a:t>enhance your communications efforts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85858"/>
                </a:solidFill>
                <a:latin typeface="Georgia" panose="02040502050405020303" pitchFamily="18" charset="0"/>
              </a:rPr>
              <a:t>Identify the qualities and skills of a successful district public image chair and appoint an effective public image team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LEARNING OBJECTIVES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By the end of this session, you should be able to: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519238"/>
            <a:ext cx="8732837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/>
            <a:endParaRPr lang="en-US" sz="3200" dirty="0"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BENEFITS OF PUBLIC IMAGE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55639217"/>
              </p:ext>
            </p:extLst>
          </p:nvPr>
        </p:nvGraphicFramePr>
        <p:xfrm>
          <a:off x="619125" y="1447799"/>
          <a:ext cx="8201025" cy="511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412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353868"/>
            <a:ext cx="8732837" cy="460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/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  <a:p>
            <a:pPr lvl="0"/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75% of respondents are </a:t>
            </a:r>
            <a:r>
              <a:rPr lang="en-US" sz="3000" dirty="0">
                <a:solidFill>
                  <a:srgbClr val="0070C0"/>
                </a:solidFill>
                <a:latin typeface="Georgia" pitchFamily="18" charset="0"/>
              </a:rPr>
              <a:t>aware</a:t>
            </a: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 of Rotary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585858"/>
                </a:solidFill>
                <a:latin typeface="Georgia" pitchFamily="18" charset="0"/>
              </a:rPr>
              <a:t>35</a:t>
            </a: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% are </a:t>
            </a:r>
            <a:r>
              <a:rPr lang="en-US" sz="3000" dirty="0">
                <a:solidFill>
                  <a:srgbClr val="0070C0"/>
                </a:solidFill>
                <a:latin typeface="Georgia" pitchFamily="18" charset="0"/>
              </a:rPr>
              <a:t>unfamiliar</a:t>
            </a: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 with any Rotary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41% are </a:t>
            </a:r>
            <a:r>
              <a:rPr lang="en-US" sz="3000" dirty="0">
                <a:solidFill>
                  <a:srgbClr val="0070C0"/>
                </a:solidFill>
                <a:latin typeface="Georgia" pitchFamily="18" charset="0"/>
              </a:rPr>
              <a:t>familiar</a:t>
            </a: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 with local clubs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Members are “</a:t>
            </a:r>
            <a:r>
              <a:rPr lang="en-US" sz="3000" dirty="0">
                <a:solidFill>
                  <a:srgbClr val="0070C0"/>
                </a:solidFill>
                <a:latin typeface="Georgia" pitchFamily="18" charset="0"/>
              </a:rPr>
              <a:t>not like me</a:t>
            </a: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”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PUBLIC IMAGE RESEARCH FINDINGS</a:t>
            </a:r>
          </a:p>
        </p:txBody>
      </p:sp>
    </p:spTree>
    <p:extLst>
      <p:ext uri="{BB962C8B-B14F-4D97-AF65-F5344CB8AC3E}">
        <p14:creationId xmlns:p14="http://schemas.microsoft.com/office/powerpoint/2010/main" val="289230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353868"/>
            <a:ext cx="8732837" cy="460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  <a:p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We are attractive to </a:t>
            </a:r>
            <a:r>
              <a:rPr lang="en-US" sz="3000" dirty="0">
                <a:solidFill>
                  <a:srgbClr val="0070C0"/>
                </a:solidFill>
                <a:latin typeface="Georgia" pitchFamily="18" charset="0"/>
              </a:rPr>
              <a:t>purpose seekers</a:t>
            </a:r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Individuals engage with us because of </a:t>
            </a:r>
            <a:r>
              <a:rPr lang="en-US" sz="3000" dirty="0" smtClean="0">
                <a:solidFill>
                  <a:srgbClr val="585858"/>
                </a:solidFill>
                <a:latin typeface="Georgia" pitchFamily="18" charset="0"/>
              </a:rPr>
              <a:t/>
            </a:r>
            <a:br>
              <a:rPr lang="en-US" sz="3000" dirty="0" smtClean="0">
                <a:solidFill>
                  <a:srgbClr val="585858"/>
                </a:solidFill>
                <a:latin typeface="Georgia" pitchFamily="18" charset="0"/>
              </a:rPr>
            </a:br>
            <a:r>
              <a:rPr lang="en-US" sz="3000" dirty="0" smtClean="0">
                <a:solidFill>
                  <a:srgbClr val="0070C0"/>
                </a:solidFill>
                <a:latin typeface="Georgia" pitchFamily="18" charset="0"/>
              </a:rPr>
              <a:t>local </a:t>
            </a:r>
            <a:r>
              <a:rPr lang="en-US" sz="3000" dirty="0">
                <a:solidFill>
                  <a:srgbClr val="0070C0"/>
                </a:solidFill>
                <a:latin typeface="Georgia" pitchFamily="18" charset="0"/>
              </a:rPr>
              <a:t>impact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Members stay for </a:t>
            </a:r>
            <a:r>
              <a:rPr lang="en-US" sz="3000" dirty="0">
                <a:solidFill>
                  <a:srgbClr val="0070C0"/>
                </a:solidFill>
                <a:latin typeface="Georgia" pitchFamily="18" charset="0"/>
              </a:rPr>
              <a:t>relationships</a:t>
            </a: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 and </a:t>
            </a:r>
            <a:r>
              <a:rPr lang="en-US" sz="3000" dirty="0" smtClean="0">
                <a:solidFill>
                  <a:srgbClr val="585858"/>
                </a:solidFill>
                <a:latin typeface="Georgia" pitchFamily="18" charset="0"/>
              </a:rPr>
              <a:t/>
            </a:r>
            <a:br>
              <a:rPr lang="en-US" sz="3000" dirty="0" smtClean="0">
                <a:solidFill>
                  <a:srgbClr val="585858"/>
                </a:solidFill>
                <a:latin typeface="Georgia" pitchFamily="18" charset="0"/>
              </a:rPr>
            </a:br>
            <a:r>
              <a:rPr lang="en-US" sz="3000" dirty="0" smtClean="0">
                <a:solidFill>
                  <a:srgbClr val="0070C0"/>
                </a:solidFill>
                <a:latin typeface="Georgia" pitchFamily="18" charset="0"/>
              </a:rPr>
              <a:t>shared </a:t>
            </a:r>
            <a:r>
              <a:rPr lang="en-US" sz="3000" dirty="0">
                <a:solidFill>
                  <a:srgbClr val="0070C0"/>
                </a:solidFill>
                <a:latin typeface="Georgia" pitchFamily="18" charset="0"/>
              </a:rPr>
              <a:t>values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PUBLIC IMAGE RESEARCH FINDINGS</a:t>
            </a:r>
          </a:p>
        </p:txBody>
      </p:sp>
    </p:spTree>
    <p:extLst>
      <p:ext uri="{BB962C8B-B14F-4D97-AF65-F5344CB8AC3E}">
        <p14:creationId xmlns:p14="http://schemas.microsoft.com/office/powerpoint/2010/main" val="352446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73037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PEOPLE OF 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61" r="6755" b="9263"/>
          <a:stretch/>
        </p:blipFill>
        <p:spPr>
          <a:xfrm>
            <a:off x="0" y="1364081"/>
            <a:ext cx="9144000" cy="549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9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01881" y="201464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NEW AND ENHANCED RESOURCES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105" y="1439694"/>
            <a:ext cx="32879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dirty="0" smtClean="0">
                <a:solidFill>
                  <a:srgbClr val="585858"/>
                </a:solidFill>
                <a:latin typeface="Georgia" pitchFamily="18" charset="0"/>
              </a:rPr>
              <a:t>Messaging Guide</a:t>
            </a:r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Helps tell Rotary’s story and engage audiences</a:t>
            </a:r>
          </a:p>
          <a:p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  <a:p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74" y="1377401"/>
            <a:ext cx="5214026" cy="299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416" y="4407840"/>
            <a:ext cx="8375516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Additional resources: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Event Planning Guide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rgbClr val="585858"/>
              </a:solidFill>
              <a:latin typeface="Georgi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585858"/>
                </a:solidFill>
                <a:latin typeface="Georgia" pitchFamily="18" charset="0"/>
              </a:rPr>
              <a:t>Social </a:t>
            </a: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Media </a:t>
            </a:r>
            <a:r>
              <a:rPr lang="en-US" sz="3000" dirty="0" smtClean="0">
                <a:solidFill>
                  <a:srgbClr val="585858"/>
                </a:solidFill>
                <a:latin typeface="Georgia" pitchFamily="18" charset="0"/>
              </a:rPr>
              <a:t>and Public Relations guides</a:t>
            </a:r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  <a:p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63776" y="225423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CREATE YOUR OWN TOOLKIT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471" y="1575882"/>
            <a:ext cx="63521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Up-to-date facts and figures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Sample promotional channels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Suggested timelines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Key messages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Sample posts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Graphics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Infographics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Videos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585858"/>
                </a:solidFill>
                <a:latin typeface="Georgia" pitchFamily="18" charset="0"/>
              </a:rPr>
              <a:t>Templates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12" y="3047397"/>
            <a:ext cx="5660036" cy="36063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2490664"/>
      </p:ext>
    </p:extLst>
  </p:cSld>
  <p:clrMapOvr>
    <a:masterClrMapping/>
  </p:clrMapOvr>
</p:sld>
</file>

<file path=ppt/theme/theme1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4626</TotalTime>
  <Words>393</Words>
  <Application>Microsoft Macintosh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 Bold</vt:lpstr>
      <vt:lpstr>Calibri</vt:lpstr>
      <vt:lpstr>Georgia</vt:lpstr>
      <vt:lpstr>MS PGothic</vt:lpstr>
      <vt:lpstr>LeadDev-Master_2013-NEW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Rotary International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McPeak</dc:creator>
  <cp:lastModifiedBy>Carrie Jones</cp:lastModifiedBy>
  <cp:revision>183</cp:revision>
  <cp:lastPrinted>2016-02-05T00:04:26Z</cp:lastPrinted>
  <dcterms:created xsi:type="dcterms:W3CDTF">2014-01-09T21:38:42Z</dcterms:created>
  <dcterms:modified xsi:type="dcterms:W3CDTF">2017-10-30T16:07:58Z</dcterms:modified>
</cp:coreProperties>
</file>