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3" r:id="rId4"/>
    <p:sldId id="264" r:id="rId5"/>
    <p:sldId id="265" r:id="rId6"/>
    <p:sldId id="273" r:id="rId7"/>
    <p:sldId id="267" r:id="rId8"/>
    <p:sldId id="268" r:id="rId9"/>
    <p:sldId id="269" r:id="rId10"/>
    <p:sldId id="274" r:id="rId11"/>
    <p:sldId id="270" r:id="rId12"/>
    <p:sldId id="278" r:id="rId13"/>
    <p:sldId id="277" r:id="rId14"/>
    <p:sldId id="279" r:id="rId15"/>
    <p:sldId id="276" r:id="rId16"/>
    <p:sldId id="275" r:id="rId17"/>
    <p:sldId id="271" r:id="rId18"/>
    <p:sldId id="272" r:id="rId19"/>
    <p:sldId id="281" r:id="rId20"/>
    <p:sldId id="280" r:id="rId21"/>
    <p:sldId id="282" r:id="rId22"/>
    <p:sldId id="28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2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2/5/2024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y.rotary.org/en"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71601"/>
            <a:ext cx="7848600" cy="1447800"/>
          </a:xfrm>
        </p:spPr>
        <p:txBody>
          <a:bodyPr/>
          <a:lstStyle/>
          <a:p>
            <a:r>
              <a:rPr lang="en-CA" sz="3600" b="1" dirty="0"/>
              <a:t>2024 PRESIDENT-ELECTS</a:t>
            </a:r>
            <a:br>
              <a:rPr lang="en-CA" sz="3600" b="1" dirty="0"/>
            </a:br>
            <a:r>
              <a:rPr lang="en-CA" sz="3600" b="1" dirty="0"/>
              <a:t>TRAINING SEMINAR</a:t>
            </a:r>
          </a:p>
        </p:txBody>
      </p:sp>
      <p:sp>
        <p:nvSpPr>
          <p:cNvPr id="5" name="Subtitle 4"/>
          <p:cNvSpPr>
            <a:spLocks noGrp="1"/>
          </p:cNvSpPr>
          <p:nvPr>
            <p:ph type="subTitle" idx="1"/>
          </p:nvPr>
        </p:nvSpPr>
        <p:spPr/>
        <p:txBody>
          <a:bodyPr>
            <a:normAutofit/>
          </a:bodyPr>
          <a:lstStyle/>
          <a:p>
            <a:r>
              <a:rPr lang="en-CA" sz="2800" dirty="0">
                <a:solidFill>
                  <a:schemeClr val="tx1"/>
                </a:solidFill>
              </a:rPr>
              <a:t>ASSISTANT GOVERNOR</a:t>
            </a:r>
          </a:p>
          <a:p>
            <a:r>
              <a:rPr lang="en-CA" sz="2800" dirty="0">
                <a:solidFill>
                  <a:schemeClr val="tx1"/>
                </a:solidFill>
              </a:rPr>
              <a:t>TRAINING SESSION</a:t>
            </a:r>
          </a:p>
          <a:p>
            <a:r>
              <a:rPr lang="en-CA" dirty="0">
                <a:solidFill>
                  <a:schemeClr val="tx1"/>
                </a:solidFill>
              </a:rPr>
              <a:t>February 3, 2024</a:t>
            </a:r>
          </a:p>
        </p:txBody>
      </p:sp>
      <p:pic>
        <p:nvPicPr>
          <p:cNvPr id="1026"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03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990600"/>
          </a:xfrm>
        </p:spPr>
        <p:txBody>
          <a:bodyPr>
            <a:normAutofit/>
          </a:bodyPr>
          <a:lstStyle/>
          <a:p>
            <a:pPr algn="ctr"/>
            <a:r>
              <a:rPr lang="en-CA" dirty="0"/>
              <a:t>Assessing a club’s health</a:t>
            </a:r>
          </a:p>
        </p:txBody>
      </p:sp>
      <p:pic>
        <p:nvPicPr>
          <p:cNvPr id="6"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20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Objectives</a:t>
            </a:r>
          </a:p>
        </p:txBody>
      </p:sp>
      <p:sp>
        <p:nvSpPr>
          <p:cNvPr id="3" name="Content Placeholder 2"/>
          <p:cNvSpPr>
            <a:spLocks noGrp="1"/>
          </p:cNvSpPr>
          <p:nvPr>
            <p:ph idx="1"/>
          </p:nvPr>
        </p:nvSpPr>
        <p:spPr/>
        <p:txBody>
          <a:bodyPr/>
          <a:lstStyle/>
          <a:p>
            <a:pPr>
              <a:tabLst>
                <a:tab pos="176213" algn="l"/>
              </a:tabLst>
            </a:pPr>
            <a:r>
              <a:rPr lang="en-US" dirty="0"/>
              <a:t>Assess a club’s ability to thrive</a:t>
            </a:r>
          </a:p>
          <a:p>
            <a:pPr>
              <a:tabLst>
                <a:tab pos="176213" algn="l"/>
              </a:tabLst>
            </a:pPr>
            <a:r>
              <a:rPr lang="en-US" dirty="0"/>
              <a:t>Mentor club leaders on strategies for success</a:t>
            </a:r>
          </a:p>
          <a:p>
            <a:pPr>
              <a:tabLst>
                <a:tab pos="176213" algn="l"/>
              </a:tabLst>
            </a:pPr>
            <a:r>
              <a:rPr lang="en-US" dirty="0"/>
              <a:t>Identify warning signs of a struggling club</a:t>
            </a:r>
          </a:p>
          <a:p>
            <a:pPr>
              <a:tabLst>
                <a:tab pos="176213" algn="l"/>
              </a:tabLst>
            </a:pPr>
            <a:r>
              <a:rPr lang="en-US" dirty="0"/>
              <a:t>Work with a struggling club to become more vibrant</a:t>
            </a:r>
          </a:p>
          <a:p>
            <a:pPr>
              <a:tabLst>
                <a:tab pos="176213" algn="l"/>
              </a:tabLst>
            </a:pPr>
            <a:r>
              <a:rPr lang="en-US" dirty="0"/>
              <a:t>Using the “coaching” method to work with clubs</a:t>
            </a:r>
          </a:p>
        </p:txBody>
      </p:sp>
      <p:pic>
        <p:nvPicPr>
          <p:cNvPr id="4"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1524000"/>
            <a:ext cx="789622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33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Healthy club indicators</a:t>
            </a:r>
          </a:p>
        </p:txBody>
      </p:sp>
      <p:sp>
        <p:nvSpPr>
          <p:cNvPr id="3" name="Content Placeholder 2"/>
          <p:cNvSpPr>
            <a:spLocks noGrp="1"/>
          </p:cNvSpPr>
          <p:nvPr>
            <p:ph idx="1"/>
          </p:nvPr>
        </p:nvSpPr>
        <p:spPr/>
        <p:txBody>
          <a:bodyPr/>
          <a:lstStyle/>
          <a:p>
            <a:r>
              <a:rPr lang="en-US" dirty="0"/>
              <a:t>conducts regular self-evaluation</a:t>
            </a:r>
          </a:p>
          <a:p>
            <a:r>
              <a:rPr lang="en-US" dirty="0"/>
              <a:t>makes long-term plans</a:t>
            </a:r>
          </a:p>
          <a:p>
            <a:r>
              <a:rPr lang="en-US" dirty="0"/>
              <a:t>sets annual goals</a:t>
            </a:r>
          </a:p>
          <a:p>
            <a:r>
              <a:rPr lang="en-US" dirty="0"/>
              <a:t>holds engaging meetings</a:t>
            </a:r>
          </a:p>
          <a:p>
            <a:r>
              <a:rPr lang="en-US" dirty="0"/>
              <a:t>leaders communicate regularly</a:t>
            </a:r>
          </a:p>
          <a:p>
            <a:r>
              <a:rPr lang="en-US" dirty="0"/>
              <a:t>leadership is a healthy mix of continuity and renewal</a:t>
            </a:r>
          </a:p>
          <a:p>
            <a:r>
              <a:rPr lang="en-US" dirty="0"/>
              <a:t>good chemistry / group dynamics</a:t>
            </a:r>
          </a:p>
          <a:p>
            <a:r>
              <a:rPr lang="en-US" dirty="0"/>
              <a:t>evidence of good financial management</a:t>
            </a:r>
          </a:p>
          <a:p>
            <a:r>
              <a:rPr lang="en-US" dirty="0"/>
              <a:t>committee structure is suited to the club’s size, culture, and formality</a:t>
            </a:r>
          </a:p>
        </p:txBody>
      </p:sp>
      <p:pic>
        <p:nvPicPr>
          <p:cNvPr id="4"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1524000"/>
            <a:ext cx="789622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5DC7449-DF1B-878F-71F2-06AC4E9FE4A6}"/>
              </a:ext>
            </a:extLst>
          </p:cNvPr>
          <p:cNvPicPr>
            <a:picLocks noChangeAspect="1"/>
          </p:cNvPicPr>
          <p:nvPr/>
        </p:nvPicPr>
        <p:blipFill>
          <a:blip r:embed="rId3" cstate="print">
            <a:extLst>
              <a:ext uri="{28A0092B-C50C-407E-A947-70E740481C1C}">
                <a14:useLocalDpi xmlns:a14="http://schemas.microsoft.com/office/drawing/2010/main" val="0"/>
              </a:ext>
            </a:extLst>
          </a:blip>
          <a:srcRect t="2224" b="2224"/>
          <a:stretch/>
        </p:blipFill>
        <p:spPr>
          <a:xfrm>
            <a:off x="6551434" y="1565031"/>
            <a:ext cx="2061665" cy="2057401"/>
          </a:xfrm>
          <a:prstGeom prst="rect">
            <a:avLst/>
          </a:prstGeom>
        </p:spPr>
      </p:pic>
    </p:spTree>
    <p:extLst>
      <p:ext uri="{BB962C8B-B14F-4D97-AF65-F5344CB8AC3E}">
        <p14:creationId xmlns:p14="http://schemas.microsoft.com/office/powerpoint/2010/main" val="1766084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Struggling club indicators</a:t>
            </a:r>
          </a:p>
        </p:txBody>
      </p:sp>
      <p:sp>
        <p:nvSpPr>
          <p:cNvPr id="3" name="Content Placeholder 2"/>
          <p:cNvSpPr>
            <a:spLocks noGrp="1"/>
          </p:cNvSpPr>
          <p:nvPr>
            <p:ph idx="1"/>
          </p:nvPr>
        </p:nvSpPr>
        <p:spPr/>
        <p:txBody>
          <a:bodyPr/>
          <a:lstStyle/>
          <a:p>
            <a:r>
              <a:rPr lang="en-US" dirty="0"/>
              <a:t>club isn’t meeting regularly</a:t>
            </a:r>
          </a:p>
          <a:p>
            <a:r>
              <a:rPr lang="en-US" dirty="0"/>
              <a:t>attendance issues</a:t>
            </a:r>
          </a:p>
          <a:p>
            <a:r>
              <a:rPr lang="en-US" dirty="0"/>
              <a:t>member engagement issues</a:t>
            </a:r>
          </a:p>
          <a:p>
            <a:r>
              <a:rPr lang="en-US" dirty="0"/>
              <a:t>group dynamics issues</a:t>
            </a:r>
          </a:p>
          <a:p>
            <a:r>
              <a:rPr lang="en-US" dirty="0"/>
              <a:t>leadership succession issues</a:t>
            </a:r>
          </a:p>
          <a:p>
            <a:r>
              <a:rPr lang="en-US" dirty="0"/>
              <a:t>failure to set or meet goals</a:t>
            </a:r>
          </a:p>
          <a:p>
            <a:r>
              <a:rPr lang="en-US" dirty="0"/>
              <a:t>delayed payment of dues</a:t>
            </a:r>
          </a:p>
          <a:p>
            <a:r>
              <a:rPr lang="en-US" dirty="0"/>
              <a:t>disconnected from District events</a:t>
            </a:r>
          </a:p>
        </p:txBody>
      </p:sp>
      <p:pic>
        <p:nvPicPr>
          <p:cNvPr id="4"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1524000"/>
            <a:ext cx="789622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44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Club Health Check</a:t>
            </a:r>
          </a:p>
        </p:txBody>
      </p:sp>
      <p:sp>
        <p:nvSpPr>
          <p:cNvPr id="3" name="Content Placeholder 2"/>
          <p:cNvSpPr>
            <a:spLocks noGrp="1"/>
          </p:cNvSpPr>
          <p:nvPr>
            <p:ph idx="1"/>
          </p:nvPr>
        </p:nvSpPr>
        <p:spPr/>
        <p:txBody>
          <a:bodyPr/>
          <a:lstStyle/>
          <a:p>
            <a:pPr>
              <a:tabLst>
                <a:tab pos="176213" algn="l"/>
              </a:tabLst>
            </a:pPr>
            <a:r>
              <a:rPr lang="en-US" dirty="0"/>
              <a:t>your experience in the club</a:t>
            </a:r>
          </a:p>
          <a:p>
            <a:pPr>
              <a:tabLst>
                <a:tab pos="176213" algn="l"/>
              </a:tabLst>
            </a:pPr>
            <a:r>
              <a:rPr lang="en-US" dirty="0"/>
              <a:t>club service &amp; socials</a:t>
            </a:r>
          </a:p>
          <a:p>
            <a:pPr>
              <a:tabLst>
                <a:tab pos="176213" algn="l"/>
              </a:tabLst>
            </a:pPr>
            <a:r>
              <a:rPr lang="en-US" dirty="0"/>
              <a:t>membership recruitment,</a:t>
            </a:r>
          </a:p>
          <a:p>
            <a:pPr marL="0" indent="0">
              <a:buNone/>
              <a:tabLst>
                <a:tab pos="176213" algn="l"/>
              </a:tabLst>
            </a:pPr>
            <a:r>
              <a:rPr lang="en-US" dirty="0"/>
              <a:t>	retention, engagement,</a:t>
            </a:r>
          </a:p>
          <a:p>
            <a:pPr marL="0" indent="0">
              <a:buNone/>
              <a:tabLst>
                <a:tab pos="176213" algn="l"/>
              </a:tabLst>
            </a:pPr>
            <a:r>
              <a:rPr lang="en-US" dirty="0"/>
              <a:t>	diversity</a:t>
            </a:r>
          </a:p>
          <a:p>
            <a:pPr>
              <a:tabLst>
                <a:tab pos="176213" algn="l"/>
              </a:tabLst>
            </a:pPr>
            <a:r>
              <a:rPr lang="en-US" dirty="0"/>
              <a:t>public image</a:t>
            </a:r>
          </a:p>
          <a:p>
            <a:pPr>
              <a:tabLst>
                <a:tab pos="176213" algn="l"/>
              </a:tabLst>
            </a:pPr>
            <a:r>
              <a:rPr lang="en-US" dirty="0"/>
              <a:t>business and operations</a:t>
            </a:r>
          </a:p>
          <a:p>
            <a:pPr marL="0" indent="0">
              <a:buNone/>
              <a:tabLst>
                <a:tab pos="176213" algn="l"/>
              </a:tabLst>
            </a:pPr>
            <a:endParaRPr lang="en-US" sz="1600" dirty="0"/>
          </a:p>
          <a:p>
            <a:pPr>
              <a:tabLst>
                <a:tab pos="176213" algn="l"/>
              </a:tabLst>
            </a:pPr>
            <a:r>
              <a:rPr lang="en-US" dirty="0"/>
              <a:t>a detailed checklist for you</a:t>
            </a:r>
          </a:p>
        </p:txBody>
      </p:sp>
      <p:pic>
        <p:nvPicPr>
          <p:cNvPr id="4"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1524000"/>
            <a:ext cx="789622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21318"/>
            <a:ext cx="3570155" cy="3709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28063" y="5341109"/>
            <a:ext cx="4953000" cy="307777"/>
          </a:xfrm>
          <a:prstGeom prst="rect">
            <a:avLst/>
          </a:prstGeom>
          <a:noFill/>
        </p:spPr>
        <p:txBody>
          <a:bodyPr wrap="square" rtlCol="0">
            <a:spAutoFit/>
          </a:bodyPr>
          <a:lstStyle/>
          <a:p>
            <a:pPr algn="r"/>
            <a:r>
              <a:rPr lang="en-US" sz="1400" i="1" dirty="0"/>
              <a:t>Source:  The Learning Centre, Assistant Governor Basics</a:t>
            </a:r>
          </a:p>
        </p:txBody>
      </p:sp>
      <p:cxnSp>
        <p:nvCxnSpPr>
          <p:cNvPr id="8" name="Straight Arrow Connector 7"/>
          <p:cNvCxnSpPr/>
          <p:nvPr/>
        </p:nvCxnSpPr>
        <p:spPr>
          <a:xfrm flipV="1">
            <a:off x="4343400" y="4959628"/>
            <a:ext cx="838200" cy="20475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038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300" dirty="0"/>
              <a:t>Where is the club on the life cycle continuum?</a:t>
            </a:r>
          </a:p>
        </p:txBody>
      </p:sp>
      <p:pic>
        <p:nvPicPr>
          <p:cNvPr id="4"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1524000"/>
            <a:ext cx="789622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5815" y="1600200"/>
            <a:ext cx="6096000" cy="503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304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What can you do?</a:t>
            </a:r>
          </a:p>
        </p:txBody>
      </p:sp>
      <p:sp>
        <p:nvSpPr>
          <p:cNvPr id="3" name="Content Placeholder 2"/>
          <p:cNvSpPr>
            <a:spLocks noGrp="1"/>
          </p:cNvSpPr>
          <p:nvPr>
            <p:ph idx="1"/>
          </p:nvPr>
        </p:nvSpPr>
        <p:spPr/>
        <p:txBody>
          <a:bodyPr/>
          <a:lstStyle/>
          <a:p>
            <a:r>
              <a:rPr lang="en-US" dirty="0"/>
              <a:t>Be a coach to your president</a:t>
            </a:r>
          </a:p>
          <a:p>
            <a:r>
              <a:rPr lang="en-US" dirty="0"/>
              <a:t>Help with goal setting</a:t>
            </a:r>
          </a:p>
          <a:p>
            <a:r>
              <a:rPr lang="en-US" dirty="0"/>
              <a:t>Help to organize a club assembly or visioning session</a:t>
            </a:r>
          </a:p>
          <a:p>
            <a:r>
              <a:rPr lang="en-US" dirty="0"/>
              <a:t>Attend club meetings to monitor progress</a:t>
            </a:r>
          </a:p>
          <a:p>
            <a:r>
              <a:rPr lang="en-US" dirty="0"/>
              <a:t>Use the Club Health Check tool</a:t>
            </a:r>
          </a:p>
          <a:p>
            <a:r>
              <a:rPr lang="en-US" dirty="0"/>
              <a:t>Seek advice from your AG Coach</a:t>
            </a:r>
          </a:p>
          <a:p>
            <a:r>
              <a:rPr lang="en-US" dirty="0"/>
              <a:t>Keep the DG informed</a:t>
            </a:r>
          </a:p>
        </p:txBody>
      </p:sp>
      <p:pic>
        <p:nvPicPr>
          <p:cNvPr id="4"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1524000"/>
            <a:ext cx="789622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03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What should you avoid doing?</a:t>
            </a:r>
          </a:p>
        </p:txBody>
      </p:sp>
      <p:sp>
        <p:nvSpPr>
          <p:cNvPr id="3" name="Content Placeholder 2"/>
          <p:cNvSpPr>
            <a:spLocks noGrp="1"/>
          </p:cNvSpPr>
          <p:nvPr>
            <p:ph idx="1"/>
          </p:nvPr>
        </p:nvSpPr>
        <p:spPr/>
        <p:txBody>
          <a:bodyPr/>
          <a:lstStyle/>
          <a:p>
            <a:r>
              <a:rPr lang="en-US" dirty="0"/>
              <a:t>Telling the president what to do</a:t>
            </a:r>
          </a:p>
          <a:p>
            <a:r>
              <a:rPr lang="en-US" dirty="0"/>
              <a:t>Casting a shadow over the president in club meetings</a:t>
            </a:r>
          </a:p>
          <a:p>
            <a:r>
              <a:rPr lang="en-US" dirty="0"/>
              <a:t>Imposing solutions</a:t>
            </a:r>
          </a:p>
        </p:txBody>
      </p:sp>
      <p:pic>
        <p:nvPicPr>
          <p:cNvPr id="4"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1524000"/>
            <a:ext cx="789622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333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Scenario #1, for discussion</a:t>
            </a:r>
          </a:p>
        </p:txBody>
      </p:sp>
      <p:sp>
        <p:nvSpPr>
          <p:cNvPr id="3" name="Content Placeholder 2"/>
          <p:cNvSpPr>
            <a:spLocks noGrp="1"/>
          </p:cNvSpPr>
          <p:nvPr>
            <p:ph idx="1"/>
          </p:nvPr>
        </p:nvSpPr>
        <p:spPr/>
        <p:txBody>
          <a:bodyPr>
            <a:normAutofit/>
          </a:bodyPr>
          <a:lstStyle/>
          <a:p>
            <a:pPr marL="0" indent="0">
              <a:buNone/>
            </a:pPr>
            <a:r>
              <a:rPr lang="en-US" sz="2100" dirty="0"/>
              <a:t>You visit one of your clubs from time to time.  You notice that the club is moribund.  Meetings are not engaging.  The club goes through the motions of a standard business agenda.  The club is not active in the community.  Members donate to the club, to fund the club’s community donations and donations to TRF.  The president is serving for the third time.  The president is happy to have you attend but is not seeking advice from the District.  There is no friction in the club but there is no chemistry either.</a:t>
            </a:r>
          </a:p>
          <a:p>
            <a:pPr marL="0" indent="0">
              <a:buNone/>
            </a:pPr>
            <a:r>
              <a:rPr lang="en-US" sz="1000" dirty="0"/>
              <a:t> </a:t>
            </a:r>
          </a:p>
          <a:p>
            <a:pPr marL="0" indent="0">
              <a:buNone/>
            </a:pPr>
            <a:r>
              <a:rPr lang="en-US" sz="2000" i="1" dirty="0"/>
              <a:t>Questions:</a:t>
            </a:r>
            <a:endParaRPr lang="en-US" sz="2000" dirty="0"/>
          </a:p>
          <a:p>
            <a:r>
              <a:rPr lang="en-US" sz="2000" i="1" dirty="0"/>
              <a:t>Should you intervene?  What are the risks?</a:t>
            </a:r>
            <a:endParaRPr lang="en-US" sz="2000" dirty="0"/>
          </a:p>
          <a:p>
            <a:r>
              <a:rPr lang="en-US" sz="2000" i="1" dirty="0"/>
              <a:t>If you choose to get involved, what issues would you expect to encounter and how would you manage through them?</a:t>
            </a:r>
            <a:endParaRPr lang="en-US" sz="2000" dirty="0"/>
          </a:p>
          <a:p>
            <a:pPr marL="0" indent="0">
              <a:buNone/>
            </a:pPr>
            <a:endParaRPr lang="en-US" dirty="0"/>
          </a:p>
        </p:txBody>
      </p:sp>
      <p:pic>
        <p:nvPicPr>
          <p:cNvPr id="4"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1524000"/>
            <a:ext cx="789622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333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990600"/>
          </a:xfrm>
        </p:spPr>
        <p:txBody>
          <a:bodyPr>
            <a:noAutofit/>
          </a:bodyPr>
          <a:lstStyle/>
          <a:p>
            <a:pPr algn="ctr"/>
            <a:r>
              <a:rPr lang="en-CA" dirty="0"/>
              <a:t>Supporting your clubs.</a:t>
            </a:r>
            <a:br>
              <a:rPr lang="en-CA" dirty="0"/>
            </a:br>
            <a:r>
              <a:rPr lang="en-CA" dirty="0"/>
              <a:t>Supporting your DG.</a:t>
            </a:r>
            <a:br>
              <a:rPr lang="en-CA" dirty="0"/>
            </a:br>
            <a:r>
              <a:rPr lang="en-CA" dirty="0"/>
              <a:t>Where to go for help.</a:t>
            </a:r>
          </a:p>
        </p:txBody>
      </p:sp>
      <p:pic>
        <p:nvPicPr>
          <p:cNvPr id="6"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28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990600"/>
          </a:xfrm>
        </p:spPr>
        <p:txBody>
          <a:bodyPr/>
          <a:lstStyle/>
          <a:p>
            <a:pPr algn="ctr"/>
            <a:r>
              <a:rPr lang="en-CA" dirty="0"/>
              <a:t>Welcome and introductions</a:t>
            </a:r>
          </a:p>
        </p:txBody>
      </p:sp>
      <p:pic>
        <p:nvPicPr>
          <p:cNvPr id="6"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983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Supporting your clubs</a:t>
            </a:r>
          </a:p>
        </p:txBody>
      </p:sp>
      <p:sp>
        <p:nvSpPr>
          <p:cNvPr id="3" name="Content Placeholder 2"/>
          <p:cNvSpPr>
            <a:spLocks noGrp="1"/>
          </p:cNvSpPr>
          <p:nvPr>
            <p:ph idx="1"/>
          </p:nvPr>
        </p:nvSpPr>
        <p:spPr/>
        <p:txBody>
          <a:bodyPr>
            <a:normAutofit/>
          </a:bodyPr>
          <a:lstStyle/>
          <a:p>
            <a:r>
              <a:rPr lang="en-US" dirty="0"/>
              <a:t>Involve District subject matter experts</a:t>
            </a:r>
          </a:p>
          <a:p>
            <a:pPr lvl="1"/>
            <a:r>
              <a:rPr lang="en-US" sz="2400" dirty="0"/>
              <a:t>membership, foundation, public image, governance</a:t>
            </a:r>
          </a:p>
          <a:p>
            <a:r>
              <a:rPr lang="en-US" dirty="0"/>
              <a:t>Help them navigate </a:t>
            </a:r>
            <a:r>
              <a:rPr lang="en-US" u="sng" dirty="0">
                <a:solidFill>
                  <a:srgbClr val="002060"/>
                </a:solidFill>
              </a:rPr>
              <a:t>Rotary Club Central</a:t>
            </a:r>
          </a:p>
          <a:p>
            <a:r>
              <a:rPr lang="en-US" dirty="0"/>
              <a:t>Assist with leadership and renewal issues</a:t>
            </a:r>
          </a:p>
        </p:txBody>
      </p:sp>
      <p:pic>
        <p:nvPicPr>
          <p:cNvPr id="4"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1524000"/>
            <a:ext cx="789622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802593"/>
            <a:ext cx="8986238" cy="1884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03181" y="3494816"/>
            <a:ext cx="2805063" cy="307777"/>
          </a:xfrm>
          <a:prstGeom prst="rect">
            <a:avLst/>
          </a:prstGeom>
          <a:noFill/>
        </p:spPr>
        <p:txBody>
          <a:bodyPr wrap="none" rtlCol="0">
            <a:spAutoFit/>
          </a:bodyPr>
          <a:lstStyle/>
          <a:p>
            <a:pPr algn="r"/>
            <a:r>
              <a:rPr lang="en-US" sz="1400" dirty="0"/>
              <a:t>https://rcc.rotary.org/#/dashboard</a:t>
            </a:r>
          </a:p>
        </p:txBody>
      </p:sp>
    </p:spTree>
    <p:extLst>
      <p:ext uri="{BB962C8B-B14F-4D97-AF65-F5344CB8AC3E}">
        <p14:creationId xmlns:p14="http://schemas.microsoft.com/office/powerpoint/2010/main" val="2297808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Supporting your DG</a:t>
            </a:r>
          </a:p>
        </p:txBody>
      </p:sp>
      <p:sp>
        <p:nvSpPr>
          <p:cNvPr id="3" name="Content Placeholder 2"/>
          <p:cNvSpPr>
            <a:spLocks noGrp="1"/>
          </p:cNvSpPr>
          <p:nvPr>
            <p:ph idx="1"/>
          </p:nvPr>
        </p:nvSpPr>
        <p:spPr/>
        <p:txBody>
          <a:bodyPr>
            <a:normAutofit/>
          </a:bodyPr>
          <a:lstStyle/>
          <a:p>
            <a:r>
              <a:rPr lang="en-US" dirty="0"/>
              <a:t>What does the DG needs to know?</a:t>
            </a:r>
          </a:p>
          <a:p>
            <a:r>
              <a:rPr lang="en-US" dirty="0"/>
              <a:t>What is the DG’s management style?</a:t>
            </a:r>
          </a:p>
          <a:p>
            <a:r>
              <a:rPr lang="en-US" dirty="0"/>
              <a:t>Which is the most appropriate approach?</a:t>
            </a:r>
          </a:p>
          <a:p>
            <a:pPr lvl="1"/>
            <a:r>
              <a:rPr lang="en-US" sz="2400" dirty="0"/>
              <a:t>resolve the matter on your own</a:t>
            </a:r>
          </a:p>
          <a:p>
            <a:pPr lvl="1"/>
            <a:r>
              <a:rPr lang="en-US" sz="2400" dirty="0"/>
              <a:t>assess &amp; refer to the District’s subject matter expert</a:t>
            </a:r>
          </a:p>
          <a:p>
            <a:pPr lvl="1"/>
            <a:r>
              <a:rPr lang="en-US" sz="2400" dirty="0"/>
              <a:t>consult your DG Coach before responding</a:t>
            </a:r>
          </a:p>
          <a:p>
            <a:pPr lvl="1"/>
            <a:r>
              <a:rPr lang="en-US" sz="2400" dirty="0"/>
              <a:t>defer to the DG</a:t>
            </a:r>
          </a:p>
          <a:p>
            <a:r>
              <a:rPr lang="en-US" dirty="0"/>
              <a:t>Complete the </a:t>
            </a:r>
            <a:r>
              <a:rPr lang="en-US" u="sng" dirty="0">
                <a:solidFill>
                  <a:srgbClr val="002060"/>
                </a:solidFill>
              </a:rPr>
              <a:t>AG Club Visit Checklist</a:t>
            </a:r>
            <a:r>
              <a:rPr lang="en-US" dirty="0"/>
              <a:t> semi-annually</a:t>
            </a:r>
          </a:p>
        </p:txBody>
      </p:sp>
      <p:pic>
        <p:nvPicPr>
          <p:cNvPr id="4"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1524000"/>
            <a:ext cx="789622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649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Where to go for help</a:t>
            </a:r>
          </a:p>
        </p:txBody>
      </p:sp>
      <p:sp>
        <p:nvSpPr>
          <p:cNvPr id="3" name="Content Placeholder 2"/>
          <p:cNvSpPr>
            <a:spLocks noGrp="1"/>
          </p:cNvSpPr>
          <p:nvPr>
            <p:ph idx="1"/>
          </p:nvPr>
        </p:nvSpPr>
        <p:spPr/>
        <p:txBody>
          <a:bodyPr>
            <a:normAutofit/>
          </a:bodyPr>
          <a:lstStyle/>
          <a:p>
            <a:r>
              <a:rPr lang="en-US" dirty="0"/>
              <a:t>MyRotary   </a:t>
            </a:r>
            <a:r>
              <a:rPr lang="en-US" dirty="0">
                <a:solidFill>
                  <a:srgbClr val="002060"/>
                </a:solidFill>
                <a:hlinkClick r:id="rId2"/>
              </a:rPr>
              <a:t>https://my.rotary.org/en</a:t>
            </a:r>
            <a:endParaRPr lang="en-US" dirty="0">
              <a:solidFill>
                <a:srgbClr val="002060"/>
              </a:solidFill>
            </a:endParaRPr>
          </a:p>
          <a:p>
            <a:pPr lvl="1"/>
            <a:r>
              <a:rPr lang="en-US" sz="2400" dirty="0"/>
              <a:t>Rotary Club Central</a:t>
            </a:r>
          </a:p>
          <a:p>
            <a:pPr lvl="1"/>
            <a:r>
              <a:rPr lang="en-US" sz="2400" dirty="0"/>
              <a:t>Learning Centre</a:t>
            </a:r>
          </a:p>
          <a:p>
            <a:r>
              <a:rPr lang="en-US" dirty="0"/>
              <a:t>Your “sounding boards”</a:t>
            </a:r>
          </a:p>
          <a:p>
            <a:pPr lvl="1"/>
            <a:r>
              <a:rPr lang="en-US" sz="2400" dirty="0"/>
              <a:t>AG Coach, other AGs</a:t>
            </a:r>
          </a:p>
          <a:p>
            <a:r>
              <a:rPr lang="en-US" dirty="0"/>
              <a:t>the DG</a:t>
            </a:r>
          </a:p>
        </p:txBody>
      </p:sp>
      <p:pic>
        <p:nvPicPr>
          <p:cNvPr id="4" name="Picture 2" descr="C:\Users\Larry\Desktop\Rotary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1524000"/>
            <a:ext cx="789622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7354" y="1676399"/>
            <a:ext cx="2889446" cy="3880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3352800" y="2743200"/>
            <a:ext cx="2286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11079" y="5249545"/>
            <a:ext cx="4495800" cy="307777"/>
          </a:xfrm>
          <a:prstGeom prst="rect">
            <a:avLst/>
          </a:prstGeom>
          <a:noFill/>
        </p:spPr>
        <p:txBody>
          <a:bodyPr wrap="square" rtlCol="0">
            <a:spAutoFit/>
          </a:bodyPr>
          <a:lstStyle/>
          <a:p>
            <a:pPr algn="r"/>
            <a:r>
              <a:rPr lang="en-US" sz="1400" dirty="0"/>
              <a:t>https://learn.rotary.org/members/learn/catalog/view/68</a:t>
            </a: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0202" y="4563745"/>
            <a:ext cx="3536223" cy="678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38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Scenario #2, for discussion</a:t>
            </a:r>
          </a:p>
        </p:txBody>
      </p:sp>
      <p:sp>
        <p:nvSpPr>
          <p:cNvPr id="3" name="Content Placeholder 2"/>
          <p:cNvSpPr>
            <a:spLocks noGrp="1"/>
          </p:cNvSpPr>
          <p:nvPr>
            <p:ph idx="1"/>
          </p:nvPr>
        </p:nvSpPr>
        <p:spPr/>
        <p:txBody>
          <a:bodyPr>
            <a:normAutofit/>
          </a:bodyPr>
          <a:lstStyle/>
          <a:p>
            <a:pPr marL="0" indent="0">
              <a:buNone/>
            </a:pPr>
            <a:r>
              <a:rPr lang="en-US" sz="2100" dirty="0"/>
              <a:t>One of your presidents is young, dynamic, new to Rotary, and a change agent by nature.  The president wants to make significant changes to the club’s meeting format and service projects.  The president feels these changes are needed to bring in new members.  Some club members are enthusiastic; others are not and have stated they will resign if they go through.  This has come to your attention although not from the president.</a:t>
            </a:r>
            <a:r>
              <a:rPr lang="en-US" sz="2000" dirty="0"/>
              <a:t> </a:t>
            </a:r>
          </a:p>
          <a:p>
            <a:pPr marL="0" indent="0">
              <a:buNone/>
            </a:pPr>
            <a:endParaRPr lang="en-US" sz="1000" dirty="0"/>
          </a:p>
          <a:p>
            <a:pPr marL="0" indent="0">
              <a:buNone/>
            </a:pPr>
            <a:r>
              <a:rPr lang="en-US" sz="2000" i="1" dirty="0"/>
              <a:t>Questions:</a:t>
            </a:r>
          </a:p>
          <a:p>
            <a:r>
              <a:rPr lang="en-US" sz="2000" i="1" dirty="0"/>
              <a:t>Should you intervene?  What are the risks?</a:t>
            </a:r>
          </a:p>
          <a:p>
            <a:r>
              <a:rPr lang="en-US" sz="2000" i="1" dirty="0"/>
              <a:t>If you choose to get involved, what issues would you expect to encounter and how would you manage through them?</a:t>
            </a:r>
          </a:p>
        </p:txBody>
      </p:sp>
      <p:pic>
        <p:nvPicPr>
          <p:cNvPr id="4"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1524000"/>
            <a:ext cx="789622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34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Acknowledgements</a:t>
            </a:r>
          </a:p>
        </p:txBody>
      </p:sp>
      <p:sp>
        <p:nvSpPr>
          <p:cNvPr id="3" name="Content Placeholder 2"/>
          <p:cNvSpPr>
            <a:spLocks noGrp="1"/>
          </p:cNvSpPr>
          <p:nvPr>
            <p:ph idx="1"/>
          </p:nvPr>
        </p:nvSpPr>
        <p:spPr/>
        <p:txBody>
          <a:bodyPr/>
          <a:lstStyle/>
          <a:p>
            <a:r>
              <a:rPr lang="en-US" dirty="0"/>
              <a:t>PDG Kathy Gallagher (Michigan)</a:t>
            </a:r>
          </a:p>
          <a:p>
            <a:r>
              <a:rPr lang="en-US" dirty="0"/>
              <a:t>PDG Hector Ortiz (Pennsylvania)</a:t>
            </a:r>
          </a:p>
          <a:p>
            <a:r>
              <a:rPr lang="en-US" dirty="0"/>
              <a:t>DG Brent Collingwood (District 5370, Alberta)</a:t>
            </a:r>
          </a:p>
        </p:txBody>
      </p:sp>
      <p:pic>
        <p:nvPicPr>
          <p:cNvPr id="4"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1524000"/>
            <a:ext cx="789622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30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Objectives for the day</a:t>
            </a:r>
          </a:p>
        </p:txBody>
      </p:sp>
      <p:sp>
        <p:nvSpPr>
          <p:cNvPr id="3" name="Content Placeholder 2"/>
          <p:cNvSpPr>
            <a:spLocks noGrp="1"/>
          </p:cNvSpPr>
          <p:nvPr>
            <p:ph idx="1"/>
          </p:nvPr>
        </p:nvSpPr>
        <p:spPr/>
        <p:txBody>
          <a:bodyPr>
            <a:normAutofit/>
          </a:bodyPr>
          <a:lstStyle/>
          <a:p>
            <a:r>
              <a:rPr lang="en-US" dirty="0"/>
              <a:t>Understanding the role</a:t>
            </a:r>
          </a:p>
          <a:p>
            <a:r>
              <a:rPr lang="en-US" dirty="0"/>
              <a:t>How to support your presidents well</a:t>
            </a:r>
          </a:p>
          <a:p>
            <a:pPr lvl="1"/>
            <a:r>
              <a:rPr lang="en-US" sz="2400" dirty="0"/>
              <a:t>developing strong relationships with your presidents</a:t>
            </a:r>
          </a:p>
          <a:p>
            <a:pPr lvl="1"/>
            <a:r>
              <a:rPr lang="en-US" sz="2400" dirty="0"/>
              <a:t>where to go to get the knowledge &amp; resources you need</a:t>
            </a:r>
          </a:p>
          <a:p>
            <a:r>
              <a:rPr lang="en-US" dirty="0"/>
              <a:t>How to support the DG well</a:t>
            </a:r>
          </a:p>
          <a:p>
            <a:pPr lvl="1"/>
            <a:r>
              <a:rPr lang="en-US" sz="2400" dirty="0"/>
              <a:t>panel discussion after lunch</a:t>
            </a:r>
          </a:p>
        </p:txBody>
      </p:sp>
      <p:pic>
        <p:nvPicPr>
          <p:cNvPr id="4"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1524000"/>
            <a:ext cx="789622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759832"/>
            <a:ext cx="2362200" cy="1547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33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Agenda</a:t>
            </a:r>
          </a:p>
        </p:txBody>
      </p:sp>
      <p:sp>
        <p:nvSpPr>
          <p:cNvPr id="3" name="Content Placeholder 2"/>
          <p:cNvSpPr>
            <a:spLocks noGrp="1"/>
          </p:cNvSpPr>
          <p:nvPr>
            <p:ph idx="1"/>
          </p:nvPr>
        </p:nvSpPr>
        <p:spPr/>
        <p:txBody>
          <a:bodyPr/>
          <a:lstStyle/>
          <a:p>
            <a:r>
              <a:rPr lang="en-US" dirty="0"/>
              <a:t>Responsibilities, attributes and expectations of an AG</a:t>
            </a:r>
          </a:p>
          <a:p>
            <a:r>
              <a:rPr lang="en-US" dirty="0"/>
              <a:t>Assessing a club’s health</a:t>
            </a:r>
          </a:p>
          <a:p>
            <a:r>
              <a:rPr lang="en-US" dirty="0"/>
              <a:t>Scenario, for small group discussion</a:t>
            </a:r>
          </a:p>
          <a:p>
            <a:r>
              <a:rPr lang="en-US" dirty="0"/>
              <a:t>Supporting your clubs, supporting our DG, where to go for help</a:t>
            </a:r>
          </a:p>
          <a:p>
            <a:r>
              <a:rPr lang="en-US" dirty="0"/>
              <a:t>Scenario, for small group discussion</a:t>
            </a:r>
          </a:p>
          <a:p>
            <a:r>
              <a:rPr lang="en-US" dirty="0"/>
              <a:t>PDG panel “fireside chat” (after lunch)</a:t>
            </a:r>
          </a:p>
        </p:txBody>
      </p:sp>
      <p:pic>
        <p:nvPicPr>
          <p:cNvPr id="4"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1524000"/>
            <a:ext cx="789622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333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990600"/>
          </a:xfrm>
        </p:spPr>
        <p:txBody>
          <a:bodyPr>
            <a:noAutofit/>
          </a:bodyPr>
          <a:lstStyle/>
          <a:p>
            <a:pPr algn="ctr"/>
            <a:r>
              <a:rPr lang="en-CA" dirty="0"/>
              <a:t>Responsibilities, attributes and expectations of an AG</a:t>
            </a:r>
          </a:p>
        </p:txBody>
      </p:sp>
      <p:pic>
        <p:nvPicPr>
          <p:cNvPr id="6"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33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917" y="457201"/>
            <a:ext cx="6171883" cy="6197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934200" y="457200"/>
            <a:ext cx="1752600" cy="954107"/>
          </a:xfrm>
          <a:prstGeom prst="rect">
            <a:avLst/>
          </a:prstGeom>
          <a:noFill/>
        </p:spPr>
        <p:txBody>
          <a:bodyPr wrap="square" rtlCol="0">
            <a:spAutoFit/>
          </a:bodyPr>
          <a:lstStyle/>
          <a:p>
            <a:r>
              <a:rPr lang="en-US" sz="1400" i="1" dirty="0"/>
              <a:t>Source:  The Learning Centre, Assistant Governor Basics</a:t>
            </a:r>
          </a:p>
        </p:txBody>
      </p:sp>
    </p:spTree>
    <p:extLst>
      <p:ext uri="{BB962C8B-B14F-4D97-AF65-F5344CB8AC3E}">
        <p14:creationId xmlns:p14="http://schemas.microsoft.com/office/powerpoint/2010/main" val="2387333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Attributes of high performing AGs</a:t>
            </a:r>
          </a:p>
        </p:txBody>
      </p:sp>
      <p:sp>
        <p:nvSpPr>
          <p:cNvPr id="3" name="Content Placeholder 2"/>
          <p:cNvSpPr>
            <a:spLocks noGrp="1"/>
          </p:cNvSpPr>
          <p:nvPr>
            <p:ph idx="1"/>
          </p:nvPr>
        </p:nvSpPr>
        <p:spPr/>
        <p:txBody>
          <a:bodyPr>
            <a:normAutofit/>
          </a:bodyPr>
          <a:lstStyle/>
          <a:p>
            <a:r>
              <a:rPr lang="en-US" dirty="0"/>
              <a:t>knowledgeable</a:t>
            </a:r>
          </a:p>
          <a:p>
            <a:r>
              <a:rPr lang="en-US" dirty="0"/>
              <a:t>collaborative</a:t>
            </a:r>
          </a:p>
          <a:p>
            <a:r>
              <a:rPr lang="en-US" dirty="0"/>
              <a:t>connector</a:t>
            </a:r>
          </a:p>
          <a:p>
            <a:r>
              <a:rPr lang="en-US" dirty="0"/>
              <a:t>influential</a:t>
            </a:r>
          </a:p>
          <a:p>
            <a:r>
              <a:rPr lang="en-US" dirty="0"/>
              <a:t>visible and involved</a:t>
            </a:r>
          </a:p>
          <a:p>
            <a:r>
              <a:rPr lang="en-US" dirty="0"/>
              <a:t>skilled communicator &amp; good listener</a:t>
            </a:r>
          </a:p>
          <a:p>
            <a:r>
              <a:rPr lang="en-US" dirty="0"/>
              <a:t>good judgment</a:t>
            </a:r>
          </a:p>
          <a:p>
            <a:pPr lvl="1"/>
            <a:r>
              <a:rPr lang="en-US" sz="2400" dirty="0"/>
              <a:t>a coaching relationship with your presidents</a:t>
            </a:r>
          </a:p>
          <a:p>
            <a:pPr lvl="1"/>
            <a:r>
              <a:rPr lang="en-US" sz="2400" dirty="0"/>
              <a:t>keeping the DG informed</a:t>
            </a:r>
          </a:p>
          <a:p>
            <a:pPr lvl="1"/>
            <a:r>
              <a:rPr lang="en-US" sz="2400" dirty="0"/>
              <a:t>decide, refer, consult, or defer?</a:t>
            </a:r>
          </a:p>
        </p:txBody>
      </p:sp>
      <p:pic>
        <p:nvPicPr>
          <p:cNvPr id="4"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1524000"/>
            <a:ext cx="789622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333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Expectations</a:t>
            </a:r>
          </a:p>
        </p:txBody>
      </p:sp>
      <p:pic>
        <p:nvPicPr>
          <p:cNvPr id="4" name="Picture 2" descr="C:\Users\Larry\Desktop\Rotary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86804"/>
            <a:ext cx="1647826" cy="6144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33400" y="1524000"/>
            <a:ext cx="789622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8569986" cy="3837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 y="5579809"/>
            <a:ext cx="5562600" cy="307777"/>
          </a:xfrm>
          <a:prstGeom prst="rect">
            <a:avLst/>
          </a:prstGeom>
          <a:noFill/>
        </p:spPr>
        <p:txBody>
          <a:bodyPr wrap="square" rtlCol="0">
            <a:spAutoFit/>
          </a:bodyPr>
          <a:lstStyle/>
          <a:p>
            <a:r>
              <a:rPr lang="en-US" sz="1400" i="1" dirty="0"/>
              <a:t>Source:  The Learning Centre, Assistant Governor Basics</a:t>
            </a:r>
          </a:p>
        </p:txBody>
      </p:sp>
    </p:spTree>
    <p:extLst>
      <p:ext uri="{BB962C8B-B14F-4D97-AF65-F5344CB8AC3E}">
        <p14:creationId xmlns:p14="http://schemas.microsoft.com/office/powerpoint/2010/main" val="2387333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478</TotalTime>
  <Words>858</Words>
  <Application>Microsoft Office PowerPoint</Application>
  <PresentationFormat>On-screen Show (4:3)</PresentationFormat>
  <Paragraphs>124</Paragraphs>
  <Slides>23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Arial</vt:lpstr>
      <vt:lpstr>Clarity</vt:lpstr>
      <vt:lpstr>2024 PRESIDENT-ELECTS TRAINING SEMINAR</vt:lpstr>
      <vt:lpstr>Welcome and introductions</vt:lpstr>
      <vt:lpstr>Acknowledgements</vt:lpstr>
      <vt:lpstr>Objectives for the day</vt:lpstr>
      <vt:lpstr>Agenda</vt:lpstr>
      <vt:lpstr>Responsibilities, attributes and expectations of an AG</vt:lpstr>
      <vt:lpstr>PowerPoint Presentation</vt:lpstr>
      <vt:lpstr>Attributes of high performing AGs</vt:lpstr>
      <vt:lpstr>Expectations</vt:lpstr>
      <vt:lpstr>Assessing a club’s health</vt:lpstr>
      <vt:lpstr>Objectives</vt:lpstr>
      <vt:lpstr>Healthy club indicators</vt:lpstr>
      <vt:lpstr>Struggling club indicators</vt:lpstr>
      <vt:lpstr>Club Health Check</vt:lpstr>
      <vt:lpstr>Where is the club on the life cycle continuum?</vt:lpstr>
      <vt:lpstr>What can you do?</vt:lpstr>
      <vt:lpstr>What should you avoid doing?</vt:lpstr>
      <vt:lpstr>Scenario #1, for discussion</vt:lpstr>
      <vt:lpstr>Supporting your clubs. Supporting your DG. Where to go for help.</vt:lpstr>
      <vt:lpstr>Supporting your clubs</vt:lpstr>
      <vt:lpstr>Supporting your DG</vt:lpstr>
      <vt:lpstr>Where to go for help</vt:lpstr>
      <vt:lpstr>Scenario #2, for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c:creator>
  <cp:lastModifiedBy>Dave Andrews</cp:lastModifiedBy>
  <cp:revision>62</cp:revision>
  <dcterms:created xsi:type="dcterms:W3CDTF">2006-08-16T00:00:00Z</dcterms:created>
  <dcterms:modified xsi:type="dcterms:W3CDTF">2024-02-05T17:17:10Z</dcterms:modified>
</cp:coreProperties>
</file>