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39" r:id="rId3"/>
    <p:sldMasterId id="2147483727" r:id="rId4"/>
    <p:sldMasterId id="2147483713" r:id="rId5"/>
    <p:sldMasterId id="2147483708" r:id="rId6"/>
  </p:sldMasterIdLst>
  <p:notesMasterIdLst>
    <p:notesMasterId r:id="rId17"/>
  </p:notesMasterIdLst>
  <p:handoutMasterIdLst>
    <p:handoutMasterId r:id="rId18"/>
  </p:handoutMasterIdLst>
  <p:sldIdLst>
    <p:sldId id="256" r:id="rId7"/>
    <p:sldId id="365" r:id="rId8"/>
    <p:sldId id="366" r:id="rId9"/>
    <p:sldId id="350" r:id="rId10"/>
    <p:sldId id="359" r:id="rId11"/>
    <p:sldId id="361" r:id="rId12"/>
    <p:sldId id="363" r:id="rId13"/>
    <p:sldId id="358" r:id="rId14"/>
    <p:sldId id="375" r:id="rId15"/>
    <p:sldId id="362" r:id="rId16"/>
  </p:sldIdLst>
  <p:sldSz cx="9144000" cy="6858000" type="screen4x3"/>
  <p:notesSz cx="6858000" cy="93138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y Doherty" initials="KD" lastIdx="1" clrIdx="0"/>
  <p:cmAuthor id="7" name="Alan Marumoto" initials="AM" lastIdx="2" clrIdx="7"/>
  <p:cmAuthor id="1" name="Joseph Lorenzo" initials="JL" lastIdx="1" clrIdx="1"/>
  <p:cmAuthor id="2" name="Heather Antti" initials="HJA" lastIdx="2" clrIdx="2"/>
  <p:cmAuthor id="3" name="Sarah Remijan" initials="SR" lastIdx="5" clrIdx="3"/>
  <p:cmAuthor id="4" name="Nick Smith" initials="NS" lastIdx="4" clrIdx="4"/>
  <p:cmAuthor id="5" name="Jean Stanula" initials="JS" lastIdx="2" clrIdx="5"/>
  <p:cmAuthor id="6" name="Michelle Latham" initials="ML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295"/>
    <a:srgbClr val="005DAA"/>
    <a:srgbClr val="009999"/>
    <a:srgbClr val="872175"/>
    <a:srgbClr val="FF7600"/>
    <a:srgbClr val="D9C89E"/>
    <a:srgbClr val="F7A81B"/>
    <a:srgbClr val="C6BCD0"/>
    <a:srgbClr val="675D58"/>
    <a:srgbClr val="D91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E66AC-9AB2-4FA0-AE6D-FA755B6A3D68}" v="1" dt="2024-02-02T15:01:14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2" autoAdjust="0"/>
    <p:restoredTop sz="96000" autoAdjust="0"/>
  </p:normalViewPr>
  <p:slideViewPr>
    <p:cSldViewPr snapToGrid="0" snapToObjects="1">
      <p:cViewPr varScale="1">
        <p:scale>
          <a:sx n="105" d="100"/>
          <a:sy n="105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315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11F9E-C1A1-4B53-A2A5-5337C21FCB2C}" type="datetimeFigureOut">
              <a:rPr lang="en-US" smtClean="0"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4EFF2-22D9-4F34-9EE3-C512CC1BFF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59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4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0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56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56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20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3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3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28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22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/>
          <a:lstStyle/>
          <a:p>
            <a:fld id="{095866A4-EECD-4941-A2F0-56CDFBBFD3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7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92DB-F075-4BCE-8F98-7CF87B49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DA526-81A8-4030-9146-5CF987B2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F7A8C-E454-4061-AD7A-82F6F742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EF2AD-8F44-49F5-AC74-45CA3C29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6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1D477-AC48-4D2A-A5AF-DCD4A9AE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62828-EE7E-49D7-839E-A6A766B8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1CEAD-53A8-476D-B9E7-C69CE64E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013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AE79-8FC3-4D82-A892-7CD7001CF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3300-334D-4CE0-B047-17075F9E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50D78-C791-4F50-92E6-E5CD02DC2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9490B-2A06-4A16-874A-94EF98E4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3596B-FFEA-4E64-8E40-6013C973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DD728-8D91-48F0-8301-6D0C509A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15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10E8-12A6-49D5-9596-E4D0F7EE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43867-B087-4BB5-A4B7-335A9A8D2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654CE-267B-4D98-9B76-A03A96B5D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A8B16-54CD-4B80-800B-375962F8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F69FA-9EA8-4BC7-8C00-30333A94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87EA1-472A-465E-8EEB-0E01FBDE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065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F0DE-F2A1-4824-AF9B-F1448106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06631-1815-46C3-BC7E-8BB16DCAC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0F883-BA01-4635-9890-A18DFBDF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C2814-2167-4701-B7D6-57159962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F76C-924A-4DFE-BAC0-A93E25C1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4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0DCF2C-DB67-46BE-BF6A-62CA1ADF5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91F62-891B-458E-9E3C-36F935F6D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1D66A-FDFE-4F29-B14D-A5F5D6C3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FB09-2F1A-46F4-8EAA-76F04C77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86F55-9015-434B-9C9D-FA526184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427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EC63-A70C-463C-8180-C4508FEBC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EF4B2-ABAD-4813-BCE2-B04AC2D2A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96F9-75C4-4E3C-8771-695706E1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83CC-B0CC-4A82-8D9C-0A71B914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7AB89-FAC6-4A39-9A13-4AA77796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755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475F-A43A-4C27-A600-0CFB7C66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31C8-87BF-4919-9912-57C7927A1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AEB3-7D46-40F3-AA49-1AC20321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73167-5F90-4AAC-8A0A-B33AA471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7E59C-5C97-4DD3-A3AD-DDE75DE0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83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58E0-5970-47AF-93FB-98A87D48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374DE-368D-4C72-8BD8-A5EF54C2A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3B457-9BC7-464E-9D6F-C8E841A8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5E32F-868D-4199-808F-02A0D5FF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567C9-485D-4A4B-AA4E-5700475F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401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72308-BEEE-4770-AE11-59673EE6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0B2A7-5589-424F-B9F3-4FB2ABDA9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E7C94-0B98-4F7D-957D-3B49C147F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1D2C3-E965-43A0-92CE-80B72591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6D68-45B6-433C-ABCE-B3CC4DC2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C9B1-5021-4833-A9D7-858938DF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4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324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7B08-5E4D-439F-8A3E-2E6AAEA5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E0516-FC7D-479F-9FA6-DFD4500E3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7EE86-5D96-487D-9B56-2A780E3B7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B5825-CBF3-4A9E-81A7-34D14A874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06C15-66A4-4972-A0A4-04B97D4EC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88B3E-A914-4616-BEEB-DA0CCF36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34F56-A415-437C-BBBF-A7FEF01C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FAA6F-0D57-474B-95BD-C40D92DD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774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EA2A-0740-4DC6-8DA5-C89359B6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43480-24FA-4AFC-A301-170137D5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2A663-B30E-4F55-8860-A6C706CC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B93F3-CF57-4E79-AED5-F82D8310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578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ACCD-141D-4736-9E23-6E932BDB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E0A8-DDB6-42C9-AAF1-7CEE2EBA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AC02B-AAE8-427D-8277-D71F2E9A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119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8E71-B6EF-423D-B5EE-098903DF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17AE-121A-4AD1-B70E-31E721A98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D592F-E6FC-419F-8927-E4254FD86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3B0A6-D924-458E-8596-8535BCE7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92807-F01C-4EA4-B3EE-D98EA53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FC0F1-0458-4CB8-AF0B-D90E170A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692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D9E7-5BA2-488E-8498-420E5697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3C794-B6AF-4033-ABB3-78BE15A9C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ED996-D829-4089-BB13-2C01F483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90436-358F-4053-A42E-CAE876CC0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55F0E-D365-452A-A1E6-132EBC3E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62E2-0E06-4BB5-A3B6-02AD0C97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346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874B-9F5E-432F-80F0-3C944F1E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21C53-6212-4ADA-9EAD-FD98EA035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6077-EE3F-49D2-ABA0-B2CAF71D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9FBFC-2D84-47EA-B65E-127F4F41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B41A-3951-47A9-BDB9-94E013D9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4133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668DB-8264-47CA-9D79-DDCDA55C4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1CDDA-C7C3-4AC2-B4DC-641556A26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C14DB-79DB-4C72-B51C-F6E1974F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9E975-4781-450F-AB23-26B2D631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BA4A3-3B23-42C8-9362-AF9673B3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655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6DC8-C0AF-44B8-9909-E9746CF37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04248-2DBC-4480-B1E8-68040E85F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DC5C3-96CA-4E84-B6C1-17468E50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B98AB-D03F-4033-A1D0-C2B5C946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59525-7D4F-48A7-94C8-66D6B273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500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E418-03DC-4105-B902-F497AE76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E4EDB-E2FB-4555-93C4-4A57A06E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0B6-94F6-4104-ABFC-61DA3E5D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862DC-DB3E-4624-9B5E-F24E65C6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83CC-21D1-448A-A941-F0462D2A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325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2020-7BE6-4A6F-B340-79432865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610C0-D076-4AB3-A0EB-75BEB6367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E8A09-25C2-46BC-A228-383B9E2F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4A2AF-1BA5-4094-A3DC-01787670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E104B-D552-490A-8FB7-367D8DC0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12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FC9B8-FD6D-48BA-8482-93F5B743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016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F800-3C9A-417A-9799-FF189A06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ED1C2-C34C-45EE-914B-B678872BF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C70AC-AD88-401F-B13E-C6E7B6AD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DC4F7-5D61-4C72-B4BC-CC26735D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B0B86-DFA7-4BA1-98DB-E72186BA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40CF-94CB-485C-BDEB-4E8151DC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069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632E-F647-457B-A9F8-DD3B1985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0B552-0034-4D8E-BE45-93FD113F9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81E4D-6EB9-4767-8E42-4A9E9A4DD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846CE-FD47-40DC-B201-99143ED16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B7C44-0BBE-4E16-9CCA-3BB7D0615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6F19B-5392-4551-8625-0D72F1E6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ABA8B-9FA2-4B20-A870-EC0A0BEF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5BFB0-1F43-42B9-88FC-C1D144C2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536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BD2F-E7C6-4EC6-BA20-21EF2F98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453C6-48BF-47CF-8BCA-BCA4656C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0424E-3C54-4D0A-934D-52DE771E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D113D-544C-4C53-8541-996EF31B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8384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F25EE-C12A-4865-A4C4-9D286167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FE6F8-C09B-480C-AC5D-F2C00BCC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5CC47-9BA2-4659-BD44-502A71B2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142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06DF-D662-427A-9542-03599BAF3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27F-A488-4474-8729-9E784AA6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63433-B768-4C34-AD68-A254E60F1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CA727-907B-49AB-AA7A-29437C49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6B2B0-DB72-4AF8-ADEA-1DFD9B52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3B0F6-AD85-4FB6-91B0-A286D6E9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326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D90C-4520-4A9B-BA26-828847D7F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AC031-892C-4F83-9262-0F35048BE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8FD24-A402-468C-9C82-BD527753A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DABD2-20ED-4090-8F38-CBC555AE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E7EDE-3F2A-487C-9736-7AA4D1C6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A5666-120B-4BC6-A3B8-CAA6DF90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875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6483-A70E-4794-9BD0-4AAEF50A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05447-B485-4B45-BBDA-EAA7D9EB1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F8245-01A8-4A39-BE39-0A4BBA01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37FE7-19E1-48D9-BABF-B5CA6EEE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489F7-154B-420B-9250-E7F3894F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486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D6FFD-070F-41D8-91CB-9A2479364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CC7D5-E1D5-41FE-9FA0-A2BA4F150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B227-9527-40D3-BF82-4AFE5C23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1AFAA-61DE-4163-A1C1-7C3A899F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A91AE-CCD9-4BD7-9734-DBCA44F7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61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A981-548A-42F9-84AB-DA7F7CC0A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63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8DE-E0B7-4431-97E1-AAF601722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D2759-DA09-4C54-B04B-5BB924214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46DFC-F9D6-4039-B5B2-5B2D9B47D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33E52-DD1E-4E99-BE08-47A39BAE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8E1D4-441D-43EB-913E-8CDBDB48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8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A4C0A-D236-4CBC-831F-7E165E76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B5066-B114-44AF-ADCF-F3F32197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FB8A7-F494-4692-8DBD-FBBA4D3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AA07-51B9-492E-9D40-53BEB067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07521-CEA6-472B-ABA1-48FE7FE4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0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DAEA-275E-494D-895A-0E6EF330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B9964-6B8C-41E0-BCD2-EC8F6551F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0EB4A-484C-4FED-B12E-AEC62915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75BA7-444C-4DB4-87FB-E58867E5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FECF5-FD41-4078-90C5-75B231F3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70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81BE-E687-47B6-96DF-FDE23CD0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AC009-0412-43F8-9609-8F633718A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F2E60-11BF-4A84-8641-EFC49F9E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042B1-C41A-4CF2-BE61-CF251262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4917C-6DE8-4B8E-8B14-D71D0AEE6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B7F3B-B00D-407B-AF47-7A734E8B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77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E980-815E-4E71-9C1E-B9FC8FB7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EF9A6-9059-49FF-A0DE-ABCCC5F2A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31382-4A29-4287-92BD-1C1AA916F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3ADDD-9BA0-475D-8C27-C4FB1EDE7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48E7D-C1BD-4B68-A14E-3E7EC3C20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ACD49-2C17-4CE3-8E5F-1879FABB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C73AD-449C-43C7-8169-A2B4C9FF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D1999-71A9-4A4E-BAEB-1E105817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7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011259F3-1C75-0DB9-D856-3B21C2CC1403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 b="1" i="0">
                <a:solidFill>
                  <a:srgbClr val="000000"/>
                </a:solidFill>
                <a:latin typeface="Calibri" panose="020F0502020204030204" pitchFamily="34" charset="0"/>
                <a:cs typeface="Arial Narrow Bold"/>
              </a:rPr>
              <a:t>Internal</a:t>
            </a:r>
            <a:endParaRPr lang="en-US" sz="1000" b="1" i="0" dirty="0">
              <a:solidFill>
                <a:srgbClr val="000000"/>
              </a:solidFill>
              <a:latin typeface="Calibri" panose="020F0502020204030204" pitchFamily="34" charset="0"/>
              <a:cs typeface="Arial Narrow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77138" y="6073775"/>
            <a:ext cx="1317625" cy="33813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 Narrow Bold"/>
                <a:cs typeface="Arial Narrow Bold"/>
              </a:rPr>
              <a:t>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AFEB51F3-C61A-63C4-263C-8992C2EC5B54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5" r:id="rId2"/>
    <p:sldLayoutId id="214748372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AEEA3-646A-44D7-8479-544ABD838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2EF47-DD3A-4E31-BC69-81A4DCAB2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6FFB9-8BFB-433B-8A33-B51F32129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1DBA-A660-4C12-9C4C-9D84154BF08F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78763-22C5-4C3A-ACC6-1E26D65C3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EDAD5-0163-46B1-B060-E48F6AD8A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6A00E-90F0-412C-AC7E-FE6031BBD1F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15224C4A-1C1F-C12A-05B3-8054AEB8B926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03093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1BF8E-2823-4E43-985B-38CDD5C29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889DC-FDFB-49A8-965F-0B1490DA2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BF4D7-86ED-4407-B66F-526E0E02D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7485-FBEF-4DA9-9553-168C44DAC090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4AB6-65AA-4527-82DA-86AD2B51D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DA32D-5BC7-4566-B1CF-817AF6DD1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21EB-2F90-483A-9F78-E99F766FD48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02B66C5C-AFC2-9A34-313F-A8FFB4B71448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5146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004DD-1979-4836-B57C-055055D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9CE61-688C-4EB2-AD33-27B024432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04408-EF00-48C4-B893-D8833FBF7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5166-3500-43F0-B7B7-20BC41C7D961}" type="datetimeFigureOut">
              <a:rPr lang="en-CA" smtClean="0"/>
              <a:t>2024-02-08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EE824-BDD6-4D09-B1CC-3E146738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955E3-2B2D-4CE0-A499-5AC7C5CE4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FC0F-7DB8-4EF5-905E-A541EA1F11B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C168E49E-91E8-086A-B2ED-5353E97A90E5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74176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SIPCMContentMarking" descr="{&quot;HashCode&quot;:439207315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82DA0E58-E34E-98E6-040D-2F9E0ED95D0A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people sitting and smiling&#10;&#10;Description automatically generated">
            <a:extLst>
              <a:ext uri="{FF2B5EF4-FFF2-40B4-BE49-F238E27FC236}">
                <a16:creationId xmlns:a16="http://schemas.microsoft.com/office/drawing/2014/main" id="{3EAC04CC-E81F-9E77-CA3E-0742F159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" y="156344"/>
            <a:ext cx="7965440" cy="4250440"/>
          </a:xfrm>
          <a:prstGeom prst="rect">
            <a:avLst/>
          </a:prstGeom>
        </p:spPr>
      </p:pic>
      <p:pic>
        <p:nvPicPr>
          <p:cNvPr id="3" name="Picture 2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46F9ACEB-D0B0-4306-F45C-4A005FB38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9416" y="5042729"/>
            <a:ext cx="2850904" cy="16867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62A54F-7AAB-F2D7-832E-C441A0682387}"/>
              </a:ext>
            </a:extLst>
          </p:cNvPr>
          <p:cNvSpPr txBox="1"/>
          <p:nvPr/>
        </p:nvSpPr>
        <p:spPr>
          <a:xfrm>
            <a:off x="171717" y="4576436"/>
            <a:ext cx="5825736" cy="1135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District 7070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President Elects Learning (PELs)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Youth Services – Mark Chipman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Need your help to promote Youth Services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240" y="1314386"/>
            <a:ext cx="882445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endParaRPr lang="en-US" sz="14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You can make an immediate impact within your Club!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Bring information back to your club/help promote our youth programs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Show videos/circulate pamphlets to you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Reach out to Rotary Club family members/friends – see if their kids want to participate in these youth programs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Guide candidates to the online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Contact me for assistance/questions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WE CAN HELP!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lvl="2" algn="ctr"/>
            <a:endParaRPr lang="en-US" sz="2800" b="1" dirty="0">
              <a:solidFill>
                <a:srgbClr val="FF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A359AD-E703-0EC0-A25E-82F60734FBD8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47EFF2A3-0BD3-09CB-F789-8A543706E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6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Agenda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273" y="1314386"/>
            <a:ext cx="8824459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What does Youth Services mean to your Club?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Overview of Youth Services in D7070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Youth Exchange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Rotary Youth Leadership Symposium (RYLS)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HIP Y2Y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Interact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Rotaract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How can you as President Elects make an immediate impact?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lvl="2" algn="ctr"/>
            <a:endParaRPr lang="en-US" sz="2800" b="1" dirty="0">
              <a:solidFill>
                <a:srgbClr val="FF0000"/>
              </a:solidFill>
              <a:highlight>
                <a:srgbClr val="FFFFFF"/>
              </a:highlight>
              <a:latin typeface="+mn-lt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50DEC7-6A85-5810-5FC3-6721CC6D1E75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FC9C8700-4561-4265-5EC2-1AF59C7EC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1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Rotary D7070 Youth Services – Where we stand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241" y="1314386"/>
            <a:ext cx="79160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lvl="2" algn="ctr"/>
            <a:endParaRPr lang="en-US" sz="15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lvl="2" algn="ctr"/>
            <a:r>
              <a:rPr lang="en-US" sz="2600" b="1" dirty="0">
                <a:solidFill>
                  <a:srgbClr val="FF0000"/>
                </a:solidFill>
                <a:highlight>
                  <a:srgbClr val="FFFFFF"/>
                </a:highlight>
                <a:latin typeface="+mn-lt"/>
              </a:rPr>
              <a:t>YOUTH SERVICES ALWAYS BIG PART OF D7070 CULTURE</a:t>
            </a:r>
          </a:p>
          <a:p>
            <a:pPr lvl="2" algn="ctr"/>
            <a:endParaRPr lang="en-US" sz="2600" b="1" dirty="0">
              <a:solidFill>
                <a:srgbClr val="FF0000"/>
              </a:solidFill>
              <a:highlight>
                <a:srgbClr val="FFFFFF"/>
              </a:highlight>
              <a:latin typeface="+mn-lt"/>
            </a:endParaRPr>
          </a:p>
          <a:p>
            <a:pPr lvl="2" algn="ctr"/>
            <a:r>
              <a:rPr lang="en-US" sz="2600" b="1" dirty="0">
                <a:solidFill>
                  <a:srgbClr val="FF0000"/>
                </a:solidFill>
                <a:highlight>
                  <a:srgbClr val="FFFFFF"/>
                </a:highlight>
                <a:latin typeface="+mn-lt"/>
              </a:rPr>
              <a:t>……FOCUS NOW ON REBULDING TO GET BACK TO PRE-COVID NUMBERS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91502-AC8C-8CDA-4FC4-7F3C4F37FFB4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D53AD9A8-A1ED-7B09-5A54-BB7622E12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Arial Narrow Bold" panose="020B0706020202030204" pitchFamily="34" charset="0"/>
              </a:rPr>
              <a:t>Youth Exchange</a:t>
            </a:r>
            <a:endParaRPr lang="en-US" sz="3600" b="1" dirty="0">
              <a:solidFill>
                <a:schemeClr val="bg1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9422" y="1602666"/>
            <a:ext cx="9163050" cy="41242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b="0" i="0" dirty="0">
                <a:effectLst/>
                <a:latin typeface="+mn-lt"/>
              </a:rPr>
              <a:t>Students learn a new language, another culture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b="0" i="0" dirty="0">
                <a:effectLst/>
                <a:latin typeface="+mn-lt"/>
              </a:rPr>
              <a:t>Exchanges for students ages 15-19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b="0" i="0" dirty="0">
                <a:effectLst/>
                <a:latin typeface="+mn-lt"/>
              </a:rPr>
              <a:t>Long-term exchanges last a full academic year, attend local schools, multiple host families.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b="0" i="0" dirty="0">
                <a:effectLst/>
                <a:latin typeface="+mn-lt"/>
              </a:rPr>
              <a:t>Room and board, school fees are provided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latin typeface="+mn-lt"/>
              </a:rPr>
              <a:t>S</a:t>
            </a:r>
            <a:r>
              <a:rPr lang="en-US" sz="2200" b="0" i="0" dirty="0">
                <a:effectLst/>
                <a:latin typeface="+mn-lt"/>
              </a:rPr>
              <a:t>tudents responsible for</a:t>
            </a:r>
            <a:r>
              <a:rPr lang="en-US" sz="2200" dirty="0">
                <a:latin typeface="+mn-lt"/>
              </a:rPr>
              <a:t> trip expenses, spending money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200" dirty="0">
                <a:latin typeface="+mn-lt"/>
              </a:rPr>
              <a:t>We currently have 3 outbound and 3 inbound students; next year 5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200" dirty="0"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200" dirty="0">
                <a:latin typeface="+mn-lt"/>
              </a:rPr>
              <a:t>Consider supporting a Youth Exchange student, new recruiting starts in the Fall – need further info, help to promote – we can help!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200" dirty="0">
                <a:latin typeface="+mn-lt"/>
              </a:rPr>
              <a:t>Youth Exchange Chair – Beth Selby/Trevor Hagerman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000" dirty="0">
              <a:solidFill>
                <a:srgbClr val="39424A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80E867-DF1C-4949-47A5-3493638AB47B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01AD37F9-2E63-62CE-3B73-06B06B20A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8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05328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Arial Narrow Bold" panose="020B0706020202030204" pitchFamily="34" charset="0"/>
              </a:rPr>
              <a:t>Rotary Youth Leadership Symposium (RYLS</a:t>
            </a:r>
            <a:r>
              <a:rPr lang="en-US" sz="3600">
                <a:solidFill>
                  <a:schemeClr val="bg1"/>
                </a:solidFill>
                <a:latin typeface="Arial Narrow Bold" panose="020B0706020202030204" pitchFamily="34" charset="0"/>
              </a:rPr>
              <a:t>) </a:t>
            </a:r>
            <a:endParaRPr lang="en-US" sz="3600" b="1" dirty="0">
              <a:solidFill>
                <a:schemeClr val="bg1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640" y="1240332"/>
            <a:ext cx="9163050" cy="4741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A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ges 16 to 20 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Immersive program focused on diversity, leadership, and action. </a:t>
            </a:r>
            <a:endParaRPr lang="en-CA" sz="2200" dirty="0">
              <a:effectLst/>
              <a:latin typeface="+mn-lt"/>
              <a:ea typeface="Arial" panose="020B0604020202020204" pitchFamily="34" charset="0"/>
            </a:endParaRP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This year April 18-21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, 2024 at the </a:t>
            </a:r>
            <a:r>
              <a:rPr lang="en-CA" sz="2200" dirty="0" err="1">
                <a:effectLst/>
                <a:latin typeface="+mn-lt"/>
                <a:ea typeface="Open Sans" panose="020B0606030504020204" pitchFamily="34" charset="0"/>
              </a:rPr>
              <a:t>Ganaraska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 Forest Centre, </a:t>
            </a:r>
            <a:r>
              <a:rPr lang="en-CA" sz="2200" dirty="0">
                <a:latin typeface="+mn-lt"/>
                <a:ea typeface="Open Sans" panose="020B0606030504020204" pitchFamily="34" charset="0"/>
              </a:rPr>
              <a:t>an 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outdoor education facility; 30 students are taken part – openings available!!! 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The 3-night experience will offer an inspiring program: </a:t>
            </a:r>
          </a:p>
          <a:p>
            <a:pPr marL="800100" marR="4699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Diversity, Equity and Inclusion, </a:t>
            </a:r>
            <a:r>
              <a:rPr lang="en-CA" sz="2200" dirty="0">
                <a:latin typeface="+mn-lt"/>
                <a:ea typeface="Open Sans" panose="020B0606030504020204" pitchFamily="34" charset="0"/>
              </a:rPr>
              <a:t>Conflict Resolution, Goal Setting, 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Hands-on Activities, Group Dynamics, Public Speaking, Outdoor Survival adventures along with campfires, friendship, tons of fun!!!  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200" dirty="0">
              <a:effectLst/>
              <a:latin typeface="+mn-lt"/>
              <a:ea typeface="Open Sans" panose="020B0606030504020204" pitchFamily="34" charset="0"/>
            </a:endParaRP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Consider s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ponsoring youth within </a:t>
            </a:r>
            <a:r>
              <a:rPr lang="en-CA" sz="2200" dirty="0">
                <a:latin typeface="+mn-lt"/>
                <a:ea typeface="Open Sans" panose="020B0606030504020204" pitchFamily="34" charset="0"/>
              </a:rPr>
              <a:t>your</a:t>
            </a:r>
            <a:r>
              <a:rPr lang="en-CA" sz="2200" dirty="0">
                <a:effectLst/>
                <a:latin typeface="+mn-lt"/>
                <a:ea typeface="Open Sans" panose="020B0606030504020204" pitchFamily="34" charset="0"/>
              </a:rPr>
              <a:t> community, as well as members of the Rotaract and Interact Clubs, Exchange students 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RYLS Chair – Mark Chipman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EFD24A-6918-DC43-251D-2263CFA60FA2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568872DE-D323-79F9-0DC6-4EF4B968E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1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TOP 10 Reasons why RYLS is awesome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200" y="1222058"/>
            <a:ext cx="9338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#1 Solid Rotary leadership team and certified Ganaraska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#2 Ganaraska Centre is surrounded by acres of forest/outdoors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#3 Learn Leadership skills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#4 Campfires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#5 Life altering experience for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#6 Delicious meals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#7 Life-long friendships!!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#8 RYLS Tshirt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#9 Easy application online!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+mn-lt"/>
              </a:rPr>
              <a:t>#10 This incredible experience all for only $385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22222"/>
              </a:solidFill>
              <a:highlight>
                <a:srgbClr val="FFFFFF"/>
              </a:highlight>
              <a:latin typeface="+mn-l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highlight>
                  <a:srgbClr val="FFFFFF"/>
                </a:highlight>
                <a:latin typeface="+mn-lt"/>
              </a:rPr>
              <a:t>Apply online now (March 1 deadline) for the April 18-21 RYLS !!!!!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E79BDF-D09D-9CDE-5176-E047C8DA6483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6F69B674-7E70-B5FF-AD05-84394BDFC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05328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Arial Narrow Bold" panose="020B0706020202030204" pitchFamily="34" charset="0"/>
              </a:rPr>
              <a:t>HIP Youth to Youth (Y2Y) Program </a:t>
            </a:r>
            <a:endParaRPr lang="en-US" sz="3600" b="1" dirty="0">
              <a:solidFill>
                <a:schemeClr val="bg1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8109" y="1438926"/>
            <a:ext cx="9163050" cy="43522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Sponsored by Honouring Indigenous People (HIP)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Gathering of Indigenous and non-Indigenous students, 15-17 years old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Learn about each others culture; f</a:t>
            </a:r>
            <a:r>
              <a:rPr lang="en-US" sz="2200" dirty="0" err="1">
                <a:effectLst/>
                <a:latin typeface="+mn-lt"/>
                <a:ea typeface="Calibri" panose="020F0502020204030204" pitchFamily="34" charset="0"/>
              </a:rPr>
              <a:t>orm</a:t>
            </a:r>
            <a:r>
              <a:rPr lang="en-US" sz="2200" dirty="0">
                <a:effectLst/>
                <a:latin typeface="+mn-lt"/>
                <a:ea typeface="Calibri" panose="020F0502020204030204" pitchFamily="34" charset="0"/>
              </a:rPr>
              <a:t> meaningful relationships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n-lt"/>
                <a:ea typeface="Calibri" panose="020F0502020204030204" pitchFamily="34" charset="0"/>
              </a:rPr>
              <a:t>C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ultivate a sense of responsibility for the land, environment</a:t>
            </a:r>
            <a:endParaRPr lang="en-US" sz="2200" dirty="0">
              <a:effectLst/>
              <a:latin typeface="+mn-lt"/>
              <a:ea typeface="Calibri" panose="020F0502020204030204" pitchFamily="34" charset="0"/>
            </a:endParaRP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Winnipeg last year, British Columbia this year, 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+mn-lt"/>
              </a:rPr>
              <a:t>90% of participants say experience has profoundly impacted them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Identify youth participants, help fund the program – we can help promote in your club</a:t>
            </a: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+mn-lt"/>
              </a:rPr>
              <a:t>Video to share, pamphlet</a:t>
            </a:r>
            <a:endParaRPr lang="en-CA" sz="2200" dirty="0">
              <a:latin typeface="+mn-lt"/>
              <a:ea typeface="Open Sans" panose="020B0606030504020204" pitchFamily="34" charset="0"/>
            </a:endParaRPr>
          </a:p>
          <a:p>
            <a:pPr marL="342900" marR="46990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2200" dirty="0">
                <a:latin typeface="+mn-lt"/>
                <a:ea typeface="Open Sans" panose="020B0606030504020204" pitchFamily="34" charset="0"/>
              </a:rPr>
              <a:t>Chair John Currie</a:t>
            </a:r>
            <a:endParaRPr lang="en-CA" sz="2200" dirty="0">
              <a:effectLst/>
              <a:latin typeface="+mn-lt"/>
              <a:ea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71109-1558-3A89-BA43-FD1115A91AA6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6F5DD7AB-D954-5671-10E4-CB5F0879E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9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05328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anose="020B0706020202030204" pitchFamily="34" charset="0"/>
              </a:rPr>
              <a:t>Interact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913" y="1628011"/>
            <a:ext cx="9163050" cy="41857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Y</a:t>
            </a:r>
            <a:r>
              <a:rPr lang="en-US" sz="2200" b="0" i="0" dirty="0">
                <a:effectLst/>
                <a:latin typeface="+mn-lt"/>
              </a:rPr>
              <a:t>oung people ages 12-18, mainly high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D7070 – around 5 Interact Clubs</a:t>
            </a:r>
            <a:endParaRPr lang="en-US" sz="2200" b="0" i="0" dirty="0"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350K Interactors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15K clubs in 180 countries worldwide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Know of any </a:t>
            </a:r>
            <a:r>
              <a:rPr lang="en-US" sz="2200">
                <a:latin typeface="+mn-lt"/>
              </a:rPr>
              <a:t>high school </a:t>
            </a:r>
            <a:r>
              <a:rPr lang="en-US" sz="2200" dirty="0">
                <a:latin typeface="+mn-lt"/>
              </a:rPr>
              <a:t>kids wanting to form a club – we can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D7070 Interact Chair – Laura Bradford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solidFill>
                <a:srgbClr val="39424A"/>
              </a:solidFill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solidFill>
                <a:srgbClr val="39424A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48E614-55C3-E37F-CA26-96B12285E8EC}"/>
              </a:ext>
            </a:extLst>
          </p:cNvPr>
          <p:cNvSpPr/>
          <p:nvPr/>
        </p:nvSpPr>
        <p:spPr>
          <a:xfrm>
            <a:off x="8331200" y="6106160"/>
            <a:ext cx="622300" cy="31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3E495E54-880C-360D-7E89-1C6E389A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05328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3600" dirty="0">
                <a:solidFill>
                  <a:schemeClr val="bg1"/>
                </a:solidFill>
                <a:latin typeface="Arial Narrow Bold" panose="020B0706020202030204" pitchFamily="34" charset="0"/>
              </a:rPr>
              <a:t>Rotaract</a:t>
            </a:r>
            <a:endParaRPr lang="en-US" sz="3600" b="1" dirty="0">
              <a:solidFill>
                <a:schemeClr val="bg1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0319" y="1802720"/>
            <a:ext cx="9163050" cy="37548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+mn-lt"/>
              </a:rPr>
              <a:t>Rotaract clubs bring together people ages 18 and older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In </a:t>
            </a:r>
            <a:r>
              <a:rPr lang="en-US" sz="2200" b="0" i="0" dirty="0">
                <a:effectLst/>
                <a:latin typeface="+mn-lt"/>
              </a:rPr>
              <a:t>2019, Rotaract now a membership type, elevating status = Rotary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205K </a:t>
            </a:r>
            <a:r>
              <a:rPr lang="en-US" sz="2200" dirty="0" err="1">
                <a:latin typeface="+mn-lt"/>
              </a:rPr>
              <a:t>Rotaractors</a:t>
            </a:r>
            <a:r>
              <a:rPr lang="en-US" sz="2200" dirty="0">
                <a:latin typeface="+mn-lt"/>
              </a:rPr>
              <a:t> worldwide;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10K clubs in 180 countries worldwide,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5 Clubs in D7070, we were at 15 a few years 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eClub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n-lt"/>
              </a:rPr>
              <a:t>Know of any young people wanting to join Rotaract – we can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n-lt"/>
              </a:rPr>
              <a:t>D7070 Rotaract Ambassadors – </a:t>
            </a:r>
            <a:r>
              <a:rPr lang="en-US" altLang="en-US" sz="2200" dirty="0" err="1">
                <a:latin typeface="+mn-lt"/>
              </a:rPr>
              <a:t>Malaravan</a:t>
            </a:r>
            <a:r>
              <a:rPr lang="en-US" altLang="en-US" sz="2200" dirty="0">
                <a:latin typeface="+mn-lt"/>
              </a:rPr>
              <a:t> Balachandran, Liam Hancock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solidFill>
                <a:srgbClr val="39424A"/>
              </a:solidFill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2000" dirty="0">
              <a:solidFill>
                <a:srgbClr val="39424A"/>
              </a:solidFill>
              <a:latin typeface="+mn-lt"/>
            </a:endParaRPr>
          </a:p>
        </p:txBody>
      </p:sp>
      <p:pic>
        <p:nvPicPr>
          <p:cNvPr id="5" name="Picture 4" descr="A group of stars on a black background&#10;&#10;Description automatically generated">
            <a:extLst>
              <a:ext uri="{FF2B5EF4-FFF2-40B4-BE49-F238E27FC236}">
                <a16:creationId xmlns:a16="http://schemas.microsoft.com/office/drawing/2014/main" id="{FD6EDD42-CA4E-CF1C-C751-5D4D028BD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0632" y="5896149"/>
            <a:ext cx="1642868" cy="97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1484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56862</TotalTime>
  <Words>662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Narrow Bold</vt:lpstr>
      <vt:lpstr>Calibri</vt:lpstr>
      <vt:lpstr>Calibri Light</vt:lpstr>
      <vt:lpstr>Georgia</vt:lpstr>
      <vt:lpstr>LeadDev-Master_2013-NEW</vt:lpstr>
      <vt:lpstr>1_Custom Design</vt:lpstr>
      <vt:lpstr>4_Custom Design</vt:lpstr>
      <vt:lpstr>3_Custom Design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McPeak</dc:creator>
  <cp:keywords>RBC Internal</cp:keywords>
  <cp:lastModifiedBy>Dave Andrews</cp:lastModifiedBy>
  <cp:revision>334</cp:revision>
  <cp:lastPrinted>2022-04-01T18:21:46Z</cp:lastPrinted>
  <dcterms:created xsi:type="dcterms:W3CDTF">2014-01-09T21:38:42Z</dcterms:created>
  <dcterms:modified xsi:type="dcterms:W3CDTF">2024-02-08T18:33:44Z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7e30bb47-5590-4255-a08a-df8a521ff63a</vt:lpwstr>
  </property>
  <property fmtid="{D5CDD505-2E9C-101B-9397-08002B2CF9AE}" pid="3" name="Classification">
    <vt:lpwstr>TT_RBC_Internal</vt:lpwstr>
  </property>
  <property fmtid="{D5CDD505-2E9C-101B-9397-08002B2CF9AE}" pid="4" name="MSIP_Label_88c63503-0fb3-4712-a32e-7ecb4b7d79e8_Enabled">
    <vt:lpwstr>true</vt:lpwstr>
  </property>
  <property fmtid="{D5CDD505-2E9C-101B-9397-08002B2CF9AE}" pid="5" name="MSIP_Label_88c63503-0fb3-4712-a32e-7ecb4b7d79e8_SetDate">
    <vt:lpwstr>2024-02-01T20:48:38Z</vt:lpwstr>
  </property>
  <property fmtid="{D5CDD505-2E9C-101B-9397-08002B2CF9AE}" pid="6" name="MSIP_Label_88c63503-0fb3-4712-a32e-7ecb4b7d79e8_Method">
    <vt:lpwstr>Standard</vt:lpwstr>
  </property>
  <property fmtid="{D5CDD505-2E9C-101B-9397-08002B2CF9AE}" pid="7" name="MSIP_Label_88c63503-0fb3-4712-a32e-7ecb4b7d79e8_Name">
    <vt:lpwstr>88c63503-0fb3-4712-a32e-7ecb4b7d79e8</vt:lpwstr>
  </property>
  <property fmtid="{D5CDD505-2E9C-101B-9397-08002B2CF9AE}" pid="8" name="MSIP_Label_88c63503-0fb3-4712-a32e-7ecb4b7d79e8_SiteId">
    <vt:lpwstr>d9da684f-2c03-432a-a7b6-ed714ffc7683</vt:lpwstr>
  </property>
  <property fmtid="{D5CDD505-2E9C-101B-9397-08002B2CF9AE}" pid="9" name="MSIP_Label_88c63503-0fb3-4712-a32e-7ecb4b7d79e8_ActionId">
    <vt:lpwstr>bf49da17-e2a5-46c3-861a-30d950b70cdd</vt:lpwstr>
  </property>
  <property fmtid="{D5CDD505-2E9C-101B-9397-08002B2CF9AE}" pid="10" name="MSIP_Label_88c63503-0fb3-4712-a32e-7ecb4b7d79e8_ContentBits">
    <vt:lpwstr>2</vt:lpwstr>
  </property>
</Properties>
</file>