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6" r:id="rId5"/>
    <p:sldId id="261" r:id="rId6"/>
    <p:sldId id="314" r:id="rId7"/>
    <p:sldId id="313" r:id="rId8"/>
    <p:sldId id="335" r:id="rId9"/>
    <p:sldId id="337" r:id="rId10"/>
    <p:sldId id="315" r:id="rId11"/>
    <p:sldId id="307" r:id="rId12"/>
    <p:sldId id="334" r:id="rId13"/>
    <p:sldId id="312" r:id="rId14"/>
    <p:sldId id="333" r:id="rId15"/>
    <p:sldId id="316" r:id="rId16"/>
    <p:sldId id="300" r:id="rId17"/>
    <p:sldId id="336" r:id="rId18"/>
    <p:sldId id="317" r:id="rId19"/>
    <p:sldId id="338" r:id="rId20"/>
    <p:sldId id="318" r:id="rId21"/>
    <p:sldId id="339" r:id="rId22"/>
    <p:sldId id="340" r:id="rId23"/>
    <p:sldId id="341" r:id="rId24"/>
    <p:sldId id="342" r:id="rId25"/>
    <p:sldId id="343" r:id="rId26"/>
    <p:sldId id="328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00E4"/>
    <a:srgbClr val="EDF0FD"/>
    <a:srgbClr val="063DE8"/>
    <a:srgbClr val="037C03"/>
    <a:srgbClr val="438E00"/>
    <a:srgbClr val="EAEC5E"/>
    <a:srgbClr val="FCFEB9"/>
    <a:srgbClr val="3365FB"/>
    <a:srgbClr val="FFD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8AC14-9C03-4EA3-9907-F9167E208681}" v="54" dt="2025-02-16T16:47:51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4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7388"/>
            <a:ext cx="4565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547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9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62643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80750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75967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844932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5052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64818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15342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4252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83856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7566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6897D-6CE1-BD11-7165-825DE578F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21907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4198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C5F31-43D8-2256-2E5E-BB99F05A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1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48100"/>
            <a:ext cx="8534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366CE-3FD0-8CCD-C0A4-B49A120B8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B09DF-5468-0410-4CB3-167CEDE00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32F92-4096-BD38-D74F-A6DF4C3EE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075A9-990C-BA46-3A6B-2873B088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58" y="-20648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19A86-9CF4-04F6-06B4-E6C0ACDB8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EB492-8CA2-32B4-5BC6-0691DD320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6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221FE-C6BB-8599-EF9B-CBC0146C0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497" y="-22123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15FFB-75C6-503F-F822-BED5CE330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4" y="-33343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2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7780338" y="4805363"/>
            <a:ext cx="1363662" cy="20526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03325" cy="1895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 useBgFill="1"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ln w="12700">
            <a:solidFill>
              <a:srgbClr val="FFD83D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FFD83D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 descr="1rotary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143000" y="1219200"/>
            <a:ext cx="7315200" cy="76200"/>
            <a:chOff x="384" y="1104"/>
            <a:chExt cx="4800" cy="48"/>
          </a:xfrm>
        </p:grpSpPr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5" name="Line 9"/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</p:grpSp>
      <p:pic>
        <p:nvPicPr>
          <p:cNvPr id="1032" name="Picture 10" descr="riemblem_c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4"/>
          <p:cNvSpPr txBox="1">
            <a:spLocks noChangeArrowheads="1"/>
          </p:cNvSpPr>
          <p:nvPr/>
        </p:nvSpPr>
        <p:spPr bwMode="auto">
          <a:xfrm>
            <a:off x="5562600" y="6354763"/>
            <a:ext cx="327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 u="none" dirty="0">
                <a:latin typeface="Times New Roman" panose="02020603050405020304" pitchFamily="18" charset="0"/>
              </a:rPr>
              <a:t>Rotary eLearning Center- Community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-84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3737"/>
            <a:ext cx="7772400" cy="1362075"/>
          </a:xfrm>
        </p:spPr>
        <p:txBody>
          <a:bodyPr/>
          <a:lstStyle/>
          <a:p>
            <a:pPr>
              <a:defRPr/>
            </a:pP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Oh No!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The “G” Word</a:t>
            </a:r>
            <a:br>
              <a:rPr lang="en-US" dirty="0">
                <a:ea typeface="+mj-ea"/>
              </a:rPr>
            </a:br>
            <a:br>
              <a:rPr lang="en-US" sz="2000" dirty="0">
                <a:ea typeface="+mj-ea"/>
              </a:rPr>
            </a:br>
            <a:r>
              <a:rPr lang="en-US" sz="2000" dirty="0">
                <a:ea typeface="+mj-ea"/>
              </a:rPr>
              <a:t>A Governance Primer</a:t>
            </a:r>
            <a:br>
              <a:rPr lang="en-US" dirty="0">
                <a:ea typeface="+mj-ea"/>
              </a:rPr>
            </a:br>
            <a:br>
              <a:rPr lang="en-US" dirty="0">
                <a:ea typeface="+mj-ea"/>
              </a:rPr>
            </a:br>
            <a:r>
              <a:rPr lang="en-US" sz="2000" dirty="0">
                <a:ea typeface="+mj-ea"/>
              </a:rPr>
              <a:t>Presented by: Terry Caputo</a:t>
            </a:r>
            <a:br>
              <a:rPr lang="en-US" sz="2000" dirty="0"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346825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9718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66700"/>
            <a:ext cx="5029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A Board is effective when? 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The club is on track to achieve its goals</a:t>
            </a:r>
          </a:p>
          <a:p>
            <a:endParaRPr lang="en-US" u="non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Fundraising efforts are successful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Annual goals are being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Value is recognized by your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none" dirty="0"/>
          </a:p>
          <a:p>
            <a:r>
              <a:rPr lang="en-US" u="none" dirty="0"/>
              <a:t>Directors are engaged and can have constructive dialogue at meetings prior to decisions being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none" dirty="0"/>
          </a:p>
          <a:p>
            <a:r>
              <a:rPr lang="en-US" u="none" dirty="0"/>
              <a:t>The sum of its parts are greater than the whole: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President is a team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Directors have a good mix of skills and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Very supportive board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44114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5791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Enemies of Board Effectiveness 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70227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information and knowledge</a:t>
            </a:r>
          </a:p>
          <a:p>
            <a:pPr marL="514350" indent="-514350">
              <a:buFont typeface="+mj-lt"/>
              <a:buAutoNum type="arabicPeriod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Group-decision making style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independence from the club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ACE3A-299F-F003-7AD1-911103A7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504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2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66700"/>
            <a:ext cx="3962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Governance System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295900"/>
          </a:xfrm>
        </p:spPr>
        <p:txBody>
          <a:bodyPr/>
          <a:lstStyle/>
          <a:p>
            <a:r>
              <a:rPr lang="en-CA" sz="3000" dirty="0"/>
              <a:t>Does your Club have a governance system?</a:t>
            </a:r>
          </a:p>
          <a:p>
            <a:endParaRPr lang="en-CA" sz="3000" dirty="0"/>
          </a:p>
          <a:p>
            <a:r>
              <a:rPr lang="en-CA" sz="3000" dirty="0"/>
              <a:t>What documents do you use to set the direction for the club?</a:t>
            </a:r>
          </a:p>
          <a:p>
            <a:endParaRPr lang="en-CA" sz="3000" dirty="0"/>
          </a:p>
          <a:p>
            <a:r>
              <a:rPr lang="en-CA" sz="3000" dirty="0"/>
              <a:t>What documents do you use to ensure the club is heading in the right direction?</a:t>
            </a:r>
          </a:p>
          <a:p>
            <a:endParaRPr lang="en-CA" sz="3000" dirty="0"/>
          </a:p>
          <a:p>
            <a:r>
              <a:rPr lang="en-CA" sz="3000" dirty="0"/>
              <a:t>How do you gain confidence that you are compliant with all policies/regulations/etc.</a:t>
            </a:r>
          </a:p>
        </p:txBody>
      </p:sp>
    </p:spTree>
    <p:extLst>
      <p:ext uri="{BB962C8B-B14F-4D97-AF65-F5344CB8AC3E}">
        <p14:creationId xmlns:p14="http://schemas.microsoft.com/office/powerpoint/2010/main" val="227939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91000" y="304800"/>
            <a:ext cx="3810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Sources of Direction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19200" y="16764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Strategic Plan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0955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Consideration of</a:t>
            </a:r>
            <a:r>
              <a:rPr kumimoji="0" lang="en-US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Risks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801841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Committees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Policies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581400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98213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Where are we headed?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75249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What obstacles and opportunities might we face along the way?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Who will do what?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194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How will we resource our efforts?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0FB71-76D4-D628-C3A6-B3FDA2A4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94752" y="318111"/>
            <a:ext cx="3581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Sources of Control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19200" y="16764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Annual Report to Members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0955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Performance Measures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801841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Evaluations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581400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Financial Statements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982134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Where are we compared to where we said we would be?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75249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/>
              <a:t>How do we measure up and how well have we mitigated risk and taken advantage of opportunities?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How well did we perform?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19447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/>
              <a:t>How are we doing compared to budget?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B7C08-1C46-C5C6-E382-90632F71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66700"/>
            <a:ext cx="5029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Confidence in Compliance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077200" cy="4724400"/>
          </a:xfrm>
        </p:spPr>
        <p:txBody>
          <a:bodyPr/>
          <a:lstStyle/>
          <a:p>
            <a:r>
              <a:rPr lang="en-CA" dirty="0"/>
              <a:t>Do you know the various sources of compliance that the club has to follow: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RI – constitution, bylaws, code of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Club – constitution (required by RI), bylaws, letters patent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Government – the legislation and regulations applicable to the jurisdiction where it is situated (i.e. Corporations Acts (Ontario/Federal)</a:t>
            </a:r>
          </a:p>
        </p:txBody>
      </p:sp>
    </p:spTree>
    <p:extLst>
      <p:ext uri="{BB962C8B-B14F-4D97-AF65-F5344CB8AC3E}">
        <p14:creationId xmlns:p14="http://schemas.microsoft.com/office/powerpoint/2010/main" val="131961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4825" y="271462"/>
            <a:ext cx="3581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Operational Board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4600" y="1676400"/>
            <a:ext cx="4114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Stakeholders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(exclusively members)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>
            <a:off x="2324100" y="3124200"/>
            <a:ext cx="685800" cy="12192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6281737" y="3048000"/>
            <a:ext cx="695325" cy="12192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3581400"/>
            <a:ext cx="2981325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Representative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Board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4800600"/>
            <a:ext cx="2524125" cy="914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Who is providing oversight?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1066800" y="2514600"/>
            <a:ext cx="1066800" cy="236220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N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7315200" y="2514600"/>
            <a:ext cx="990600" cy="2362200"/>
          </a:xfrm>
          <a:prstGeom prst="upArrow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u="none" dirty="0"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L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186379-ECFA-1293-6C41-1999EF33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7" y="-11912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CA" b="1" i="1" dirty="0"/>
              <a:t>Build a culture of governance (take it seriously)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Take advantage of members with expertise (i.e. lawyers, accountants, professionals)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Evaluate the effectiveness of how the Club is run through the various committees</a:t>
            </a:r>
          </a:p>
          <a:p>
            <a:pPr marL="1543050" lvl="2" indent="-742950"/>
            <a:r>
              <a:rPr lang="en-CA" b="1" i="1" dirty="0"/>
              <a:t>Consider whether the Committees are resourced appropriately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Confirm if you have been incorporated and under what jurisdiction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CF630D-43BF-CC0C-9395-19E00C8C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063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u="none" kern="0">
                <a:ea typeface="+mj-ea"/>
              </a:rPr>
              <a:t>What’s Important</a:t>
            </a:r>
            <a:endParaRPr lang="en-US" sz="3200" u="none" kern="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425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Read the appropriate Corporations Act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Ensure you have filed your tax returns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Review the RI Constitution and Bylaws and ensure the Club’s are consistent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Review the bylaws and refresh where required</a:t>
            </a:r>
          </a:p>
          <a:p>
            <a:pPr marL="1543050" lvl="2" indent="-742950"/>
            <a:r>
              <a:rPr lang="en-CA" b="1" i="1" dirty="0"/>
              <a:t>Ensure you note important procedures within the bylaws to ensure compliance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Do a refresh of your policies and procedures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323B05-70B4-6A17-440E-F0A10073E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89063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What’s Important</a:t>
            </a:r>
          </a:p>
        </p:txBody>
      </p:sp>
    </p:spTree>
    <p:extLst>
      <p:ext uri="{BB962C8B-B14F-4D97-AF65-F5344CB8AC3E}">
        <p14:creationId xmlns:p14="http://schemas.microsoft.com/office/powerpoint/2010/main" val="279829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CA" b="1" i="1" dirty="0"/>
              <a:t>Ensure proper oversight</a:t>
            </a:r>
          </a:p>
          <a:p>
            <a:pPr marL="1543050" lvl="2" indent="-742950"/>
            <a:r>
              <a:rPr lang="en-CA" b="1" i="1" dirty="0"/>
              <a:t>Succession planning for the President and Board as a whole (normally done by a Governance and Nominating Committee)</a:t>
            </a:r>
          </a:p>
          <a:p>
            <a:pPr marL="1543050" lvl="2" indent="-742950"/>
            <a:r>
              <a:rPr lang="en-CA" b="1" i="1" dirty="0"/>
              <a:t>Are your policies and procedures up to date</a:t>
            </a:r>
          </a:p>
          <a:p>
            <a:pPr marL="1543050" lvl="2" indent="-742950"/>
            <a:r>
              <a:rPr lang="en-CA" b="1" i="1" dirty="0"/>
              <a:t>Are your financial results audited or reviewed (requirement under the business corporations act)</a:t>
            </a:r>
          </a:p>
          <a:p>
            <a:pPr marL="1543050" lvl="2" indent="-742950"/>
            <a:r>
              <a:rPr lang="en-CA" b="1" i="1" dirty="0"/>
              <a:t>Should you set up a separate Audit and Finance Committee made up of members with accounting/finance background)</a:t>
            </a:r>
          </a:p>
          <a:p>
            <a:pPr marL="1543050" lvl="2" indent="-742950"/>
            <a:r>
              <a:rPr lang="en-CA" b="1" i="1" dirty="0"/>
              <a:t>Build a compliance checklist and have the Treasurer attest to meeting the compliance</a:t>
            </a:r>
          </a:p>
          <a:p>
            <a:pPr marL="1543050" lvl="2" indent="-742950"/>
            <a:endParaRPr lang="en-CA" b="1" i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F18BCCA-BED5-293E-CC1C-27E373ED8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89063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What’s Important</a:t>
            </a:r>
          </a:p>
        </p:txBody>
      </p:sp>
    </p:spTree>
    <p:extLst>
      <p:ext uri="{BB962C8B-B14F-4D97-AF65-F5344CB8AC3E}">
        <p14:creationId xmlns:p14="http://schemas.microsoft.com/office/powerpoint/2010/main" val="33310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79952"/>
            <a:ext cx="5410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Why the need for governance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47407"/>
            <a:ext cx="2276475" cy="139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057400"/>
            <a:ext cx="472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Avoid conflicts that erode the member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Ensure compliance with rules and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Ensure the smooth operations of the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98" y="3657600"/>
            <a:ext cx="2271478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66700"/>
            <a:ext cx="5105400" cy="838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Useful Tool - Reporting</a:t>
            </a:r>
            <a:endParaRPr lang="en-US" sz="3200" dirty="0">
              <a:ea typeface="+mj-ea"/>
            </a:endParaRP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66700"/>
            <a:ext cx="4495800" cy="838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Useful Tool - </a:t>
            </a:r>
            <a:r>
              <a:rPr lang="en-US" sz="3200" dirty="0">
                <a:ea typeface="+mj-ea"/>
              </a:rPr>
              <a:t>Agenda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459452"/>
            <a:ext cx="4800600" cy="51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441"/>
            <a:ext cx="48006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How You Run a Meeting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r>
              <a:rPr lang="en-CA" b="1" i="1" dirty="0"/>
              <a:t>Ensure you run a proper meeting</a:t>
            </a:r>
          </a:p>
          <a:p>
            <a:pPr marL="1543050" lvl="2" indent="-742950"/>
            <a:r>
              <a:rPr lang="en-CA" b="1" i="1" dirty="0"/>
              <a:t>Confirm quorum</a:t>
            </a:r>
          </a:p>
          <a:p>
            <a:pPr marL="1543050" lvl="2" indent="-742950"/>
            <a:r>
              <a:rPr lang="en-CA" b="1" i="1" dirty="0"/>
              <a:t>Ensure there are no conflicts of interest</a:t>
            </a:r>
          </a:p>
          <a:p>
            <a:pPr marL="1543050" lvl="2" indent="-742950"/>
            <a:r>
              <a:rPr lang="en-CA" b="1" i="1" dirty="0"/>
              <a:t>Have proper minutes documenting decisions</a:t>
            </a:r>
          </a:p>
          <a:p>
            <a:pPr marL="1543050" lvl="2" indent="-742950"/>
            <a:r>
              <a:rPr lang="en-CA" b="1" i="1" dirty="0"/>
              <a:t>There should always be a financial report</a:t>
            </a:r>
          </a:p>
          <a:p>
            <a:pPr marL="1543050" lvl="2" indent="-742950"/>
            <a:r>
              <a:rPr lang="en-CA" b="1" i="1" dirty="0"/>
              <a:t>Any decisions that need to be made should have a briefing note written for Board members read prior to the meeting</a:t>
            </a:r>
          </a:p>
          <a:p>
            <a:pPr marL="1543050" lvl="2" indent="-742950"/>
            <a:r>
              <a:rPr lang="en-CA" b="1" i="1" dirty="0"/>
              <a:t>The Director responsible for the agenda item should write the briefing note and provide information</a:t>
            </a:r>
          </a:p>
          <a:p>
            <a:pPr marL="1543050" lvl="2" indent="-742950"/>
            <a:r>
              <a:rPr lang="en-CA" b="1" i="1" dirty="0"/>
              <a:t>Send out the meeting material well in advance</a:t>
            </a:r>
          </a:p>
          <a:p>
            <a:pPr marL="1543050" lvl="2" indent="-742950"/>
            <a:r>
              <a:rPr lang="en-CA" b="1" i="1" dirty="0"/>
              <a:t>President (Chair) ensures all voices are heard</a:t>
            </a:r>
          </a:p>
          <a:p>
            <a:pPr marL="1543050" lvl="2" indent="-742950"/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155078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5" y="266700"/>
            <a:ext cx="24384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Thank you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295900"/>
          </a:xfrm>
        </p:spPr>
        <p:txBody>
          <a:bodyPr/>
          <a:lstStyle/>
          <a:p>
            <a:pPr lvl="1"/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/>
              <a:t>Terry Caputo</a:t>
            </a:r>
          </a:p>
          <a:p>
            <a:pPr marL="457200" lvl="1" indent="0">
              <a:buNone/>
            </a:pPr>
            <a:r>
              <a:rPr lang="en-CA" dirty="0"/>
              <a:t>(905) 213-5925 </a:t>
            </a:r>
            <a:r>
              <a:rPr lang="en-CA"/>
              <a:t>(cell)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terrycaputo@outlook.com</a:t>
            </a:r>
          </a:p>
        </p:txBody>
      </p:sp>
    </p:spTree>
    <p:extLst>
      <p:ext uri="{BB962C8B-B14F-4D97-AF65-F5344CB8AC3E}">
        <p14:creationId xmlns:p14="http://schemas.microsoft.com/office/powerpoint/2010/main" val="83959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66700"/>
            <a:ext cx="3886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 is Governance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2057400" y="1600200"/>
            <a:ext cx="49530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...the system by which an organization is directed and controlled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58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65043"/>
            <a:ext cx="3810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In a Rotary Context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2057400" y="1600200"/>
            <a:ext cx="495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4000" u="none" kern="0" dirty="0"/>
              <a:t>...how does the Board ensure the proper running of the club so that we meet the needs of our interested parties.</a:t>
            </a:r>
            <a:endParaRPr lang="en-CA" u="none" kern="0" dirty="0"/>
          </a:p>
        </p:txBody>
      </p:sp>
    </p:spTree>
    <p:extLst>
      <p:ext uri="{BB962C8B-B14F-4D97-AF65-F5344CB8AC3E}">
        <p14:creationId xmlns:p14="http://schemas.microsoft.com/office/powerpoint/2010/main" val="58227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66700"/>
            <a:ext cx="4953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Primary Role of the Board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62000" y="160020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3600" u="none" kern="0" dirty="0"/>
              <a:t>Annual selection of the President?</a:t>
            </a:r>
          </a:p>
          <a:p>
            <a:endParaRPr lang="en-CA" sz="3600" u="none" kern="0" dirty="0"/>
          </a:p>
          <a:p>
            <a:r>
              <a:rPr lang="en-CA" sz="3600" u="none" kern="0" dirty="0"/>
              <a:t>Setting direction and making decision on behalf of the members</a:t>
            </a:r>
          </a:p>
          <a:p>
            <a:endParaRPr lang="en-CA" sz="3600" u="none" kern="0" dirty="0"/>
          </a:p>
          <a:p>
            <a:r>
              <a:rPr lang="en-CA" sz="3600" u="none" kern="0" dirty="0"/>
              <a:t>Monitoring performance and  compliance with laws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30798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99002"/>
            <a:ext cx="38100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Duties as a Director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62000" y="1600200"/>
            <a:ext cx="7696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3600" u="none" kern="0" dirty="0"/>
              <a:t>Two primary duties:</a:t>
            </a:r>
          </a:p>
          <a:p>
            <a:endParaRPr lang="en-CA" sz="3600" u="none" kern="0" dirty="0"/>
          </a:p>
          <a:p>
            <a:pPr marL="1143000" lvl="1" indent="-742950">
              <a:buFont typeface="+mj-lt"/>
              <a:buAutoNum type="arabicPeriod"/>
            </a:pPr>
            <a:r>
              <a:rPr lang="en-CA" u="none" kern="0" dirty="0"/>
              <a:t>Duty of Care – informed and prepared decision making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CA" u="none" kern="0" dirty="0"/>
              <a:t>Duty as a Fiduciary – to act solely in the best interests of the members</a:t>
            </a:r>
          </a:p>
          <a:p>
            <a:pPr marL="1143000" lvl="1" indent="-742950">
              <a:buFont typeface="+mj-lt"/>
              <a:buAutoNum type="arabicPeriod"/>
            </a:pPr>
            <a:endParaRPr lang="en-CA" u="none" kern="0" dirty="0"/>
          </a:p>
          <a:p>
            <a:r>
              <a:rPr lang="en-CA" u="none" kern="0" dirty="0"/>
              <a:t>Directors bear the legal responsibility for decision made by the Board</a:t>
            </a:r>
          </a:p>
        </p:txBody>
      </p:sp>
    </p:spTree>
    <p:extLst>
      <p:ext uri="{BB962C8B-B14F-4D97-AF65-F5344CB8AC3E}">
        <p14:creationId xmlns:p14="http://schemas.microsoft.com/office/powerpoint/2010/main" val="326456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74983"/>
            <a:ext cx="57912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Who are the Interested Parties 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153400" cy="4953000"/>
          </a:xfrm>
        </p:spPr>
        <p:txBody>
          <a:bodyPr/>
          <a:lstStyle/>
          <a:p>
            <a:r>
              <a:rPr lang="en-CA" sz="2800" dirty="0"/>
              <a:t>Rotary International – allows us to use the name, brand and network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r>
              <a:rPr lang="en-CA" sz="2800" dirty="0"/>
              <a:t>Members – pay dues, fundraise and provide human capital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r>
              <a:rPr lang="en-CA" sz="2800" dirty="0"/>
              <a:t>Community – helps us raise the money to fund our initiatives</a:t>
            </a:r>
          </a:p>
          <a:p>
            <a:pPr marL="0" indent="0">
              <a:buNone/>
            </a:pPr>
            <a:r>
              <a:rPr lang="en-CA" sz="2800" dirty="0"/>
              <a:t> </a:t>
            </a:r>
          </a:p>
          <a:p>
            <a:r>
              <a:rPr lang="en-CA" sz="2800" dirty="0"/>
              <a:t>Government – for clubs incorporated/charities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76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00400" y="345281"/>
            <a:ext cx="55626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What Type of Board is Right?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70227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Advisory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Collaborative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Governance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Intervening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Operating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439882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none" dirty="0"/>
              <a:t>Very Passive </a:t>
            </a:r>
            <a:r>
              <a:rPr lang="en-CA" sz="1600" u="none" dirty="0"/>
              <a:t>(Rubber Stamp)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r>
              <a:rPr lang="en-CA" sz="2800" u="none" dirty="0"/>
              <a:t>Very Active </a:t>
            </a:r>
            <a:r>
              <a:rPr lang="en-CA" sz="1600" u="none" dirty="0"/>
              <a:t>(Micro-Managing)</a:t>
            </a:r>
            <a:endParaRPr lang="en-CA" sz="2800" u="none" dirty="0"/>
          </a:p>
        </p:txBody>
      </p:sp>
      <p:sp>
        <p:nvSpPr>
          <p:cNvPr id="3" name="Up-Down Arrow 2"/>
          <p:cNvSpPr/>
          <p:nvPr/>
        </p:nvSpPr>
        <p:spPr bwMode="auto">
          <a:xfrm>
            <a:off x="6096000" y="2057400"/>
            <a:ext cx="381000" cy="28194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E4771-1DCB-8133-1019-D1B1174F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14800" y="332961"/>
            <a:ext cx="3657600" cy="838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Operational Board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4600" y="1676400"/>
            <a:ext cx="4114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Interested Party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(exclusively members)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>
            <a:off x="2324100" y="3124200"/>
            <a:ext cx="685800" cy="12192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6281737" y="3048000"/>
            <a:ext cx="695325" cy="12192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3581400"/>
            <a:ext cx="2981325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Representative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Board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4800600"/>
            <a:ext cx="2524125" cy="914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Who is providing oversight?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CBB00-6B70-8231-4555-1F88830F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6" y="-14505"/>
            <a:ext cx="3019447" cy="1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645"/>
      </p:ext>
    </p:extLst>
  </p:cSld>
  <p:clrMapOvr>
    <a:masterClrMapping/>
  </p:clrMapOvr>
</p:sld>
</file>

<file path=ppt/theme/theme1.xml><?xml version="1.0" encoding="utf-8"?>
<a:theme xmlns:a="http://schemas.openxmlformats.org/drawingml/2006/main" name="New member template">
  <a:themeElements>
    <a:clrScheme name="">
      <a:dk1>
        <a:srgbClr val="000000"/>
      </a:dk1>
      <a:lt1>
        <a:srgbClr val="FFFFFF"/>
      </a:lt1>
      <a:dk2>
        <a:srgbClr val="414141"/>
      </a:dk2>
      <a:lt2>
        <a:srgbClr val="00279F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00279F"/>
      </a:hlink>
      <a:folHlink>
        <a:srgbClr val="C0C0C0"/>
      </a:folHlink>
    </a:clrScheme>
    <a:fontScheme name="New member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w memb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emb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4" ma:contentTypeDescription="Create a new document." ma:contentTypeScope="" ma:versionID="21f9e43456559c0480e5e3bc8b7324e7">
  <xsd:schema xmlns:xsd="http://www.w3.org/2001/XMLSchema" xmlns:xs="http://www.w3.org/2001/XMLSchema" xmlns:p="http://schemas.microsoft.com/office/2006/metadata/properties" xmlns:ns2="41d4868e-e7c5-4a0f-bea8-40f63a832f74" targetNamespace="http://schemas.microsoft.com/office/2006/metadata/properties" ma:root="true" ma:fieldsID="d8249c90373732a3bc6a863b4e1e2dbd" ns2:_="">
    <xsd:import namespace="41d4868e-e7c5-4a0f-bea8-40f63a832f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2ED83-BF88-49F0-955C-024879F7746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51B64B8-58A0-4239-AC68-F43FCAC62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E7ADA-F9F9-40B0-BC41-FB0AE545300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1d4868e-e7c5-4a0f-bea8-40f63a832f7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Settings\hazardj\Local Settings\Temporary Internet Files\OLK3EF\New member template.pot</Template>
  <TotalTime>3089</TotalTime>
  <Pages>4</Pages>
  <Words>996</Words>
  <Application>Microsoft Office PowerPoint</Application>
  <PresentationFormat>On-screen Show (4:3)</PresentationFormat>
  <Paragraphs>226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Monotype Sorts</vt:lpstr>
      <vt:lpstr>Times New Roman</vt:lpstr>
      <vt:lpstr>Wingdings</vt:lpstr>
      <vt:lpstr>New member template</vt:lpstr>
      <vt:lpstr> Oh No! The “G” Word  A Governance Primer  Presented by: Terry Caputo </vt:lpstr>
      <vt:lpstr>Why the need for governance</vt:lpstr>
      <vt:lpstr>What is Governance</vt:lpstr>
      <vt:lpstr>In a Rotary Context</vt:lpstr>
      <vt:lpstr>Primary Role of the Board</vt:lpstr>
      <vt:lpstr>Duties as a Director</vt:lpstr>
      <vt:lpstr>Who are the Interested Parties </vt:lpstr>
      <vt:lpstr>What Type of Board is Right?</vt:lpstr>
      <vt:lpstr>Operational Board</vt:lpstr>
      <vt:lpstr>A Board is effective when? </vt:lpstr>
      <vt:lpstr>Enemies of Board Effectiveness </vt:lpstr>
      <vt:lpstr>Governance System</vt:lpstr>
      <vt:lpstr>Sources of Direction</vt:lpstr>
      <vt:lpstr>Sources of Control</vt:lpstr>
      <vt:lpstr>Confidence in Compliance</vt:lpstr>
      <vt:lpstr>Operational Board</vt:lpstr>
      <vt:lpstr>PowerPoint Presentation</vt:lpstr>
      <vt:lpstr>What’s Important</vt:lpstr>
      <vt:lpstr>What’s Important</vt:lpstr>
      <vt:lpstr>A Useful Tool - Reporting</vt:lpstr>
      <vt:lpstr>A Useful Tool - Agenda</vt:lpstr>
      <vt:lpstr>How You Run a Meeting</vt:lpstr>
      <vt:lpstr>Thank you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 PowerPoint Presentation</dc:title>
  <dc:creator>Jill Hazard</dc:creator>
  <cp:lastModifiedBy>Dave Andrews</cp:lastModifiedBy>
  <cp:revision>226</cp:revision>
  <cp:lastPrinted>2000-05-26T13:44:47Z</cp:lastPrinted>
  <dcterms:created xsi:type="dcterms:W3CDTF">2003-10-27T20:44:48Z</dcterms:created>
  <dcterms:modified xsi:type="dcterms:W3CDTF">2025-03-04T21:57:20Z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 Time Flag">
    <vt:lpwstr>No</vt:lpwstr>
  </property>
  <property fmtid="{D5CDD505-2E9C-101B-9397-08002B2CF9AE}" pid="3" name="Order">
    <vt:lpwstr>203000.000000000</vt:lpwstr>
  </property>
  <property fmtid="{D5CDD505-2E9C-101B-9397-08002B2CF9AE}" pid="4" name="RI Document Category">
    <vt:lpwstr>11;#Training Materials;#33;#Community Service</vt:lpwstr>
  </property>
  <property fmtid="{D5CDD505-2E9C-101B-9397-08002B2CF9AE}" pid="5" name="Display In">
    <vt:lpwstr>English</vt:lpwstr>
  </property>
  <property fmtid="{D5CDD505-2E9C-101B-9397-08002B2CF9AE}" pid="6" name="RI Document Summary">
    <vt:lpwstr>Community Service PowerPoint Presentation</vt:lpwstr>
  </property>
  <property fmtid="{D5CDD505-2E9C-101B-9397-08002B2CF9AE}" pid="7" name="RI Document Type">
    <vt:lpwstr>Document</vt:lpwstr>
  </property>
  <property fmtid="{D5CDD505-2E9C-101B-9397-08002B2CF9AE}" pid="8" name="Subject">
    <vt:lpwstr/>
  </property>
  <property fmtid="{D5CDD505-2E9C-101B-9397-08002B2CF9AE}" pid="9" name="Keywords">
    <vt:lpwstr/>
  </property>
  <property fmtid="{D5CDD505-2E9C-101B-9397-08002B2CF9AE}" pid="10" name="_Author">
    <vt:lpwstr>Jill Hazard</vt:lpwstr>
  </property>
  <property fmtid="{D5CDD505-2E9C-101B-9397-08002B2CF9AE}" pid="11" name="_Category">
    <vt:lpwstr/>
  </property>
  <property fmtid="{D5CDD505-2E9C-101B-9397-08002B2CF9AE}" pid="12" name="Slides">
    <vt:lpwstr>7</vt:lpwstr>
  </property>
  <property fmtid="{D5CDD505-2E9C-101B-9397-08002B2CF9AE}" pid="13" name="Categories">
    <vt:lpwstr/>
  </property>
  <property fmtid="{D5CDD505-2E9C-101B-9397-08002B2CF9AE}" pid="14" name="Approval Level">
    <vt:lpwstr/>
  </property>
  <property fmtid="{D5CDD505-2E9C-101B-9397-08002B2CF9AE}" pid="15" name="_Comments">
    <vt:lpwstr/>
  </property>
  <property fmtid="{D5CDD505-2E9C-101B-9397-08002B2CF9AE}" pid="16" name="Assigned To">
    <vt:lpwstr/>
  </property>
</Properties>
</file>