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Calibri (MS)" panose="020B0604020202020204" charset="0"/>
      <p:regular r:id="rId16"/>
    </p:embeddedFont>
    <p:embeddedFont>
      <p:font typeface="Calibri (MS) Bold" panose="020B0604020202020204" charset="0"/>
      <p:regular r:id="rId17"/>
    </p:embeddedFont>
    <p:embeddedFont>
      <p:font typeface="Calibri (MS) Bold Italics" panose="020B0604020202020204" charset="0"/>
      <p:regular r:id="rId18"/>
    </p:embeddedFont>
    <p:embeddedFont>
      <p:font typeface="Calibri (MS) Italics" panose="020B0604020202020204" charset="0"/>
      <p:regular r:id="rId19"/>
    </p:embeddedFont>
    <p:embeddedFont>
      <p:font typeface="Calibri (MS) Light"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my.rotary.org" TargetMode="External"/><Relationship Id="rId5" Type="http://schemas.openxmlformats.org/officeDocument/2006/relationships/image" Target="../media/image9.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97280" y="8121815"/>
            <a:ext cx="3854196" cy="1961960"/>
          </a:xfrm>
          <a:custGeom>
            <a:avLst/>
            <a:gdLst/>
            <a:ahLst/>
            <a:cxnLst/>
            <a:rect l="l" t="t" r="r" b="b"/>
            <a:pathLst>
              <a:path w="3854196" h="1961960">
                <a:moveTo>
                  <a:pt x="0" y="0"/>
                </a:moveTo>
                <a:lnTo>
                  <a:pt x="3854196" y="0"/>
                </a:lnTo>
                <a:lnTo>
                  <a:pt x="3854196" y="1961960"/>
                </a:lnTo>
                <a:lnTo>
                  <a:pt x="0" y="1961960"/>
                </a:lnTo>
                <a:lnTo>
                  <a:pt x="0" y="0"/>
                </a:lnTo>
                <a:close/>
              </a:path>
            </a:pathLst>
          </a:custGeom>
          <a:blipFill>
            <a:blip r:embed="rId2"/>
            <a:stretch>
              <a:fillRect/>
            </a:stretch>
          </a:blipFill>
        </p:spPr>
      </p:sp>
      <p:sp>
        <p:nvSpPr>
          <p:cNvPr id="3" name="Freeform 3"/>
          <p:cNvSpPr/>
          <p:nvPr/>
        </p:nvSpPr>
        <p:spPr>
          <a:xfrm>
            <a:off x="0" y="4417695"/>
            <a:ext cx="18283428" cy="2181416"/>
          </a:xfrm>
          <a:custGeom>
            <a:avLst/>
            <a:gdLst/>
            <a:ahLst/>
            <a:cxnLst/>
            <a:rect l="l" t="t" r="r" b="b"/>
            <a:pathLst>
              <a:path w="18283428" h="2181416">
                <a:moveTo>
                  <a:pt x="0" y="0"/>
                </a:moveTo>
                <a:lnTo>
                  <a:pt x="18283428" y="0"/>
                </a:lnTo>
                <a:lnTo>
                  <a:pt x="18283428" y="2181415"/>
                </a:lnTo>
                <a:lnTo>
                  <a:pt x="0" y="21814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0" y="0"/>
            <a:ext cx="18283428" cy="4417695"/>
          </a:xfrm>
          <a:custGeom>
            <a:avLst/>
            <a:gdLst/>
            <a:ahLst/>
            <a:cxnLst/>
            <a:rect l="l" t="t" r="r" b="b"/>
            <a:pathLst>
              <a:path w="18283428" h="4417695">
                <a:moveTo>
                  <a:pt x="0" y="0"/>
                </a:moveTo>
                <a:lnTo>
                  <a:pt x="18283428" y="0"/>
                </a:lnTo>
                <a:lnTo>
                  <a:pt x="18283428" y="4417695"/>
                </a:lnTo>
                <a:lnTo>
                  <a:pt x="0" y="4417695"/>
                </a:lnTo>
                <a:lnTo>
                  <a:pt x="0" y="0"/>
                </a:lnTo>
                <a:close/>
              </a:path>
            </a:pathLst>
          </a:custGeom>
          <a:blipFill>
            <a:blip r:embed="rId5"/>
            <a:stretch>
              <a:fillRect t="-3415"/>
            </a:stretch>
          </a:blipFill>
        </p:spPr>
      </p:sp>
      <p:sp>
        <p:nvSpPr>
          <p:cNvPr id="5" name="TextBox 5"/>
          <p:cNvSpPr txBox="1"/>
          <p:nvPr/>
        </p:nvSpPr>
        <p:spPr>
          <a:xfrm>
            <a:off x="144261" y="5055670"/>
            <a:ext cx="18341621" cy="817607"/>
          </a:xfrm>
          <a:prstGeom prst="rect">
            <a:avLst/>
          </a:prstGeom>
        </p:spPr>
        <p:txBody>
          <a:bodyPr lIns="0" tIns="0" rIns="0" bIns="0" rtlCol="0" anchor="t">
            <a:spAutoFit/>
          </a:bodyPr>
          <a:lstStyle/>
          <a:p>
            <a:pPr algn="l">
              <a:lnSpc>
                <a:spcPts val="6663"/>
              </a:lnSpc>
            </a:pPr>
            <a:r>
              <a:rPr lang="en-US" sz="4759" spc="9">
                <a:solidFill>
                  <a:srgbClr val="2E75B6"/>
                </a:solidFill>
                <a:latin typeface="Arial"/>
                <a:ea typeface="Arial"/>
                <a:cs typeface="Arial"/>
                <a:sym typeface="Arial"/>
              </a:rPr>
              <a:t>President Elect &amp; Assistant Governor Learning Seminar 2026/2027</a:t>
            </a:r>
          </a:p>
        </p:txBody>
      </p:sp>
      <p:sp>
        <p:nvSpPr>
          <p:cNvPr id="6" name="TextBox 6"/>
          <p:cNvSpPr txBox="1"/>
          <p:nvPr/>
        </p:nvSpPr>
        <p:spPr>
          <a:xfrm>
            <a:off x="5776336" y="9087331"/>
            <a:ext cx="6865358" cy="527085"/>
          </a:xfrm>
          <a:prstGeom prst="rect">
            <a:avLst/>
          </a:prstGeom>
        </p:spPr>
        <p:txBody>
          <a:bodyPr lIns="0" tIns="0" rIns="0" bIns="0" rtlCol="0" anchor="t">
            <a:spAutoFit/>
          </a:bodyPr>
          <a:lstStyle/>
          <a:p>
            <a:pPr algn="l">
              <a:lnSpc>
                <a:spcPts val="3785"/>
              </a:lnSpc>
            </a:pPr>
            <a:r>
              <a:rPr lang="en-US" sz="2703">
                <a:solidFill>
                  <a:srgbClr val="2F5597"/>
                </a:solidFill>
                <a:latin typeface="Calibri (MS)"/>
                <a:ea typeface="Calibri (MS)"/>
                <a:cs typeface="Calibri (MS)"/>
                <a:sym typeface="Calibri (MS)"/>
              </a:rPr>
              <a:t>Saturday, 7th of February 2026 Oshawa Golf Club</a:t>
            </a:r>
          </a:p>
        </p:txBody>
      </p:sp>
      <p:sp>
        <p:nvSpPr>
          <p:cNvPr id="7" name="TextBox 7"/>
          <p:cNvSpPr txBox="1"/>
          <p:nvPr/>
        </p:nvSpPr>
        <p:spPr>
          <a:xfrm>
            <a:off x="780398" y="6633677"/>
            <a:ext cx="17041944" cy="1296557"/>
          </a:xfrm>
          <a:prstGeom prst="rect">
            <a:avLst/>
          </a:prstGeom>
        </p:spPr>
        <p:txBody>
          <a:bodyPr lIns="0" tIns="0" rIns="0" bIns="0" rtlCol="0" anchor="t">
            <a:spAutoFit/>
          </a:bodyPr>
          <a:lstStyle/>
          <a:p>
            <a:pPr algn="ctr">
              <a:lnSpc>
                <a:spcPts val="3790"/>
              </a:lnSpc>
            </a:pPr>
            <a:r>
              <a:rPr lang="en-US" sz="2707">
                <a:solidFill>
                  <a:srgbClr val="2F5597"/>
                </a:solidFill>
                <a:latin typeface="Arial"/>
                <a:ea typeface="Arial"/>
                <a:cs typeface="Arial"/>
                <a:sym typeface="Arial"/>
              </a:rPr>
              <a:t>Rotary International President Olayinka Hakeem Babalola, member of the Rotary Club of Trans Amadi, Nigeria District Governor 7070 Elizabeth(Liz) Compton, from the Rotary Club of Toronto Leaside.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867515" y="9151015"/>
            <a:ext cx="3662172" cy="562485"/>
          </a:xfrm>
          <a:custGeom>
            <a:avLst/>
            <a:gdLst/>
            <a:ahLst/>
            <a:cxnLst/>
            <a:rect l="l" t="t" r="r" b="b"/>
            <a:pathLst>
              <a:path w="3662172" h="562485">
                <a:moveTo>
                  <a:pt x="0" y="0"/>
                </a:moveTo>
                <a:lnTo>
                  <a:pt x="3662172" y="0"/>
                </a:lnTo>
                <a:lnTo>
                  <a:pt x="3662172" y="562485"/>
                </a:lnTo>
                <a:lnTo>
                  <a:pt x="0" y="562485"/>
                </a:lnTo>
                <a:lnTo>
                  <a:pt x="0" y="0"/>
                </a:lnTo>
                <a:close/>
              </a:path>
            </a:pathLst>
          </a:custGeom>
          <a:blipFill>
            <a:blip r:embed="rId2"/>
            <a:stretch>
              <a:fillRect/>
            </a:stretch>
          </a:blipFill>
        </p:spPr>
      </p:sp>
      <p:sp>
        <p:nvSpPr>
          <p:cNvPr id="3" name="Freeform 3"/>
          <p:cNvSpPr/>
          <p:nvPr/>
        </p:nvSpPr>
        <p:spPr>
          <a:xfrm>
            <a:off x="1261872" y="548640"/>
            <a:ext cx="15759684" cy="1989392"/>
          </a:xfrm>
          <a:custGeom>
            <a:avLst/>
            <a:gdLst/>
            <a:ahLst/>
            <a:cxnLst/>
            <a:rect l="l" t="t" r="r" b="b"/>
            <a:pathLst>
              <a:path w="15759684" h="1989392">
                <a:moveTo>
                  <a:pt x="0" y="0"/>
                </a:moveTo>
                <a:lnTo>
                  <a:pt x="15759684" y="0"/>
                </a:lnTo>
                <a:lnTo>
                  <a:pt x="15759684" y="1989392"/>
                </a:lnTo>
                <a:lnTo>
                  <a:pt x="0" y="19893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4329267" y="1973736"/>
            <a:ext cx="9629466" cy="7121936"/>
          </a:xfrm>
          <a:custGeom>
            <a:avLst/>
            <a:gdLst/>
            <a:ahLst/>
            <a:cxnLst/>
            <a:rect l="l" t="t" r="r" b="b"/>
            <a:pathLst>
              <a:path w="9629466" h="7121936">
                <a:moveTo>
                  <a:pt x="0" y="0"/>
                </a:moveTo>
                <a:lnTo>
                  <a:pt x="9629466" y="0"/>
                </a:lnTo>
                <a:lnTo>
                  <a:pt x="9629466" y="7121937"/>
                </a:lnTo>
                <a:lnTo>
                  <a:pt x="0" y="7121937"/>
                </a:lnTo>
                <a:lnTo>
                  <a:pt x="0" y="0"/>
                </a:lnTo>
                <a:close/>
              </a:path>
            </a:pathLst>
          </a:custGeom>
          <a:blipFill>
            <a:blip r:embed="rId5"/>
            <a:stretch>
              <a:fillRect/>
            </a:stretch>
          </a:blipFill>
        </p:spPr>
      </p:sp>
      <p:sp>
        <p:nvSpPr>
          <p:cNvPr id="5" name="TextBox 5"/>
          <p:cNvSpPr txBox="1"/>
          <p:nvPr/>
        </p:nvSpPr>
        <p:spPr>
          <a:xfrm>
            <a:off x="1585855" y="867447"/>
            <a:ext cx="5132487" cy="1050947"/>
          </a:xfrm>
          <a:prstGeom prst="rect">
            <a:avLst/>
          </a:prstGeom>
        </p:spPr>
        <p:txBody>
          <a:bodyPr lIns="0" tIns="0" rIns="0" bIns="0" rtlCol="0" anchor="t">
            <a:spAutoFit/>
          </a:bodyPr>
          <a:lstStyle/>
          <a:p>
            <a:pPr algn="l">
              <a:lnSpc>
                <a:spcPts val="7698"/>
              </a:lnSpc>
            </a:pPr>
            <a:r>
              <a:rPr lang="en-US" sz="5499">
                <a:solidFill>
                  <a:srgbClr val="FFFFFF"/>
                </a:solidFill>
                <a:latin typeface="Calibri (MS) Light"/>
                <a:ea typeface="Calibri (MS) Light"/>
                <a:cs typeface="Calibri (MS) Light"/>
                <a:sym typeface="Calibri (MS) Light"/>
              </a:rPr>
              <a:t>Expand Our Reach</a:t>
            </a:r>
          </a:p>
        </p:txBody>
      </p:sp>
      <p:sp>
        <p:nvSpPr>
          <p:cNvPr id="6" name="TextBox 6"/>
          <p:cNvSpPr txBox="1"/>
          <p:nvPr/>
        </p:nvSpPr>
        <p:spPr>
          <a:xfrm>
            <a:off x="5929702" y="9221712"/>
            <a:ext cx="5273588" cy="344891"/>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President Elect &amp; Assistant Governor Learning - Oshawa</a:t>
            </a:r>
          </a:p>
        </p:txBody>
      </p:sp>
      <p:sp>
        <p:nvSpPr>
          <p:cNvPr id="7" name="TextBox 7"/>
          <p:cNvSpPr txBox="1"/>
          <p:nvPr/>
        </p:nvSpPr>
        <p:spPr>
          <a:xfrm>
            <a:off x="16903014" y="9637300"/>
            <a:ext cx="236860" cy="343795"/>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10</a:t>
            </a:r>
          </a:p>
        </p:txBody>
      </p:sp>
      <p:grpSp>
        <p:nvGrpSpPr>
          <p:cNvPr id="8" name="Group 8"/>
          <p:cNvGrpSpPr/>
          <p:nvPr/>
        </p:nvGrpSpPr>
        <p:grpSpPr>
          <a:xfrm>
            <a:off x="1585855" y="9297912"/>
            <a:ext cx="2679621" cy="268691"/>
            <a:chOff x="0" y="0"/>
            <a:chExt cx="3572828" cy="358254"/>
          </a:xfrm>
        </p:grpSpPr>
        <p:sp>
          <p:nvSpPr>
            <p:cNvPr id="9" name="TextBox 9"/>
            <p:cNvSpPr txBox="1"/>
            <p:nvPr/>
          </p:nvSpPr>
          <p:spPr>
            <a:xfrm>
              <a:off x="0" y="-76200"/>
              <a:ext cx="1428750" cy="432994"/>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Saturday, 7</a:t>
              </a:r>
            </a:p>
          </p:txBody>
        </p:sp>
        <p:sp>
          <p:nvSpPr>
            <p:cNvPr id="10" name="TextBox 10"/>
            <p:cNvSpPr txBox="1"/>
            <p:nvPr/>
          </p:nvSpPr>
          <p:spPr>
            <a:xfrm>
              <a:off x="1611097" y="-76200"/>
              <a:ext cx="1961731" cy="434454"/>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 February 2026</a:t>
              </a:r>
            </a:p>
          </p:txBody>
        </p:sp>
        <p:sp>
          <p:nvSpPr>
            <p:cNvPr id="11" name="TextBox 11"/>
            <p:cNvSpPr txBox="1"/>
            <p:nvPr/>
          </p:nvSpPr>
          <p:spPr>
            <a:xfrm>
              <a:off x="1428750" y="-38100"/>
              <a:ext cx="182347" cy="269443"/>
            </a:xfrm>
            <a:prstGeom prst="rect">
              <a:avLst/>
            </a:prstGeom>
          </p:spPr>
          <p:txBody>
            <a:bodyPr lIns="0" tIns="0" rIns="0" bIns="0" rtlCol="0" anchor="t">
              <a:spAutoFit/>
            </a:bodyPr>
            <a:lstStyle/>
            <a:p>
              <a:pPr algn="l">
                <a:lnSpc>
                  <a:spcPts val="1663"/>
                </a:lnSpc>
              </a:pPr>
              <a:r>
                <a:rPr lang="en-US" sz="1188" spc="34">
                  <a:solidFill>
                    <a:srgbClr val="4472C4"/>
                  </a:solidFill>
                  <a:latin typeface="Calibri (MS)"/>
                  <a:ea typeface="Calibri (MS)"/>
                  <a:cs typeface="Calibri (MS)"/>
                  <a:sym typeface="Calibri (MS)"/>
                </a:rPr>
                <a:t>th</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867515" y="9151015"/>
            <a:ext cx="3662172" cy="562485"/>
          </a:xfrm>
          <a:custGeom>
            <a:avLst/>
            <a:gdLst/>
            <a:ahLst/>
            <a:cxnLst/>
            <a:rect l="l" t="t" r="r" b="b"/>
            <a:pathLst>
              <a:path w="3662172" h="562485">
                <a:moveTo>
                  <a:pt x="0" y="0"/>
                </a:moveTo>
                <a:lnTo>
                  <a:pt x="3662172" y="0"/>
                </a:lnTo>
                <a:lnTo>
                  <a:pt x="3662172" y="562485"/>
                </a:lnTo>
                <a:lnTo>
                  <a:pt x="0" y="562485"/>
                </a:lnTo>
                <a:lnTo>
                  <a:pt x="0" y="0"/>
                </a:lnTo>
                <a:close/>
              </a:path>
            </a:pathLst>
          </a:custGeom>
          <a:blipFill>
            <a:blip r:embed="rId2"/>
            <a:stretch>
              <a:fillRect/>
            </a:stretch>
          </a:blipFill>
        </p:spPr>
      </p:sp>
      <p:sp>
        <p:nvSpPr>
          <p:cNvPr id="3" name="Freeform 3"/>
          <p:cNvSpPr/>
          <p:nvPr/>
        </p:nvSpPr>
        <p:spPr>
          <a:xfrm>
            <a:off x="1261872" y="548640"/>
            <a:ext cx="15759684" cy="1989392"/>
          </a:xfrm>
          <a:custGeom>
            <a:avLst/>
            <a:gdLst/>
            <a:ahLst/>
            <a:cxnLst/>
            <a:rect l="l" t="t" r="r" b="b"/>
            <a:pathLst>
              <a:path w="15759684" h="1989392">
                <a:moveTo>
                  <a:pt x="0" y="0"/>
                </a:moveTo>
                <a:lnTo>
                  <a:pt x="15759684" y="0"/>
                </a:lnTo>
                <a:lnTo>
                  <a:pt x="15759684" y="1989392"/>
                </a:lnTo>
                <a:lnTo>
                  <a:pt x="0" y="19893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1585855" y="867447"/>
            <a:ext cx="5132487" cy="1050947"/>
          </a:xfrm>
          <a:prstGeom prst="rect">
            <a:avLst/>
          </a:prstGeom>
        </p:spPr>
        <p:txBody>
          <a:bodyPr lIns="0" tIns="0" rIns="0" bIns="0" rtlCol="0" anchor="t">
            <a:spAutoFit/>
          </a:bodyPr>
          <a:lstStyle/>
          <a:p>
            <a:pPr algn="l">
              <a:lnSpc>
                <a:spcPts val="7698"/>
              </a:lnSpc>
            </a:pPr>
            <a:r>
              <a:rPr lang="en-US" sz="5499">
                <a:solidFill>
                  <a:srgbClr val="FFFFFF"/>
                </a:solidFill>
                <a:latin typeface="Calibri (MS) Light"/>
                <a:ea typeface="Calibri (MS) Light"/>
                <a:cs typeface="Calibri (MS) Light"/>
                <a:sym typeface="Calibri (MS) Light"/>
              </a:rPr>
              <a:t>Expand Our Reach</a:t>
            </a:r>
          </a:p>
        </p:txBody>
      </p:sp>
      <p:sp>
        <p:nvSpPr>
          <p:cNvPr id="5" name="TextBox 5"/>
          <p:cNvSpPr txBox="1"/>
          <p:nvPr/>
        </p:nvSpPr>
        <p:spPr>
          <a:xfrm>
            <a:off x="5929702" y="9221712"/>
            <a:ext cx="5273588" cy="344891"/>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President Elect &amp; Assistant Governor Learning - Oshawa</a:t>
            </a:r>
          </a:p>
        </p:txBody>
      </p:sp>
      <p:sp>
        <p:nvSpPr>
          <p:cNvPr id="6" name="TextBox 6"/>
          <p:cNvSpPr txBox="1"/>
          <p:nvPr/>
        </p:nvSpPr>
        <p:spPr>
          <a:xfrm>
            <a:off x="16903014" y="9637300"/>
            <a:ext cx="236860" cy="343795"/>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11</a:t>
            </a:r>
          </a:p>
        </p:txBody>
      </p:sp>
      <p:grpSp>
        <p:nvGrpSpPr>
          <p:cNvPr id="7" name="Group 7"/>
          <p:cNvGrpSpPr/>
          <p:nvPr/>
        </p:nvGrpSpPr>
        <p:grpSpPr>
          <a:xfrm>
            <a:off x="1585855" y="9297912"/>
            <a:ext cx="2679621" cy="268691"/>
            <a:chOff x="0" y="0"/>
            <a:chExt cx="3572828" cy="358254"/>
          </a:xfrm>
        </p:grpSpPr>
        <p:sp>
          <p:nvSpPr>
            <p:cNvPr id="8" name="TextBox 8"/>
            <p:cNvSpPr txBox="1"/>
            <p:nvPr/>
          </p:nvSpPr>
          <p:spPr>
            <a:xfrm>
              <a:off x="0" y="-76200"/>
              <a:ext cx="1428750" cy="432994"/>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Saturday, 7</a:t>
              </a:r>
            </a:p>
          </p:txBody>
        </p:sp>
        <p:sp>
          <p:nvSpPr>
            <p:cNvPr id="9" name="TextBox 9"/>
            <p:cNvSpPr txBox="1"/>
            <p:nvPr/>
          </p:nvSpPr>
          <p:spPr>
            <a:xfrm>
              <a:off x="1611097" y="-76200"/>
              <a:ext cx="1961731" cy="434454"/>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 February 2026</a:t>
              </a:r>
            </a:p>
          </p:txBody>
        </p:sp>
        <p:sp>
          <p:nvSpPr>
            <p:cNvPr id="10" name="TextBox 10"/>
            <p:cNvSpPr txBox="1"/>
            <p:nvPr/>
          </p:nvSpPr>
          <p:spPr>
            <a:xfrm>
              <a:off x="1428750" y="-38100"/>
              <a:ext cx="182347" cy="269443"/>
            </a:xfrm>
            <a:prstGeom prst="rect">
              <a:avLst/>
            </a:prstGeom>
          </p:spPr>
          <p:txBody>
            <a:bodyPr lIns="0" tIns="0" rIns="0" bIns="0" rtlCol="0" anchor="t">
              <a:spAutoFit/>
            </a:bodyPr>
            <a:lstStyle/>
            <a:p>
              <a:pPr algn="l">
                <a:lnSpc>
                  <a:spcPts val="1663"/>
                </a:lnSpc>
              </a:pPr>
              <a:r>
                <a:rPr lang="en-US" sz="1188" spc="34">
                  <a:solidFill>
                    <a:srgbClr val="4472C4"/>
                  </a:solidFill>
                  <a:latin typeface="Calibri (MS)"/>
                  <a:ea typeface="Calibri (MS)"/>
                  <a:cs typeface="Calibri (MS)"/>
                  <a:sym typeface="Calibri (MS)"/>
                </a:rPr>
                <a:t>th</a:t>
              </a:r>
            </a:p>
          </p:txBody>
        </p:sp>
      </p:grpSp>
      <p:sp>
        <p:nvSpPr>
          <p:cNvPr id="11" name="TextBox 11"/>
          <p:cNvSpPr txBox="1"/>
          <p:nvPr/>
        </p:nvSpPr>
        <p:spPr>
          <a:xfrm>
            <a:off x="1755789" y="2887912"/>
            <a:ext cx="6254091" cy="2620270"/>
          </a:xfrm>
          <a:prstGeom prst="rect">
            <a:avLst/>
          </a:prstGeom>
        </p:spPr>
        <p:txBody>
          <a:bodyPr lIns="0" tIns="0" rIns="0" bIns="0" rtlCol="0" anchor="t">
            <a:spAutoFit/>
          </a:bodyPr>
          <a:lstStyle/>
          <a:p>
            <a:pPr algn="l">
              <a:lnSpc>
                <a:spcPts val="2575"/>
              </a:lnSpc>
              <a:spcBef>
                <a:spcPct val="0"/>
              </a:spcBef>
            </a:pPr>
            <a:r>
              <a:rPr lang="en-US" sz="1839">
                <a:solidFill>
                  <a:srgbClr val="000000"/>
                </a:solidFill>
                <a:latin typeface="Calibri (MS)"/>
                <a:ea typeface="Calibri (MS)"/>
                <a:cs typeface="Calibri (MS)"/>
                <a:sym typeface="Calibri (MS)"/>
              </a:rPr>
              <a:t>Prioritize Your Core (Club Membership)</a:t>
            </a:r>
          </a:p>
          <a:p>
            <a:pPr marL="397202" lvl="1" indent="-198601" algn="l">
              <a:lnSpc>
                <a:spcPts val="2575"/>
              </a:lnSpc>
              <a:spcBef>
                <a:spcPct val="0"/>
              </a:spcBef>
              <a:buFont typeface="Arial"/>
              <a:buChar char="•"/>
            </a:pPr>
            <a:r>
              <a:rPr lang="en-US" sz="1839" b="1">
                <a:solidFill>
                  <a:srgbClr val="000000"/>
                </a:solidFill>
                <a:latin typeface="Calibri (MS) Bold"/>
                <a:ea typeface="Calibri (MS) Bold"/>
                <a:cs typeface="Calibri (MS) Bold"/>
                <a:sym typeface="Calibri (MS) Bold"/>
              </a:rPr>
              <a:t>The Point:</a:t>
            </a:r>
            <a:r>
              <a:rPr lang="en-US" sz="1839">
                <a:solidFill>
                  <a:srgbClr val="000000"/>
                </a:solidFill>
                <a:latin typeface="Calibri (MS)"/>
                <a:ea typeface="Calibri (MS)"/>
                <a:cs typeface="Calibri (MS)"/>
                <a:sym typeface="Calibri (MS)"/>
              </a:rPr>
              <a:t> Club membership is listed as a Priority Goal for a reason. It is the foundation of expanding reach; you cannot grow your impact without a stable and growing member base.</a:t>
            </a:r>
          </a:p>
          <a:p>
            <a:pPr marL="397202" lvl="1" indent="-198601" algn="l">
              <a:lnSpc>
                <a:spcPts val="2575"/>
              </a:lnSpc>
              <a:spcBef>
                <a:spcPct val="0"/>
              </a:spcBef>
              <a:buFont typeface="Arial"/>
              <a:buChar char="•"/>
            </a:pPr>
            <a:r>
              <a:rPr lang="en-US" sz="1839" b="1">
                <a:solidFill>
                  <a:srgbClr val="000000"/>
                </a:solidFill>
                <a:latin typeface="Calibri (MS) Bold"/>
                <a:ea typeface="Calibri (MS) Bold"/>
                <a:cs typeface="Calibri (MS) Bold"/>
                <a:sym typeface="Calibri (MS) Bold"/>
              </a:rPr>
              <a:t>Action:</a:t>
            </a:r>
            <a:r>
              <a:rPr lang="en-US" sz="1839">
                <a:solidFill>
                  <a:srgbClr val="000000"/>
                </a:solidFill>
                <a:latin typeface="Calibri (MS)"/>
                <a:ea typeface="Calibri (MS)"/>
                <a:cs typeface="Calibri (MS)"/>
                <a:sym typeface="Calibri (MS)"/>
              </a:rPr>
              <a:t> Set a realistic membership goal and track it throughout the year.</a:t>
            </a:r>
          </a:p>
          <a:p>
            <a:pPr algn="l">
              <a:lnSpc>
                <a:spcPts val="2575"/>
              </a:lnSpc>
              <a:spcBef>
                <a:spcPct val="0"/>
              </a:spcBef>
            </a:pPr>
            <a:endParaRPr lang="en-US" sz="1839">
              <a:solidFill>
                <a:srgbClr val="000000"/>
              </a:solidFill>
              <a:latin typeface="Calibri (MS)"/>
              <a:ea typeface="Calibri (MS)"/>
              <a:cs typeface="Calibri (MS)"/>
              <a:sym typeface="Calibri (MS)"/>
            </a:endParaRPr>
          </a:p>
        </p:txBody>
      </p:sp>
      <p:sp>
        <p:nvSpPr>
          <p:cNvPr id="12" name="TextBox 12"/>
          <p:cNvSpPr txBox="1"/>
          <p:nvPr/>
        </p:nvSpPr>
        <p:spPr>
          <a:xfrm>
            <a:off x="1755789" y="5858063"/>
            <a:ext cx="6476051" cy="2944120"/>
          </a:xfrm>
          <a:prstGeom prst="rect">
            <a:avLst/>
          </a:prstGeom>
        </p:spPr>
        <p:txBody>
          <a:bodyPr lIns="0" tIns="0" rIns="0" bIns="0" rtlCol="0" anchor="t">
            <a:spAutoFit/>
          </a:bodyPr>
          <a:lstStyle/>
          <a:p>
            <a:pPr algn="l">
              <a:lnSpc>
                <a:spcPts val="2575"/>
              </a:lnSpc>
              <a:spcBef>
                <a:spcPct val="0"/>
              </a:spcBef>
            </a:pPr>
            <a:r>
              <a:rPr lang="en-US" sz="1839">
                <a:solidFill>
                  <a:srgbClr val="000000"/>
                </a:solidFill>
                <a:latin typeface="Calibri (MS)"/>
                <a:ea typeface="Calibri (MS)"/>
                <a:cs typeface="Calibri (MS)"/>
                <a:sym typeface="Calibri (MS)"/>
              </a:rPr>
              <a:t>Incentivize Mentorship (New Member Sponsorship)</a:t>
            </a:r>
          </a:p>
          <a:p>
            <a:pPr marL="397202" lvl="1" indent="-198601" algn="l">
              <a:lnSpc>
                <a:spcPts val="2575"/>
              </a:lnSpc>
              <a:spcBef>
                <a:spcPct val="0"/>
              </a:spcBef>
              <a:buFont typeface="Arial"/>
              <a:buChar char="•"/>
            </a:pPr>
            <a:r>
              <a:rPr lang="en-US" sz="1839" b="1">
                <a:solidFill>
                  <a:srgbClr val="000000"/>
                </a:solidFill>
                <a:latin typeface="Calibri (MS) Bold"/>
                <a:ea typeface="Calibri (MS) Bold"/>
                <a:cs typeface="Calibri (MS) Bold"/>
                <a:sym typeface="Calibri (MS) Bold"/>
              </a:rPr>
              <a:t>The Point: </a:t>
            </a:r>
            <a:r>
              <a:rPr lang="en-US" sz="1839">
                <a:solidFill>
                  <a:srgbClr val="000000"/>
                </a:solidFill>
                <a:latin typeface="Calibri (MS)"/>
                <a:ea typeface="Calibri (MS)"/>
                <a:cs typeface="Calibri (MS)"/>
                <a:sym typeface="Calibri (MS)"/>
              </a:rPr>
              <a:t>Tracking "New member sponsorship" encourages existing members to take ownership of club growth.</a:t>
            </a:r>
          </a:p>
          <a:p>
            <a:pPr marL="397202" lvl="1" indent="-198601" algn="l">
              <a:lnSpc>
                <a:spcPts val="2575"/>
              </a:lnSpc>
              <a:buFont typeface="Arial"/>
              <a:buChar char="•"/>
            </a:pPr>
            <a:r>
              <a:rPr lang="en-US" sz="1839">
                <a:solidFill>
                  <a:srgbClr val="000000"/>
                </a:solidFill>
                <a:latin typeface="Calibri (MS)"/>
                <a:ea typeface="Calibri (MS)"/>
                <a:cs typeface="Calibri (MS)"/>
                <a:sym typeface="Calibri (MS)"/>
              </a:rPr>
              <a:t> This isn't just about finding new people; it's about recognizing the current members who act as ambassadors for Rotary.</a:t>
            </a:r>
          </a:p>
          <a:p>
            <a:pPr marL="397202" lvl="1" indent="-198601" algn="l">
              <a:lnSpc>
                <a:spcPts val="2575"/>
              </a:lnSpc>
              <a:spcBef>
                <a:spcPct val="0"/>
              </a:spcBef>
              <a:buFont typeface="Arial"/>
              <a:buChar char="•"/>
            </a:pPr>
            <a:r>
              <a:rPr lang="en-US" sz="1839" b="1">
                <a:solidFill>
                  <a:srgbClr val="000000"/>
                </a:solidFill>
                <a:latin typeface="Calibri (MS) Bold"/>
                <a:ea typeface="Calibri (MS) Bold"/>
                <a:cs typeface="Calibri (MS) Bold"/>
                <a:sym typeface="Calibri (MS) Bold"/>
              </a:rPr>
              <a:t>Action:</a:t>
            </a:r>
            <a:r>
              <a:rPr lang="en-US" sz="1839">
                <a:solidFill>
                  <a:srgbClr val="000000"/>
                </a:solidFill>
                <a:latin typeface="Calibri (MS)"/>
                <a:ea typeface="Calibri (MS)"/>
                <a:cs typeface="Calibri (MS)"/>
                <a:sym typeface="Calibri (MS)"/>
              </a:rPr>
              <a:t> Aim for a specific number of members to sponsor at least one new person this year to distribute the "recruitment" workload.</a:t>
            </a:r>
          </a:p>
          <a:p>
            <a:pPr algn="ctr">
              <a:lnSpc>
                <a:spcPts val="2575"/>
              </a:lnSpc>
              <a:spcBef>
                <a:spcPct val="0"/>
              </a:spcBef>
            </a:pPr>
            <a:endParaRPr lang="en-US" sz="1839">
              <a:solidFill>
                <a:srgbClr val="000000"/>
              </a:solidFill>
              <a:latin typeface="Calibri (MS)"/>
              <a:ea typeface="Calibri (MS)"/>
              <a:cs typeface="Calibri (MS)"/>
              <a:sym typeface="Calibri (MS)"/>
            </a:endParaRPr>
          </a:p>
        </p:txBody>
      </p:sp>
      <p:sp>
        <p:nvSpPr>
          <p:cNvPr id="13" name="TextBox 13"/>
          <p:cNvSpPr txBox="1"/>
          <p:nvPr/>
        </p:nvSpPr>
        <p:spPr>
          <a:xfrm>
            <a:off x="9880334" y="2887912"/>
            <a:ext cx="6771419" cy="2620270"/>
          </a:xfrm>
          <a:prstGeom prst="rect">
            <a:avLst/>
          </a:prstGeom>
        </p:spPr>
        <p:txBody>
          <a:bodyPr lIns="0" tIns="0" rIns="0" bIns="0" rtlCol="0" anchor="t">
            <a:spAutoFit/>
          </a:bodyPr>
          <a:lstStyle/>
          <a:p>
            <a:pPr algn="l">
              <a:lnSpc>
                <a:spcPts val="2575"/>
              </a:lnSpc>
              <a:spcBef>
                <a:spcPct val="0"/>
              </a:spcBef>
            </a:pPr>
            <a:r>
              <a:rPr lang="en-US" sz="1839">
                <a:solidFill>
                  <a:srgbClr val="000000"/>
                </a:solidFill>
                <a:latin typeface="Calibri (MS)"/>
                <a:ea typeface="Calibri (MS)"/>
                <a:cs typeface="Calibri (MS)"/>
                <a:sym typeface="Calibri (MS)"/>
              </a:rPr>
              <a:t>Invest in the Future (Rotaract &amp; RYLA)</a:t>
            </a:r>
          </a:p>
          <a:p>
            <a:pPr marL="397202" lvl="1" indent="-198601" algn="l">
              <a:lnSpc>
                <a:spcPts val="2575"/>
              </a:lnSpc>
              <a:spcBef>
                <a:spcPct val="0"/>
              </a:spcBef>
              <a:buFont typeface="Arial"/>
              <a:buChar char="•"/>
            </a:pPr>
            <a:r>
              <a:rPr lang="en-US" sz="1839" b="1">
                <a:solidFill>
                  <a:srgbClr val="000000"/>
                </a:solidFill>
                <a:latin typeface="Calibri (MS) Bold"/>
                <a:ea typeface="Calibri (MS) Bold"/>
                <a:cs typeface="Calibri (MS) Bold"/>
                <a:sym typeface="Calibri (MS) Bold"/>
              </a:rPr>
              <a:t>The Point:</a:t>
            </a:r>
            <a:r>
              <a:rPr lang="en-US" sz="1839">
                <a:solidFill>
                  <a:srgbClr val="000000"/>
                </a:solidFill>
                <a:latin typeface="Calibri (MS)"/>
                <a:ea typeface="Calibri (MS)"/>
                <a:cs typeface="Calibri (MS)"/>
                <a:sym typeface="Calibri (MS)"/>
              </a:rPr>
              <a:t> Expanding reach includes youth and young professional programs like Rotaract clubs and RYLA participation.</a:t>
            </a:r>
          </a:p>
          <a:p>
            <a:pPr marL="397202" lvl="1" indent="-198601" algn="l">
              <a:lnSpc>
                <a:spcPts val="2575"/>
              </a:lnSpc>
              <a:spcBef>
                <a:spcPct val="0"/>
              </a:spcBef>
              <a:buFont typeface="Arial"/>
              <a:buChar char="•"/>
            </a:pPr>
            <a:r>
              <a:rPr lang="en-US" sz="1839">
                <a:solidFill>
                  <a:srgbClr val="000000"/>
                </a:solidFill>
                <a:latin typeface="Calibri (MS)"/>
                <a:ea typeface="Calibri (MS)"/>
                <a:cs typeface="Calibri (MS)"/>
                <a:sym typeface="Calibri (MS)"/>
              </a:rPr>
              <a:t>These programs bridge the gap between current leadership and the next generation of Rotarians.</a:t>
            </a:r>
          </a:p>
          <a:p>
            <a:pPr marL="397202" lvl="1" indent="-198601" algn="l">
              <a:lnSpc>
                <a:spcPts val="2575"/>
              </a:lnSpc>
              <a:spcBef>
                <a:spcPct val="0"/>
              </a:spcBef>
              <a:buFont typeface="Arial"/>
              <a:buChar char="•"/>
            </a:pPr>
            <a:r>
              <a:rPr lang="en-US" sz="1839" b="1">
                <a:solidFill>
                  <a:srgbClr val="000000"/>
                </a:solidFill>
                <a:latin typeface="Calibri (MS) Bold"/>
                <a:ea typeface="Calibri (MS) Bold"/>
                <a:cs typeface="Calibri (MS) Bold"/>
                <a:sym typeface="Calibri (MS) Bold"/>
              </a:rPr>
              <a:t>Action: </a:t>
            </a:r>
            <a:r>
              <a:rPr lang="en-US" sz="1839">
                <a:solidFill>
                  <a:srgbClr val="000000"/>
                </a:solidFill>
                <a:latin typeface="Calibri (MS)"/>
                <a:ea typeface="Calibri (MS)"/>
                <a:cs typeface="Calibri (MS)"/>
                <a:sym typeface="Calibri (MS)"/>
              </a:rPr>
              <a:t>If you don't currently have a Rotaract club, set a goal to sponsor one or increase the number of students sent to RYLA.</a:t>
            </a:r>
          </a:p>
          <a:p>
            <a:pPr algn="l">
              <a:lnSpc>
                <a:spcPts val="2575"/>
              </a:lnSpc>
              <a:spcBef>
                <a:spcPct val="0"/>
              </a:spcBef>
            </a:pPr>
            <a:endParaRPr lang="en-US" sz="1839">
              <a:solidFill>
                <a:srgbClr val="000000"/>
              </a:solidFill>
              <a:latin typeface="Calibri (MS)"/>
              <a:ea typeface="Calibri (MS)"/>
              <a:cs typeface="Calibri (MS)"/>
              <a:sym typeface="Calibri (MS)"/>
            </a:endParaRPr>
          </a:p>
        </p:txBody>
      </p:sp>
      <p:sp>
        <p:nvSpPr>
          <p:cNvPr id="14" name="TextBox 14"/>
          <p:cNvSpPr txBox="1"/>
          <p:nvPr/>
        </p:nvSpPr>
        <p:spPr>
          <a:xfrm>
            <a:off x="9880334" y="5858063"/>
            <a:ext cx="6550504" cy="2944120"/>
          </a:xfrm>
          <a:prstGeom prst="rect">
            <a:avLst/>
          </a:prstGeom>
        </p:spPr>
        <p:txBody>
          <a:bodyPr lIns="0" tIns="0" rIns="0" bIns="0" rtlCol="0" anchor="t">
            <a:spAutoFit/>
          </a:bodyPr>
          <a:lstStyle/>
          <a:p>
            <a:pPr algn="l">
              <a:lnSpc>
                <a:spcPts val="2575"/>
              </a:lnSpc>
              <a:spcBef>
                <a:spcPct val="0"/>
              </a:spcBef>
            </a:pPr>
            <a:r>
              <a:rPr lang="en-US" sz="1839">
                <a:solidFill>
                  <a:srgbClr val="000000"/>
                </a:solidFill>
                <a:latin typeface="Calibri (MS)"/>
                <a:ea typeface="Calibri (MS)"/>
                <a:cs typeface="Calibri (MS)"/>
                <a:sym typeface="Calibri (MS)"/>
              </a:rPr>
              <a:t>Tell Your Story (Media Stories)</a:t>
            </a:r>
          </a:p>
          <a:p>
            <a:pPr marL="397202" lvl="1" indent="-198601" algn="l">
              <a:lnSpc>
                <a:spcPts val="2575"/>
              </a:lnSpc>
              <a:spcBef>
                <a:spcPct val="0"/>
              </a:spcBef>
              <a:buFont typeface="Arial"/>
              <a:buChar char="•"/>
            </a:pPr>
            <a:r>
              <a:rPr lang="en-US" sz="1839" b="1">
                <a:solidFill>
                  <a:srgbClr val="000000"/>
                </a:solidFill>
                <a:latin typeface="Calibri (MS) Bold"/>
                <a:ea typeface="Calibri (MS) Bold"/>
                <a:cs typeface="Calibri (MS) Bold"/>
                <a:sym typeface="Calibri (MS) Bold"/>
              </a:rPr>
              <a:t>The Point:</a:t>
            </a:r>
            <a:r>
              <a:rPr lang="en-US" sz="1839">
                <a:solidFill>
                  <a:srgbClr val="000000"/>
                </a:solidFill>
                <a:latin typeface="Calibri (MS)"/>
                <a:ea typeface="Calibri (MS)"/>
                <a:cs typeface="Calibri (MS)"/>
                <a:sym typeface="Calibri (MS)"/>
              </a:rPr>
              <a:t> Media stories about club projects are a key metric for public image.</a:t>
            </a:r>
          </a:p>
          <a:p>
            <a:pPr marL="397202" lvl="1" indent="-198601" algn="l">
              <a:lnSpc>
                <a:spcPts val="2575"/>
              </a:lnSpc>
              <a:spcBef>
                <a:spcPct val="0"/>
              </a:spcBef>
              <a:buFont typeface="Arial"/>
              <a:buChar char="•"/>
            </a:pPr>
            <a:r>
              <a:rPr lang="en-US" sz="1839">
                <a:solidFill>
                  <a:srgbClr val="000000"/>
                </a:solidFill>
                <a:latin typeface="Calibri (MS)"/>
                <a:ea typeface="Calibri (MS)"/>
                <a:cs typeface="Calibri (MS)"/>
                <a:sym typeface="Calibri (MS)"/>
              </a:rPr>
              <a:t>If the community doesn't know what you are doing, you aren't truly reaching them.</a:t>
            </a:r>
          </a:p>
          <a:p>
            <a:pPr marL="397202" lvl="1" indent="-198601" algn="l">
              <a:lnSpc>
                <a:spcPts val="2575"/>
              </a:lnSpc>
              <a:spcBef>
                <a:spcPct val="0"/>
              </a:spcBef>
              <a:buFont typeface="Arial"/>
              <a:buChar char="•"/>
            </a:pPr>
            <a:r>
              <a:rPr lang="en-US" sz="1839" b="1">
                <a:solidFill>
                  <a:srgbClr val="000000"/>
                </a:solidFill>
                <a:latin typeface="Calibri (MS) Bold"/>
                <a:ea typeface="Calibri (MS) Bold"/>
                <a:cs typeface="Calibri (MS) Bold"/>
                <a:sym typeface="Calibri (MS) Bold"/>
              </a:rPr>
              <a:t>Action: </a:t>
            </a:r>
            <a:r>
              <a:rPr lang="en-US" sz="1839">
                <a:solidFill>
                  <a:srgbClr val="000000"/>
                </a:solidFill>
                <a:latin typeface="Calibri (MS)"/>
                <a:ea typeface="Calibri (MS)"/>
                <a:cs typeface="Calibri (MS)"/>
                <a:sym typeface="Calibri (MS)"/>
              </a:rPr>
              <a:t>Set a concrete goal to get at least 2 or more stories into local newspapers, podcasts or prominent digital news sites this year. Forward these to the District Public Image Committee.</a:t>
            </a:r>
          </a:p>
          <a:p>
            <a:pPr algn="l">
              <a:lnSpc>
                <a:spcPts val="2575"/>
              </a:lnSpc>
              <a:spcBef>
                <a:spcPct val="0"/>
              </a:spcBef>
            </a:pPr>
            <a:endParaRPr lang="en-US" sz="1839">
              <a:solidFill>
                <a:srgbClr val="000000"/>
              </a:solidFill>
              <a:latin typeface="Calibri (MS)"/>
              <a:ea typeface="Calibri (MS)"/>
              <a:cs typeface="Calibri (MS)"/>
              <a:sym typeface="Calibri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867515" y="9151015"/>
            <a:ext cx="3662172" cy="562485"/>
          </a:xfrm>
          <a:custGeom>
            <a:avLst/>
            <a:gdLst/>
            <a:ahLst/>
            <a:cxnLst/>
            <a:rect l="l" t="t" r="r" b="b"/>
            <a:pathLst>
              <a:path w="3662172" h="562485">
                <a:moveTo>
                  <a:pt x="0" y="0"/>
                </a:moveTo>
                <a:lnTo>
                  <a:pt x="3662172" y="0"/>
                </a:lnTo>
                <a:lnTo>
                  <a:pt x="3662172" y="562485"/>
                </a:lnTo>
                <a:lnTo>
                  <a:pt x="0" y="562485"/>
                </a:lnTo>
                <a:lnTo>
                  <a:pt x="0" y="0"/>
                </a:lnTo>
                <a:close/>
              </a:path>
            </a:pathLst>
          </a:custGeom>
          <a:blipFill>
            <a:blip r:embed="rId2"/>
            <a:stretch>
              <a:fillRect/>
            </a:stretch>
          </a:blipFill>
        </p:spPr>
      </p:sp>
      <p:sp>
        <p:nvSpPr>
          <p:cNvPr id="3" name="Freeform 3"/>
          <p:cNvSpPr/>
          <p:nvPr/>
        </p:nvSpPr>
        <p:spPr>
          <a:xfrm>
            <a:off x="1261872" y="548640"/>
            <a:ext cx="15759684" cy="1989392"/>
          </a:xfrm>
          <a:custGeom>
            <a:avLst/>
            <a:gdLst/>
            <a:ahLst/>
            <a:cxnLst/>
            <a:rect l="l" t="t" r="r" b="b"/>
            <a:pathLst>
              <a:path w="15759684" h="1989392">
                <a:moveTo>
                  <a:pt x="0" y="0"/>
                </a:moveTo>
                <a:lnTo>
                  <a:pt x="15759684" y="0"/>
                </a:lnTo>
                <a:lnTo>
                  <a:pt x="15759684" y="1989392"/>
                </a:lnTo>
                <a:lnTo>
                  <a:pt x="0" y="19893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4432864" y="2210396"/>
            <a:ext cx="9422272" cy="6648616"/>
          </a:xfrm>
          <a:custGeom>
            <a:avLst/>
            <a:gdLst/>
            <a:ahLst/>
            <a:cxnLst/>
            <a:rect l="l" t="t" r="r" b="b"/>
            <a:pathLst>
              <a:path w="9422272" h="6648616">
                <a:moveTo>
                  <a:pt x="0" y="0"/>
                </a:moveTo>
                <a:lnTo>
                  <a:pt x="9422272" y="0"/>
                </a:lnTo>
                <a:lnTo>
                  <a:pt x="9422272" y="6648616"/>
                </a:lnTo>
                <a:lnTo>
                  <a:pt x="0" y="6648616"/>
                </a:lnTo>
                <a:lnTo>
                  <a:pt x="0" y="0"/>
                </a:lnTo>
                <a:close/>
              </a:path>
            </a:pathLst>
          </a:custGeom>
          <a:blipFill>
            <a:blip r:embed="rId5"/>
            <a:stretch>
              <a:fillRect/>
            </a:stretch>
          </a:blipFill>
        </p:spPr>
      </p:sp>
      <p:sp>
        <p:nvSpPr>
          <p:cNvPr id="5" name="TextBox 5"/>
          <p:cNvSpPr txBox="1"/>
          <p:nvPr/>
        </p:nvSpPr>
        <p:spPr>
          <a:xfrm>
            <a:off x="1585855" y="867447"/>
            <a:ext cx="8079432" cy="1050947"/>
          </a:xfrm>
          <a:prstGeom prst="rect">
            <a:avLst/>
          </a:prstGeom>
        </p:spPr>
        <p:txBody>
          <a:bodyPr lIns="0" tIns="0" rIns="0" bIns="0" rtlCol="0" anchor="t">
            <a:spAutoFit/>
          </a:bodyPr>
          <a:lstStyle/>
          <a:p>
            <a:pPr algn="l">
              <a:lnSpc>
                <a:spcPts val="7698"/>
              </a:lnSpc>
            </a:pPr>
            <a:r>
              <a:rPr lang="en-US" sz="5499">
                <a:solidFill>
                  <a:srgbClr val="FFFFFF"/>
                </a:solidFill>
                <a:latin typeface="Calibri (MS) Light"/>
                <a:ea typeface="Calibri (MS) Light"/>
                <a:cs typeface="Calibri (MS) Light"/>
                <a:sym typeface="Calibri (MS) Light"/>
              </a:rPr>
              <a:t>Increase Our Ability to Adapt</a:t>
            </a:r>
          </a:p>
        </p:txBody>
      </p:sp>
      <p:sp>
        <p:nvSpPr>
          <p:cNvPr id="6" name="TextBox 6"/>
          <p:cNvSpPr txBox="1"/>
          <p:nvPr/>
        </p:nvSpPr>
        <p:spPr>
          <a:xfrm>
            <a:off x="5929702" y="9221712"/>
            <a:ext cx="5273588" cy="344891"/>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President Elect &amp; Assistant Governor Learning - Oshawa</a:t>
            </a:r>
          </a:p>
        </p:txBody>
      </p:sp>
      <p:sp>
        <p:nvSpPr>
          <p:cNvPr id="7" name="TextBox 7"/>
          <p:cNvSpPr txBox="1"/>
          <p:nvPr/>
        </p:nvSpPr>
        <p:spPr>
          <a:xfrm>
            <a:off x="16903014" y="9637300"/>
            <a:ext cx="236860" cy="343795"/>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12</a:t>
            </a:r>
          </a:p>
        </p:txBody>
      </p:sp>
      <p:grpSp>
        <p:nvGrpSpPr>
          <p:cNvPr id="8" name="Group 8"/>
          <p:cNvGrpSpPr/>
          <p:nvPr/>
        </p:nvGrpSpPr>
        <p:grpSpPr>
          <a:xfrm>
            <a:off x="1585855" y="9297912"/>
            <a:ext cx="2679621" cy="268691"/>
            <a:chOff x="0" y="0"/>
            <a:chExt cx="3572828" cy="358254"/>
          </a:xfrm>
        </p:grpSpPr>
        <p:sp>
          <p:nvSpPr>
            <p:cNvPr id="9" name="TextBox 9"/>
            <p:cNvSpPr txBox="1"/>
            <p:nvPr/>
          </p:nvSpPr>
          <p:spPr>
            <a:xfrm>
              <a:off x="0" y="-76200"/>
              <a:ext cx="1428750" cy="432994"/>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Saturday, 7</a:t>
              </a:r>
            </a:p>
          </p:txBody>
        </p:sp>
        <p:sp>
          <p:nvSpPr>
            <p:cNvPr id="10" name="TextBox 10"/>
            <p:cNvSpPr txBox="1"/>
            <p:nvPr/>
          </p:nvSpPr>
          <p:spPr>
            <a:xfrm>
              <a:off x="1611097" y="-76200"/>
              <a:ext cx="1961731" cy="434454"/>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 February 2026</a:t>
              </a:r>
            </a:p>
          </p:txBody>
        </p:sp>
        <p:sp>
          <p:nvSpPr>
            <p:cNvPr id="11" name="TextBox 11"/>
            <p:cNvSpPr txBox="1"/>
            <p:nvPr/>
          </p:nvSpPr>
          <p:spPr>
            <a:xfrm>
              <a:off x="1428750" y="-38100"/>
              <a:ext cx="182347" cy="269443"/>
            </a:xfrm>
            <a:prstGeom prst="rect">
              <a:avLst/>
            </a:prstGeom>
          </p:spPr>
          <p:txBody>
            <a:bodyPr lIns="0" tIns="0" rIns="0" bIns="0" rtlCol="0" anchor="t">
              <a:spAutoFit/>
            </a:bodyPr>
            <a:lstStyle/>
            <a:p>
              <a:pPr algn="l">
                <a:lnSpc>
                  <a:spcPts val="1663"/>
                </a:lnSpc>
              </a:pPr>
              <a:r>
                <a:rPr lang="en-US" sz="1188" spc="34">
                  <a:solidFill>
                    <a:srgbClr val="4472C4"/>
                  </a:solidFill>
                  <a:latin typeface="Calibri (MS)"/>
                  <a:ea typeface="Calibri (MS)"/>
                  <a:cs typeface="Calibri (MS)"/>
                  <a:sym typeface="Calibri (MS)"/>
                </a:rPr>
                <a:t>th</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867515" y="9151015"/>
            <a:ext cx="3662172" cy="562485"/>
          </a:xfrm>
          <a:custGeom>
            <a:avLst/>
            <a:gdLst/>
            <a:ahLst/>
            <a:cxnLst/>
            <a:rect l="l" t="t" r="r" b="b"/>
            <a:pathLst>
              <a:path w="3662172" h="562485">
                <a:moveTo>
                  <a:pt x="0" y="0"/>
                </a:moveTo>
                <a:lnTo>
                  <a:pt x="3662172" y="0"/>
                </a:lnTo>
                <a:lnTo>
                  <a:pt x="3662172" y="562485"/>
                </a:lnTo>
                <a:lnTo>
                  <a:pt x="0" y="562485"/>
                </a:lnTo>
                <a:lnTo>
                  <a:pt x="0" y="0"/>
                </a:lnTo>
                <a:close/>
              </a:path>
            </a:pathLst>
          </a:custGeom>
          <a:blipFill>
            <a:blip r:embed="rId2"/>
            <a:stretch>
              <a:fillRect/>
            </a:stretch>
          </a:blipFill>
        </p:spPr>
      </p:sp>
      <p:sp>
        <p:nvSpPr>
          <p:cNvPr id="3" name="Freeform 3"/>
          <p:cNvSpPr/>
          <p:nvPr/>
        </p:nvSpPr>
        <p:spPr>
          <a:xfrm>
            <a:off x="1261872" y="548640"/>
            <a:ext cx="15759684" cy="1989392"/>
          </a:xfrm>
          <a:custGeom>
            <a:avLst/>
            <a:gdLst/>
            <a:ahLst/>
            <a:cxnLst/>
            <a:rect l="l" t="t" r="r" b="b"/>
            <a:pathLst>
              <a:path w="15759684" h="1989392">
                <a:moveTo>
                  <a:pt x="0" y="0"/>
                </a:moveTo>
                <a:lnTo>
                  <a:pt x="15759684" y="0"/>
                </a:lnTo>
                <a:lnTo>
                  <a:pt x="15759684" y="1989392"/>
                </a:lnTo>
                <a:lnTo>
                  <a:pt x="0" y="19893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1585855" y="867447"/>
            <a:ext cx="8079432" cy="1050947"/>
          </a:xfrm>
          <a:prstGeom prst="rect">
            <a:avLst/>
          </a:prstGeom>
        </p:spPr>
        <p:txBody>
          <a:bodyPr lIns="0" tIns="0" rIns="0" bIns="0" rtlCol="0" anchor="t">
            <a:spAutoFit/>
          </a:bodyPr>
          <a:lstStyle/>
          <a:p>
            <a:pPr algn="l">
              <a:lnSpc>
                <a:spcPts val="7698"/>
              </a:lnSpc>
            </a:pPr>
            <a:r>
              <a:rPr lang="en-US" sz="5499">
                <a:solidFill>
                  <a:srgbClr val="FFFFFF"/>
                </a:solidFill>
                <a:latin typeface="Calibri (MS) Light"/>
                <a:ea typeface="Calibri (MS) Light"/>
                <a:cs typeface="Calibri (MS) Light"/>
                <a:sym typeface="Calibri (MS) Light"/>
              </a:rPr>
              <a:t>Increase Our Ability to Adapt</a:t>
            </a:r>
          </a:p>
        </p:txBody>
      </p:sp>
      <p:sp>
        <p:nvSpPr>
          <p:cNvPr id="5" name="TextBox 5"/>
          <p:cNvSpPr txBox="1"/>
          <p:nvPr/>
        </p:nvSpPr>
        <p:spPr>
          <a:xfrm>
            <a:off x="5929702" y="9221712"/>
            <a:ext cx="5273588" cy="344891"/>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President Elect &amp; Assistant Governor Learning - Oshawa</a:t>
            </a:r>
          </a:p>
        </p:txBody>
      </p:sp>
      <p:sp>
        <p:nvSpPr>
          <p:cNvPr id="6" name="TextBox 6"/>
          <p:cNvSpPr txBox="1"/>
          <p:nvPr/>
        </p:nvSpPr>
        <p:spPr>
          <a:xfrm>
            <a:off x="16903014" y="9637300"/>
            <a:ext cx="236860" cy="343795"/>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13</a:t>
            </a:r>
          </a:p>
        </p:txBody>
      </p:sp>
      <p:grpSp>
        <p:nvGrpSpPr>
          <p:cNvPr id="7" name="Group 7"/>
          <p:cNvGrpSpPr/>
          <p:nvPr/>
        </p:nvGrpSpPr>
        <p:grpSpPr>
          <a:xfrm>
            <a:off x="1585855" y="9297912"/>
            <a:ext cx="2679621" cy="268691"/>
            <a:chOff x="0" y="0"/>
            <a:chExt cx="3572828" cy="358254"/>
          </a:xfrm>
        </p:grpSpPr>
        <p:sp>
          <p:nvSpPr>
            <p:cNvPr id="8" name="TextBox 8"/>
            <p:cNvSpPr txBox="1"/>
            <p:nvPr/>
          </p:nvSpPr>
          <p:spPr>
            <a:xfrm>
              <a:off x="0" y="-76200"/>
              <a:ext cx="1428750" cy="432994"/>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Saturday, 7</a:t>
              </a:r>
            </a:p>
          </p:txBody>
        </p:sp>
        <p:sp>
          <p:nvSpPr>
            <p:cNvPr id="9" name="TextBox 9"/>
            <p:cNvSpPr txBox="1"/>
            <p:nvPr/>
          </p:nvSpPr>
          <p:spPr>
            <a:xfrm>
              <a:off x="1611097" y="-76200"/>
              <a:ext cx="1961731" cy="434454"/>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 February 2026</a:t>
              </a:r>
            </a:p>
          </p:txBody>
        </p:sp>
        <p:sp>
          <p:nvSpPr>
            <p:cNvPr id="10" name="TextBox 10"/>
            <p:cNvSpPr txBox="1"/>
            <p:nvPr/>
          </p:nvSpPr>
          <p:spPr>
            <a:xfrm>
              <a:off x="1428750" y="-38100"/>
              <a:ext cx="182347" cy="269443"/>
            </a:xfrm>
            <a:prstGeom prst="rect">
              <a:avLst/>
            </a:prstGeom>
          </p:spPr>
          <p:txBody>
            <a:bodyPr lIns="0" tIns="0" rIns="0" bIns="0" rtlCol="0" anchor="t">
              <a:spAutoFit/>
            </a:bodyPr>
            <a:lstStyle/>
            <a:p>
              <a:pPr algn="l">
                <a:lnSpc>
                  <a:spcPts val="1663"/>
                </a:lnSpc>
              </a:pPr>
              <a:r>
                <a:rPr lang="en-US" sz="1188" spc="34">
                  <a:solidFill>
                    <a:srgbClr val="4472C4"/>
                  </a:solidFill>
                  <a:latin typeface="Calibri (MS)"/>
                  <a:ea typeface="Calibri (MS)"/>
                  <a:cs typeface="Calibri (MS)"/>
                  <a:sym typeface="Calibri (MS)"/>
                </a:rPr>
                <a:t>th</a:t>
              </a:r>
            </a:p>
          </p:txBody>
        </p:sp>
      </p:grpSp>
      <p:sp>
        <p:nvSpPr>
          <p:cNvPr id="11" name="TextBox 11"/>
          <p:cNvSpPr txBox="1"/>
          <p:nvPr/>
        </p:nvSpPr>
        <p:spPr>
          <a:xfrm>
            <a:off x="1755789" y="2887912"/>
            <a:ext cx="6254091" cy="2620270"/>
          </a:xfrm>
          <a:prstGeom prst="rect">
            <a:avLst/>
          </a:prstGeom>
        </p:spPr>
        <p:txBody>
          <a:bodyPr lIns="0" tIns="0" rIns="0" bIns="0" rtlCol="0" anchor="t">
            <a:spAutoFit/>
          </a:bodyPr>
          <a:lstStyle/>
          <a:p>
            <a:pPr algn="l">
              <a:lnSpc>
                <a:spcPts val="2575"/>
              </a:lnSpc>
              <a:spcBef>
                <a:spcPct val="0"/>
              </a:spcBef>
            </a:pPr>
            <a:r>
              <a:rPr lang="en-US" sz="1839">
                <a:solidFill>
                  <a:srgbClr val="000000"/>
                </a:solidFill>
                <a:latin typeface="Calibri (MS)"/>
                <a:ea typeface="Calibri (MS)"/>
                <a:cs typeface="Calibri (MS)"/>
                <a:sym typeface="Calibri (MS)"/>
              </a:rPr>
              <a:t>Establishing a Digital Identity (Online Presence)</a:t>
            </a:r>
          </a:p>
          <a:p>
            <a:pPr marL="397202" lvl="1" indent="-198601" algn="l">
              <a:lnSpc>
                <a:spcPts val="2575"/>
              </a:lnSpc>
              <a:spcBef>
                <a:spcPct val="0"/>
              </a:spcBef>
              <a:buFont typeface="Arial"/>
              <a:buChar char="•"/>
            </a:pPr>
            <a:r>
              <a:rPr lang="en-US" sz="1839" b="1">
                <a:solidFill>
                  <a:srgbClr val="000000"/>
                </a:solidFill>
                <a:latin typeface="Calibri (MS) Bold"/>
                <a:ea typeface="Calibri (MS) Bold"/>
                <a:cs typeface="Calibri (MS) Bold"/>
                <a:sym typeface="Calibri (MS) Bold"/>
              </a:rPr>
              <a:t>The "Why":</a:t>
            </a:r>
            <a:r>
              <a:rPr lang="en-US" sz="1839">
                <a:solidFill>
                  <a:srgbClr val="000000"/>
                </a:solidFill>
                <a:latin typeface="Calibri (MS)"/>
                <a:ea typeface="Calibri (MS)"/>
                <a:cs typeface="Calibri (MS)"/>
                <a:sym typeface="Calibri (MS)"/>
              </a:rPr>
              <a:t> In 2026, if your club doesn't exist online, it likely doesn't exist to potential members. This goal is a simple "Yes/No" toggle to confirm your club has a functional digital footprint.</a:t>
            </a:r>
          </a:p>
          <a:p>
            <a:pPr marL="397202" lvl="1" indent="-198601" algn="l">
              <a:lnSpc>
                <a:spcPts val="2575"/>
              </a:lnSpc>
              <a:spcBef>
                <a:spcPct val="0"/>
              </a:spcBef>
              <a:buFont typeface="Arial"/>
              <a:buChar char="•"/>
            </a:pPr>
            <a:r>
              <a:rPr lang="en-US" sz="1839">
                <a:solidFill>
                  <a:srgbClr val="000000"/>
                </a:solidFill>
                <a:latin typeface="Calibri (MS)"/>
                <a:ea typeface="Calibri (MS)"/>
                <a:cs typeface="Calibri (MS)"/>
                <a:sym typeface="Calibri (MS)"/>
              </a:rPr>
              <a:t>Focus online accounts to target the audience you are looking for.</a:t>
            </a:r>
          </a:p>
          <a:p>
            <a:pPr algn="l">
              <a:lnSpc>
                <a:spcPts val="2575"/>
              </a:lnSpc>
              <a:spcBef>
                <a:spcPct val="0"/>
              </a:spcBef>
            </a:pPr>
            <a:endParaRPr lang="en-US" sz="1839">
              <a:solidFill>
                <a:srgbClr val="000000"/>
              </a:solidFill>
              <a:latin typeface="Calibri (MS)"/>
              <a:ea typeface="Calibri (MS)"/>
              <a:cs typeface="Calibri (MS)"/>
              <a:sym typeface="Calibri (MS)"/>
            </a:endParaRPr>
          </a:p>
        </p:txBody>
      </p:sp>
      <p:sp>
        <p:nvSpPr>
          <p:cNvPr id="12" name="TextBox 12"/>
          <p:cNvSpPr txBox="1"/>
          <p:nvPr/>
        </p:nvSpPr>
        <p:spPr>
          <a:xfrm>
            <a:off x="1755789" y="5858063"/>
            <a:ext cx="6476051" cy="2620270"/>
          </a:xfrm>
          <a:prstGeom prst="rect">
            <a:avLst/>
          </a:prstGeom>
        </p:spPr>
        <p:txBody>
          <a:bodyPr lIns="0" tIns="0" rIns="0" bIns="0" rtlCol="0" anchor="t">
            <a:spAutoFit/>
          </a:bodyPr>
          <a:lstStyle/>
          <a:p>
            <a:pPr algn="l">
              <a:lnSpc>
                <a:spcPts val="2575"/>
              </a:lnSpc>
              <a:spcBef>
                <a:spcPct val="0"/>
              </a:spcBef>
            </a:pPr>
            <a:r>
              <a:rPr lang="en-US" sz="1839">
                <a:solidFill>
                  <a:srgbClr val="000000"/>
                </a:solidFill>
                <a:latin typeface="Calibri (MS)"/>
                <a:ea typeface="Calibri (MS)"/>
                <a:cs typeface="Calibri (MS)"/>
                <a:sym typeface="Calibri (MS)"/>
              </a:rPr>
              <a:t>Keeping the Story Current (Website &amp; Social Media)</a:t>
            </a:r>
          </a:p>
          <a:p>
            <a:pPr marL="397202" lvl="1" indent="-198601" algn="l">
              <a:lnSpc>
                <a:spcPts val="2575"/>
              </a:lnSpc>
              <a:spcBef>
                <a:spcPct val="0"/>
              </a:spcBef>
              <a:buFont typeface="Arial"/>
              <a:buChar char="•"/>
            </a:pPr>
            <a:r>
              <a:rPr lang="en-US" sz="1839">
                <a:solidFill>
                  <a:srgbClr val="000000"/>
                </a:solidFill>
                <a:latin typeface="Calibri (MS)"/>
                <a:ea typeface="Calibri (MS)"/>
                <a:cs typeface="Calibri (MS)"/>
                <a:sym typeface="Calibri (MS)"/>
              </a:rPr>
              <a:t>Update website and social media regularly.</a:t>
            </a:r>
          </a:p>
          <a:p>
            <a:pPr marL="397202" lvl="1" indent="-198601" algn="l">
              <a:lnSpc>
                <a:spcPts val="2575"/>
              </a:lnSpc>
              <a:buFont typeface="Arial"/>
              <a:buChar char="•"/>
            </a:pPr>
            <a:r>
              <a:rPr lang="en-US" sz="1839" b="1">
                <a:solidFill>
                  <a:srgbClr val="000000"/>
                </a:solidFill>
                <a:latin typeface="Calibri (MS) Bold"/>
                <a:ea typeface="Calibri (MS) Bold"/>
                <a:cs typeface="Calibri (MS) Bold"/>
                <a:sym typeface="Calibri (MS) Bold"/>
              </a:rPr>
              <a:t>The "Why":</a:t>
            </a:r>
            <a:r>
              <a:rPr lang="en-US" sz="1839">
                <a:solidFill>
                  <a:srgbClr val="000000"/>
                </a:solidFill>
                <a:latin typeface="Calibri (MS)"/>
                <a:ea typeface="Calibri (MS)"/>
                <a:cs typeface="Calibri (MS)"/>
                <a:sym typeface="Calibri (MS)"/>
              </a:rPr>
              <a:t> Stale content is a red flag. Rotary Club Central allows you to set a specific goal for how many times you will refresh your digital content throughout the year.</a:t>
            </a:r>
          </a:p>
          <a:p>
            <a:pPr marL="397202" lvl="1" indent="-198601" algn="l">
              <a:lnSpc>
                <a:spcPts val="2575"/>
              </a:lnSpc>
              <a:spcBef>
                <a:spcPct val="0"/>
              </a:spcBef>
              <a:buFont typeface="Arial"/>
              <a:buChar char="•"/>
            </a:pPr>
            <a:r>
              <a:rPr lang="en-US" sz="1839">
                <a:solidFill>
                  <a:srgbClr val="000000"/>
                </a:solidFill>
                <a:latin typeface="Calibri (MS)"/>
                <a:ea typeface="Calibri (MS)"/>
                <a:cs typeface="Calibri (MS)"/>
                <a:sym typeface="Calibri (MS)"/>
              </a:rPr>
              <a:t>Don't just set a goal of "1." Set a goal that reflects a monthly or quarterly update schedule to keep your community engaged.</a:t>
            </a:r>
          </a:p>
          <a:p>
            <a:pPr algn="ctr">
              <a:lnSpc>
                <a:spcPts val="2575"/>
              </a:lnSpc>
              <a:spcBef>
                <a:spcPct val="0"/>
              </a:spcBef>
            </a:pPr>
            <a:endParaRPr lang="en-US" sz="1839">
              <a:solidFill>
                <a:srgbClr val="000000"/>
              </a:solidFill>
              <a:latin typeface="Calibri (MS)"/>
              <a:ea typeface="Calibri (MS)"/>
              <a:cs typeface="Calibri (MS)"/>
              <a:sym typeface="Calibri (MS)"/>
            </a:endParaRPr>
          </a:p>
        </p:txBody>
      </p:sp>
      <p:sp>
        <p:nvSpPr>
          <p:cNvPr id="13" name="TextBox 13"/>
          <p:cNvSpPr txBox="1"/>
          <p:nvPr/>
        </p:nvSpPr>
        <p:spPr>
          <a:xfrm>
            <a:off x="9141714" y="2887912"/>
            <a:ext cx="6550504" cy="2944120"/>
          </a:xfrm>
          <a:prstGeom prst="rect">
            <a:avLst/>
          </a:prstGeom>
        </p:spPr>
        <p:txBody>
          <a:bodyPr lIns="0" tIns="0" rIns="0" bIns="0" rtlCol="0" anchor="t">
            <a:spAutoFit/>
          </a:bodyPr>
          <a:lstStyle/>
          <a:p>
            <a:pPr algn="l">
              <a:lnSpc>
                <a:spcPts val="2575"/>
              </a:lnSpc>
              <a:spcBef>
                <a:spcPct val="0"/>
              </a:spcBef>
            </a:pPr>
            <a:r>
              <a:rPr lang="en-US" sz="1839">
                <a:solidFill>
                  <a:srgbClr val="000000"/>
                </a:solidFill>
                <a:latin typeface="Calibri (MS)"/>
                <a:ea typeface="Calibri (MS)"/>
                <a:cs typeface="Calibri (MS)"/>
                <a:sym typeface="Calibri (MS)"/>
              </a:rPr>
              <a:t>Modernizing Your Governance (Club Bylaws)</a:t>
            </a:r>
          </a:p>
          <a:p>
            <a:pPr marL="397202" lvl="1" indent="-198601" algn="l">
              <a:lnSpc>
                <a:spcPts val="2575"/>
              </a:lnSpc>
              <a:spcBef>
                <a:spcPct val="0"/>
              </a:spcBef>
              <a:buFont typeface="Arial"/>
              <a:buChar char="•"/>
            </a:pPr>
            <a:r>
              <a:rPr lang="en-US" sz="1839">
                <a:solidFill>
                  <a:srgbClr val="000000"/>
                </a:solidFill>
                <a:latin typeface="Calibri (MS)"/>
                <a:ea typeface="Calibri (MS)"/>
                <a:cs typeface="Calibri (MS)"/>
                <a:sym typeface="Calibri (MS)"/>
              </a:rPr>
              <a:t>Review and consider updating your club bylaws.</a:t>
            </a:r>
          </a:p>
          <a:p>
            <a:pPr marL="397202" lvl="1" indent="-198601" algn="l">
              <a:lnSpc>
                <a:spcPts val="2575"/>
              </a:lnSpc>
              <a:spcBef>
                <a:spcPct val="0"/>
              </a:spcBef>
              <a:buFont typeface="Arial"/>
              <a:buChar char="•"/>
            </a:pPr>
            <a:r>
              <a:rPr lang="en-US" sz="1839" b="1">
                <a:solidFill>
                  <a:srgbClr val="000000"/>
                </a:solidFill>
                <a:latin typeface="Calibri (MS) Bold"/>
                <a:ea typeface="Calibri (MS) Bold"/>
                <a:cs typeface="Calibri (MS) Bold"/>
                <a:sym typeface="Calibri (MS) Bold"/>
              </a:rPr>
              <a:t>The "Why":</a:t>
            </a:r>
            <a:r>
              <a:rPr lang="en-US" sz="1839">
                <a:solidFill>
                  <a:srgbClr val="000000"/>
                </a:solidFill>
                <a:latin typeface="Calibri (MS)"/>
                <a:ea typeface="Calibri (MS)"/>
                <a:cs typeface="Calibri (MS)"/>
                <a:sym typeface="Calibri (MS)"/>
              </a:rPr>
              <a:t> Adaptability requires a flexible foundation. Many clubs are operating on bylaws from decades ago that don't allow for modern needs like virtual meetings, corporatre membership or flexible attendance.</a:t>
            </a:r>
          </a:p>
          <a:p>
            <a:pPr marL="397202" lvl="1" indent="-198601" algn="l">
              <a:lnSpc>
                <a:spcPts val="2575"/>
              </a:lnSpc>
              <a:spcBef>
                <a:spcPct val="0"/>
              </a:spcBef>
              <a:buFont typeface="Arial"/>
              <a:buChar char="•"/>
            </a:pPr>
            <a:r>
              <a:rPr lang="en-US" sz="1839">
                <a:solidFill>
                  <a:srgbClr val="000000"/>
                </a:solidFill>
                <a:latin typeface="Calibri (MS)"/>
                <a:ea typeface="Calibri (MS)"/>
                <a:cs typeface="Calibri (MS)"/>
                <a:sym typeface="Calibri (MS)"/>
              </a:rPr>
              <a:t>This is a Binary Goal (Yes/No). Make this a Q1 task with your board to ensure their "rules" aren't actually "roadblocks."</a:t>
            </a:r>
          </a:p>
          <a:p>
            <a:pPr algn="l">
              <a:lnSpc>
                <a:spcPts val="2575"/>
              </a:lnSpc>
              <a:spcBef>
                <a:spcPct val="0"/>
              </a:spcBef>
            </a:pPr>
            <a:endParaRPr lang="en-US" sz="1839">
              <a:solidFill>
                <a:srgbClr val="000000"/>
              </a:solidFill>
              <a:latin typeface="Calibri (MS)"/>
              <a:ea typeface="Calibri (MS)"/>
              <a:cs typeface="Calibri (MS)"/>
              <a:sym typeface="Calibri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867515" y="9151015"/>
            <a:ext cx="3662172" cy="562485"/>
          </a:xfrm>
          <a:custGeom>
            <a:avLst/>
            <a:gdLst/>
            <a:ahLst/>
            <a:cxnLst/>
            <a:rect l="l" t="t" r="r" b="b"/>
            <a:pathLst>
              <a:path w="3662172" h="562485">
                <a:moveTo>
                  <a:pt x="0" y="0"/>
                </a:moveTo>
                <a:lnTo>
                  <a:pt x="3662172" y="0"/>
                </a:lnTo>
                <a:lnTo>
                  <a:pt x="3662172" y="562485"/>
                </a:lnTo>
                <a:lnTo>
                  <a:pt x="0" y="562485"/>
                </a:lnTo>
                <a:lnTo>
                  <a:pt x="0" y="0"/>
                </a:lnTo>
                <a:close/>
              </a:path>
            </a:pathLst>
          </a:custGeom>
          <a:blipFill>
            <a:blip r:embed="rId2"/>
            <a:stretch>
              <a:fillRect/>
            </a:stretch>
          </a:blipFill>
        </p:spPr>
      </p:sp>
      <p:sp>
        <p:nvSpPr>
          <p:cNvPr id="3" name="Freeform 3"/>
          <p:cNvSpPr/>
          <p:nvPr/>
        </p:nvSpPr>
        <p:spPr>
          <a:xfrm>
            <a:off x="1261872" y="548640"/>
            <a:ext cx="15759684" cy="1989392"/>
          </a:xfrm>
          <a:custGeom>
            <a:avLst/>
            <a:gdLst/>
            <a:ahLst/>
            <a:cxnLst/>
            <a:rect l="l" t="t" r="r" b="b"/>
            <a:pathLst>
              <a:path w="15759684" h="1989392">
                <a:moveTo>
                  <a:pt x="0" y="0"/>
                </a:moveTo>
                <a:lnTo>
                  <a:pt x="15759684" y="0"/>
                </a:lnTo>
                <a:lnTo>
                  <a:pt x="15759684" y="1989392"/>
                </a:lnTo>
                <a:lnTo>
                  <a:pt x="0" y="19893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1585855" y="867447"/>
            <a:ext cx="9042053" cy="1050947"/>
          </a:xfrm>
          <a:prstGeom prst="rect">
            <a:avLst/>
          </a:prstGeom>
        </p:spPr>
        <p:txBody>
          <a:bodyPr lIns="0" tIns="0" rIns="0" bIns="0" rtlCol="0" anchor="t">
            <a:spAutoFit/>
          </a:bodyPr>
          <a:lstStyle/>
          <a:p>
            <a:pPr algn="l">
              <a:lnSpc>
                <a:spcPts val="7698"/>
              </a:lnSpc>
            </a:pPr>
            <a:r>
              <a:rPr lang="en-US" sz="5499">
                <a:solidFill>
                  <a:srgbClr val="FFFFFF"/>
                </a:solidFill>
                <a:latin typeface="Calibri (MS) Light"/>
                <a:ea typeface="Calibri (MS) Light"/>
                <a:cs typeface="Calibri (MS) Light"/>
                <a:sym typeface="Calibri (MS) Light"/>
              </a:rPr>
              <a:t>Resources, Support &amp; Questions</a:t>
            </a:r>
          </a:p>
        </p:txBody>
      </p:sp>
      <p:sp>
        <p:nvSpPr>
          <p:cNvPr id="5" name="TextBox 5"/>
          <p:cNvSpPr txBox="1"/>
          <p:nvPr/>
        </p:nvSpPr>
        <p:spPr>
          <a:xfrm>
            <a:off x="5929702" y="9221712"/>
            <a:ext cx="5273588" cy="344891"/>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President Elect &amp; Assistant Governor Learning - Oshawa</a:t>
            </a:r>
          </a:p>
        </p:txBody>
      </p:sp>
      <p:sp>
        <p:nvSpPr>
          <p:cNvPr id="6" name="TextBox 6"/>
          <p:cNvSpPr txBox="1"/>
          <p:nvPr/>
        </p:nvSpPr>
        <p:spPr>
          <a:xfrm>
            <a:off x="16903014" y="9637300"/>
            <a:ext cx="236860" cy="343795"/>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14</a:t>
            </a:r>
          </a:p>
        </p:txBody>
      </p:sp>
      <p:grpSp>
        <p:nvGrpSpPr>
          <p:cNvPr id="7" name="Group 7"/>
          <p:cNvGrpSpPr/>
          <p:nvPr/>
        </p:nvGrpSpPr>
        <p:grpSpPr>
          <a:xfrm>
            <a:off x="1585855" y="9297912"/>
            <a:ext cx="2679621" cy="268691"/>
            <a:chOff x="0" y="0"/>
            <a:chExt cx="3572828" cy="358254"/>
          </a:xfrm>
        </p:grpSpPr>
        <p:sp>
          <p:nvSpPr>
            <p:cNvPr id="8" name="TextBox 8"/>
            <p:cNvSpPr txBox="1"/>
            <p:nvPr/>
          </p:nvSpPr>
          <p:spPr>
            <a:xfrm>
              <a:off x="0" y="-76200"/>
              <a:ext cx="1428750" cy="432994"/>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Saturday, 7</a:t>
              </a:r>
            </a:p>
          </p:txBody>
        </p:sp>
        <p:sp>
          <p:nvSpPr>
            <p:cNvPr id="9" name="TextBox 9"/>
            <p:cNvSpPr txBox="1"/>
            <p:nvPr/>
          </p:nvSpPr>
          <p:spPr>
            <a:xfrm>
              <a:off x="1611097" y="-76200"/>
              <a:ext cx="1961731" cy="434454"/>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 February 2026</a:t>
              </a:r>
            </a:p>
          </p:txBody>
        </p:sp>
        <p:sp>
          <p:nvSpPr>
            <p:cNvPr id="10" name="TextBox 10"/>
            <p:cNvSpPr txBox="1"/>
            <p:nvPr/>
          </p:nvSpPr>
          <p:spPr>
            <a:xfrm>
              <a:off x="1428750" y="-38100"/>
              <a:ext cx="182347" cy="269443"/>
            </a:xfrm>
            <a:prstGeom prst="rect">
              <a:avLst/>
            </a:prstGeom>
          </p:spPr>
          <p:txBody>
            <a:bodyPr lIns="0" tIns="0" rIns="0" bIns="0" rtlCol="0" anchor="t">
              <a:spAutoFit/>
            </a:bodyPr>
            <a:lstStyle/>
            <a:p>
              <a:pPr algn="l">
                <a:lnSpc>
                  <a:spcPts val="1663"/>
                </a:lnSpc>
              </a:pPr>
              <a:r>
                <a:rPr lang="en-US" sz="1188" spc="34">
                  <a:solidFill>
                    <a:srgbClr val="4472C4"/>
                  </a:solidFill>
                  <a:latin typeface="Calibri (MS)"/>
                  <a:ea typeface="Calibri (MS)"/>
                  <a:cs typeface="Calibri (MS)"/>
                  <a:sym typeface="Calibri (MS)"/>
                </a:rPr>
                <a:t>th</a:t>
              </a:r>
            </a:p>
          </p:txBody>
        </p:sp>
      </p:grpSp>
      <p:pic>
        <p:nvPicPr>
          <p:cNvPr id="11" name="Picture 11"/>
          <p:cNvPicPr>
            <a:picLocks noChangeAspect="1"/>
          </p:cNvPicPr>
          <p:nvPr/>
        </p:nvPicPr>
        <p:blipFill>
          <a:blip r:embed="rId5"/>
          <a:stretch>
            <a:fillRect/>
          </a:stretch>
        </p:blipFill>
        <p:spPr>
          <a:xfrm>
            <a:off x="5968768" y="2287826"/>
            <a:ext cx="6345892" cy="6345892"/>
          </a:xfrm>
          <a:prstGeom prst="rect">
            <a:avLst/>
          </a:prstGeom>
        </p:spPr>
      </p:pic>
      <p:sp>
        <p:nvSpPr>
          <p:cNvPr id="12" name="TextBox 12"/>
          <p:cNvSpPr txBox="1"/>
          <p:nvPr/>
        </p:nvSpPr>
        <p:spPr>
          <a:xfrm>
            <a:off x="6497592" y="8165853"/>
            <a:ext cx="5288243" cy="393326"/>
          </a:xfrm>
          <a:prstGeom prst="rect">
            <a:avLst/>
          </a:prstGeom>
        </p:spPr>
        <p:txBody>
          <a:bodyPr lIns="0" tIns="0" rIns="0" bIns="0" rtlCol="0" anchor="t">
            <a:spAutoFit/>
          </a:bodyPr>
          <a:lstStyle/>
          <a:p>
            <a:pPr algn="ctr">
              <a:lnSpc>
                <a:spcPts val="2995"/>
              </a:lnSpc>
              <a:spcBef>
                <a:spcPct val="0"/>
              </a:spcBef>
            </a:pPr>
            <a:r>
              <a:rPr lang="en-US" sz="2139">
                <a:solidFill>
                  <a:srgbClr val="000000"/>
                </a:solidFill>
                <a:latin typeface="Calibri (MS)"/>
                <a:ea typeface="Calibri (MS)"/>
                <a:cs typeface="Calibri (MS)"/>
                <a:sym typeface="Calibri (MS)"/>
              </a:rPr>
              <a:t>Link to the District 7070 Organization Chart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867515" y="9151015"/>
            <a:ext cx="3662172" cy="562485"/>
          </a:xfrm>
          <a:custGeom>
            <a:avLst/>
            <a:gdLst/>
            <a:ahLst/>
            <a:cxnLst/>
            <a:rect l="l" t="t" r="r" b="b"/>
            <a:pathLst>
              <a:path w="3662172" h="562485">
                <a:moveTo>
                  <a:pt x="0" y="0"/>
                </a:moveTo>
                <a:lnTo>
                  <a:pt x="3662172" y="0"/>
                </a:lnTo>
                <a:lnTo>
                  <a:pt x="3662172" y="562485"/>
                </a:lnTo>
                <a:lnTo>
                  <a:pt x="0" y="562485"/>
                </a:lnTo>
                <a:lnTo>
                  <a:pt x="0" y="0"/>
                </a:lnTo>
                <a:close/>
              </a:path>
            </a:pathLst>
          </a:custGeom>
          <a:blipFill>
            <a:blip r:embed="rId2"/>
            <a:stretch>
              <a:fillRect/>
            </a:stretch>
          </a:blipFill>
        </p:spPr>
      </p:sp>
      <p:sp>
        <p:nvSpPr>
          <p:cNvPr id="3" name="Freeform 3"/>
          <p:cNvSpPr/>
          <p:nvPr/>
        </p:nvSpPr>
        <p:spPr>
          <a:xfrm>
            <a:off x="1261872" y="548640"/>
            <a:ext cx="15759684" cy="1989392"/>
          </a:xfrm>
          <a:custGeom>
            <a:avLst/>
            <a:gdLst/>
            <a:ahLst/>
            <a:cxnLst/>
            <a:rect l="l" t="t" r="r" b="b"/>
            <a:pathLst>
              <a:path w="15759684" h="1989392">
                <a:moveTo>
                  <a:pt x="0" y="0"/>
                </a:moveTo>
                <a:lnTo>
                  <a:pt x="15759684" y="0"/>
                </a:lnTo>
                <a:lnTo>
                  <a:pt x="15759684" y="1989392"/>
                </a:lnTo>
                <a:lnTo>
                  <a:pt x="0" y="19893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1746381" y="538755"/>
            <a:ext cx="14783307" cy="1809137"/>
          </a:xfrm>
          <a:prstGeom prst="rect">
            <a:avLst/>
          </a:prstGeom>
        </p:spPr>
        <p:txBody>
          <a:bodyPr lIns="0" tIns="0" rIns="0" bIns="0" rtlCol="0" anchor="t">
            <a:spAutoFit/>
          </a:bodyPr>
          <a:lstStyle/>
          <a:p>
            <a:pPr algn="l">
              <a:lnSpc>
                <a:spcPts val="6858"/>
              </a:lnSpc>
            </a:pPr>
            <a:r>
              <a:rPr lang="en-US" sz="4899">
                <a:solidFill>
                  <a:srgbClr val="FFFFFF"/>
                </a:solidFill>
                <a:latin typeface="Calibri (MS) Light"/>
                <a:ea typeface="Calibri (MS) Light"/>
                <a:cs typeface="Calibri (MS) Light"/>
                <a:sym typeface="Calibri (MS) Light"/>
              </a:rPr>
              <a:t>Charting Your Success: Setting the Stage for Your Presidential Year and Mastering Rotary Club Central</a:t>
            </a:r>
          </a:p>
        </p:txBody>
      </p:sp>
      <p:sp>
        <p:nvSpPr>
          <p:cNvPr id="5" name="TextBox 5"/>
          <p:cNvSpPr txBox="1"/>
          <p:nvPr/>
        </p:nvSpPr>
        <p:spPr>
          <a:xfrm>
            <a:off x="5929702" y="9221712"/>
            <a:ext cx="5273588" cy="344891"/>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President Elect &amp; Assistant Governor Learning - Oshawa</a:t>
            </a:r>
          </a:p>
        </p:txBody>
      </p:sp>
      <p:sp>
        <p:nvSpPr>
          <p:cNvPr id="6" name="TextBox 6"/>
          <p:cNvSpPr txBox="1"/>
          <p:nvPr/>
        </p:nvSpPr>
        <p:spPr>
          <a:xfrm>
            <a:off x="17021556" y="9637300"/>
            <a:ext cx="120829" cy="344891"/>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2</a:t>
            </a:r>
          </a:p>
        </p:txBody>
      </p:sp>
      <p:grpSp>
        <p:nvGrpSpPr>
          <p:cNvPr id="7" name="Group 7"/>
          <p:cNvGrpSpPr/>
          <p:nvPr/>
        </p:nvGrpSpPr>
        <p:grpSpPr>
          <a:xfrm>
            <a:off x="1585855" y="9297912"/>
            <a:ext cx="2679621" cy="268691"/>
            <a:chOff x="0" y="0"/>
            <a:chExt cx="3572828" cy="358254"/>
          </a:xfrm>
        </p:grpSpPr>
        <p:sp>
          <p:nvSpPr>
            <p:cNvPr id="8" name="TextBox 8"/>
            <p:cNvSpPr txBox="1"/>
            <p:nvPr/>
          </p:nvSpPr>
          <p:spPr>
            <a:xfrm>
              <a:off x="0" y="-76200"/>
              <a:ext cx="1428750" cy="432994"/>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Saturday, 7</a:t>
              </a:r>
            </a:p>
          </p:txBody>
        </p:sp>
        <p:sp>
          <p:nvSpPr>
            <p:cNvPr id="9" name="TextBox 9"/>
            <p:cNvSpPr txBox="1"/>
            <p:nvPr/>
          </p:nvSpPr>
          <p:spPr>
            <a:xfrm>
              <a:off x="1611097" y="-76200"/>
              <a:ext cx="1961731" cy="434454"/>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 February 2026</a:t>
              </a:r>
            </a:p>
          </p:txBody>
        </p:sp>
        <p:sp>
          <p:nvSpPr>
            <p:cNvPr id="10" name="TextBox 10"/>
            <p:cNvSpPr txBox="1"/>
            <p:nvPr/>
          </p:nvSpPr>
          <p:spPr>
            <a:xfrm>
              <a:off x="1428750" y="-38100"/>
              <a:ext cx="182347" cy="269443"/>
            </a:xfrm>
            <a:prstGeom prst="rect">
              <a:avLst/>
            </a:prstGeom>
          </p:spPr>
          <p:txBody>
            <a:bodyPr lIns="0" tIns="0" rIns="0" bIns="0" rtlCol="0" anchor="t">
              <a:spAutoFit/>
            </a:bodyPr>
            <a:lstStyle/>
            <a:p>
              <a:pPr algn="l">
                <a:lnSpc>
                  <a:spcPts val="1663"/>
                </a:lnSpc>
              </a:pPr>
              <a:r>
                <a:rPr lang="en-US" sz="1188" spc="34">
                  <a:solidFill>
                    <a:srgbClr val="4472C4"/>
                  </a:solidFill>
                  <a:latin typeface="Calibri (MS)"/>
                  <a:ea typeface="Calibri (MS)"/>
                  <a:cs typeface="Calibri (MS)"/>
                  <a:sym typeface="Calibri (MS)"/>
                </a:rPr>
                <a:t>th</a:t>
              </a:r>
            </a:p>
          </p:txBody>
        </p:sp>
      </p:grpSp>
      <p:pic>
        <p:nvPicPr>
          <p:cNvPr id="11" name="Picture 11"/>
          <p:cNvPicPr>
            <a:picLocks noChangeAspect="1"/>
          </p:cNvPicPr>
          <p:nvPr/>
        </p:nvPicPr>
        <p:blipFill>
          <a:blip r:embed="rId5"/>
          <a:stretch>
            <a:fillRect/>
          </a:stretch>
        </p:blipFill>
        <p:spPr>
          <a:xfrm>
            <a:off x="6139714" y="2418566"/>
            <a:ext cx="6008573" cy="6008573"/>
          </a:xfrm>
          <a:prstGeom prst="rect">
            <a:avLst/>
          </a:prstGeom>
        </p:spPr>
      </p:pic>
      <p:sp>
        <p:nvSpPr>
          <p:cNvPr id="12" name="TextBox 12"/>
          <p:cNvSpPr txBox="1"/>
          <p:nvPr/>
        </p:nvSpPr>
        <p:spPr>
          <a:xfrm>
            <a:off x="6143463" y="7639591"/>
            <a:ext cx="5989141" cy="846716"/>
          </a:xfrm>
          <a:prstGeom prst="rect">
            <a:avLst/>
          </a:prstGeom>
        </p:spPr>
        <p:txBody>
          <a:bodyPr lIns="0" tIns="0" rIns="0" bIns="0" rtlCol="0" anchor="t">
            <a:spAutoFit/>
          </a:bodyPr>
          <a:lstStyle/>
          <a:p>
            <a:pPr algn="ctr">
              <a:lnSpc>
                <a:spcPts val="3555"/>
              </a:lnSpc>
            </a:pPr>
            <a:r>
              <a:rPr lang="en-US" sz="2539">
                <a:solidFill>
                  <a:srgbClr val="000000"/>
                </a:solidFill>
                <a:latin typeface="Calibri (MS)"/>
                <a:ea typeface="Calibri (MS)"/>
                <a:cs typeface="Calibri (MS)"/>
                <a:sym typeface="Calibri (MS)"/>
              </a:rPr>
              <a:t>Link to MyRotary</a:t>
            </a:r>
          </a:p>
          <a:p>
            <a:pPr algn="ctr">
              <a:lnSpc>
                <a:spcPts val="2855"/>
              </a:lnSpc>
              <a:spcBef>
                <a:spcPct val="0"/>
              </a:spcBef>
            </a:pPr>
            <a:r>
              <a:rPr lang="en-US" sz="2039" b="1">
                <a:solidFill>
                  <a:srgbClr val="000000"/>
                </a:solidFill>
                <a:latin typeface="Calibri (MS) Bold"/>
                <a:ea typeface="Calibri (MS) Bold"/>
                <a:cs typeface="Calibri (MS) Bold"/>
                <a:sym typeface="Calibri (MS) Bold"/>
              </a:rPr>
              <a:t>NOTE: </a:t>
            </a:r>
            <a:r>
              <a:rPr lang="en-US" sz="2039">
                <a:solidFill>
                  <a:srgbClr val="000000"/>
                </a:solidFill>
                <a:latin typeface="Calibri (MS)"/>
                <a:ea typeface="Calibri (MS)"/>
                <a:cs typeface="Calibri (MS)"/>
                <a:sym typeface="Calibri (MS)"/>
              </a:rPr>
              <a:t>This is a different login credential than Clubrunner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867515" y="9151015"/>
            <a:ext cx="3662172" cy="562485"/>
          </a:xfrm>
          <a:custGeom>
            <a:avLst/>
            <a:gdLst/>
            <a:ahLst/>
            <a:cxnLst/>
            <a:rect l="l" t="t" r="r" b="b"/>
            <a:pathLst>
              <a:path w="3662172" h="562485">
                <a:moveTo>
                  <a:pt x="0" y="0"/>
                </a:moveTo>
                <a:lnTo>
                  <a:pt x="3662172" y="0"/>
                </a:lnTo>
                <a:lnTo>
                  <a:pt x="3662172" y="562485"/>
                </a:lnTo>
                <a:lnTo>
                  <a:pt x="0" y="562485"/>
                </a:lnTo>
                <a:lnTo>
                  <a:pt x="0" y="0"/>
                </a:lnTo>
                <a:close/>
              </a:path>
            </a:pathLst>
          </a:custGeom>
          <a:blipFill>
            <a:blip r:embed="rId2"/>
            <a:stretch>
              <a:fillRect/>
            </a:stretch>
          </a:blipFill>
        </p:spPr>
      </p:sp>
      <p:sp>
        <p:nvSpPr>
          <p:cNvPr id="3" name="Freeform 3"/>
          <p:cNvSpPr/>
          <p:nvPr/>
        </p:nvSpPr>
        <p:spPr>
          <a:xfrm>
            <a:off x="1261872" y="548640"/>
            <a:ext cx="15759684" cy="1989392"/>
          </a:xfrm>
          <a:custGeom>
            <a:avLst/>
            <a:gdLst/>
            <a:ahLst/>
            <a:cxnLst/>
            <a:rect l="l" t="t" r="r" b="b"/>
            <a:pathLst>
              <a:path w="15759684" h="1989392">
                <a:moveTo>
                  <a:pt x="0" y="0"/>
                </a:moveTo>
                <a:lnTo>
                  <a:pt x="15759684" y="0"/>
                </a:lnTo>
                <a:lnTo>
                  <a:pt x="15759684" y="1989392"/>
                </a:lnTo>
                <a:lnTo>
                  <a:pt x="0" y="19893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1585855" y="867447"/>
            <a:ext cx="5120580" cy="1050947"/>
          </a:xfrm>
          <a:prstGeom prst="rect">
            <a:avLst/>
          </a:prstGeom>
        </p:spPr>
        <p:txBody>
          <a:bodyPr lIns="0" tIns="0" rIns="0" bIns="0" rtlCol="0" anchor="t">
            <a:spAutoFit/>
          </a:bodyPr>
          <a:lstStyle/>
          <a:p>
            <a:pPr algn="l">
              <a:lnSpc>
                <a:spcPts val="7698"/>
              </a:lnSpc>
            </a:pPr>
            <a:r>
              <a:rPr lang="en-US" sz="5499">
                <a:solidFill>
                  <a:srgbClr val="FFFFFF"/>
                </a:solidFill>
                <a:latin typeface="Calibri (MS) Light"/>
                <a:ea typeface="Calibri (MS) Light"/>
                <a:cs typeface="Calibri (MS) Light"/>
                <a:sym typeface="Calibri (MS) Light"/>
              </a:rPr>
              <a:t>Why Goals Matter</a:t>
            </a:r>
          </a:p>
        </p:txBody>
      </p:sp>
      <p:sp>
        <p:nvSpPr>
          <p:cNvPr id="5" name="TextBox 5"/>
          <p:cNvSpPr txBox="1"/>
          <p:nvPr/>
        </p:nvSpPr>
        <p:spPr>
          <a:xfrm>
            <a:off x="5929702" y="9221712"/>
            <a:ext cx="5273588" cy="344891"/>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President Elect &amp; Assistant Governor Learning - Oshawa</a:t>
            </a:r>
          </a:p>
        </p:txBody>
      </p:sp>
      <p:sp>
        <p:nvSpPr>
          <p:cNvPr id="6" name="TextBox 6"/>
          <p:cNvSpPr txBox="1"/>
          <p:nvPr/>
        </p:nvSpPr>
        <p:spPr>
          <a:xfrm>
            <a:off x="16903014" y="9637300"/>
            <a:ext cx="118542" cy="343795"/>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3</a:t>
            </a:r>
          </a:p>
        </p:txBody>
      </p:sp>
      <p:grpSp>
        <p:nvGrpSpPr>
          <p:cNvPr id="7" name="Group 7"/>
          <p:cNvGrpSpPr/>
          <p:nvPr/>
        </p:nvGrpSpPr>
        <p:grpSpPr>
          <a:xfrm>
            <a:off x="1585855" y="9297912"/>
            <a:ext cx="2679621" cy="268691"/>
            <a:chOff x="0" y="0"/>
            <a:chExt cx="3572828" cy="358254"/>
          </a:xfrm>
        </p:grpSpPr>
        <p:sp>
          <p:nvSpPr>
            <p:cNvPr id="8" name="TextBox 8"/>
            <p:cNvSpPr txBox="1"/>
            <p:nvPr/>
          </p:nvSpPr>
          <p:spPr>
            <a:xfrm>
              <a:off x="0" y="-76200"/>
              <a:ext cx="1428750" cy="432994"/>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Saturday, 7</a:t>
              </a:r>
            </a:p>
          </p:txBody>
        </p:sp>
        <p:sp>
          <p:nvSpPr>
            <p:cNvPr id="9" name="TextBox 9"/>
            <p:cNvSpPr txBox="1"/>
            <p:nvPr/>
          </p:nvSpPr>
          <p:spPr>
            <a:xfrm>
              <a:off x="1611097" y="-76200"/>
              <a:ext cx="1961731" cy="434454"/>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 February 2026</a:t>
              </a:r>
            </a:p>
          </p:txBody>
        </p:sp>
        <p:sp>
          <p:nvSpPr>
            <p:cNvPr id="10" name="TextBox 10"/>
            <p:cNvSpPr txBox="1"/>
            <p:nvPr/>
          </p:nvSpPr>
          <p:spPr>
            <a:xfrm>
              <a:off x="1428750" y="-38100"/>
              <a:ext cx="182347" cy="269443"/>
            </a:xfrm>
            <a:prstGeom prst="rect">
              <a:avLst/>
            </a:prstGeom>
          </p:spPr>
          <p:txBody>
            <a:bodyPr lIns="0" tIns="0" rIns="0" bIns="0" rtlCol="0" anchor="t">
              <a:spAutoFit/>
            </a:bodyPr>
            <a:lstStyle/>
            <a:p>
              <a:pPr algn="l">
                <a:lnSpc>
                  <a:spcPts val="1663"/>
                </a:lnSpc>
              </a:pPr>
              <a:r>
                <a:rPr lang="en-US" sz="1188" spc="34">
                  <a:solidFill>
                    <a:srgbClr val="4472C4"/>
                  </a:solidFill>
                  <a:latin typeface="Calibri (MS)"/>
                  <a:ea typeface="Calibri (MS)"/>
                  <a:cs typeface="Calibri (MS)"/>
                  <a:sym typeface="Calibri (MS)"/>
                </a:rPr>
                <a:t>th</a:t>
              </a:r>
            </a:p>
          </p:txBody>
        </p:sp>
      </p:grpSp>
      <p:sp>
        <p:nvSpPr>
          <p:cNvPr id="11" name="TextBox 11"/>
          <p:cNvSpPr txBox="1"/>
          <p:nvPr/>
        </p:nvSpPr>
        <p:spPr>
          <a:xfrm>
            <a:off x="1731209" y="6793348"/>
            <a:ext cx="14825582" cy="1686820"/>
          </a:xfrm>
          <a:prstGeom prst="rect">
            <a:avLst/>
          </a:prstGeom>
        </p:spPr>
        <p:txBody>
          <a:bodyPr lIns="0" tIns="0" rIns="0" bIns="0" rtlCol="0" anchor="t">
            <a:spAutoFit/>
          </a:bodyPr>
          <a:lstStyle/>
          <a:p>
            <a:pPr algn="ctr">
              <a:lnSpc>
                <a:spcPts val="2575"/>
              </a:lnSpc>
              <a:spcBef>
                <a:spcPct val="0"/>
              </a:spcBef>
            </a:pPr>
            <a:r>
              <a:rPr lang="en-US" sz="1839" i="1">
                <a:solidFill>
                  <a:srgbClr val="000000"/>
                </a:solidFill>
                <a:latin typeface="Calibri (MS) Italics"/>
                <a:ea typeface="Calibri (MS) Italics"/>
                <a:cs typeface="Calibri (MS) Italics"/>
                <a:sym typeface="Calibri (MS) Italics"/>
              </a:rPr>
              <a:t>“The Club Excellence awards, formerly the Rotary Citation awards recognize clubs that achieve specific goals throughout the year, such as increasing their membership, engaging members in sustainable service projects, giving to The Rotary Foundation, building awareness of Rotary in your community, and having an up-to-date strategic plan. When clubs achieve these goals, they contribute to Rotary's overall health and culture for generations to come.”</a:t>
            </a:r>
          </a:p>
          <a:p>
            <a:pPr algn="ctr">
              <a:lnSpc>
                <a:spcPts val="2855"/>
              </a:lnSpc>
              <a:spcBef>
                <a:spcPct val="0"/>
              </a:spcBef>
            </a:pPr>
            <a:r>
              <a:rPr lang="en-US" sz="2039" b="1" i="1">
                <a:solidFill>
                  <a:srgbClr val="000000"/>
                </a:solidFill>
                <a:latin typeface="Calibri (MS) Bold Italics"/>
                <a:ea typeface="Calibri (MS) Bold Italics"/>
                <a:cs typeface="Calibri (MS) Bold Italics"/>
                <a:sym typeface="Calibri (MS) Bold Italics"/>
              </a:rPr>
              <a:t> - </a:t>
            </a:r>
            <a:r>
              <a:rPr lang="en-US" sz="2039" b="1">
                <a:solidFill>
                  <a:srgbClr val="000000"/>
                </a:solidFill>
                <a:latin typeface="Calibri (MS) Bold"/>
                <a:ea typeface="Calibri (MS) Bold"/>
                <a:cs typeface="Calibri (MS) Bold"/>
                <a:sym typeface="Calibri (MS) Bold"/>
              </a:rPr>
              <a:t>Rotary International</a:t>
            </a:r>
          </a:p>
          <a:p>
            <a:pPr algn="ctr">
              <a:lnSpc>
                <a:spcPts val="2575"/>
              </a:lnSpc>
              <a:spcBef>
                <a:spcPct val="0"/>
              </a:spcBef>
            </a:pPr>
            <a:endParaRPr lang="en-US" sz="2039" b="1">
              <a:solidFill>
                <a:srgbClr val="000000"/>
              </a:solidFill>
              <a:latin typeface="Calibri (MS) Bold"/>
              <a:ea typeface="Calibri (MS) Bold"/>
              <a:cs typeface="Calibri (MS) Bold"/>
              <a:sym typeface="Calibri (MS) Bold"/>
            </a:endParaRPr>
          </a:p>
        </p:txBody>
      </p:sp>
      <p:sp>
        <p:nvSpPr>
          <p:cNvPr id="12" name="TextBox 12"/>
          <p:cNvSpPr txBox="1"/>
          <p:nvPr/>
        </p:nvSpPr>
        <p:spPr>
          <a:xfrm>
            <a:off x="2437593" y="3024283"/>
            <a:ext cx="14092094" cy="3174418"/>
          </a:xfrm>
          <a:prstGeom prst="rect">
            <a:avLst/>
          </a:prstGeom>
        </p:spPr>
        <p:txBody>
          <a:bodyPr lIns="0" tIns="0" rIns="0" bIns="0" rtlCol="0" anchor="t">
            <a:spAutoFit/>
          </a:bodyPr>
          <a:lstStyle/>
          <a:p>
            <a:pPr algn="l">
              <a:lnSpc>
                <a:spcPts val="3532"/>
              </a:lnSpc>
              <a:spcBef>
                <a:spcPct val="0"/>
              </a:spcBef>
            </a:pPr>
            <a:r>
              <a:rPr lang="en-US" sz="2522" b="1">
                <a:solidFill>
                  <a:srgbClr val="000000"/>
                </a:solidFill>
                <a:latin typeface="Calibri (MS) Bold"/>
                <a:ea typeface="Calibri (MS) Bold"/>
                <a:cs typeface="Calibri (MS) Bold"/>
                <a:sym typeface="Calibri (MS) Bold"/>
              </a:rPr>
              <a:t>Key Points:</a:t>
            </a:r>
          </a:p>
          <a:p>
            <a:pPr marL="544700" lvl="1" indent="-272350" algn="l">
              <a:lnSpc>
                <a:spcPts val="3532"/>
              </a:lnSpc>
              <a:buFont typeface="Arial"/>
              <a:buChar char="•"/>
            </a:pPr>
            <a:r>
              <a:rPr lang="en-US" sz="2522">
                <a:solidFill>
                  <a:srgbClr val="000000"/>
                </a:solidFill>
                <a:latin typeface="Calibri (MS)"/>
                <a:ea typeface="Calibri (MS)"/>
                <a:cs typeface="Calibri (MS)"/>
                <a:sym typeface="Calibri (MS)"/>
              </a:rPr>
              <a:t>Roadmap for your board and committees.</a:t>
            </a:r>
          </a:p>
          <a:p>
            <a:pPr marL="544700" lvl="1" indent="-272350" algn="l">
              <a:lnSpc>
                <a:spcPts val="3532"/>
              </a:lnSpc>
              <a:buFont typeface="Arial"/>
              <a:buChar char="•"/>
            </a:pPr>
            <a:r>
              <a:rPr lang="en-US" sz="2522">
                <a:solidFill>
                  <a:srgbClr val="000000"/>
                </a:solidFill>
                <a:latin typeface="Calibri (MS)"/>
                <a:ea typeface="Calibri (MS)"/>
                <a:cs typeface="Calibri (MS)"/>
                <a:sym typeface="Calibri (MS)"/>
              </a:rPr>
              <a:t>Requirement for the Club Excellence Award</a:t>
            </a:r>
          </a:p>
          <a:p>
            <a:pPr marL="544700" lvl="1" indent="-272350" algn="l">
              <a:lnSpc>
                <a:spcPts val="3532"/>
              </a:lnSpc>
              <a:buFont typeface="Arial"/>
              <a:buChar char="•"/>
            </a:pPr>
            <a:r>
              <a:rPr lang="en-US" sz="2522">
                <a:solidFill>
                  <a:srgbClr val="000000"/>
                </a:solidFill>
                <a:latin typeface="Calibri (MS)"/>
                <a:ea typeface="Calibri (MS)"/>
                <a:cs typeface="Calibri (MS)"/>
                <a:sym typeface="Calibri (MS)"/>
              </a:rPr>
              <a:t>Transparency for your club members.</a:t>
            </a:r>
          </a:p>
          <a:p>
            <a:pPr marL="544700" lvl="1" indent="-272350" algn="l">
              <a:lnSpc>
                <a:spcPts val="3532"/>
              </a:lnSpc>
              <a:buFont typeface="Arial"/>
              <a:buChar char="•"/>
            </a:pPr>
            <a:r>
              <a:rPr lang="en-US" sz="2522">
                <a:solidFill>
                  <a:srgbClr val="000000"/>
                </a:solidFill>
                <a:latin typeface="Calibri (MS)"/>
                <a:ea typeface="Calibri (MS)"/>
                <a:cs typeface="Calibri (MS)"/>
                <a:sym typeface="Calibri (MS)"/>
              </a:rPr>
              <a:t>Historical tracking - Seeing where the club has been and perhaps most importantly, where it is headed</a:t>
            </a:r>
          </a:p>
          <a:p>
            <a:pPr marL="544700" lvl="1" indent="-272350" algn="l">
              <a:lnSpc>
                <a:spcPts val="3532"/>
              </a:lnSpc>
              <a:buFont typeface="Arial"/>
              <a:buChar char="•"/>
            </a:pPr>
            <a:r>
              <a:rPr lang="en-US" sz="2522">
                <a:solidFill>
                  <a:srgbClr val="000000"/>
                </a:solidFill>
                <a:latin typeface="Calibri (MS)"/>
                <a:ea typeface="Calibri (MS)"/>
                <a:cs typeface="Calibri (MS)"/>
                <a:sym typeface="Calibri (MS)"/>
              </a:rPr>
              <a:t>Goals aren't just paperwork. They are the metric of your legacy. If it isn't in Rotary Club Central, RI doesn't know it happened.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867515" y="9151015"/>
            <a:ext cx="3662172" cy="562485"/>
          </a:xfrm>
          <a:custGeom>
            <a:avLst/>
            <a:gdLst/>
            <a:ahLst/>
            <a:cxnLst/>
            <a:rect l="l" t="t" r="r" b="b"/>
            <a:pathLst>
              <a:path w="3662172" h="562485">
                <a:moveTo>
                  <a:pt x="0" y="0"/>
                </a:moveTo>
                <a:lnTo>
                  <a:pt x="3662172" y="0"/>
                </a:lnTo>
                <a:lnTo>
                  <a:pt x="3662172" y="562485"/>
                </a:lnTo>
                <a:lnTo>
                  <a:pt x="0" y="562485"/>
                </a:lnTo>
                <a:lnTo>
                  <a:pt x="0" y="0"/>
                </a:lnTo>
                <a:close/>
              </a:path>
            </a:pathLst>
          </a:custGeom>
          <a:blipFill>
            <a:blip r:embed="rId2"/>
            <a:stretch>
              <a:fillRect/>
            </a:stretch>
          </a:blipFill>
        </p:spPr>
      </p:sp>
      <p:sp>
        <p:nvSpPr>
          <p:cNvPr id="3" name="Freeform 3"/>
          <p:cNvSpPr/>
          <p:nvPr/>
        </p:nvSpPr>
        <p:spPr>
          <a:xfrm>
            <a:off x="1261872" y="548640"/>
            <a:ext cx="15759684" cy="1989392"/>
          </a:xfrm>
          <a:custGeom>
            <a:avLst/>
            <a:gdLst/>
            <a:ahLst/>
            <a:cxnLst/>
            <a:rect l="l" t="t" r="r" b="b"/>
            <a:pathLst>
              <a:path w="15759684" h="1989392">
                <a:moveTo>
                  <a:pt x="0" y="0"/>
                </a:moveTo>
                <a:lnTo>
                  <a:pt x="15759684" y="0"/>
                </a:lnTo>
                <a:lnTo>
                  <a:pt x="15759684" y="1989392"/>
                </a:lnTo>
                <a:lnTo>
                  <a:pt x="0" y="19893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737351" y="2800319"/>
            <a:ext cx="6829145" cy="6235306"/>
          </a:xfrm>
          <a:custGeom>
            <a:avLst/>
            <a:gdLst/>
            <a:ahLst/>
            <a:cxnLst/>
            <a:rect l="l" t="t" r="r" b="b"/>
            <a:pathLst>
              <a:path w="6829145" h="6235306">
                <a:moveTo>
                  <a:pt x="0" y="0"/>
                </a:moveTo>
                <a:lnTo>
                  <a:pt x="6829145" y="0"/>
                </a:lnTo>
                <a:lnTo>
                  <a:pt x="6829145" y="6235306"/>
                </a:lnTo>
                <a:lnTo>
                  <a:pt x="0" y="6235306"/>
                </a:lnTo>
                <a:lnTo>
                  <a:pt x="0" y="0"/>
                </a:lnTo>
                <a:close/>
              </a:path>
            </a:pathLst>
          </a:custGeom>
          <a:blipFill>
            <a:blip r:embed="rId5"/>
            <a:stretch>
              <a:fillRect/>
            </a:stretch>
          </a:blipFill>
        </p:spPr>
      </p:sp>
      <p:sp>
        <p:nvSpPr>
          <p:cNvPr id="5" name="TextBox 5"/>
          <p:cNvSpPr txBox="1"/>
          <p:nvPr/>
        </p:nvSpPr>
        <p:spPr>
          <a:xfrm>
            <a:off x="1585855" y="867447"/>
            <a:ext cx="8273504" cy="1050947"/>
          </a:xfrm>
          <a:prstGeom prst="rect">
            <a:avLst/>
          </a:prstGeom>
        </p:spPr>
        <p:txBody>
          <a:bodyPr lIns="0" tIns="0" rIns="0" bIns="0" rtlCol="0" anchor="t">
            <a:spAutoFit/>
          </a:bodyPr>
          <a:lstStyle/>
          <a:p>
            <a:pPr algn="l">
              <a:lnSpc>
                <a:spcPts val="7698"/>
              </a:lnSpc>
            </a:pPr>
            <a:r>
              <a:rPr lang="en-US" sz="5499">
                <a:solidFill>
                  <a:srgbClr val="FFFFFF"/>
                </a:solidFill>
                <a:latin typeface="Calibri (MS) Light"/>
                <a:ea typeface="Calibri (MS) Light"/>
                <a:cs typeface="Calibri (MS) Light"/>
                <a:sym typeface="Calibri (MS) Light"/>
              </a:rPr>
              <a:t>Getting In: The Technical Part</a:t>
            </a:r>
          </a:p>
        </p:txBody>
      </p:sp>
      <p:sp>
        <p:nvSpPr>
          <p:cNvPr id="6" name="TextBox 6"/>
          <p:cNvSpPr txBox="1"/>
          <p:nvPr/>
        </p:nvSpPr>
        <p:spPr>
          <a:xfrm>
            <a:off x="5929702" y="9221712"/>
            <a:ext cx="5273588" cy="344891"/>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President Elect &amp; Assistant Governor Learning - Oshawa</a:t>
            </a:r>
          </a:p>
        </p:txBody>
      </p:sp>
      <p:sp>
        <p:nvSpPr>
          <p:cNvPr id="7" name="TextBox 7"/>
          <p:cNvSpPr txBox="1"/>
          <p:nvPr/>
        </p:nvSpPr>
        <p:spPr>
          <a:xfrm>
            <a:off x="16903014" y="9637300"/>
            <a:ext cx="118542" cy="658120"/>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4</a:t>
            </a:r>
          </a:p>
          <a:p>
            <a:pPr algn="l">
              <a:lnSpc>
                <a:spcPts val="2575"/>
              </a:lnSpc>
            </a:pPr>
            <a:endParaRPr lang="en-US" sz="1839">
              <a:solidFill>
                <a:srgbClr val="4472C4"/>
              </a:solidFill>
              <a:latin typeface="Calibri (MS)"/>
              <a:ea typeface="Calibri (MS)"/>
              <a:cs typeface="Calibri (MS)"/>
              <a:sym typeface="Calibri (MS)"/>
            </a:endParaRPr>
          </a:p>
        </p:txBody>
      </p:sp>
      <p:grpSp>
        <p:nvGrpSpPr>
          <p:cNvPr id="8" name="Group 8"/>
          <p:cNvGrpSpPr/>
          <p:nvPr/>
        </p:nvGrpSpPr>
        <p:grpSpPr>
          <a:xfrm>
            <a:off x="1585855" y="9297912"/>
            <a:ext cx="2679621" cy="268691"/>
            <a:chOff x="0" y="0"/>
            <a:chExt cx="3572828" cy="358254"/>
          </a:xfrm>
        </p:grpSpPr>
        <p:sp>
          <p:nvSpPr>
            <p:cNvPr id="9" name="TextBox 9"/>
            <p:cNvSpPr txBox="1"/>
            <p:nvPr/>
          </p:nvSpPr>
          <p:spPr>
            <a:xfrm>
              <a:off x="0" y="-76200"/>
              <a:ext cx="1428750" cy="432994"/>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Saturday, 7</a:t>
              </a:r>
            </a:p>
          </p:txBody>
        </p:sp>
        <p:sp>
          <p:nvSpPr>
            <p:cNvPr id="10" name="TextBox 10"/>
            <p:cNvSpPr txBox="1"/>
            <p:nvPr/>
          </p:nvSpPr>
          <p:spPr>
            <a:xfrm>
              <a:off x="1611097" y="-76200"/>
              <a:ext cx="1961731" cy="434454"/>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 February 2026</a:t>
              </a:r>
            </a:p>
          </p:txBody>
        </p:sp>
        <p:sp>
          <p:nvSpPr>
            <p:cNvPr id="11" name="TextBox 11"/>
            <p:cNvSpPr txBox="1"/>
            <p:nvPr/>
          </p:nvSpPr>
          <p:spPr>
            <a:xfrm>
              <a:off x="1428750" y="-38100"/>
              <a:ext cx="182347" cy="269443"/>
            </a:xfrm>
            <a:prstGeom prst="rect">
              <a:avLst/>
            </a:prstGeom>
          </p:spPr>
          <p:txBody>
            <a:bodyPr lIns="0" tIns="0" rIns="0" bIns="0" rtlCol="0" anchor="t">
              <a:spAutoFit/>
            </a:bodyPr>
            <a:lstStyle/>
            <a:p>
              <a:pPr algn="l">
                <a:lnSpc>
                  <a:spcPts val="1663"/>
                </a:lnSpc>
              </a:pPr>
              <a:r>
                <a:rPr lang="en-US" sz="1188" spc="34">
                  <a:solidFill>
                    <a:srgbClr val="4472C4"/>
                  </a:solidFill>
                  <a:latin typeface="Calibri (MS)"/>
                  <a:ea typeface="Calibri (MS)"/>
                  <a:cs typeface="Calibri (MS)"/>
                  <a:sym typeface="Calibri (MS)"/>
                </a:rPr>
                <a:t>th</a:t>
              </a:r>
            </a:p>
          </p:txBody>
        </p:sp>
      </p:grpSp>
      <p:sp>
        <p:nvSpPr>
          <p:cNvPr id="12" name="TextBox 12"/>
          <p:cNvSpPr txBox="1"/>
          <p:nvPr/>
        </p:nvSpPr>
        <p:spPr>
          <a:xfrm>
            <a:off x="9289519" y="3804720"/>
            <a:ext cx="7155994" cy="4131254"/>
          </a:xfrm>
          <a:prstGeom prst="rect">
            <a:avLst/>
          </a:prstGeom>
        </p:spPr>
        <p:txBody>
          <a:bodyPr lIns="0" tIns="0" rIns="0" bIns="0" rtlCol="0" anchor="t">
            <a:spAutoFit/>
          </a:bodyPr>
          <a:lstStyle/>
          <a:p>
            <a:pPr algn="l">
              <a:lnSpc>
                <a:spcPts val="3293"/>
              </a:lnSpc>
            </a:pPr>
            <a:r>
              <a:rPr lang="en-US" sz="2352">
                <a:solidFill>
                  <a:srgbClr val="000000"/>
                </a:solidFill>
                <a:latin typeface="Calibri (MS)"/>
                <a:ea typeface="Calibri (MS)"/>
                <a:cs typeface="Calibri (MS)"/>
                <a:sym typeface="Calibri (MS)"/>
              </a:rPr>
              <a:t>Key Points:</a:t>
            </a:r>
          </a:p>
          <a:p>
            <a:pPr marL="507837" lvl="1" indent="-253919" algn="l">
              <a:lnSpc>
                <a:spcPts val="3293"/>
              </a:lnSpc>
              <a:buFont typeface="Arial"/>
              <a:buChar char="•"/>
            </a:pPr>
            <a:r>
              <a:rPr lang="en-US" sz="2352">
                <a:solidFill>
                  <a:srgbClr val="000000"/>
                </a:solidFill>
                <a:latin typeface="Calibri (MS)"/>
                <a:ea typeface="Calibri (MS)"/>
                <a:cs typeface="Calibri (MS)"/>
                <a:sym typeface="Calibri (MS)"/>
              </a:rPr>
              <a:t>URL: https://</a:t>
            </a:r>
            <a:r>
              <a:rPr lang="en-US" sz="2352">
                <a:solidFill>
                  <a:srgbClr val="000000"/>
                </a:solidFill>
                <a:latin typeface="Calibri (MS)"/>
                <a:ea typeface="Calibri (MS)"/>
                <a:cs typeface="Calibri (MS)"/>
                <a:sym typeface="Calibri (MS)"/>
                <a:hlinkClick r:id="rId6" tooltip="https://my.rotary.org"/>
              </a:rPr>
              <a:t>my.rotary.org</a:t>
            </a:r>
          </a:p>
          <a:p>
            <a:pPr marL="507837" lvl="1" indent="-253919" algn="l">
              <a:lnSpc>
                <a:spcPts val="3293"/>
              </a:lnSpc>
              <a:buFont typeface="Arial"/>
              <a:buChar char="•"/>
            </a:pPr>
            <a:r>
              <a:rPr lang="en-US" sz="2352">
                <a:solidFill>
                  <a:srgbClr val="000000"/>
                </a:solidFill>
                <a:latin typeface="Calibri (MS)"/>
                <a:ea typeface="Calibri (MS)"/>
                <a:cs typeface="Calibri (MS)"/>
                <a:sym typeface="Calibri (MS)"/>
              </a:rPr>
              <a:t>Navigation: Member Dashboard -&gt; My Rotary -&gt; Rotary Club Central.</a:t>
            </a:r>
          </a:p>
          <a:p>
            <a:pPr marL="507837" lvl="1" indent="-253919" algn="l">
              <a:lnSpc>
                <a:spcPts val="3293"/>
              </a:lnSpc>
              <a:spcBef>
                <a:spcPct val="0"/>
              </a:spcBef>
              <a:buFont typeface="Arial"/>
              <a:buChar char="•"/>
            </a:pPr>
            <a:r>
              <a:rPr lang="en-US" sz="2352">
                <a:solidFill>
                  <a:srgbClr val="000000"/>
                </a:solidFill>
                <a:latin typeface="Calibri (MS)"/>
                <a:ea typeface="Calibri (MS)"/>
                <a:cs typeface="Calibri (MS)"/>
                <a:sym typeface="Calibri (MS)"/>
              </a:rPr>
              <a:t>Note: You must be registered as PE, or an existing officer in My Rotary to have editing access.</a:t>
            </a:r>
          </a:p>
          <a:p>
            <a:pPr marL="507837" lvl="1" indent="-253919" algn="l">
              <a:lnSpc>
                <a:spcPts val="3293"/>
              </a:lnSpc>
              <a:spcBef>
                <a:spcPct val="0"/>
              </a:spcBef>
              <a:buFont typeface="Arial"/>
              <a:buChar char="•"/>
            </a:pPr>
            <a:r>
              <a:rPr lang="en-US" sz="2352">
                <a:solidFill>
                  <a:srgbClr val="000000"/>
                </a:solidFill>
                <a:latin typeface="Calibri (MS)"/>
                <a:ea typeface="Calibri (MS)"/>
                <a:cs typeface="Calibri (MS)"/>
                <a:sym typeface="Calibri (MS)"/>
              </a:rPr>
              <a:t>Test you login this week. If you can’t get in, you need to contact your </a:t>
            </a:r>
            <a:r>
              <a:rPr lang="en-US" sz="2352" b="1">
                <a:solidFill>
                  <a:srgbClr val="000000"/>
                </a:solidFill>
                <a:latin typeface="Calibri (MS) Bold"/>
                <a:ea typeface="Calibri (MS) Bold"/>
                <a:cs typeface="Calibri (MS) Bold"/>
                <a:sym typeface="Calibri (MS) Bold"/>
              </a:rPr>
              <a:t>club secretary</a:t>
            </a:r>
            <a:r>
              <a:rPr lang="en-US" sz="2352">
                <a:solidFill>
                  <a:srgbClr val="000000"/>
                </a:solidFill>
                <a:latin typeface="Calibri (MS)"/>
                <a:ea typeface="Calibri (MS)"/>
                <a:cs typeface="Calibri (MS)"/>
                <a:sym typeface="Calibri (MS)"/>
              </a:rPr>
              <a:t> to ensure your officer role is reported.</a:t>
            </a:r>
          </a:p>
          <a:p>
            <a:pPr algn="l">
              <a:lnSpc>
                <a:spcPts val="3293"/>
              </a:lnSpc>
              <a:spcBef>
                <a:spcPct val="0"/>
              </a:spcBef>
            </a:pPr>
            <a:endParaRPr lang="en-US" sz="2352">
              <a:solidFill>
                <a:srgbClr val="000000"/>
              </a:solidFill>
              <a:latin typeface="Calibri (MS)"/>
              <a:ea typeface="Calibri (MS)"/>
              <a:cs typeface="Calibri (MS)"/>
              <a:sym typeface="Calibri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867515" y="9151015"/>
            <a:ext cx="3662172" cy="562485"/>
          </a:xfrm>
          <a:custGeom>
            <a:avLst/>
            <a:gdLst/>
            <a:ahLst/>
            <a:cxnLst/>
            <a:rect l="l" t="t" r="r" b="b"/>
            <a:pathLst>
              <a:path w="3662172" h="562485">
                <a:moveTo>
                  <a:pt x="0" y="0"/>
                </a:moveTo>
                <a:lnTo>
                  <a:pt x="3662172" y="0"/>
                </a:lnTo>
                <a:lnTo>
                  <a:pt x="3662172" y="562485"/>
                </a:lnTo>
                <a:lnTo>
                  <a:pt x="0" y="562485"/>
                </a:lnTo>
                <a:lnTo>
                  <a:pt x="0" y="0"/>
                </a:lnTo>
                <a:close/>
              </a:path>
            </a:pathLst>
          </a:custGeom>
          <a:blipFill>
            <a:blip r:embed="rId2"/>
            <a:stretch>
              <a:fillRect/>
            </a:stretch>
          </a:blipFill>
        </p:spPr>
      </p:sp>
      <p:sp>
        <p:nvSpPr>
          <p:cNvPr id="3" name="Freeform 3"/>
          <p:cNvSpPr/>
          <p:nvPr/>
        </p:nvSpPr>
        <p:spPr>
          <a:xfrm>
            <a:off x="1261872" y="548640"/>
            <a:ext cx="15759684" cy="1989392"/>
          </a:xfrm>
          <a:custGeom>
            <a:avLst/>
            <a:gdLst/>
            <a:ahLst/>
            <a:cxnLst/>
            <a:rect l="l" t="t" r="r" b="b"/>
            <a:pathLst>
              <a:path w="15759684" h="1989392">
                <a:moveTo>
                  <a:pt x="0" y="0"/>
                </a:moveTo>
                <a:lnTo>
                  <a:pt x="15759684" y="0"/>
                </a:lnTo>
                <a:lnTo>
                  <a:pt x="15759684" y="1989392"/>
                </a:lnTo>
                <a:lnTo>
                  <a:pt x="0" y="19893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826852" y="2884408"/>
            <a:ext cx="7543357" cy="5447489"/>
          </a:xfrm>
          <a:custGeom>
            <a:avLst/>
            <a:gdLst/>
            <a:ahLst/>
            <a:cxnLst/>
            <a:rect l="l" t="t" r="r" b="b"/>
            <a:pathLst>
              <a:path w="7543357" h="5447489">
                <a:moveTo>
                  <a:pt x="0" y="0"/>
                </a:moveTo>
                <a:lnTo>
                  <a:pt x="7543358" y="0"/>
                </a:lnTo>
                <a:lnTo>
                  <a:pt x="7543358" y="5447489"/>
                </a:lnTo>
                <a:lnTo>
                  <a:pt x="0" y="5447489"/>
                </a:lnTo>
                <a:lnTo>
                  <a:pt x="0" y="0"/>
                </a:lnTo>
                <a:close/>
              </a:path>
            </a:pathLst>
          </a:custGeom>
          <a:blipFill>
            <a:blip r:embed="rId5"/>
            <a:stretch>
              <a:fillRect/>
            </a:stretch>
          </a:blipFill>
        </p:spPr>
      </p:sp>
      <p:sp>
        <p:nvSpPr>
          <p:cNvPr id="5" name="TextBox 5"/>
          <p:cNvSpPr txBox="1"/>
          <p:nvPr/>
        </p:nvSpPr>
        <p:spPr>
          <a:xfrm>
            <a:off x="1585855" y="867447"/>
            <a:ext cx="7346007" cy="1050947"/>
          </a:xfrm>
          <a:prstGeom prst="rect">
            <a:avLst/>
          </a:prstGeom>
        </p:spPr>
        <p:txBody>
          <a:bodyPr lIns="0" tIns="0" rIns="0" bIns="0" rtlCol="0" anchor="t">
            <a:spAutoFit/>
          </a:bodyPr>
          <a:lstStyle/>
          <a:p>
            <a:pPr algn="l">
              <a:lnSpc>
                <a:spcPts val="7698"/>
              </a:lnSpc>
            </a:pPr>
            <a:r>
              <a:rPr lang="en-US" sz="5499">
                <a:solidFill>
                  <a:srgbClr val="FFFFFF"/>
                </a:solidFill>
                <a:latin typeface="Calibri (MS) Light"/>
                <a:ea typeface="Calibri (MS) Light"/>
                <a:cs typeface="Calibri (MS) Light"/>
                <a:sym typeface="Calibri (MS) Light"/>
              </a:rPr>
              <a:t>The Goal Center Overview</a:t>
            </a:r>
          </a:p>
        </p:txBody>
      </p:sp>
      <p:sp>
        <p:nvSpPr>
          <p:cNvPr id="6" name="TextBox 6"/>
          <p:cNvSpPr txBox="1"/>
          <p:nvPr/>
        </p:nvSpPr>
        <p:spPr>
          <a:xfrm>
            <a:off x="5929702" y="9221712"/>
            <a:ext cx="5273588" cy="344891"/>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President Elect &amp; Assistant Governor Learning - Oshawa</a:t>
            </a:r>
          </a:p>
        </p:txBody>
      </p:sp>
      <p:sp>
        <p:nvSpPr>
          <p:cNvPr id="7" name="TextBox 7"/>
          <p:cNvSpPr txBox="1"/>
          <p:nvPr/>
        </p:nvSpPr>
        <p:spPr>
          <a:xfrm>
            <a:off x="16903014" y="9637300"/>
            <a:ext cx="118542" cy="343795"/>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5</a:t>
            </a:r>
          </a:p>
        </p:txBody>
      </p:sp>
      <p:grpSp>
        <p:nvGrpSpPr>
          <p:cNvPr id="8" name="Group 8"/>
          <p:cNvGrpSpPr/>
          <p:nvPr/>
        </p:nvGrpSpPr>
        <p:grpSpPr>
          <a:xfrm>
            <a:off x="1585855" y="9297912"/>
            <a:ext cx="2679621" cy="268691"/>
            <a:chOff x="0" y="0"/>
            <a:chExt cx="3572828" cy="358254"/>
          </a:xfrm>
        </p:grpSpPr>
        <p:sp>
          <p:nvSpPr>
            <p:cNvPr id="9" name="TextBox 9"/>
            <p:cNvSpPr txBox="1"/>
            <p:nvPr/>
          </p:nvSpPr>
          <p:spPr>
            <a:xfrm>
              <a:off x="0" y="-76200"/>
              <a:ext cx="1428750" cy="432994"/>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Saturday, 7</a:t>
              </a:r>
            </a:p>
          </p:txBody>
        </p:sp>
        <p:sp>
          <p:nvSpPr>
            <p:cNvPr id="10" name="TextBox 10"/>
            <p:cNvSpPr txBox="1"/>
            <p:nvPr/>
          </p:nvSpPr>
          <p:spPr>
            <a:xfrm>
              <a:off x="1611097" y="-76200"/>
              <a:ext cx="1961731" cy="434454"/>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 February 2026</a:t>
              </a:r>
            </a:p>
          </p:txBody>
        </p:sp>
        <p:sp>
          <p:nvSpPr>
            <p:cNvPr id="11" name="TextBox 11"/>
            <p:cNvSpPr txBox="1"/>
            <p:nvPr/>
          </p:nvSpPr>
          <p:spPr>
            <a:xfrm>
              <a:off x="1428750" y="-38100"/>
              <a:ext cx="182347" cy="269443"/>
            </a:xfrm>
            <a:prstGeom prst="rect">
              <a:avLst/>
            </a:prstGeom>
          </p:spPr>
          <p:txBody>
            <a:bodyPr lIns="0" tIns="0" rIns="0" bIns="0" rtlCol="0" anchor="t">
              <a:spAutoFit/>
            </a:bodyPr>
            <a:lstStyle/>
            <a:p>
              <a:pPr algn="l">
                <a:lnSpc>
                  <a:spcPts val="1663"/>
                </a:lnSpc>
              </a:pPr>
              <a:r>
                <a:rPr lang="en-US" sz="1188" spc="34">
                  <a:solidFill>
                    <a:srgbClr val="4472C4"/>
                  </a:solidFill>
                  <a:latin typeface="Calibri (MS)"/>
                  <a:ea typeface="Calibri (MS)"/>
                  <a:cs typeface="Calibri (MS)"/>
                  <a:sym typeface="Calibri (MS)"/>
                </a:rPr>
                <a:t>th</a:t>
              </a:r>
            </a:p>
          </p:txBody>
        </p:sp>
      </p:grpSp>
      <p:sp>
        <p:nvSpPr>
          <p:cNvPr id="12" name="TextBox 12"/>
          <p:cNvSpPr txBox="1"/>
          <p:nvPr/>
        </p:nvSpPr>
        <p:spPr>
          <a:xfrm>
            <a:off x="10133544" y="4109105"/>
            <a:ext cx="6528986" cy="2902846"/>
          </a:xfrm>
          <a:prstGeom prst="rect">
            <a:avLst/>
          </a:prstGeom>
        </p:spPr>
        <p:txBody>
          <a:bodyPr lIns="0" tIns="0" rIns="0" bIns="0" rtlCol="0" anchor="t">
            <a:spAutoFit/>
          </a:bodyPr>
          <a:lstStyle/>
          <a:p>
            <a:pPr algn="l">
              <a:lnSpc>
                <a:spcPts val="3275"/>
              </a:lnSpc>
              <a:spcBef>
                <a:spcPct val="0"/>
              </a:spcBef>
            </a:pPr>
            <a:r>
              <a:rPr lang="en-US" sz="2339" b="1">
                <a:solidFill>
                  <a:srgbClr val="000000"/>
                </a:solidFill>
                <a:latin typeface="Calibri (MS) Bold"/>
                <a:ea typeface="Calibri (MS) Bold"/>
                <a:cs typeface="Calibri (MS) Bold"/>
                <a:sym typeface="Calibri (MS) Bold"/>
              </a:rPr>
              <a:t>Key Points:</a:t>
            </a:r>
          </a:p>
          <a:p>
            <a:pPr marL="505149" lvl="1" indent="-252575" algn="l">
              <a:lnSpc>
                <a:spcPts val="3275"/>
              </a:lnSpc>
              <a:spcBef>
                <a:spcPct val="0"/>
              </a:spcBef>
              <a:buFont typeface="Arial"/>
              <a:buChar char="•"/>
            </a:pPr>
            <a:r>
              <a:rPr lang="en-US" sz="2339" b="1" u="sng">
                <a:solidFill>
                  <a:srgbClr val="000000"/>
                </a:solidFill>
                <a:latin typeface="Calibri (MS) Bold"/>
                <a:ea typeface="Calibri (MS) Bold"/>
                <a:cs typeface="Calibri (MS) Bold"/>
                <a:sym typeface="Calibri (MS) Bold"/>
              </a:rPr>
              <a:t>Select the correct year</a:t>
            </a:r>
            <a:r>
              <a:rPr lang="en-US" sz="2339" b="1">
                <a:solidFill>
                  <a:srgbClr val="000000"/>
                </a:solidFill>
                <a:latin typeface="Calibri (MS) Bold"/>
                <a:ea typeface="Calibri (MS) Bold"/>
                <a:cs typeface="Calibri (MS) Bold"/>
                <a:sym typeface="Calibri (MS) Bold"/>
              </a:rPr>
              <a:t>. </a:t>
            </a:r>
            <a:r>
              <a:rPr lang="en-US" sz="2339">
                <a:solidFill>
                  <a:srgbClr val="000000"/>
                </a:solidFill>
                <a:latin typeface="Calibri (MS)"/>
                <a:ea typeface="Calibri (MS)"/>
                <a:cs typeface="Calibri (MS)"/>
                <a:sym typeface="Calibri (MS)"/>
              </a:rPr>
              <a:t>Make sure you toggle to your upcoming year.</a:t>
            </a:r>
          </a:p>
          <a:p>
            <a:pPr marL="505149" lvl="1" indent="-252575" algn="l">
              <a:lnSpc>
                <a:spcPts val="3275"/>
              </a:lnSpc>
              <a:spcBef>
                <a:spcPct val="0"/>
              </a:spcBef>
              <a:buFont typeface="Arial"/>
              <a:buChar char="•"/>
            </a:pPr>
            <a:r>
              <a:rPr lang="en-US" sz="2339">
                <a:solidFill>
                  <a:srgbClr val="000000"/>
                </a:solidFill>
                <a:latin typeface="Calibri (MS)"/>
                <a:ea typeface="Calibri (MS)"/>
                <a:cs typeface="Calibri (MS)"/>
                <a:sym typeface="Calibri (MS)"/>
              </a:rPr>
              <a:t>Tabs: All Goals, Enhance Participant Engagement, Increase our Impact, Expand our Reach, Increase Our Ability to Adapt</a:t>
            </a:r>
          </a:p>
          <a:p>
            <a:pPr algn="l">
              <a:lnSpc>
                <a:spcPts val="3275"/>
              </a:lnSpc>
              <a:spcBef>
                <a:spcPct val="0"/>
              </a:spcBef>
            </a:pPr>
            <a:endParaRPr lang="en-US" sz="2339">
              <a:solidFill>
                <a:srgbClr val="000000"/>
              </a:solidFill>
              <a:latin typeface="Calibri (MS)"/>
              <a:ea typeface="Calibri (MS)"/>
              <a:cs typeface="Calibri (MS)"/>
              <a:sym typeface="Calibri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867515" y="9151015"/>
            <a:ext cx="3662172" cy="562485"/>
          </a:xfrm>
          <a:custGeom>
            <a:avLst/>
            <a:gdLst/>
            <a:ahLst/>
            <a:cxnLst/>
            <a:rect l="l" t="t" r="r" b="b"/>
            <a:pathLst>
              <a:path w="3662172" h="562485">
                <a:moveTo>
                  <a:pt x="0" y="0"/>
                </a:moveTo>
                <a:lnTo>
                  <a:pt x="3662172" y="0"/>
                </a:lnTo>
                <a:lnTo>
                  <a:pt x="3662172" y="562485"/>
                </a:lnTo>
                <a:lnTo>
                  <a:pt x="0" y="562485"/>
                </a:lnTo>
                <a:lnTo>
                  <a:pt x="0" y="0"/>
                </a:lnTo>
                <a:close/>
              </a:path>
            </a:pathLst>
          </a:custGeom>
          <a:blipFill>
            <a:blip r:embed="rId2"/>
            <a:stretch>
              <a:fillRect/>
            </a:stretch>
          </a:blipFill>
        </p:spPr>
      </p:sp>
      <p:sp>
        <p:nvSpPr>
          <p:cNvPr id="3" name="Freeform 3"/>
          <p:cNvSpPr/>
          <p:nvPr/>
        </p:nvSpPr>
        <p:spPr>
          <a:xfrm>
            <a:off x="1261872" y="548640"/>
            <a:ext cx="15759684" cy="1989392"/>
          </a:xfrm>
          <a:custGeom>
            <a:avLst/>
            <a:gdLst/>
            <a:ahLst/>
            <a:cxnLst/>
            <a:rect l="l" t="t" r="r" b="b"/>
            <a:pathLst>
              <a:path w="15759684" h="1989392">
                <a:moveTo>
                  <a:pt x="0" y="0"/>
                </a:moveTo>
                <a:lnTo>
                  <a:pt x="15759684" y="0"/>
                </a:lnTo>
                <a:lnTo>
                  <a:pt x="15759684" y="1989392"/>
                </a:lnTo>
                <a:lnTo>
                  <a:pt x="0" y="19893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3603584" y="2004759"/>
            <a:ext cx="9180366" cy="7253541"/>
          </a:xfrm>
          <a:custGeom>
            <a:avLst/>
            <a:gdLst/>
            <a:ahLst/>
            <a:cxnLst/>
            <a:rect l="l" t="t" r="r" b="b"/>
            <a:pathLst>
              <a:path w="9180366" h="7253541">
                <a:moveTo>
                  <a:pt x="0" y="0"/>
                </a:moveTo>
                <a:lnTo>
                  <a:pt x="9180365" y="0"/>
                </a:lnTo>
                <a:lnTo>
                  <a:pt x="9180365" y="7253541"/>
                </a:lnTo>
                <a:lnTo>
                  <a:pt x="0" y="7253541"/>
                </a:lnTo>
                <a:lnTo>
                  <a:pt x="0" y="0"/>
                </a:lnTo>
                <a:close/>
              </a:path>
            </a:pathLst>
          </a:custGeom>
          <a:blipFill>
            <a:blip r:embed="rId5"/>
            <a:stretch>
              <a:fillRect/>
            </a:stretch>
          </a:blipFill>
        </p:spPr>
      </p:sp>
      <p:sp>
        <p:nvSpPr>
          <p:cNvPr id="5" name="TextBox 5"/>
          <p:cNvSpPr txBox="1"/>
          <p:nvPr/>
        </p:nvSpPr>
        <p:spPr>
          <a:xfrm>
            <a:off x="1585855" y="867447"/>
            <a:ext cx="9281815" cy="1050947"/>
          </a:xfrm>
          <a:prstGeom prst="rect">
            <a:avLst/>
          </a:prstGeom>
        </p:spPr>
        <p:txBody>
          <a:bodyPr lIns="0" tIns="0" rIns="0" bIns="0" rtlCol="0" anchor="t">
            <a:spAutoFit/>
          </a:bodyPr>
          <a:lstStyle/>
          <a:p>
            <a:pPr algn="l">
              <a:lnSpc>
                <a:spcPts val="7698"/>
              </a:lnSpc>
            </a:pPr>
            <a:r>
              <a:rPr lang="en-US" sz="5499">
                <a:solidFill>
                  <a:srgbClr val="FFFFFF"/>
                </a:solidFill>
                <a:latin typeface="Calibri (MS) Light"/>
                <a:ea typeface="Calibri (MS) Light"/>
                <a:cs typeface="Calibri (MS) Light"/>
                <a:sym typeface="Calibri (MS) Light"/>
              </a:rPr>
              <a:t>Enhance Participant Engagement</a:t>
            </a:r>
          </a:p>
        </p:txBody>
      </p:sp>
      <p:sp>
        <p:nvSpPr>
          <p:cNvPr id="6" name="TextBox 6"/>
          <p:cNvSpPr txBox="1"/>
          <p:nvPr/>
        </p:nvSpPr>
        <p:spPr>
          <a:xfrm>
            <a:off x="5929702" y="9221712"/>
            <a:ext cx="5273588" cy="344891"/>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President Elect &amp; Assistant Governor Learning - Oshawa</a:t>
            </a:r>
          </a:p>
        </p:txBody>
      </p:sp>
      <p:sp>
        <p:nvSpPr>
          <p:cNvPr id="7" name="TextBox 7"/>
          <p:cNvSpPr txBox="1"/>
          <p:nvPr/>
        </p:nvSpPr>
        <p:spPr>
          <a:xfrm>
            <a:off x="16903014" y="9637300"/>
            <a:ext cx="118542" cy="343795"/>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6</a:t>
            </a:r>
          </a:p>
        </p:txBody>
      </p:sp>
      <p:grpSp>
        <p:nvGrpSpPr>
          <p:cNvPr id="8" name="Group 8"/>
          <p:cNvGrpSpPr/>
          <p:nvPr/>
        </p:nvGrpSpPr>
        <p:grpSpPr>
          <a:xfrm>
            <a:off x="1585855" y="9297912"/>
            <a:ext cx="2679621" cy="268691"/>
            <a:chOff x="0" y="0"/>
            <a:chExt cx="3572828" cy="358254"/>
          </a:xfrm>
        </p:grpSpPr>
        <p:sp>
          <p:nvSpPr>
            <p:cNvPr id="9" name="TextBox 9"/>
            <p:cNvSpPr txBox="1"/>
            <p:nvPr/>
          </p:nvSpPr>
          <p:spPr>
            <a:xfrm>
              <a:off x="0" y="-76200"/>
              <a:ext cx="1428750" cy="432994"/>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Saturday, 7</a:t>
              </a:r>
            </a:p>
          </p:txBody>
        </p:sp>
        <p:sp>
          <p:nvSpPr>
            <p:cNvPr id="10" name="TextBox 10"/>
            <p:cNvSpPr txBox="1"/>
            <p:nvPr/>
          </p:nvSpPr>
          <p:spPr>
            <a:xfrm>
              <a:off x="1611097" y="-76200"/>
              <a:ext cx="1961731" cy="434454"/>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 February 2026</a:t>
              </a:r>
            </a:p>
          </p:txBody>
        </p:sp>
        <p:sp>
          <p:nvSpPr>
            <p:cNvPr id="11" name="TextBox 11"/>
            <p:cNvSpPr txBox="1"/>
            <p:nvPr/>
          </p:nvSpPr>
          <p:spPr>
            <a:xfrm>
              <a:off x="1428750" y="-38100"/>
              <a:ext cx="182347" cy="269443"/>
            </a:xfrm>
            <a:prstGeom prst="rect">
              <a:avLst/>
            </a:prstGeom>
          </p:spPr>
          <p:txBody>
            <a:bodyPr lIns="0" tIns="0" rIns="0" bIns="0" rtlCol="0" anchor="t">
              <a:spAutoFit/>
            </a:bodyPr>
            <a:lstStyle/>
            <a:p>
              <a:pPr algn="l">
                <a:lnSpc>
                  <a:spcPts val="1663"/>
                </a:lnSpc>
              </a:pPr>
              <a:r>
                <a:rPr lang="en-US" sz="1188" spc="34">
                  <a:solidFill>
                    <a:srgbClr val="4472C4"/>
                  </a:solidFill>
                  <a:latin typeface="Calibri (MS)"/>
                  <a:ea typeface="Calibri (MS)"/>
                  <a:cs typeface="Calibri (MS)"/>
                  <a:sym typeface="Calibri (MS)"/>
                </a:rPr>
                <a:t>th</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867515" y="9151015"/>
            <a:ext cx="3662172" cy="562485"/>
          </a:xfrm>
          <a:custGeom>
            <a:avLst/>
            <a:gdLst/>
            <a:ahLst/>
            <a:cxnLst/>
            <a:rect l="l" t="t" r="r" b="b"/>
            <a:pathLst>
              <a:path w="3662172" h="562485">
                <a:moveTo>
                  <a:pt x="0" y="0"/>
                </a:moveTo>
                <a:lnTo>
                  <a:pt x="3662172" y="0"/>
                </a:lnTo>
                <a:lnTo>
                  <a:pt x="3662172" y="562485"/>
                </a:lnTo>
                <a:lnTo>
                  <a:pt x="0" y="562485"/>
                </a:lnTo>
                <a:lnTo>
                  <a:pt x="0" y="0"/>
                </a:lnTo>
                <a:close/>
              </a:path>
            </a:pathLst>
          </a:custGeom>
          <a:blipFill>
            <a:blip r:embed="rId2"/>
            <a:stretch>
              <a:fillRect/>
            </a:stretch>
          </a:blipFill>
        </p:spPr>
      </p:sp>
      <p:sp>
        <p:nvSpPr>
          <p:cNvPr id="3" name="Freeform 3"/>
          <p:cNvSpPr/>
          <p:nvPr/>
        </p:nvSpPr>
        <p:spPr>
          <a:xfrm>
            <a:off x="1261872" y="548640"/>
            <a:ext cx="15759684" cy="1989392"/>
          </a:xfrm>
          <a:custGeom>
            <a:avLst/>
            <a:gdLst/>
            <a:ahLst/>
            <a:cxnLst/>
            <a:rect l="l" t="t" r="r" b="b"/>
            <a:pathLst>
              <a:path w="15759684" h="1989392">
                <a:moveTo>
                  <a:pt x="0" y="0"/>
                </a:moveTo>
                <a:lnTo>
                  <a:pt x="15759684" y="0"/>
                </a:lnTo>
                <a:lnTo>
                  <a:pt x="15759684" y="1989392"/>
                </a:lnTo>
                <a:lnTo>
                  <a:pt x="0" y="19893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2571419" y="2402519"/>
            <a:ext cx="5129015" cy="6411269"/>
          </a:xfrm>
          <a:custGeom>
            <a:avLst/>
            <a:gdLst/>
            <a:ahLst/>
            <a:cxnLst/>
            <a:rect l="l" t="t" r="r" b="b"/>
            <a:pathLst>
              <a:path w="5129015" h="6411269">
                <a:moveTo>
                  <a:pt x="0" y="0"/>
                </a:moveTo>
                <a:lnTo>
                  <a:pt x="5129014" y="0"/>
                </a:lnTo>
                <a:lnTo>
                  <a:pt x="5129014" y="6411268"/>
                </a:lnTo>
                <a:lnTo>
                  <a:pt x="0" y="6411268"/>
                </a:lnTo>
                <a:lnTo>
                  <a:pt x="0" y="0"/>
                </a:lnTo>
                <a:close/>
              </a:path>
            </a:pathLst>
          </a:custGeom>
          <a:blipFill>
            <a:blip r:embed="rId5"/>
            <a:stretch>
              <a:fillRect/>
            </a:stretch>
          </a:blipFill>
        </p:spPr>
      </p:sp>
      <p:sp>
        <p:nvSpPr>
          <p:cNvPr id="5" name="TextBox 5"/>
          <p:cNvSpPr txBox="1"/>
          <p:nvPr/>
        </p:nvSpPr>
        <p:spPr>
          <a:xfrm>
            <a:off x="1585855" y="867447"/>
            <a:ext cx="9511308" cy="1050947"/>
          </a:xfrm>
          <a:prstGeom prst="rect">
            <a:avLst/>
          </a:prstGeom>
        </p:spPr>
        <p:txBody>
          <a:bodyPr lIns="0" tIns="0" rIns="0" bIns="0" rtlCol="0" anchor="t">
            <a:spAutoFit/>
          </a:bodyPr>
          <a:lstStyle/>
          <a:p>
            <a:pPr algn="l">
              <a:lnSpc>
                <a:spcPts val="7698"/>
              </a:lnSpc>
            </a:pPr>
            <a:r>
              <a:rPr lang="en-US" sz="5499">
                <a:solidFill>
                  <a:srgbClr val="FFFFFF"/>
                </a:solidFill>
                <a:latin typeface="Calibri (MS) Light"/>
                <a:ea typeface="Calibri (MS) Light"/>
                <a:cs typeface="Calibri (MS) Light"/>
                <a:sym typeface="Calibri (MS) Light"/>
              </a:rPr>
              <a:t>Enhance Patrticipant Engagement</a:t>
            </a:r>
          </a:p>
        </p:txBody>
      </p:sp>
      <p:sp>
        <p:nvSpPr>
          <p:cNvPr id="6" name="TextBox 6"/>
          <p:cNvSpPr txBox="1"/>
          <p:nvPr/>
        </p:nvSpPr>
        <p:spPr>
          <a:xfrm>
            <a:off x="5929702" y="9221712"/>
            <a:ext cx="5273588" cy="344891"/>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President Elect &amp; Assistant Governor Learning - Oshawa</a:t>
            </a:r>
          </a:p>
        </p:txBody>
      </p:sp>
      <p:sp>
        <p:nvSpPr>
          <p:cNvPr id="7" name="TextBox 7"/>
          <p:cNvSpPr txBox="1"/>
          <p:nvPr/>
        </p:nvSpPr>
        <p:spPr>
          <a:xfrm>
            <a:off x="16903014" y="9637300"/>
            <a:ext cx="118542" cy="343795"/>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7</a:t>
            </a:r>
          </a:p>
        </p:txBody>
      </p:sp>
      <p:grpSp>
        <p:nvGrpSpPr>
          <p:cNvPr id="8" name="Group 8"/>
          <p:cNvGrpSpPr/>
          <p:nvPr/>
        </p:nvGrpSpPr>
        <p:grpSpPr>
          <a:xfrm>
            <a:off x="1585855" y="9297912"/>
            <a:ext cx="2679621" cy="268691"/>
            <a:chOff x="0" y="0"/>
            <a:chExt cx="3572828" cy="358254"/>
          </a:xfrm>
        </p:grpSpPr>
        <p:sp>
          <p:nvSpPr>
            <p:cNvPr id="9" name="TextBox 9"/>
            <p:cNvSpPr txBox="1"/>
            <p:nvPr/>
          </p:nvSpPr>
          <p:spPr>
            <a:xfrm>
              <a:off x="0" y="-76200"/>
              <a:ext cx="1428750" cy="432994"/>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Saturday, 7</a:t>
              </a:r>
            </a:p>
          </p:txBody>
        </p:sp>
        <p:sp>
          <p:nvSpPr>
            <p:cNvPr id="10" name="TextBox 10"/>
            <p:cNvSpPr txBox="1"/>
            <p:nvPr/>
          </p:nvSpPr>
          <p:spPr>
            <a:xfrm>
              <a:off x="1611097" y="-76200"/>
              <a:ext cx="1961731" cy="434454"/>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 February 2026</a:t>
              </a:r>
            </a:p>
          </p:txBody>
        </p:sp>
        <p:sp>
          <p:nvSpPr>
            <p:cNvPr id="11" name="TextBox 11"/>
            <p:cNvSpPr txBox="1"/>
            <p:nvPr/>
          </p:nvSpPr>
          <p:spPr>
            <a:xfrm>
              <a:off x="1428750" y="-38100"/>
              <a:ext cx="182347" cy="269443"/>
            </a:xfrm>
            <a:prstGeom prst="rect">
              <a:avLst/>
            </a:prstGeom>
          </p:spPr>
          <p:txBody>
            <a:bodyPr lIns="0" tIns="0" rIns="0" bIns="0" rtlCol="0" anchor="t">
              <a:spAutoFit/>
            </a:bodyPr>
            <a:lstStyle/>
            <a:p>
              <a:pPr algn="l">
                <a:lnSpc>
                  <a:spcPts val="1663"/>
                </a:lnSpc>
              </a:pPr>
              <a:r>
                <a:rPr lang="en-US" sz="1188" spc="34">
                  <a:solidFill>
                    <a:srgbClr val="4472C4"/>
                  </a:solidFill>
                  <a:latin typeface="Calibri (MS)"/>
                  <a:ea typeface="Calibri (MS)"/>
                  <a:cs typeface="Calibri (MS)"/>
                  <a:sym typeface="Calibri (MS)"/>
                </a:rPr>
                <a:t>th</a:t>
              </a:r>
            </a:p>
          </p:txBody>
        </p:sp>
      </p:grpSp>
      <p:sp>
        <p:nvSpPr>
          <p:cNvPr id="12" name="TextBox 12"/>
          <p:cNvSpPr txBox="1"/>
          <p:nvPr/>
        </p:nvSpPr>
        <p:spPr>
          <a:xfrm>
            <a:off x="8389372" y="3856977"/>
            <a:ext cx="7393941" cy="3397577"/>
          </a:xfrm>
          <a:prstGeom prst="rect">
            <a:avLst/>
          </a:prstGeom>
        </p:spPr>
        <p:txBody>
          <a:bodyPr lIns="0" tIns="0" rIns="0" bIns="0" rtlCol="0" anchor="t">
            <a:spAutoFit/>
          </a:bodyPr>
          <a:lstStyle/>
          <a:p>
            <a:pPr algn="just">
              <a:lnSpc>
                <a:spcPts val="3306"/>
              </a:lnSpc>
              <a:spcBef>
                <a:spcPct val="0"/>
              </a:spcBef>
            </a:pPr>
            <a:r>
              <a:rPr lang="en-US" sz="2362" b="1">
                <a:solidFill>
                  <a:srgbClr val="000000"/>
                </a:solidFill>
                <a:latin typeface="Calibri (MS) Bold"/>
                <a:ea typeface="Calibri (MS) Bold"/>
                <a:cs typeface="Calibri (MS) Bold"/>
                <a:sym typeface="Calibri (MS) Bold"/>
              </a:rPr>
              <a:t>Focus Areas:</a:t>
            </a:r>
          </a:p>
          <a:p>
            <a:pPr marL="509986" lvl="1" indent="-254993" algn="just">
              <a:lnSpc>
                <a:spcPts val="3306"/>
              </a:lnSpc>
              <a:spcBef>
                <a:spcPct val="0"/>
              </a:spcBef>
              <a:buFont typeface="Arial"/>
              <a:buChar char="•"/>
            </a:pPr>
            <a:r>
              <a:rPr lang="en-US" sz="2362">
                <a:solidFill>
                  <a:srgbClr val="000000"/>
                </a:solidFill>
                <a:latin typeface="Calibri (MS)"/>
                <a:ea typeface="Calibri (MS)"/>
                <a:cs typeface="Calibri (MS)"/>
                <a:sym typeface="Calibri (MS)"/>
              </a:rPr>
              <a:t>Service Participation </a:t>
            </a:r>
          </a:p>
          <a:p>
            <a:pPr marL="509986" lvl="1" indent="-254993" algn="just">
              <a:lnSpc>
                <a:spcPts val="3306"/>
              </a:lnSpc>
              <a:spcBef>
                <a:spcPct val="0"/>
              </a:spcBef>
              <a:buFont typeface="Arial"/>
              <a:buChar char="•"/>
            </a:pPr>
            <a:r>
              <a:rPr lang="en-US" sz="2362">
                <a:solidFill>
                  <a:srgbClr val="000000"/>
                </a:solidFill>
                <a:latin typeface="Calibri (MS)"/>
                <a:ea typeface="Calibri (MS)"/>
                <a:cs typeface="Calibri (MS)"/>
                <a:sym typeface="Calibri (MS)"/>
              </a:rPr>
              <a:t>Social Activities - Rotary is </a:t>
            </a:r>
            <a:r>
              <a:rPr lang="en-US" sz="2362" i="1">
                <a:solidFill>
                  <a:srgbClr val="000000"/>
                </a:solidFill>
                <a:latin typeface="Calibri (MS) Italics"/>
                <a:ea typeface="Calibri (MS) Italics"/>
                <a:cs typeface="Calibri (MS) Italics"/>
                <a:sym typeface="Calibri (MS) Italics"/>
              </a:rPr>
              <a:t>FUN!</a:t>
            </a:r>
          </a:p>
          <a:p>
            <a:pPr marL="509986" lvl="1" indent="-254993" algn="just">
              <a:lnSpc>
                <a:spcPts val="3306"/>
              </a:lnSpc>
              <a:spcBef>
                <a:spcPct val="0"/>
              </a:spcBef>
              <a:buFont typeface="Arial"/>
              <a:buChar char="•"/>
            </a:pPr>
            <a:r>
              <a:rPr lang="en-US" sz="2362">
                <a:solidFill>
                  <a:srgbClr val="000000"/>
                </a:solidFill>
                <a:latin typeface="Calibri (MS)"/>
                <a:ea typeface="Calibri (MS)"/>
                <a:cs typeface="Calibri (MS)"/>
                <a:sym typeface="Calibri (MS)"/>
              </a:rPr>
              <a:t>Leadership Development - You’re Already Here!</a:t>
            </a:r>
          </a:p>
          <a:p>
            <a:pPr marL="509986" lvl="1" indent="-254993" algn="just">
              <a:lnSpc>
                <a:spcPts val="3306"/>
              </a:lnSpc>
              <a:spcBef>
                <a:spcPct val="0"/>
              </a:spcBef>
              <a:buFont typeface="Arial"/>
              <a:buChar char="•"/>
            </a:pPr>
            <a:r>
              <a:rPr lang="en-US" sz="2362">
                <a:solidFill>
                  <a:srgbClr val="000000"/>
                </a:solidFill>
                <a:latin typeface="Calibri (MS)"/>
                <a:ea typeface="Calibri (MS)"/>
                <a:cs typeface="Calibri (MS)"/>
                <a:sym typeface="Calibri (MS)"/>
              </a:rPr>
              <a:t>District Conference Attendance</a:t>
            </a:r>
          </a:p>
          <a:p>
            <a:pPr marL="509986" lvl="1" indent="-254993" algn="just">
              <a:lnSpc>
                <a:spcPts val="3306"/>
              </a:lnSpc>
              <a:spcBef>
                <a:spcPct val="0"/>
              </a:spcBef>
              <a:buFont typeface="Arial"/>
              <a:buChar char="•"/>
            </a:pPr>
            <a:r>
              <a:rPr lang="en-US" sz="2362">
                <a:solidFill>
                  <a:srgbClr val="000000"/>
                </a:solidFill>
                <a:latin typeface="Calibri (MS)"/>
                <a:ea typeface="Calibri (MS)"/>
                <a:cs typeface="Calibri (MS)"/>
                <a:sym typeface="Calibri (MS)"/>
              </a:rPr>
              <a:t>District Training Participation - PELS, Learning Tuesday, District Assembly, etc.</a:t>
            </a:r>
          </a:p>
          <a:p>
            <a:pPr algn="just">
              <a:lnSpc>
                <a:spcPts val="3306"/>
              </a:lnSpc>
              <a:spcBef>
                <a:spcPct val="0"/>
              </a:spcBef>
            </a:pPr>
            <a:endParaRPr lang="en-US" sz="2362">
              <a:solidFill>
                <a:srgbClr val="000000"/>
              </a:solidFill>
              <a:latin typeface="Calibri (MS)"/>
              <a:ea typeface="Calibri (MS)"/>
              <a:cs typeface="Calibri (MS)"/>
              <a:sym typeface="Calibri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867515" y="9151015"/>
            <a:ext cx="3662172" cy="562485"/>
          </a:xfrm>
          <a:custGeom>
            <a:avLst/>
            <a:gdLst/>
            <a:ahLst/>
            <a:cxnLst/>
            <a:rect l="l" t="t" r="r" b="b"/>
            <a:pathLst>
              <a:path w="3662172" h="562485">
                <a:moveTo>
                  <a:pt x="0" y="0"/>
                </a:moveTo>
                <a:lnTo>
                  <a:pt x="3662172" y="0"/>
                </a:lnTo>
                <a:lnTo>
                  <a:pt x="3662172" y="562485"/>
                </a:lnTo>
                <a:lnTo>
                  <a:pt x="0" y="562485"/>
                </a:lnTo>
                <a:lnTo>
                  <a:pt x="0" y="0"/>
                </a:lnTo>
                <a:close/>
              </a:path>
            </a:pathLst>
          </a:custGeom>
          <a:blipFill>
            <a:blip r:embed="rId2"/>
            <a:stretch>
              <a:fillRect/>
            </a:stretch>
          </a:blipFill>
        </p:spPr>
      </p:sp>
      <p:sp>
        <p:nvSpPr>
          <p:cNvPr id="3" name="Freeform 3"/>
          <p:cNvSpPr/>
          <p:nvPr/>
        </p:nvSpPr>
        <p:spPr>
          <a:xfrm>
            <a:off x="1261872" y="548640"/>
            <a:ext cx="15759684" cy="1989392"/>
          </a:xfrm>
          <a:custGeom>
            <a:avLst/>
            <a:gdLst/>
            <a:ahLst/>
            <a:cxnLst/>
            <a:rect l="l" t="t" r="r" b="b"/>
            <a:pathLst>
              <a:path w="15759684" h="1989392">
                <a:moveTo>
                  <a:pt x="0" y="0"/>
                </a:moveTo>
                <a:lnTo>
                  <a:pt x="15759684" y="0"/>
                </a:lnTo>
                <a:lnTo>
                  <a:pt x="15759684" y="1989392"/>
                </a:lnTo>
                <a:lnTo>
                  <a:pt x="0" y="19893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3504279" y="2047005"/>
            <a:ext cx="10579870" cy="6927205"/>
          </a:xfrm>
          <a:custGeom>
            <a:avLst/>
            <a:gdLst/>
            <a:ahLst/>
            <a:cxnLst/>
            <a:rect l="l" t="t" r="r" b="b"/>
            <a:pathLst>
              <a:path w="10579870" h="6927205">
                <a:moveTo>
                  <a:pt x="0" y="0"/>
                </a:moveTo>
                <a:lnTo>
                  <a:pt x="10579870" y="0"/>
                </a:lnTo>
                <a:lnTo>
                  <a:pt x="10579870" y="6927205"/>
                </a:lnTo>
                <a:lnTo>
                  <a:pt x="0" y="6927205"/>
                </a:lnTo>
                <a:lnTo>
                  <a:pt x="0" y="0"/>
                </a:lnTo>
                <a:close/>
              </a:path>
            </a:pathLst>
          </a:custGeom>
          <a:blipFill>
            <a:blip r:embed="rId5"/>
            <a:stretch>
              <a:fillRect/>
            </a:stretch>
          </a:blipFill>
        </p:spPr>
      </p:sp>
      <p:sp>
        <p:nvSpPr>
          <p:cNvPr id="5" name="TextBox 5"/>
          <p:cNvSpPr txBox="1"/>
          <p:nvPr/>
        </p:nvSpPr>
        <p:spPr>
          <a:xfrm>
            <a:off x="1585855" y="867447"/>
            <a:ext cx="6176665" cy="1050947"/>
          </a:xfrm>
          <a:prstGeom prst="rect">
            <a:avLst/>
          </a:prstGeom>
        </p:spPr>
        <p:txBody>
          <a:bodyPr lIns="0" tIns="0" rIns="0" bIns="0" rtlCol="0" anchor="t">
            <a:spAutoFit/>
          </a:bodyPr>
          <a:lstStyle/>
          <a:p>
            <a:pPr algn="l">
              <a:lnSpc>
                <a:spcPts val="7698"/>
              </a:lnSpc>
            </a:pPr>
            <a:r>
              <a:rPr lang="en-US" sz="5499">
                <a:solidFill>
                  <a:srgbClr val="FFFFFF"/>
                </a:solidFill>
                <a:latin typeface="Calibri (MS) Light"/>
                <a:ea typeface="Calibri (MS) Light"/>
                <a:cs typeface="Calibri (MS) Light"/>
                <a:sym typeface="Calibri (MS) Light"/>
              </a:rPr>
              <a:t>Increasing Our Impact</a:t>
            </a:r>
          </a:p>
        </p:txBody>
      </p:sp>
      <p:sp>
        <p:nvSpPr>
          <p:cNvPr id="6" name="TextBox 6"/>
          <p:cNvSpPr txBox="1"/>
          <p:nvPr/>
        </p:nvSpPr>
        <p:spPr>
          <a:xfrm>
            <a:off x="5929702" y="9221712"/>
            <a:ext cx="5273588" cy="344891"/>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President Elect &amp; Assistant Governor Learning - Oshawa</a:t>
            </a:r>
          </a:p>
        </p:txBody>
      </p:sp>
      <p:sp>
        <p:nvSpPr>
          <p:cNvPr id="7" name="TextBox 7"/>
          <p:cNvSpPr txBox="1"/>
          <p:nvPr/>
        </p:nvSpPr>
        <p:spPr>
          <a:xfrm>
            <a:off x="16903014" y="9637300"/>
            <a:ext cx="118542" cy="343795"/>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8</a:t>
            </a:r>
          </a:p>
        </p:txBody>
      </p:sp>
      <p:grpSp>
        <p:nvGrpSpPr>
          <p:cNvPr id="8" name="Group 8"/>
          <p:cNvGrpSpPr/>
          <p:nvPr/>
        </p:nvGrpSpPr>
        <p:grpSpPr>
          <a:xfrm>
            <a:off x="1585855" y="9297912"/>
            <a:ext cx="2679621" cy="268691"/>
            <a:chOff x="0" y="0"/>
            <a:chExt cx="3572828" cy="358254"/>
          </a:xfrm>
        </p:grpSpPr>
        <p:sp>
          <p:nvSpPr>
            <p:cNvPr id="9" name="TextBox 9"/>
            <p:cNvSpPr txBox="1"/>
            <p:nvPr/>
          </p:nvSpPr>
          <p:spPr>
            <a:xfrm>
              <a:off x="0" y="-76200"/>
              <a:ext cx="1428750" cy="432994"/>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Saturday, 7</a:t>
              </a:r>
            </a:p>
          </p:txBody>
        </p:sp>
        <p:sp>
          <p:nvSpPr>
            <p:cNvPr id="10" name="TextBox 10"/>
            <p:cNvSpPr txBox="1"/>
            <p:nvPr/>
          </p:nvSpPr>
          <p:spPr>
            <a:xfrm>
              <a:off x="1611097" y="-76200"/>
              <a:ext cx="1961731" cy="434454"/>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 February 2026</a:t>
              </a:r>
            </a:p>
          </p:txBody>
        </p:sp>
        <p:sp>
          <p:nvSpPr>
            <p:cNvPr id="11" name="TextBox 11"/>
            <p:cNvSpPr txBox="1"/>
            <p:nvPr/>
          </p:nvSpPr>
          <p:spPr>
            <a:xfrm>
              <a:off x="1428750" y="-38100"/>
              <a:ext cx="182347" cy="269443"/>
            </a:xfrm>
            <a:prstGeom prst="rect">
              <a:avLst/>
            </a:prstGeom>
          </p:spPr>
          <p:txBody>
            <a:bodyPr lIns="0" tIns="0" rIns="0" bIns="0" rtlCol="0" anchor="t">
              <a:spAutoFit/>
            </a:bodyPr>
            <a:lstStyle/>
            <a:p>
              <a:pPr algn="l">
                <a:lnSpc>
                  <a:spcPts val="1663"/>
                </a:lnSpc>
              </a:pPr>
              <a:r>
                <a:rPr lang="en-US" sz="1188" spc="34">
                  <a:solidFill>
                    <a:srgbClr val="4472C4"/>
                  </a:solidFill>
                  <a:latin typeface="Calibri (MS)"/>
                  <a:ea typeface="Calibri (MS)"/>
                  <a:cs typeface="Calibri (MS)"/>
                  <a:sym typeface="Calibri (MS)"/>
                </a:rPr>
                <a:t>th</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867515" y="9151015"/>
            <a:ext cx="3662172" cy="562485"/>
          </a:xfrm>
          <a:custGeom>
            <a:avLst/>
            <a:gdLst/>
            <a:ahLst/>
            <a:cxnLst/>
            <a:rect l="l" t="t" r="r" b="b"/>
            <a:pathLst>
              <a:path w="3662172" h="562485">
                <a:moveTo>
                  <a:pt x="0" y="0"/>
                </a:moveTo>
                <a:lnTo>
                  <a:pt x="3662172" y="0"/>
                </a:lnTo>
                <a:lnTo>
                  <a:pt x="3662172" y="562485"/>
                </a:lnTo>
                <a:lnTo>
                  <a:pt x="0" y="562485"/>
                </a:lnTo>
                <a:lnTo>
                  <a:pt x="0" y="0"/>
                </a:lnTo>
                <a:close/>
              </a:path>
            </a:pathLst>
          </a:custGeom>
          <a:blipFill>
            <a:blip r:embed="rId2"/>
            <a:stretch>
              <a:fillRect/>
            </a:stretch>
          </a:blipFill>
        </p:spPr>
      </p:sp>
      <p:sp>
        <p:nvSpPr>
          <p:cNvPr id="3" name="Freeform 3"/>
          <p:cNvSpPr/>
          <p:nvPr/>
        </p:nvSpPr>
        <p:spPr>
          <a:xfrm>
            <a:off x="1261872" y="548640"/>
            <a:ext cx="15759684" cy="1989392"/>
          </a:xfrm>
          <a:custGeom>
            <a:avLst/>
            <a:gdLst/>
            <a:ahLst/>
            <a:cxnLst/>
            <a:rect l="l" t="t" r="r" b="b"/>
            <a:pathLst>
              <a:path w="15759684" h="1989392">
                <a:moveTo>
                  <a:pt x="0" y="0"/>
                </a:moveTo>
                <a:lnTo>
                  <a:pt x="15759684" y="0"/>
                </a:lnTo>
                <a:lnTo>
                  <a:pt x="15759684" y="1989392"/>
                </a:lnTo>
                <a:lnTo>
                  <a:pt x="0" y="19893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4063482" y="3086465"/>
            <a:ext cx="9006027" cy="5043375"/>
          </a:xfrm>
          <a:custGeom>
            <a:avLst/>
            <a:gdLst/>
            <a:ahLst/>
            <a:cxnLst/>
            <a:rect l="l" t="t" r="r" b="b"/>
            <a:pathLst>
              <a:path w="9006027" h="5043375">
                <a:moveTo>
                  <a:pt x="0" y="0"/>
                </a:moveTo>
                <a:lnTo>
                  <a:pt x="9006027" y="0"/>
                </a:lnTo>
                <a:lnTo>
                  <a:pt x="9006027" y="5043376"/>
                </a:lnTo>
                <a:lnTo>
                  <a:pt x="0" y="5043376"/>
                </a:lnTo>
                <a:lnTo>
                  <a:pt x="0" y="0"/>
                </a:lnTo>
                <a:close/>
              </a:path>
            </a:pathLst>
          </a:custGeom>
          <a:blipFill>
            <a:blip r:embed="rId5">
              <a:alphaModFix amt="23000"/>
            </a:blip>
            <a:stretch>
              <a:fillRect/>
            </a:stretch>
          </a:blipFill>
        </p:spPr>
      </p:sp>
      <p:sp>
        <p:nvSpPr>
          <p:cNvPr id="5" name="TextBox 5"/>
          <p:cNvSpPr txBox="1"/>
          <p:nvPr/>
        </p:nvSpPr>
        <p:spPr>
          <a:xfrm>
            <a:off x="1585855" y="867447"/>
            <a:ext cx="6176665" cy="1050947"/>
          </a:xfrm>
          <a:prstGeom prst="rect">
            <a:avLst/>
          </a:prstGeom>
        </p:spPr>
        <p:txBody>
          <a:bodyPr lIns="0" tIns="0" rIns="0" bIns="0" rtlCol="0" anchor="t">
            <a:spAutoFit/>
          </a:bodyPr>
          <a:lstStyle/>
          <a:p>
            <a:pPr algn="l">
              <a:lnSpc>
                <a:spcPts val="7698"/>
              </a:lnSpc>
            </a:pPr>
            <a:r>
              <a:rPr lang="en-US" sz="5499">
                <a:solidFill>
                  <a:srgbClr val="FFFFFF"/>
                </a:solidFill>
                <a:latin typeface="Calibri (MS) Light"/>
                <a:ea typeface="Calibri (MS) Light"/>
                <a:cs typeface="Calibri (MS) Light"/>
                <a:sym typeface="Calibri (MS) Light"/>
              </a:rPr>
              <a:t>Increasing Our Impact</a:t>
            </a:r>
          </a:p>
        </p:txBody>
      </p:sp>
      <p:sp>
        <p:nvSpPr>
          <p:cNvPr id="6" name="TextBox 6"/>
          <p:cNvSpPr txBox="1"/>
          <p:nvPr/>
        </p:nvSpPr>
        <p:spPr>
          <a:xfrm>
            <a:off x="5929702" y="9221712"/>
            <a:ext cx="5273588" cy="344891"/>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President Elect &amp; Assistant Governor Learning - Oshawa</a:t>
            </a:r>
          </a:p>
        </p:txBody>
      </p:sp>
      <p:sp>
        <p:nvSpPr>
          <p:cNvPr id="7" name="TextBox 7"/>
          <p:cNvSpPr txBox="1"/>
          <p:nvPr/>
        </p:nvSpPr>
        <p:spPr>
          <a:xfrm>
            <a:off x="16903014" y="9637300"/>
            <a:ext cx="118542" cy="343795"/>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9</a:t>
            </a:r>
          </a:p>
        </p:txBody>
      </p:sp>
      <p:grpSp>
        <p:nvGrpSpPr>
          <p:cNvPr id="8" name="Group 8"/>
          <p:cNvGrpSpPr/>
          <p:nvPr/>
        </p:nvGrpSpPr>
        <p:grpSpPr>
          <a:xfrm>
            <a:off x="1585855" y="9297912"/>
            <a:ext cx="2679621" cy="268691"/>
            <a:chOff x="0" y="0"/>
            <a:chExt cx="3572828" cy="358254"/>
          </a:xfrm>
        </p:grpSpPr>
        <p:sp>
          <p:nvSpPr>
            <p:cNvPr id="9" name="TextBox 9"/>
            <p:cNvSpPr txBox="1"/>
            <p:nvPr/>
          </p:nvSpPr>
          <p:spPr>
            <a:xfrm>
              <a:off x="0" y="-76200"/>
              <a:ext cx="1428750" cy="432994"/>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Saturday, 7</a:t>
              </a:r>
            </a:p>
          </p:txBody>
        </p:sp>
        <p:sp>
          <p:nvSpPr>
            <p:cNvPr id="10" name="TextBox 10"/>
            <p:cNvSpPr txBox="1"/>
            <p:nvPr/>
          </p:nvSpPr>
          <p:spPr>
            <a:xfrm>
              <a:off x="1611097" y="-76200"/>
              <a:ext cx="1961731" cy="434454"/>
            </a:xfrm>
            <a:prstGeom prst="rect">
              <a:avLst/>
            </a:prstGeom>
          </p:spPr>
          <p:txBody>
            <a:bodyPr lIns="0" tIns="0" rIns="0" bIns="0" rtlCol="0" anchor="t">
              <a:spAutoFit/>
            </a:bodyPr>
            <a:lstStyle/>
            <a:p>
              <a:pPr algn="l">
                <a:lnSpc>
                  <a:spcPts val="2575"/>
                </a:lnSpc>
              </a:pPr>
              <a:r>
                <a:rPr lang="en-US" sz="1839">
                  <a:solidFill>
                    <a:srgbClr val="4472C4"/>
                  </a:solidFill>
                  <a:latin typeface="Calibri (MS)"/>
                  <a:ea typeface="Calibri (MS)"/>
                  <a:cs typeface="Calibri (MS)"/>
                  <a:sym typeface="Calibri (MS)"/>
                </a:rPr>
                <a:t> February 2026</a:t>
              </a:r>
            </a:p>
          </p:txBody>
        </p:sp>
        <p:sp>
          <p:nvSpPr>
            <p:cNvPr id="11" name="TextBox 11"/>
            <p:cNvSpPr txBox="1"/>
            <p:nvPr/>
          </p:nvSpPr>
          <p:spPr>
            <a:xfrm>
              <a:off x="1428750" y="-38100"/>
              <a:ext cx="182347" cy="269443"/>
            </a:xfrm>
            <a:prstGeom prst="rect">
              <a:avLst/>
            </a:prstGeom>
          </p:spPr>
          <p:txBody>
            <a:bodyPr lIns="0" tIns="0" rIns="0" bIns="0" rtlCol="0" anchor="t">
              <a:spAutoFit/>
            </a:bodyPr>
            <a:lstStyle/>
            <a:p>
              <a:pPr algn="l">
                <a:lnSpc>
                  <a:spcPts val="1663"/>
                </a:lnSpc>
              </a:pPr>
              <a:r>
                <a:rPr lang="en-US" sz="1188" spc="34">
                  <a:solidFill>
                    <a:srgbClr val="4472C4"/>
                  </a:solidFill>
                  <a:latin typeface="Calibri (MS)"/>
                  <a:ea typeface="Calibri (MS)"/>
                  <a:cs typeface="Calibri (MS)"/>
                  <a:sym typeface="Calibri (MS)"/>
                </a:rPr>
                <a:t>th</a:t>
              </a:r>
            </a:p>
          </p:txBody>
        </p:sp>
      </p:grpSp>
      <p:sp>
        <p:nvSpPr>
          <p:cNvPr id="12" name="TextBox 12"/>
          <p:cNvSpPr txBox="1"/>
          <p:nvPr/>
        </p:nvSpPr>
        <p:spPr>
          <a:xfrm>
            <a:off x="1585855" y="3526325"/>
            <a:ext cx="6723515" cy="4541146"/>
          </a:xfrm>
          <a:prstGeom prst="rect">
            <a:avLst/>
          </a:prstGeom>
        </p:spPr>
        <p:txBody>
          <a:bodyPr lIns="0" tIns="0" rIns="0" bIns="0" rtlCol="0" anchor="t">
            <a:spAutoFit/>
          </a:bodyPr>
          <a:lstStyle/>
          <a:p>
            <a:pPr algn="just">
              <a:lnSpc>
                <a:spcPts val="3275"/>
              </a:lnSpc>
              <a:spcBef>
                <a:spcPct val="0"/>
              </a:spcBef>
            </a:pPr>
            <a:r>
              <a:rPr lang="en-US" sz="2339">
                <a:solidFill>
                  <a:srgbClr val="000000"/>
                </a:solidFill>
                <a:latin typeface="Calibri (MS)"/>
                <a:ea typeface="Calibri (MS)"/>
                <a:cs typeface="Calibri (MS)"/>
                <a:sym typeface="Calibri (MS)"/>
              </a:rPr>
              <a:t>Aim for maximum </a:t>
            </a:r>
            <a:r>
              <a:rPr lang="en-US" sz="2339" b="1">
                <a:solidFill>
                  <a:srgbClr val="000000"/>
                </a:solidFill>
                <a:latin typeface="Calibri (MS) Bold"/>
                <a:ea typeface="Calibri (MS) Bold"/>
                <a:cs typeface="Calibri (MS) Bold"/>
                <a:sym typeface="Calibri (MS) Bold"/>
              </a:rPr>
              <a:t>Foundation </a:t>
            </a:r>
            <a:r>
              <a:rPr lang="en-US" sz="2339">
                <a:solidFill>
                  <a:srgbClr val="000000"/>
                </a:solidFill>
                <a:latin typeface="Calibri (MS)"/>
                <a:ea typeface="Calibri (MS)"/>
                <a:cs typeface="Calibri (MS)"/>
                <a:sym typeface="Calibri (MS)"/>
              </a:rPr>
              <a:t>participation.</a:t>
            </a:r>
          </a:p>
          <a:p>
            <a:pPr algn="just">
              <a:lnSpc>
                <a:spcPts val="3275"/>
              </a:lnSpc>
              <a:spcBef>
                <a:spcPct val="0"/>
              </a:spcBef>
            </a:pPr>
            <a:r>
              <a:rPr lang="en-US" sz="2339">
                <a:solidFill>
                  <a:srgbClr val="000000"/>
                </a:solidFill>
                <a:latin typeface="Calibri (MS)"/>
                <a:ea typeface="Calibri (MS)"/>
                <a:cs typeface="Calibri (MS)"/>
                <a:sym typeface="Calibri (MS)"/>
              </a:rPr>
              <a:t>Two specific goals in this section are Every Rotarian, Every Year (EREY) and Sustaining Members.</a:t>
            </a:r>
          </a:p>
          <a:p>
            <a:pPr marL="505149" lvl="1" indent="-252575" algn="just">
              <a:lnSpc>
                <a:spcPts val="3275"/>
              </a:lnSpc>
              <a:spcBef>
                <a:spcPct val="0"/>
              </a:spcBef>
              <a:buFont typeface="Arial"/>
              <a:buChar char="•"/>
            </a:pPr>
            <a:r>
              <a:rPr lang="en-US" sz="2339" b="1">
                <a:solidFill>
                  <a:srgbClr val="000000"/>
                </a:solidFill>
                <a:latin typeface="Calibri (MS) Bold"/>
                <a:ea typeface="Calibri (MS) Bold"/>
                <a:cs typeface="Calibri (MS) Bold"/>
                <a:sym typeface="Calibri (MS) Bold"/>
              </a:rPr>
              <a:t>The Point:</a:t>
            </a:r>
            <a:r>
              <a:rPr lang="en-US" sz="2339">
                <a:solidFill>
                  <a:srgbClr val="000000"/>
                </a:solidFill>
                <a:latin typeface="Calibri (MS)"/>
                <a:ea typeface="Calibri (MS)"/>
                <a:cs typeface="Calibri (MS)"/>
                <a:sym typeface="Calibri (MS)"/>
              </a:rPr>
              <a:t> Impact is a collective effort. It can be argued that a club where every member gives $25 has a deeper culture of impact than a club where one member gives $1,000.</a:t>
            </a:r>
          </a:p>
          <a:p>
            <a:pPr marL="505149" lvl="1" indent="-252575" algn="just">
              <a:lnSpc>
                <a:spcPts val="3275"/>
              </a:lnSpc>
              <a:spcBef>
                <a:spcPct val="0"/>
              </a:spcBef>
              <a:buFont typeface="Arial"/>
              <a:buChar char="•"/>
            </a:pPr>
            <a:r>
              <a:rPr lang="en-US" sz="2339" b="1">
                <a:solidFill>
                  <a:srgbClr val="000000"/>
                </a:solidFill>
                <a:latin typeface="Calibri (MS) Bold"/>
                <a:ea typeface="Calibri (MS) Bold"/>
                <a:cs typeface="Calibri (MS) Bold"/>
                <a:sym typeface="Calibri (MS) Bold"/>
              </a:rPr>
              <a:t>Call to Action:</a:t>
            </a:r>
            <a:r>
              <a:rPr lang="en-US" sz="2339">
                <a:solidFill>
                  <a:srgbClr val="000000"/>
                </a:solidFill>
                <a:latin typeface="Calibri (MS)"/>
                <a:ea typeface="Calibri (MS)"/>
                <a:cs typeface="Calibri (MS)"/>
                <a:sym typeface="Calibri (MS)"/>
              </a:rPr>
              <a:t> Focus on the number of donors rather than just the dollar amount to build a sustainable foundation of support.</a:t>
            </a:r>
          </a:p>
          <a:p>
            <a:pPr algn="just">
              <a:lnSpc>
                <a:spcPts val="3275"/>
              </a:lnSpc>
              <a:spcBef>
                <a:spcPct val="0"/>
              </a:spcBef>
            </a:pPr>
            <a:endParaRPr lang="en-US" sz="2339">
              <a:solidFill>
                <a:srgbClr val="000000"/>
              </a:solidFill>
              <a:latin typeface="Calibri (MS)"/>
              <a:ea typeface="Calibri (MS)"/>
              <a:cs typeface="Calibri (MS)"/>
              <a:sym typeface="Calibri (MS)"/>
            </a:endParaRPr>
          </a:p>
        </p:txBody>
      </p:sp>
      <p:sp>
        <p:nvSpPr>
          <p:cNvPr id="13" name="TextBox 13"/>
          <p:cNvSpPr txBox="1"/>
          <p:nvPr/>
        </p:nvSpPr>
        <p:spPr>
          <a:xfrm>
            <a:off x="9826670" y="3526325"/>
            <a:ext cx="6703017" cy="4541146"/>
          </a:xfrm>
          <a:prstGeom prst="rect">
            <a:avLst/>
          </a:prstGeom>
        </p:spPr>
        <p:txBody>
          <a:bodyPr lIns="0" tIns="0" rIns="0" bIns="0" rtlCol="0" anchor="t">
            <a:spAutoFit/>
          </a:bodyPr>
          <a:lstStyle/>
          <a:p>
            <a:pPr algn="l">
              <a:lnSpc>
                <a:spcPts val="3275"/>
              </a:lnSpc>
            </a:pPr>
            <a:r>
              <a:rPr lang="en-US" sz="2339">
                <a:solidFill>
                  <a:srgbClr val="000000"/>
                </a:solidFill>
                <a:latin typeface="Calibri (MS)"/>
                <a:ea typeface="Calibri (MS)"/>
                <a:cs typeface="Calibri (MS)"/>
                <a:sym typeface="Calibri (MS)"/>
              </a:rPr>
              <a:t>Prioritize the "</a:t>
            </a:r>
            <a:r>
              <a:rPr lang="en-US" sz="2339" b="1">
                <a:solidFill>
                  <a:srgbClr val="000000"/>
                </a:solidFill>
                <a:latin typeface="Calibri (MS) Bold"/>
                <a:ea typeface="Calibri (MS) Bold"/>
                <a:cs typeface="Calibri (MS) Bold"/>
                <a:sym typeface="Calibri (MS) Bold"/>
              </a:rPr>
              <a:t>Big Win</a:t>
            </a:r>
            <a:r>
              <a:rPr lang="en-US" sz="2339">
                <a:solidFill>
                  <a:srgbClr val="000000"/>
                </a:solidFill>
                <a:latin typeface="Calibri (MS)"/>
                <a:ea typeface="Calibri (MS)"/>
                <a:cs typeface="Calibri (MS)"/>
                <a:sym typeface="Calibri (MS)"/>
              </a:rPr>
              <a:t>" (PolioPlus Fund)</a:t>
            </a:r>
          </a:p>
          <a:p>
            <a:pPr algn="l">
              <a:lnSpc>
                <a:spcPts val="3275"/>
              </a:lnSpc>
              <a:spcBef>
                <a:spcPct val="0"/>
              </a:spcBef>
            </a:pPr>
            <a:r>
              <a:rPr lang="en-US" sz="2339">
                <a:solidFill>
                  <a:srgbClr val="000000"/>
                </a:solidFill>
                <a:latin typeface="Calibri (MS)"/>
                <a:ea typeface="Calibri (MS)"/>
                <a:cs typeface="Calibri (MS)"/>
                <a:sym typeface="Calibri (MS)"/>
              </a:rPr>
              <a:t>PolioPlus is a standalone goal under the Impact category. It is Rotary’s most significant measurable impact in history.</a:t>
            </a:r>
          </a:p>
          <a:p>
            <a:pPr marL="505149" lvl="1" indent="-252575" algn="l">
              <a:lnSpc>
                <a:spcPts val="3275"/>
              </a:lnSpc>
              <a:spcBef>
                <a:spcPct val="0"/>
              </a:spcBef>
              <a:buFont typeface="Arial"/>
              <a:buChar char="•"/>
            </a:pPr>
            <a:r>
              <a:rPr lang="en-US" sz="2339" b="1">
                <a:solidFill>
                  <a:srgbClr val="000000"/>
                </a:solidFill>
                <a:latin typeface="Calibri (MS) Bold"/>
                <a:ea typeface="Calibri (MS) Bold"/>
                <a:cs typeface="Calibri (MS) Bold"/>
                <a:sym typeface="Calibri (MS) Bold"/>
              </a:rPr>
              <a:t>The Point:</a:t>
            </a:r>
            <a:r>
              <a:rPr lang="en-US" sz="2339">
                <a:solidFill>
                  <a:srgbClr val="000000"/>
                </a:solidFill>
                <a:latin typeface="Calibri (MS)"/>
                <a:ea typeface="Calibri (MS)"/>
                <a:cs typeface="Calibri (MS)"/>
                <a:sym typeface="Calibri (MS)"/>
              </a:rPr>
              <a:t> Meeting your PolioPlus goal is the most direct way for your club to contribute to a global, historical health milestone.</a:t>
            </a:r>
          </a:p>
          <a:p>
            <a:pPr marL="505149" lvl="1" indent="-252575" algn="l">
              <a:lnSpc>
                <a:spcPts val="3275"/>
              </a:lnSpc>
              <a:spcBef>
                <a:spcPct val="0"/>
              </a:spcBef>
              <a:buFont typeface="Arial"/>
              <a:buChar char="•"/>
            </a:pPr>
            <a:r>
              <a:rPr lang="en-US" sz="2339" b="1">
                <a:solidFill>
                  <a:srgbClr val="000000"/>
                </a:solidFill>
                <a:latin typeface="Calibri (MS) Bold"/>
                <a:ea typeface="Calibri (MS) Bold"/>
                <a:cs typeface="Calibri (MS) Bold"/>
                <a:sym typeface="Calibri (MS) Bold"/>
              </a:rPr>
              <a:t>Call to Action:</a:t>
            </a:r>
            <a:r>
              <a:rPr lang="en-US" sz="2339">
                <a:solidFill>
                  <a:srgbClr val="000000"/>
                </a:solidFill>
                <a:latin typeface="Calibri (MS)"/>
                <a:ea typeface="Calibri (MS)"/>
                <a:cs typeface="Calibri (MS)"/>
                <a:sym typeface="Calibri (MS)"/>
              </a:rPr>
              <a:t> Set a PolioPlus goal that is at least 20% of your total Foundation giving to show your club’s commitment to PolioPlus.</a:t>
            </a:r>
          </a:p>
          <a:p>
            <a:pPr algn="l">
              <a:lnSpc>
                <a:spcPts val="3275"/>
              </a:lnSpc>
              <a:spcBef>
                <a:spcPct val="0"/>
              </a:spcBef>
            </a:pPr>
            <a:endParaRPr lang="en-US" sz="2339">
              <a:solidFill>
                <a:srgbClr val="000000"/>
              </a:solidFill>
              <a:latin typeface="Calibri (MS)"/>
              <a:ea typeface="Calibri (MS)"/>
              <a:cs typeface="Calibri (MS)"/>
              <a:sym typeface="Calibri (M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1297</Words>
  <Application>Microsoft Office PowerPoint</Application>
  <PresentationFormat>Custom</PresentationFormat>
  <Paragraphs>140</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Calibri (MS) Bold Italics</vt:lpstr>
      <vt:lpstr>Calibri (MS) Light</vt:lpstr>
      <vt:lpstr>Calibri (MS) Italics</vt:lpstr>
      <vt:lpstr>Calibri (MS) Bold</vt:lpstr>
      <vt:lpstr>Arial</vt:lpstr>
      <vt:lpstr>Calibri</vt:lpstr>
      <vt:lpstr>Calibri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Charting Your Success: Mastering Rotary Club Central</dc:title>
  <dc:creator>Dave</dc:creator>
  <cp:lastModifiedBy>David Andrews</cp:lastModifiedBy>
  <cp:revision>1</cp:revision>
  <dcterms:created xsi:type="dcterms:W3CDTF">2006-08-16T00:00:00Z</dcterms:created>
  <dcterms:modified xsi:type="dcterms:W3CDTF">2026-02-02T13:18:06Z</dcterms:modified>
  <dc:identifier>DAG_PUFRyHo</dc:identifier>
</cp:coreProperties>
</file>