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59" r:id="rId3"/>
    <p:sldId id="261" r:id="rId4"/>
    <p:sldId id="260" r:id="rId5"/>
    <p:sldId id="279" r:id="rId6"/>
    <p:sldId id="281" r:id="rId7"/>
    <p:sldId id="280" r:id="rId8"/>
    <p:sldId id="278" r:id="rId9"/>
    <p:sldId id="277" r:id="rId10"/>
    <p:sldId id="276" r:id="rId11"/>
    <p:sldId id="275" r:id="rId12"/>
    <p:sldId id="274" r:id="rId13"/>
    <p:sldId id="273" r:id="rId14"/>
    <p:sldId id="272" r:id="rId15"/>
    <p:sldId id="271" r:id="rId16"/>
    <p:sldId id="270" r:id="rId17"/>
    <p:sldId id="269" r:id="rId18"/>
    <p:sldId id="268" r:id="rId19"/>
    <p:sldId id="267" r:id="rId20"/>
    <p:sldId id="266" r:id="rId21"/>
    <p:sldId id="265" r:id="rId22"/>
    <p:sldId id="264" r:id="rId23"/>
    <p:sldId id="263" r:id="rId24"/>
    <p:sldId id="262"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F5597"/>
    <a:srgbClr val="FAA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65" autoAdjust="0"/>
    <p:restoredTop sz="69806" autoAdjust="0"/>
  </p:normalViewPr>
  <p:slideViewPr>
    <p:cSldViewPr snapToGrid="0">
      <p:cViewPr varScale="1">
        <p:scale>
          <a:sx n="77" d="100"/>
          <a:sy n="77" d="100"/>
        </p:scale>
        <p:origin x="2052" y="96"/>
      </p:cViewPr>
      <p:guideLst>
        <p:guide orient="horz" pos="2160"/>
        <p:guide pos="384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1BAD4-9676-42C9-8DED-49E96541E4AC}" type="datetimeFigureOut">
              <a:rPr lang="en-CA" smtClean="0"/>
              <a:t>2026-02-06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BCD0-932B-4529-8B78-747EC2BA211C}" type="slidenum">
              <a:rPr lang="en-CA" smtClean="0"/>
              <a:t>‹#›</a:t>
            </a:fld>
            <a:endParaRPr lang="en-CA" dirty="0"/>
          </a:p>
        </p:txBody>
      </p:sp>
    </p:spTree>
    <p:extLst>
      <p:ext uri="{BB962C8B-B14F-4D97-AF65-F5344CB8AC3E}">
        <p14:creationId xmlns:p14="http://schemas.microsoft.com/office/powerpoint/2010/main" val="397423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E4EBCD0-932B-4529-8B78-747EC2BA211C}" type="slidenum">
              <a:rPr lang="en-CA" smtClean="0"/>
              <a:t>1</a:t>
            </a:fld>
            <a:endParaRPr lang="en-CA" dirty="0"/>
          </a:p>
        </p:txBody>
      </p:sp>
    </p:spTree>
    <p:extLst>
      <p:ext uri="{BB962C8B-B14F-4D97-AF65-F5344CB8AC3E}">
        <p14:creationId xmlns:p14="http://schemas.microsoft.com/office/powerpoint/2010/main" val="226248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EBCD0-932B-4529-8B78-747EC2BA211C}" type="slidenum">
              <a:rPr lang="en-CA" smtClean="0"/>
              <a:t>10</a:t>
            </a:fld>
            <a:endParaRPr lang="en-CA" dirty="0"/>
          </a:p>
        </p:txBody>
      </p:sp>
    </p:spTree>
    <p:extLst>
      <p:ext uri="{BB962C8B-B14F-4D97-AF65-F5344CB8AC3E}">
        <p14:creationId xmlns:p14="http://schemas.microsoft.com/office/powerpoint/2010/main" val="307102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EBCD0-932B-4529-8B78-747EC2BA211C}" type="slidenum">
              <a:rPr lang="en-CA" smtClean="0"/>
              <a:t>11</a:t>
            </a:fld>
            <a:endParaRPr lang="en-CA" dirty="0"/>
          </a:p>
        </p:txBody>
      </p:sp>
    </p:spTree>
    <p:extLst>
      <p:ext uri="{BB962C8B-B14F-4D97-AF65-F5344CB8AC3E}">
        <p14:creationId xmlns:p14="http://schemas.microsoft.com/office/powerpoint/2010/main" val="400674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EBCD0-932B-4529-8B78-747EC2BA211C}" type="slidenum">
              <a:rPr lang="en-CA" smtClean="0"/>
              <a:t>12</a:t>
            </a:fld>
            <a:endParaRPr lang="en-CA" dirty="0"/>
          </a:p>
        </p:txBody>
      </p:sp>
    </p:spTree>
    <p:extLst>
      <p:ext uri="{BB962C8B-B14F-4D97-AF65-F5344CB8AC3E}">
        <p14:creationId xmlns:p14="http://schemas.microsoft.com/office/powerpoint/2010/main" val="18366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EBCD0-932B-4529-8B78-747EC2BA211C}" type="slidenum">
              <a:rPr lang="en-CA" smtClean="0"/>
              <a:t>13</a:t>
            </a:fld>
            <a:endParaRPr lang="en-CA" dirty="0"/>
          </a:p>
        </p:txBody>
      </p:sp>
    </p:spTree>
    <p:extLst>
      <p:ext uri="{BB962C8B-B14F-4D97-AF65-F5344CB8AC3E}">
        <p14:creationId xmlns:p14="http://schemas.microsoft.com/office/powerpoint/2010/main" val="403168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EBCD0-932B-4529-8B78-747EC2BA211C}" type="slidenum">
              <a:rPr lang="en-CA" smtClean="0"/>
              <a:t>14</a:t>
            </a:fld>
            <a:endParaRPr lang="en-CA" dirty="0"/>
          </a:p>
        </p:txBody>
      </p:sp>
    </p:spTree>
    <p:extLst>
      <p:ext uri="{BB962C8B-B14F-4D97-AF65-F5344CB8AC3E}">
        <p14:creationId xmlns:p14="http://schemas.microsoft.com/office/powerpoint/2010/main" val="107945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EBCD0-932B-4529-8B78-747EC2BA211C}" type="slidenum">
              <a:rPr lang="en-CA" smtClean="0"/>
              <a:t>15</a:t>
            </a:fld>
            <a:endParaRPr lang="en-CA" dirty="0"/>
          </a:p>
        </p:txBody>
      </p:sp>
    </p:spTree>
    <p:extLst>
      <p:ext uri="{BB962C8B-B14F-4D97-AF65-F5344CB8AC3E}">
        <p14:creationId xmlns:p14="http://schemas.microsoft.com/office/powerpoint/2010/main" val="698144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EBCD0-932B-4529-8B78-747EC2BA211C}" type="slidenum">
              <a:rPr lang="en-CA" smtClean="0"/>
              <a:t>16</a:t>
            </a:fld>
            <a:endParaRPr lang="en-CA" dirty="0"/>
          </a:p>
        </p:txBody>
      </p:sp>
    </p:spTree>
    <p:extLst>
      <p:ext uri="{BB962C8B-B14F-4D97-AF65-F5344CB8AC3E}">
        <p14:creationId xmlns:p14="http://schemas.microsoft.com/office/powerpoint/2010/main" val="3698114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EBCD0-932B-4529-8B78-747EC2BA211C}" type="slidenum">
              <a:rPr lang="en-CA" smtClean="0"/>
              <a:t>17</a:t>
            </a:fld>
            <a:endParaRPr lang="en-CA" dirty="0"/>
          </a:p>
        </p:txBody>
      </p:sp>
    </p:spTree>
    <p:extLst>
      <p:ext uri="{BB962C8B-B14F-4D97-AF65-F5344CB8AC3E}">
        <p14:creationId xmlns:p14="http://schemas.microsoft.com/office/powerpoint/2010/main" val="3652838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EBCD0-932B-4529-8B78-747EC2BA211C}" type="slidenum">
              <a:rPr lang="en-CA" smtClean="0"/>
              <a:t>18</a:t>
            </a:fld>
            <a:endParaRPr lang="en-CA" dirty="0"/>
          </a:p>
        </p:txBody>
      </p:sp>
    </p:spTree>
    <p:extLst>
      <p:ext uri="{BB962C8B-B14F-4D97-AF65-F5344CB8AC3E}">
        <p14:creationId xmlns:p14="http://schemas.microsoft.com/office/powerpoint/2010/main" val="261261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EBCD0-932B-4529-8B78-747EC2BA211C}" type="slidenum">
              <a:rPr lang="en-CA" smtClean="0"/>
              <a:t>19</a:t>
            </a:fld>
            <a:endParaRPr lang="en-CA" dirty="0"/>
          </a:p>
        </p:txBody>
      </p:sp>
    </p:spTree>
    <p:extLst>
      <p:ext uri="{BB962C8B-B14F-4D97-AF65-F5344CB8AC3E}">
        <p14:creationId xmlns:p14="http://schemas.microsoft.com/office/powerpoint/2010/main" val="248235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E4EBCD0-932B-4529-8B78-747EC2BA211C}" type="slidenum">
              <a:rPr lang="en-CA" smtClean="0"/>
              <a:t>2</a:t>
            </a:fld>
            <a:endParaRPr lang="en-CA" dirty="0"/>
          </a:p>
        </p:txBody>
      </p:sp>
    </p:spTree>
    <p:extLst>
      <p:ext uri="{BB962C8B-B14F-4D97-AF65-F5344CB8AC3E}">
        <p14:creationId xmlns:p14="http://schemas.microsoft.com/office/powerpoint/2010/main" val="632047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EBCD0-932B-4529-8B78-747EC2BA211C}" type="slidenum">
              <a:rPr lang="en-CA" smtClean="0"/>
              <a:t>20</a:t>
            </a:fld>
            <a:endParaRPr lang="en-CA" dirty="0"/>
          </a:p>
        </p:txBody>
      </p:sp>
    </p:spTree>
    <p:extLst>
      <p:ext uri="{BB962C8B-B14F-4D97-AF65-F5344CB8AC3E}">
        <p14:creationId xmlns:p14="http://schemas.microsoft.com/office/powerpoint/2010/main" val="370569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EBCD0-932B-4529-8B78-747EC2BA211C}" type="slidenum">
              <a:rPr lang="en-CA" smtClean="0"/>
              <a:t>21</a:t>
            </a:fld>
            <a:endParaRPr lang="en-CA" dirty="0"/>
          </a:p>
        </p:txBody>
      </p:sp>
    </p:spTree>
    <p:extLst>
      <p:ext uri="{BB962C8B-B14F-4D97-AF65-F5344CB8AC3E}">
        <p14:creationId xmlns:p14="http://schemas.microsoft.com/office/powerpoint/2010/main" val="2664860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EBCD0-932B-4529-8B78-747EC2BA211C}" type="slidenum">
              <a:rPr lang="en-CA" smtClean="0"/>
              <a:t>22</a:t>
            </a:fld>
            <a:endParaRPr lang="en-CA" dirty="0"/>
          </a:p>
        </p:txBody>
      </p:sp>
    </p:spTree>
    <p:extLst>
      <p:ext uri="{BB962C8B-B14F-4D97-AF65-F5344CB8AC3E}">
        <p14:creationId xmlns:p14="http://schemas.microsoft.com/office/powerpoint/2010/main" val="80403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EBCD0-932B-4529-8B78-747EC2BA211C}" type="slidenum">
              <a:rPr lang="en-CA" smtClean="0"/>
              <a:t>23</a:t>
            </a:fld>
            <a:endParaRPr lang="en-CA" dirty="0"/>
          </a:p>
        </p:txBody>
      </p:sp>
    </p:spTree>
    <p:extLst>
      <p:ext uri="{BB962C8B-B14F-4D97-AF65-F5344CB8AC3E}">
        <p14:creationId xmlns:p14="http://schemas.microsoft.com/office/powerpoint/2010/main" val="1537104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EBCD0-932B-4529-8B78-747EC2BA211C}" type="slidenum">
              <a:rPr lang="en-CA" smtClean="0"/>
              <a:t>24</a:t>
            </a:fld>
            <a:endParaRPr lang="en-CA" dirty="0"/>
          </a:p>
        </p:txBody>
      </p:sp>
    </p:spTree>
    <p:extLst>
      <p:ext uri="{BB962C8B-B14F-4D97-AF65-F5344CB8AC3E}">
        <p14:creationId xmlns:p14="http://schemas.microsoft.com/office/powerpoint/2010/main" val="1798355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E4EBCD0-932B-4529-8B78-747EC2BA211C}" type="slidenum">
              <a:rPr lang="en-CA" smtClean="0"/>
              <a:t>25</a:t>
            </a:fld>
            <a:endParaRPr lang="en-CA" dirty="0"/>
          </a:p>
        </p:txBody>
      </p:sp>
    </p:spTree>
    <p:extLst>
      <p:ext uri="{BB962C8B-B14F-4D97-AF65-F5344CB8AC3E}">
        <p14:creationId xmlns:p14="http://schemas.microsoft.com/office/powerpoint/2010/main" val="241125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E4EBCD0-932B-4529-8B78-747EC2BA211C}" type="slidenum">
              <a:rPr lang="en-CA" smtClean="0"/>
              <a:t>3</a:t>
            </a:fld>
            <a:endParaRPr lang="en-CA" dirty="0"/>
          </a:p>
        </p:txBody>
      </p:sp>
    </p:spTree>
    <p:extLst>
      <p:ext uri="{BB962C8B-B14F-4D97-AF65-F5344CB8AC3E}">
        <p14:creationId xmlns:p14="http://schemas.microsoft.com/office/powerpoint/2010/main" val="275713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E4EBCD0-932B-4529-8B78-747EC2BA211C}" type="slidenum">
              <a:rPr lang="en-CA" smtClean="0"/>
              <a:t>4</a:t>
            </a:fld>
            <a:endParaRPr lang="en-CA" dirty="0"/>
          </a:p>
        </p:txBody>
      </p:sp>
    </p:spTree>
    <p:extLst>
      <p:ext uri="{BB962C8B-B14F-4D97-AF65-F5344CB8AC3E}">
        <p14:creationId xmlns:p14="http://schemas.microsoft.com/office/powerpoint/2010/main" val="314660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EBCD0-932B-4529-8B78-747EC2BA211C}" type="slidenum">
              <a:rPr lang="en-CA" smtClean="0"/>
              <a:t>5</a:t>
            </a:fld>
            <a:endParaRPr lang="en-CA" dirty="0"/>
          </a:p>
        </p:txBody>
      </p:sp>
    </p:spTree>
    <p:extLst>
      <p:ext uri="{BB962C8B-B14F-4D97-AF65-F5344CB8AC3E}">
        <p14:creationId xmlns:p14="http://schemas.microsoft.com/office/powerpoint/2010/main" val="135058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EBCD0-932B-4529-8B78-747EC2BA211C}" type="slidenum">
              <a:rPr lang="en-CA" smtClean="0"/>
              <a:t>6</a:t>
            </a:fld>
            <a:endParaRPr lang="en-CA" dirty="0"/>
          </a:p>
        </p:txBody>
      </p:sp>
    </p:spTree>
    <p:extLst>
      <p:ext uri="{BB962C8B-B14F-4D97-AF65-F5344CB8AC3E}">
        <p14:creationId xmlns:p14="http://schemas.microsoft.com/office/powerpoint/2010/main" val="291123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EBCD0-932B-4529-8B78-747EC2BA211C}" type="slidenum">
              <a:rPr lang="en-CA" smtClean="0"/>
              <a:t>7</a:t>
            </a:fld>
            <a:endParaRPr lang="en-CA" dirty="0"/>
          </a:p>
        </p:txBody>
      </p:sp>
    </p:spTree>
    <p:extLst>
      <p:ext uri="{BB962C8B-B14F-4D97-AF65-F5344CB8AC3E}">
        <p14:creationId xmlns:p14="http://schemas.microsoft.com/office/powerpoint/2010/main" val="39109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EBCD0-932B-4529-8B78-747EC2BA211C}" type="slidenum">
              <a:rPr lang="en-CA" smtClean="0"/>
              <a:t>8</a:t>
            </a:fld>
            <a:endParaRPr lang="en-CA" dirty="0"/>
          </a:p>
        </p:txBody>
      </p:sp>
    </p:spTree>
    <p:extLst>
      <p:ext uri="{BB962C8B-B14F-4D97-AF65-F5344CB8AC3E}">
        <p14:creationId xmlns:p14="http://schemas.microsoft.com/office/powerpoint/2010/main" val="157736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EBCD0-932B-4529-8B78-747EC2BA211C}" type="slidenum">
              <a:rPr lang="en-CA" smtClean="0"/>
              <a:t>9</a:t>
            </a:fld>
            <a:endParaRPr lang="en-CA" dirty="0"/>
          </a:p>
        </p:txBody>
      </p:sp>
    </p:spTree>
    <p:extLst>
      <p:ext uri="{BB962C8B-B14F-4D97-AF65-F5344CB8AC3E}">
        <p14:creationId xmlns:p14="http://schemas.microsoft.com/office/powerpoint/2010/main" val="265405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FB55-71F9-8EAA-D769-EDB49B677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B7E44-67DD-16AD-66F5-44343C568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53F91D-9A09-A74D-E1E6-7B57A003EC4E}"/>
              </a:ext>
            </a:extLst>
          </p:cNvPr>
          <p:cNvSpPr>
            <a:spLocks noGrp="1"/>
          </p:cNvSpPr>
          <p:nvPr>
            <p:ph type="dt" sz="half" idx="10"/>
          </p:nvPr>
        </p:nvSpPr>
        <p:spPr/>
        <p:txBody>
          <a:bodyPr/>
          <a:lstStyle/>
          <a:p>
            <a:r>
              <a:rPr lang="en-US" dirty="0"/>
              <a:t>Saturday,22nd February 2025</a:t>
            </a:r>
          </a:p>
        </p:txBody>
      </p:sp>
      <p:sp>
        <p:nvSpPr>
          <p:cNvPr id="5" name="Footer Placeholder 4">
            <a:extLst>
              <a:ext uri="{FF2B5EF4-FFF2-40B4-BE49-F238E27FC236}">
                <a16:creationId xmlns:a16="http://schemas.microsoft.com/office/drawing/2014/main" id="{0C1B158A-8126-C1C5-C3B8-AA51B2FF1DEA}"/>
              </a:ext>
            </a:extLst>
          </p:cNvPr>
          <p:cNvSpPr>
            <a:spLocks noGrp="1"/>
          </p:cNvSpPr>
          <p:nvPr>
            <p:ph type="ftr" sz="quarter" idx="11"/>
          </p:nvPr>
        </p:nvSpPr>
        <p:spPr/>
        <p:txBody>
          <a:bodyPr/>
          <a:lstStyle/>
          <a:p>
            <a:r>
              <a:rPr lang="en-US" dirty="0"/>
              <a:t>President Elect &amp; Assistant Governor Learning - Oshawa</a:t>
            </a:r>
          </a:p>
        </p:txBody>
      </p:sp>
      <p:sp>
        <p:nvSpPr>
          <p:cNvPr id="6" name="Slide Number Placeholder 5">
            <a:extLst>
              <a:ext uri="{FF2B5EF4-FFF2-40B4-BE49-F238E27FC236}">
                <a16:creationId xmlns:a16="http://schemas.microsoft.com/office/drawing/2014/main" id="{27DC5C07-5BCC-5724-E1FE-B7793B025619}"/>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185601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9CC2-7D08-B761-C54F-7906F834D8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4B4F1C-F4CB-C91D-649D-64916B1FDA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5A3E1-125F-2326-B523-30E499288817}"/>
              </a:ext>
            </a:extLst>
          </p:cNvPr>
          <p:cNvSpPr>
            <a:spLocks noGrp="1"/>
          </p:cNvSpPr>
          <p:nvPr>
            <p:ph type="dt" sz="half" idx="10"/>
          </p:nvPr>
        </p:nvSpPr>
        <p:spPr/>
        <p:txBody>
          <a:bodyPr/>
          <a:lstStyle/>
          <a:p>
            <a:r>
              <a:rPr lang="en-US" dirty="0"/>
              <a:t>Saturday,22nd February 2025</a:t>
            </a:r>
          </a:p>
        </p:txBody>
      </p:sp>
      <p:sp>
        <p:nvSpPr>
          <p:cNvPr id="5" name="Footer Placeholder 4">
            <a:extLst>
              <a:ext uri="{FF2B5EF4-FFF2-40B4-BE49-F238E27FC236}">
                <a16:creationId xmlns:a16="http://schemas.microsoft.com/office/drawing/2014/main" id="{50172235-14DA-B2D7-A13D-5C97293B39B0}"/>
              </a:ext>
            </a:extLst>
          </p:cNvPr>
          <p:cNvSpPr>
            <a:spLocks noGrp="1"/>
          </p:cNvSpPr>
          <p:nvPr>
            <p:ph type="ftr" sz="quarter" idx="11"/>
          </p:nvPr>
        </p:nvSpPr>
        <p:spPr/>
        <p:txBody>
          <a:bodyPr/>
          <a:lstStyle/>
          <a:p>
            <a:r>
              <a:rPr lang="en-US" dirty="0"/>
              <a:t>President Elect &amp; Assistant Governor Learning - Oshawa</a:t>
            </a:r>
          </a:p>
        </p:txBody>
      </p:sp>
      <p:sp>
        <p:nvSpPr>
          <p:cNvPr id="6" name="Slide Number Placeholder 5">
            <a:extLst>
              <a:ext uri="{FF2B5EF4-FFF2-40B4-BE49-F238E27FC236}">
                <a16:creationId xmlns:a16="http://schemas.microsoft.com/office/drawing/2014/main" id="{5972713A-7B5B-9462-268F-4271F4BB5A03}"/>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353482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BC974-9C65-CF99-A117-8DC7F96DFA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C0922E-B3E9-DC66-B0E4-073259951F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2D587-EECD-AF64-B568-615122A0C332}"/>
              </a:ext>
            </a:extLst>
          </p:cNvPr>
          <p:cNvSpPr>
            <a:spLocks noGrp="1"/>
          </p:cNvSpPr>
          <p:nvPr>
            <p:ph type="dt" sz="half" idx="10"/>
          </p:nvPr>
        </p:nvSpPr>
        <p:spPr/>
        <p:txBody>
          <a:bodyPr/>
          <a:lstStyle/>
          <a:p>
            <a:r>
              <a:rPr lang="en-US" dirty="0"/>
              <a:t>Saturday,22nd February 2025</a:t>
            </a:r>
          </a:p>
        </p:txBody>
      </p:sp>
      <p:sp>
        <p:nvSpPr>
          <p:cNvPr id="5" name="Footer Placeholder 4">
            <a:extLst>
              <a:ext uri="{FF2B5EF4-FFF2-40B4-BE49-F238E27FC236}">
                <a16:creationId xmlns:a16="http://schemas.microsoft.com/office/drawing/2014/main" id="{EF2040E5-F185-57A9-1769-94C7A81D6B11}"/>
              </a:ext>
            </a:extLst>
          </p:cNvPr>
          <p:cNvSpPr>
            <a:spLocks noGrp="1"/>
          </p:cNvSpPr>
          <p:nvPr>
            <p:ph type="ftr" sz="quarter" idx="11"/>
          </p:nvPr>
        </p:nvSpPr>
        <p:spPr/>
        <p:txBody>
          <a:bodyPr/>
          <a:lstStyle/>
          <a:p>
            <a:r>
              <a:rPr lang="en-US" dirty="0"/>
              <a:t>President Elect &amp; Assistant Governor Learning - Oshawa</a:t>
            </a:r>
          </a:p>
        </p:txBody>
      </p:sp>
      <p:sp>
        <p:nvSpPr>
          <p:cNvPr id="6" name="Slide Number Placeholder 5">
            <a:extLst>
              <a:ext uri="{FF2B5EF4-FFF2-40B4-BE49-F238E27FC236}">
                <a16:creationId xmlns:a16="http://schemas.microsoft.com/office/drawing/2014/main" id="{26BDA246-A297-67BF-C695-740AF5C49D09}"/>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72145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5DBE-111B-52DC-40BB-829131551DAC}"/>
              </a:ext>
            </a:extLst>
          </p:cNvPr>
          <p:cNvSpPr>
            <a:spLocks noGrp="1"/>
          </p:cNvSpPr>
          <p:nvPr>
            <p:ph type="title"/>
          </p:nvPr>
        </p:nvSpPr>
        <p:spPr>
          <a:solidFill>
            <a:srgbClr val="4472C4"/>
          </a:solidFill>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D15BBDB-519E-1074-70AF-482F62D6363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E7DE51-72EE-48CA-EE4E-8108DEB873BD}"/>
              </a:ext>
            </a:extLst>
          </p:cNvPr>
          <p:cNvSpPr>
            <a:spLocks noGrp="1"/>
          </p:cNvSpPr>
          <p:nvPr>
            <p:ph type="dt" sz="half" idx="10"/>
          </p:nvPr>
        </p:nvSpPr>
        <p:spPr/>
        <p:txBody>
          <a:bodyPr/>
          <a:lstStyle/>
          <a:p>
            <a:r>
              <a:rPr lang="en-US" dirty="0"/>
              <a:t>Saturday,22nd February 2025</a:t>
            </a:r>
          </a:p>
        </p:txBody>
      </p:sp>
      <p:sp>
        <p:nvSpPr>
          <p:cNvPr id="5" name="Footer Placeholder 4">
            <a:extLst>
              <a:ext uri="{FF2B5EF4-FFF2-40B4-BE49-F238E27FC236}">
                <a16:creationId xmlns:a16="http://schemas.microsoft.com/office/drawing/2014/main" id="{EED3A404-0FCF-3E7E-617A-FD0A9C592797}"/>
              </a:ext>
            </a:extLst>
          </p:cNvPr>
          <p:cNvSpPr>
            <a:spLocks noGrp="1"/>
          </p:cNvSpPr>
          <p:nvPr>
            <p:ph type="ftr" sz="quarter" idx="11"/>
          </p:nvPr>
        </p:nvSpPr>
        <p:spPr/>
        <p:txBody>
          <a:bodyPr/>
          <a:lstStyle/>
          <a:p>
            <a:r>
              <a:rPr lang="en-US" dirty="0"/>
              <a:t>President Elect &amp; Assistant Governor Learning - Oshawa</a:t>
            </a:r>
          </a:p>
        </p:txBody>
      </p:sp>
      <p:sp>
        <p:nvSpPr>
          <p:cNvPr id="6" name="Slide Number Placeholder 5">
            <a:extLst>
              <a:ext uri="{FF2B5EF4-FFF2-40B4-BE49-F238E27FC236}">
                <a16:creationId xmlns:a16="http://schemas.microsoft.com/office/drawing/2014/main" id="{EB4D9D13-2DB8-8E1E-26A6-7590E21DD07E}"/>
              </a:ext>
            </a:extLst>
          </p:cNvPr>
          <p:cNvSpPr>
            <a:spLocks noGrp="1"/>
          </p:cNvSpPr>
          <p:nvPr>
            <p:ph type="sldNum" sz="quarter" idx="12"/>
          </p:nvPr>
        </p:nvSpPr>
        <p:spPr/>
        <p:txBody>
          <a:bodyPr/>
          <a:lstStyle/>
          <a:p>
            <a:fld id="{FCC72C9C-92C7-834B-8975-EA44970B9A3F}"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618" y="6356351"/>
            <a:ext cx="2445354" cy="371756"/>
          </a:xfrm>
          <a:prstGeom prst="rect">
            <a:avLst/>
          </a:prstGeom>
        </p:spPr>
      </p:pic>
    </p:spTree>
    <p:extLst>
      <p:ext uri="{BB962C8B-B14F-4D97-AF65-F5344CB8AC3E}">
        <p14:creationId xmlns:p14="http://schemas.microsoft.com/office/powerpoint/2010/main" val="56945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3EE8-7AA4-C516-D161-81204DEAE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7B4D0A-51FB-AB80-44FA-115178C60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46DF3-4738-390E-D297-6EE48E0F213D}"/>
              </a:ext>
            </a:extLst>
          </p:cNvPr>
          <p:cNvSpPr>
            <a:spLocks noGrp="1"/>
          </p:cNvSpPr>
          <p:nvPr>
            <p:ph type="dt" sz="half" idx="10"/>
          </p:nvPr>
        </p:nvSpPr>
        <p:spPr/>
        <p:txBody>
          <a:bodyPr/>
          <a:lstStyle/>
          <a:p>
            <a:r>
              <a:rPr lang="en-US" dirty="0"/>
              <a:t>Saturday,22nd February 2025</a:t>
            </a:r>
          </a:p>
        </p:txBody>
      </p:sp>
      <p:sp>
        <p:nvSpPr>
          <p:cNvPr id="5" name="Footer Placeholder 4">
            <a:extLst>
              <a:ext uri="{FF2B5EF4-FFF2-40B4-BE49-F238E27FC236}">
                <a16:creationId xmlns:a16="http://schemas.microsoft.com/office/drawing/2014/main" id="{D0F05048-7A11-75D1-9BE5-37ABA89FA013}"/>
              </a:ext>
            </a:extLst>
          </p:cNvPr>
          <p:cNvSpPr>
            <a:spLocks noGrp="1"/>
          </p:cNvSpPr>
          <p:nvPr>
            <p:ph type="ftr" sz="quarter" idx="11"/>
          </p:nvPr>
        </p:nvSpPr>
        <p:spPr/>
        <p:txBody>
          <a:bodyPr/>
          <a:lstStyle/>
          <a:p>
            <a:r>
              <a:rPr lang="en-US" dirty="0"/>
              <a:t>President Elect &amp; Assistant Governor Learning - Oshawa</a:t>
            </a:r>
          </a:p>
        </p:txBody>
      </p:sp>
      <p:sp>
        <p:nvSpPr>
          <p:cNvPr id="6" name="Slide Number Placeholder 5">
            <a:extLst>
              <a:ext uri="{FF2B5EF4-FFF2-40B4-BE49-F238E27FC236}">
                <a16:creationId xmlns:a16="http://schemas.microsoft.com/office/drawing/2014/main" id="{9F93CC8A-17E7-15BA-9E59-145B44BE2A1B}"/>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218134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800F-DA2A-964C-3668-E469B63ED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76F43-E87F-87F1-4685-81FC49F898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93EEC-4BE1-D09D-ABE6-4EC134AB4E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A03175-20D9-890F-B9B4-57A86F8EA1D5}"/>
              </a:ext>
            </a:extLst>
          </p:cNvPr>
          <p:cNvSpPr>
            <a:spLocks noGrp="1"/>
          </p:cNvSpPr>
          <p:nvPr>
            <p:ph type="dt" sz="half" idx="10"/>
          </p:nvPr>
        </p:nvSpPr>
        <p:spPr/>
        <p:txBody>
          <a:bodyPr/>
          <a:lstStyle/>
          <a:p>
            <a:r>
              <a:rPr lang="en-US" dirty="0"/>
              <a:t>Saturday,22nd February 2025</a:t>
            </a:r>
          </a:p>
        </p:txBody>
      </p:sp>
      <p:sp>
        <p:nvSpPr>
          <p:cNvPr id="6" name="Footer Placeholder 5">
            <a:extLst>
              <a:ext uri="{FF2B5EF4-FFF2-40B4-BE49-F238E27FC236}">
                <a16:creationId xmlns:a16="http://schemas.microsoft.com/office/drawing/2014/main" id="{49732DE8-0936-2622-EFA6-DA1C6AA35EF8}"/>
              </a:ext>
            </a:extLst>
          </p:cNvPr>
          <p:cNvSpPr>
            <a:spLocks noGrp="1"/>
          </p:cNvSpPr>
          <p:nvPr>
            <p:ph type="ftr" sz="quarter" idx="11"/>
          </p:nvPr>
        </p:nvSpPr>
        <p:spPr/>
        <p:txBody>
          <a:bodyPr/>
          <a:lstStyle/>
          <a:p>
            <a:r>
              <a:rPr lang="en-US" dirty="0"/>
              <a:t>President Elect &amp; Assistant Governor Learning - Oshawa</a:t>
            </a:r>
          </a:p>
        </p:txBody>
      </p:sp>
      <p:sp>
        <p:nvSpPr>
          <p:cNvPr id="7" name="Slide Number Placeholder 6">
            <a:extLst>
              <a:ext uri="{FF2B5EF4-FFF2-40B4-BE49-F238E27FC236}">
                <a16:creationId xmlns:a16="http://schemas.microsoft.com/office/drawing/2014/main" id="{A9F7CA61-6653-B72F-5089-91534DF6C109}"/>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384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1EC1-70D9-B96F-1B08-5CE7C934C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2B51EB-F0D8-E7CD-0F56-8915DCDD5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0A509-0E76-E3FF-539E-6ABCFB8574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399DFF-07B8-BD5E-047C-B5CE7B193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D8423-196F-58BC-EB42-289DA1C4F3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63EE5E-5313-883E-C380-024FB2784F56}"/>
              </a:ext>
            </a:extLst>
          </p:cNvPr>
          <p:cNvSpPr>
            <a:spLocks noGrp="1"/>
          </p:cNvSpPr>
          <p:nvPr>
            <p:ph type="dt" sz="half" idx="10"/>
          </p:nvPr>
        </p:nvSpPr>
        <p:spPr/>
        <p:txBody>
          <a:bodyPr/>
          <a:lstStyle/>
          <a:p>
            <a:r>
              <a:rPr lang="en-US" dirty="0"/>
              <a:t>Saturday,22nd February 2025</a:t>
            </a:r>
          </a:p>
        </p:txBody>
      </p:sp>
      <p:sp>
        <p:nvSpPr>
          <p:cNvPr id="8" name="Footer Placeholder 7">
            <a:extLst>
              <a:ext uri="{FF2B5EF4-FFF2-40B4-BE49-F238E27FC236}">
                <a16:creationId xmlns:a16="http://schemas.microsoft.com/office/drawing/2014/main" id="{EC1534AD-09AC-2E2E-8EF4-6A5E23CEB6F4}"/>
              </a:ext>
            </a:extLst>
          </p:cNvPr>
          <p:cNvSpPr>
            <a:spLocks noGrp="1"/>
          </p:cNvSpPr>
          <p:nvPr>
            <p:ph type="ftr" sz="quarter" idx="11"/>
          </p:nvPr>
        </p:nvSpPr>
        <p:spPr/>
        <p:txBody>
          <a:bodyPr/>
          <a:lstStyle/>
          <a:p>
            <a:r>
              <a:rPr lang="en-US" dirty="0"/>
              <a:t>President Elect &amp; Assistant Governor Learning - Oshawa</a:t>
            </a:r>
          </a:p>
        </p:txBody>
      </p:sp>
      <p:sp>
        <p:nvSpPr>
          <p:cNvPr id="9" name="Slide Number Placeholder 8">
            <a:extLst>
              <a:ext uri="{FF2B5EF4-FFF2-40B4-BE49-F238E27FC236}">
                <a16:creationId xmlns:a16="http://schemas.microsoft.com/office/drawing/2014/main" id="{211AD848-E1B8-BE53-EFFC-EC8B9FE7C40F}"/>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1995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B444-57D9-5FD1-E551-79BD32FEA4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F1C1A-8E6D-37B2-2867-F2F025B5E594}"/>
              </a:ext>
            </a:extLst>
          </p:cNvPr>
          <p:cNvSpPr>
            <a:spLocks noGrp="1"/>
          </p:cNvSpPr>
          <p:nvPr>
            <p:ph type="dt" sz="half" idx="10"/>
          </p:nvPr>
        </p:nvSpPr>
        <p:spPr/>
        <p:txBody>
          <a:bodyPr/>
          <a:lstStyle/>
          <a:p>
            <a:r>
              <a:rPr lang="en-US" dirty="0"/>
              <a:t>Saturday,22nd February 2025</a:t>
            </a:r>
          </a:p>
        </p:txBody>
      </p:sp>
      <p:sp>
        <p:nvSpPr>
          <p:cNvPr id="4" name="Footer Placeholder 3">
            <a:extLst>
              <a:ext uri="{FF2B5EF4-FFF2-40B4-BE49-F238E27FC236}">
                <a16:creationId xmlns:a16="http://schemas.microsoft.com/office/drawing/2014/main" id="{F3CC7F21-29EC-1388-488F-43108066B818}"/>
              </a:ext>
            </a:extLst>
          </p:cNvPr>
          <p:cNvSpPr>
            <a:spLocks noGrp="1"/>
          </p:cNvSpPr>
          <p:nvPr>
            <p:ph type="ftr" sz="quarter" idx="11"/>
          </p:nvPr>
        </p:nvSpPr>
        <p:spPr/>
        <p:txBody>
          <a:bodyPr/>
          <a:lstStyle/>
          <a:p>
            <a:r>
              <a:rPr lang="en-US" dirty="0"/>
              <a:t>President Elect &amp; Assistant Governor Learning - Oshawa</a:t>
            </a:r>
          </a:p>
        </p:txBody>
      </p:sp>
      <p:sp>
        <p:nvSpPr>
          <p:cNvPr id="5" name="Slide Number Placeholder 4">
            <a:extLst>
              <a:ext uri="{FF2B5EF4-FFF2-40B4-BE49-F238E27FC236}">
                <a16:creationId xmlns:a16="http://schemas.microsoft.com/office/drawing/2014/main" id="{F9086842-FDD8-151F-587F-C85BCE99BC62}"/>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164226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85D66-5FF0-46CC-6E84-47D451B8888A}"/>
              </a:ext>
            </a:extLst>
          </p:cNvPr>
          <p:cNvSpPr>
            <a:spLocks noGrp="1"/>
          </p:cNvSpPr>
          <p:nvPr>
            <p:ph type="dt" sz="half" idx="10"/>
          </p:nvPr>
        </p:nvSpPr>
        <p:spPr/>
        <p:txBody>
          <a:bodyPr/>
          <a:lstStyle/>
          <a:p>
            <a:r>
              <a:rPr lang="en-US" dirty="0"/>
              <a:t>Saturday,22nd February 2025</a:t>
            </a:r>
          </a:p>
        </p:txBody>
      </p:sp>
      <p:sp>
        <p:nvSpPr>
          <p:cNvPr id="3" name="Footer Placeholder 2">
            <a:extLst>
              <a:ext uri="{FF2B5EF4-FFF2-40B4-BE49-F238E27FC236}">
                <a16:creationId xmlns:a16="http://schemas.microsoft.com/office/drawing/2014/main" id="{CB301B6C-C24D-DB8D-F11F-B0FD20354AC0}"/>
              </a:ext>
            </a:extLst>
          </p:cNvPr>
          <p:cNvSpPr>
            <a:spLocks noGrp="1"/>
          </p:cNvSpPr>
          <p:nvPr>
            <p:ph type="ftr" sz="quarter" idx="11"/>
          </p:nvPr>
        </p:nvSpPr>
        <p:spPr/>
        <p:txBody>
          <a:bodyPr/>
          <a:lstStyle/>
          <a:p>
            <a:r>
              <a:rPr lang="en-US" dirty="0"/>
              <a:t>President Elect &amp; Assistant Governor Learning - Oshawa</a:t>
            </a:r>
          </a:p>
        </p:txBody>
      </p:sp>
      <p:sp>
        <p:nvSpPr>
          <p:cNvPr id="4" name="Slide Number Placeholder 3">
            <a:extLst>
              <a:ext uri="{FF2B5EF4-FFF2-40B4-BE49-F238E27FC236}">
                <a16:creationId xmlns:a16="http://schemas.microsoft.com/office/drawing/2014/main" id="{C12357B0-36EC-4824-EA18-5C0FD2D2C49C}"/>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318624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C113-51D6-A38B-DAC0-06B60F8F9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B0D78F-8412-E210-348D-03673719D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3DDAC5-5EEA-3C65-25B3-33C3F0C2E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B2F49-7643-E10A-63DE-D9CAB76A0413}"/>
              </a:ext>
            </a:extLst>
          </p:cNvPr>
          <p:cNvSpPr>
            <a:spLocks noGrp="1"/>
          </p:cNvSpPr>
          <p:nvPr>
            <p:ph type="dt" sz="half" idx="10"/>
          </p:nvPr>
        </p:nvSpPr>
        <p:spPr/>
        <p:txBody>
          <a:bodyPr/>
          <a:lstStyle/>
          <a:p>
            <a:r>
              <a:rPr lang="en-US" dirty="0"/>
              <a:t>Saturday,22nd February 2025</a:t>
            </a:r>
          </a:p>
        </p:txBody>
      </p:sp>
      <p:sp>
        <p:nvSpPr>
          <p:cNvPr id="6" name="Footer Placeholder 5">
            <a:extLst>
              <a:ext uri="{FF2B5EF4-FFF2-40B4-BE49-F238E27FC236}">
                <a16:creationId xmlns:a16="http://schemas.microsoft.com/office/drawing/2014/main" id="{1505B1AE-B3EA-2436-195B-98BB18D8CFB8}"/>
              </a:ext>
            </a:extLst>
          </p:cNvPr>
          <p:cNvSpPr>
            <a:spLocks noGrp="1"/>
          </p:cNvSpPr>
          <p:nvPr>
            <p:ph type="ftr" sz="quarter" idx="11"/>
          </p:nvPr>
        </p:nvSpPr>
        <p:spPr/>
        <p:txBody>
          <a:bodyPr/>
          <a:lstStyle/>
          <a:p>
            <a:r>
              <a:rPr lang="en-US" dirty="0"/>
              <a:t>President Elect &amp; Assistant Governor Learning - Oshawa</a:t>
            </a:r>
          </a:p>
        </p:txBody>
      </p:sp>
      <p:sp>
        <p:nvSpPr>
          <p:cNvPr id="7" name="Slide Number Placeholder 6">
            <a:extLst>
              <a:ext uri="{FF2B5EF4-FFF2-40B4-BE49-F238E27FC236}">
                <a16:creationId xmlns:a16="http://schemas.microsoft.com/office/drawing/2014/main" id="{8D7F3998-27FC-4402-BBE2-225B79ADAC94}"/>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14702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2E5B-6ED7-7517-88F0-70D6CF7BB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70397B-E5EC-56E9-0F7D-0706489A1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0F37E6-8319-9602-4041-3BF6C5AF8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9712C-036A-50D0-6613-DA0A542544D6}"/>
              </a:ext>
            </a:extLst>
          </p:cNvPr>
          <p:cNvSpPr>
            <a:spLocks noGrp="1"/>
          </p:cNvSpPr>
          <p:nvPr>
            <p:ph type="dt" sz="half" idx="10"/>
          </p:nvPr>
        </p:nvSpPr>
        <p:spPr/>
        <p:txBody>
          <a:bodyPr/>
          <a:lstStyle/>
          <a:p>
            <a:r>
              <a:rPr lang="en-US" dirty="0"/>
              <a:t>Saturday,22nd February 2025</a:t>
            </a:r>
          </a:p>
        </p:txBody>
      </p:sp>
      <p:sp>
        <p:nvSpPr>
          <p:cNvPr id="6" name="Footer Placeholder 5">
            <a:extLst>
              <a:ext uri="{FF2B5EF4-FFF2-40B4-BE49-F238E27FC236}">
                <a16:creationId xmlns:a16="http://schemas.microsoft.com/office/drawing/2014/main" id="{368173FA-F09B-6D62-FDD3-7FA872D18020}"/>
              </a:ext>
            </a:extLst>
          </p:cNvPr>
          <p:cNvSpPr>
            <a:spLocks noGrp="1"/>
          </p:cNvSpPr>
          <p:nvPr>
            <p:ph type="ftr" sz="quarter" idx="11"/>
          </p:nvPr>
        </p:nvSpPr>
        <p:spPr/>
        <p:txBody>
          <a:bodyPr/>
          <a:lstStyle/>
          <a:p>
            <a:r>
              <a:rPr lang="en-US" dirty="0"/>
              <a:t>President Elect &amp; Assistant Governor Learning - Oshawa</a:t>
            </a:r>
          </a:p>
        </p:txBody>
      </p:sp>
      <p:sp>
        <p:nvSpPr>
          <p:cNvPr id="7" name="Slide Number Placeholder 6">
            <a:extLst>
              <a:ext uri="{FF2B5EF4-FFF2-40B4-BE49-F238E27FC236}">
                <a16:creationId xmlns:a16="http://schemas.microsoft.com/office/drawing/2014/main" id="{FD67A87C-8872-6AC4-F83F-05C11E3546A7}"/>
              </a:ext>
            </a:extLst>
          </p:cNvPr>
          <p:cNvSpPr>
            <a:spLocks noGrp="1"/>
          </p:cNvSpPr>
          <p:nvPr>
            <p:ph type="sldNum" sz="quarter" idx="12"/>
          </p:nvPr>
        </p:nvSpPr>
        <p:spPr/>
        <p:txBody>
          <a:bodyPr/>
          <a:lstStyle/>
          <a:p>
            <a:fld id="{FCC72C9C-92C7-834B-8975-EA44970B9A3F}" type="slidenum">
              <a:rPr lang="en-US" smtClean="0"/>
              <a:t>‹#›</a:t>
            </a:fld>
            <a:endParaRPr lang="en-US" dirty="0"/>
          </a:p>
        </p:txBody>
      </p:sp>
    </p:spTree>
    <p:extLst>
      <p:ext uri="{BB962C8B-B14F-4D97-AF65-F5344CB8AC3E}">
        <p14:creationId xmlns:p14="http://schemas.microsoft.com/office/powerpoint/2010/main" val="33741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557849-6EB2-6FCF-CC38-38CDD96CB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F3EF2F-EA12-B6B6-1441-5CA6AB0CA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B9EBE-D29E-9492-A6ED-038442C08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Saturday,22nd February 2025</a:t>
            </a:r>
          </a:p>
        </p:txBody>
      </p:sp>
      <p:sp>
        <p:nvSpPr>
          <p:cNvPr id="5" name="Footer Placeholder 4">
            <a:extLst>
              <a:ext uri="{FF2B5EF4-FFF2-40B4-BE49-F238E27FC236}">
                <a16:creationId xmlns:a16="http://schemas.microsoft.com/office/drawing/2014/main" id="{86D6E556-BC40-4B33-9694-059A48CE7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President Elect &amp; Assistant Governor Learning - Oshawa</a:t>
            </a:r>
          </a:p>
        </p:txBody>
      </p:sp>
      <p:sp>
        <p:nvSpPr>
          <p:cNvPr id="6" name="Slide Number Placeholder 5">
            <a:extLst>
              <a:ext uri="{FF2B5EF4-FFF2-40B4-BE49-F238E27FC236}">
                <a16:creationId xmlns:a16="http://schemas.microsoft.com/office/drawing/2014/main" id="{D79031F8-82A4-6F5D-A18C-D99D9726D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72C9C-92C7-834B-8975-EA44970B9A3F}" type="slidenum">
              <a:rPr lang="en-US" smtClean="0"/>
              <a:t>‹#›</a:t>
            </a:fld>
            <a:endParaRPr lang="en-US" dirty="0"/>
          </a:p>
        </p:txBody>
      </p:sp>
    </p:spTree>
    <p:extLst>
      <p:ext uri="{BB962C8B-B14F-4D97-AF65-F5344CB8AC3E}">
        <p14:creationId xmlns:p14="http://schemas.microsoft.com/office/powerpoint/2010/main" val="42631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hyperlink" Target="https://my.rotary.org/e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B6C0A-0107-8228-D0EB-A62EFA80F13F}"/>
              </a:ext>
            </a:extLst>
          </p:cNvPr>
          <p:cNvPicPr>
            <a:picLocks noChangeAspect="1"/>
          </p:cNvPicPr>
          <p:nvPr/>
        </p:nvPicPr>
        <p:blipFill rotWithShape="1">
          <a:blip r:embed="rId3"/>
          <a:srcRect l="53578" t="31403" r="1544" b="26471"/>
          <a:stretch/>
        </p:blipFill>
        <p:spPr>
          <a:xfrm>
            <a:off x="735981" y="5416579"/>
            <a:ext cx="2564780" cy="1305379"/>
          </a:xfrm>
          <a:prstGeom prst="rect">
            <a:avLst/>
          </a:prstGeom>
        </p:spPr>
      </p:pic>
      <p:sp>
        <p:nvSpPr>
          <p:cNvPr id="8" name="Rectangle 7">
            <a:extLst>
              <a:ext uri="{FF2B5EF4-FFF2-40B4-BE49-F238E27FC236}">
                <a16:creationId xmlns:a16="http://schemas.microsoft.com/office/drawing/2014/main" id="{CEA855E3-71D9-3366-5D8A-AB5324EAE1F9}"/>
              </a:ext>
            </a:extLst>
          </p:cNvPr>
          <p:cNvSpPr/>
          <p:nvPr/>
        </p:nvSpPr>
        <p:spPr>
          <a:xfrm>
            <a:off x="0" y="2941828"/>
            <a:ext cx="12192000" cy="1460810"/>
          </a:xfrm>
          <a:prstGeom prst="rect">
            <a:avLst/>
          </a:prstGeom>
          <a:solidFill>
            <a:srgbClr val="FAA4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5">
                    <a:lumMod val="75000"/>
                  </a:schemeClr>
                </a:solidFill>
                <a:latin typeface="Arial" panose="020B0604020202020204" pitchFamily="34" charset="0"/>
                <a:cs typeface="Arial" panose="020B0604020202020204" pitchFamily="34" charset="0"/>
              </a:rPr>
              <a:t>President Elect &amp; Assistant Governor Learning Seminar 2026/2027</a:t>
            </a:r>
            <a:endParaRPr lang="en-US" sz="3200" dirty="0"/>
          </a:p>
        </p:txBody>
      </p:sp>
      <p:sp>
        <p:nvSpPr>
          <p:cNvPr id="11" name="TextBox 10">
            <a:extLst>
              <a:ext uri="{FF2B5EF4-FFF2-40B4-BE49-F238E27FC236}">
                <a16:creationId xmlns:a16="http://schemas.microsoft.com/office/drawing/2014/main" id="{6ACF025F-8EB0-430F-09E8-9B5E4C92FCCA}"/>
              </a:ext>
            </a:extLst>
          </p:cNvPr>
          <p:cNvSpPr txBox="1"/>
          <p:nvPr/>
        </p:nvSpPr>
        <p:spPr>
          <a:xfrm>
            <a:off x="3226651" y="6069268"/>
            <a:ext cx="5738697" cy="369332"/>
          </a:xfrm>
          <a:prstGeom prst="rect">
            <a:avLst/>
          </a:prstGeom>
          <a:noFill/>
        </p:spPr>
        <p:txBody>
          <a:bodyPr wrap="square">
            <a:spAutoFit/>
          </a:bodyPr>
          <a:lstStyle/>
          <a:p>
            <a:pPr algn="ctr"/>
            <a:r>
              <a:rPr lang="en-US" dirty="0">
                <a:solidFill>
                  <a:srgbClr val="2F5597"/>
                </a:solidFill>
              </a:rPr>
              <a:t>Saturday, 7</a:t>
            </a:r>
            <a:r>
              <a:rPr lang="en-US" baseline="30000" dirty="0">
                <a:solidFill>
                  <a:srgbClr val="2F5597"/>
                </a:solidFill>
              </a:rPr>
              <a:t>th</a:t>
            </a:r>
            <a:r>
              <a:rPr lang="en-US" dirty="0">
                <a:solidFill>
                  <a:srgbClr val="2F5597"/>
                </a:solidFill>
              </a:rPr>
              <a:t> of February 2026 Oshawa Golf Club</a:t>
            </a:r>
          </a:p>
        </p:txBody>
      </p:sp>
      <p:sp>
        <p:nvSpPr>
          <p:cNvPr id="12" name="TextBox 11">
            <a:extLst>
              <a:ext uri="{FF2B5EF4-FFF2-40B4-BE49-F238E27FC236}">
                <a16:creationId xmlns:a16="http://schemas.microsoft.com/office/drawing/2014/main" id="{67C1F011-6120-4ED8-8849-C841F03956FC}"/>
              </a:ext>
            </a:extLst>
          </p:cNvPr>
          <p:cNvSpPr txBox="1"/>
          <p:nvPr/>
        </p:nvSpPr>
        <p:spPr>
          <a:xfrm>
            <a:off x="0" y="4409622"/>
            <a:ext cx="12192000" cy="1200329"/>
          </a:xfrm>
          <a:prstGeom prst="rect">
            <a:avLst/>
          </a:prstGeom>
          <a:noFill/>
        </p:spPr>
        <p:txBody>
          <a:bodyPr wrap="square" rtlCol="0">
            <a:spAutoFit/>
          </a:bodyPr>
          <a:lstStyle/>
          <a:p>
            <a:pPr algn="ctr"/>
            <a:r>
              <a:rPr lang="en-US" dirty="0">
                <a:solidFill>
                  <a:schemeClr val="accent1">
                    <a:lumMod val="75000"/>
                  </a:schemeClr>
                </a:solidFill>
                <a:latin typeface="Arial" panose="020B0604020202020204" pitchFamily="34" charset="0"/>
                <a:cs typeface="Arial" panose="020B0604020202020204" pitchFamily="34" charset="0"/>
              </a:rPr>
              <a:t>Rotary International President Olayinka Hakeem Babalola, member of the Rotary Club of Trans Amadi, Nigeria</a:t>
            </a:r>
            <a:endParaRPr lang="en-CA" dirty="0">
              <a:solidFill>
                <a:schemeClr val="accent1">
                  <a:lumMod val="75000"/>
                </a:schemeClr>
              </a:solidFill>
              <a:latin typeface="Arial" panose="020B0604020202020204" pitchFamily="34" charset="0"/>
              <a:cs typeface="Arial" panose="020B0604020202020204" pitchFamily="34" charset="0"/>
            </a:endParaRPr>
          </a:p>
          <a:p>
            <a:pPr algn="ctr"/>
            <a:endParaRPr lang="en-CA" kern="1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CA"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District Governor 7070 </a:t>
            </a:r>
            <a:r>
              <a:rPr lang="en-US"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Elizabeth (Liz) Compton, from the Rotary Club of Toronto Leaside</a:t>
            </a:r>
            <a:r>
              <a:rPr lang="en-CA"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CA" sz="1800" kern="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202"/>
            <a:ext cx="12192000" cy="3048000"/>
          </a:xfrm>
          <a:prstGeom prst="rect">
            <a:avLst/>
          </a:prstGeom>
        </p:spPr>
      </p:pic>
    </p:spTree>
    <p:extLst>
      <p:ext uri="{BB962C8B-B14F-4D97-AF65-F5344CB8AC3E}">
        <p14:creationId xmlns:p14="http://schemas.microsoft.com/office/powerpoint/2010/main" val="204788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CA" sz="4000" dirty="0">
                <a:solidFill>
                  <a:schemeClr val="bg1"/>
                </a:solidFill>
              </a:rPr>
              <a:t>Assistant Governor training</a:t>
            </a: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10</a:t>
            </a:fld>
            <a:endParaRPr lang="en-US" dirty="0">
              <a:solidFill>
                <a:srgbClr val="4472C4"/>
              </a:solidFill>
            </a:endParaRPr>
          </a:p>
        </p:txBody>
      </p:sp>
      <p:sp>
        <p:nvSpPr>
          <p:cNvPr id="4" name="Content Placeholder 3"/>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lgn="ctr">
              <a:buNone/>
            </a:pPr>
            <a:r>
              <a:rPr lang="en-CA" sz="4000" dirty="0"/>
              <a:t>Assessing a club’s health</a:t>
            </a:r>
          </a:p>
        </p:txBody>
      </p:sp>
      <p:pic>
        <p:nvPicPr>
          <p:cNvPr id="7" name="Picture 6">
            <a:extLst>
              <a:ext uri="{FF2B5EF4-FFF2-40B4-BE49-F238E27FC236}">
                <a16:creationId xmlns:a16="http://schemas.microsoft.com/office/drawing/2014/main" id="{7C4B6230-6CC4-44EF-9DCC-1170E7BE9AA4}"/>
              </a:ext>
            </a:extLst>
          </p:cNvPr>
          <p:cNvPicPr>
            <a:picLocks noChangeAspect="1"/>
          </p:cNvPicPr>
          <p:nvPr/>
        </p:nvPicPr>
        <p:blipFill>
          <a:blip r:embed="rId3"/>
          <a:stretch>
            <a:fillRect/>
          </a:stretch>
        </p:blipFill>
        <p:spPr>
          <a:xfrm>
            <a:off x="457200" y="4604657"/>
            <a:ext cx="2124026" cy="1348248"/>
          </a:xfrm>
          <a:prstGeom prst="rect">
            <a:avLst/>
          </a:prstGeom>
        </p:spPr>
      </p:pic>
    </p:spTree>
    <p:extLst>
      <p:ext uri="{BB962C8B-B14F-4D97-AF65-F5344CB8AC3E}">
        <p14:creationId xmlns:p14="http://schemas.microsoft.com/office/powerpoint/2010/main" val="213547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Objectives</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11</a:t>
            </a:fld>
            <a:endParaRPr lang="en-US" dirty="0">
              <a:solidFill>
                <a:srgbClr val="4472C4"/>
              </a:solidFill>
            </a:endParaRPr>
          </a:p>
        </p:txBody>
      </p:sp>
      <p:sp>
        <p:nvSpPr>
          <p:cNvPr id="4" name="Content Placeholder 3"/>
          <p:cNvSpPr>
            <a:spLocks noGrp="1"/>
          </p:cNvSpPr>
          <p:nvPr>
            <p:ph idx="1"/>
          </p:nvPr>
        </p:nvSpPr>
        <p:spPr/>
        <p:txBody>
          <a:bodyPr>
            <a:normAutofit/>
          </a:bodyPr>
          <a:lstStyle/>
          <a:p>
            <a:pPr>
              <a:tabLst>
                <a:tab pos="176213" algn="l"/>
              </a:tabLst>
            </a:pPr>
            <a:r>
              <a:rPr lang="en-US" sz="3200" dirty="0"/>
              <a:t>Assess a club’s ability to thrive</a:t>
            </a:r>
          </a:p>
          <a:p>
            <a:pPr>
              <a:tabLst>
                <a:tab pos="176213" algn="l"/>
              </a:tabLst>
            </a:pPr>
            <a:r>
              <a:rPr lang="en-US" sz="3200" dirty="0"/>
              <a:t>Mentor club leaders on strategies for success</a:t>
            </a:r>
          </a:p>
          <a:p>
            <a:pPr>
              <a:tabLst>
                <a:tab pos="176213" algn="l"/>
              </a:tabLst>
            </a:pPr>
            <a:r>
              <a:rPr lang="en-US" sz="3200" dirty="0"/>
              <a:t>Identify warning signs of a struggling club</a:t>
            </a:r>
          </a:p>
          <a:p>
            <a:pPr>
              <a:tabLst>
                <a:tab pos="176213" algn="l"/>
              </a:tabLst>
            </a:pPr>
            <a:r>
              <a:rPr lang="en-US" sz="3200" dirty="0"/>
              <a:t>Work with a struggling club to become more vibrant</a:t>
            </a:r>
          </a:p>
          <a:p>
            <a:pPr>
              <a:tabLst>
                <a:tab pos="176213" algn="l"/>
              </a:tabLst>
            </a:pPr>
            <a:r>
              <a:rPr lang="en-US" sz="3200" dirty="0"/>
              <a:t>Using the “coaching” method to work with clubs</a:t>
            </a:r>
          </a:p>
        </p:txBody>
      </p:sp>
    </p:spTree>
    <p:extLst>
      <p:ext uri="{BB962C8B-B14F-4D97-AF65-F5344CB8AC3E}">
        <p14:creationId xmlns:p14="http://schemas.microsoft.com/office/powerpoint/2010/main" val="15997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Healthy club indicators</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12</a:t>
            </a:fld>
            <a:endParaRPr lang="en-US" dirty="0">
              <a:solidFill>
                <a:srgbClr val="4472C4"/>
              </a:solidFill>
            </a:endParaRPr>
          </a:p>
        </p:txBody>
      </p:sp>
      <p:sp>
        <p:nvSpPr>
          <p:cNvPr id="4" name="Content Placeholder 3"/>
          <p:cNvSpPr>
            <a:spLocks noGrp="1"/>
          </p:cNvSpPr>
          <p:nvPr>
            <p:ph idx="1"/>
          </p:nvPr>
        </p:nvSpPr>
        <p:spPr/>
        <p:txBody>
          <a:bodyPr>
            <a:normAutofit lnSpcReduction="10000"/>
          </a:bodyPr>
          <a:lstStyle/>
          <a:p>
            <a:r>
              <a:rPr lang="en-US" dirty="0"/>
              <a:t>conducts regular self-evaluation</a:t>
            </a:r>
          </a:p>
          <a:p>
            <a:r>
              <a:rPr lang="en-US" dirty="0"/>
              <a:t>makes long-term plans</a:t>
            </a:r>
          </a:p>
          <a:p>
            <a:r>
              <a:rPr lang="en-US" dirty="0"/>
              <a:t>sets annual goals</a:t>
            </a:r>
          </a:p>
          <a:p>
            <a:r>
              <a:rPr lang="en-US" dirty="0"/>
              <a:t>holds engaging meetings</a:t>
            </a:r>
          </a:p>
          <a:p>
            <a:r>
              <a:rPr lang="en-US" dirty="0"/>
              <a:t>leaders communicate regularly</a:t>
            </a:r>
          </a:p>
          <a:p>
            <a:r>
              <a:rPr lang="en-US" dirty="0"/>
              <a:t>leadership is a healthy mix of continuity and renewal</a:t>
            </a:r>
          </a:p>
          <a:p>
            <a:r>
              <a:rPr lang="en-US" dirty="0"/>
              <a:t>good chemistry / group dynamics</a:t>
            </a:r>
          </a:p>
          <a:p>
            <a:r>
              <a:rPr lang="en-US" dirty="0"/>
              <a:t>evidence of good financial management</a:t>
            </a:r>
          </a:p>
          <a:p>
            <a:r>
              <a:rPr lang="en-US" dirty="0"/>
              <a:t>committee structure is suited to the club’s size, culture, and formality</a:t>
            </a:r>
            <a:endParaRPr lang="en-CA" dirty="0"/>
          </a:p>
        </p:txBody>
      </p:sp>
      <p:pic>
        <p:nvPicPr>
          <p:cNvPr id="7" name="Picture 6">
            <a:extLst>
              <a:ext uri="{FF2B5EF4-FFF2-40B4-BE49-F238E27FC236}">
                <a16:creationId xmlns:a16="http://schemas.microsoft.com/office/drawing/2014/main" id="{65DC7449-DF1B-878F-71F2-06AC4E9FE4A6}"/>
              </a:ext>
            </a:extLst>
          </p:cNvPr>
          <p:cNvPicPr>
            <a:picLocks noChangeAspect="1"/>
          </p:cNvPicPr>
          <p:nvPr/>
        </p:nvPicPr>
        <p:blipFill>
          <a:blip r:embed="rId3" cstate="print">
            <a:extLst>
              <a:ext uri="{28A0092B-C50C-407E-A947-70E740481C1C}">
                <a14:useLocalDpi xmlns:a14="http://schemas.microsoft.com/office/drawing/2010/main" val="0"/>
              </a:ext>
            </a:extLst>
          </a:blip>
          <a:srcRect t="2224" b="2224"/>
          <a:stretch/>
        </p:blipFill>
        <p:spPr>
          <a:xfrm>
            <a:off x="8881151" y="1753716"/>
            <a:ext cx="2518692" cy="2513483"/>
          </a:xfrm>
          <a:prstGeom prst="rect">
            <a:avLst/>
          </a:prstGeom>
        </p:spPr>
      </p:pic>
    </p:spTree>
    <p:extLst>
      <p:ext uri="{BB962C8B-B14F-4D97-AF65-F5344CB8AC3E}">
        <p14:creationId xmlns:p14="http://schemas.microsoft.com/office/powerpoint/2010/main" val="93603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Struggling club indicators</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13</a:t>
            </a:fld>
            <a:endParaRPr lang="en-US" dirty="0">
              <a:solidFill>
                <a:srgbClr val="4472C4"/>
              </a:solidFill>
            </a:endParaRPr>
          </a:p>
        </p:txBody>
      </p:sp>
      <p:sp>
        <p:nvSpPr>
          <p:cNvPr id="4" name="Content Placeholder 3"/>
          <p:cNvSpPr>
            <a:spLocks noGrp="1"/>
          </p:cNvSpPr>
          <p:nvPr>
            <p:ph idx="1"/>
          </p:nvPr>
        </p:nvSpPr>
        <p:spPr/>
        <p:txBody>
          <a:bodyPr/>
          <a:lstStyle/>
          <a:p>
            <a:r>
              <a:rPr lang="en-US" dirty="0"/>
              <a:t>club isn’t meeting regularly</a:t>
            </a:r>
          </a:p>
          <a:p>
            <a:r>
              <a:rPr lang="en-US" dirty="0"/>
              <a:t>attendance issues</a:t>
            </a:r>
          </a:p>
          <a:p>
            <a:r>
              <a:rPr lang="en-US" dirty="0"/>
              <a:t>member engagement issues</a:t>
            </a:r>
          </a:p>
          <a:p>
            <a:r>
              <a:rPr lang="en-US" dirty="0"/>
              <a:t>group dynamics issues</a:t>
            </a:r>
          </a:p>
          <a:p>
            <a:r>
              <a:rPr lang="en-US" dirty="0"/>
              <a:t>leadership succession issues</a:t>
            </a:r>
          </a:p>
          <a:p>
            <a:r>
              <a:rPr lang="en-US" dirty="0"/>
              <a:t>failure to set or meet goals</a:t>
            </a:r>
          </a:p>
          <a:p>
            <a:r>
              <a:rPr lang="en-US" dirty="0"/>
              <a:t>delayed payment of dues</a:t>
            </a:r>
          </a:p>
          <a:p>
            <a:r>
              <a:rPr lang="en-US" dirty="0"/>
              <a:t>disconnected from District events</a:t>
            </a:r>
          </a:p>
        </p:txBody>
      </p:sp>
    </p:spTree>
    <p:extLst>
      <p:ext uri="{BB962C8B-B14F-4D97-AF65-F5344CB8AC3E}">
        <p14:creationId xmlns:p14="http://schemas.microsoft.com/office/powerpoint/2010/main" val="333400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Club Health Check</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14</a:t>
            </a:fld>
            <a:endParaRPr lang="en-US" dirty="0">
              <a:solidFill>
                <a:srgbClr val="4472C4"/>
              </a:solidFill>
            </a:endParaRPr>
          </a:p>
        </p:txBody>
      </p:sp>
      <p:sp>
        <p:nvSpPr>
          <p:cNvPr id="4" name="Content Placeholder 3"/>
          <p:cNvSpPr>
            <a:spLocks noGrp="1"/>
          </p:cNvSpPr>
          <p:nvPr>
            <p:ph idx="1"/>
          </p:nvPr>
        </p:nvSpPr>
        <p:spPr/>
        <p:txBody>
          <a:bodyPr>
            <a:normAutofit/>
          </a:bodyPr>
          <a:lstStyle/>
          <a:p>
            <a:pPr>
              <a:tabLst>
                <a:tab pos="176213" algn="l"/>
              </a:tabLst>
            </a:pPr>
            <a:r>
              <a:rPr lang="en-US" sz="3000" dirty="0"/>
              <a:t>members’ club experience</a:t>
            </a:r>
          </a:p>
          <a:p>
            <a:pPr>
              <a:tabLst>
                <a:tab pos="176213" algn="l"/>
              </a:tabLst>
            </a:pPr>
            <a:r>
              <a:rPr lang="en-US" sz="3000" dirty="0"/>
              <a:t>club service &amp; socials</a:t>
            </a:r>
          </a:p>
          <a:p>
            <a:pPr>
              <a:tabLst>
                <a:tab pos="176213" algn="l"/>
              </a:tabLst>
            </a:pPr>
            <a:r>
              <a:rPr lang="en-US" sz="3000" dirty="0"/>
              <a:t>membership recruitment, retention</a:t>
            </a:r>
          </a:p>
          <a:p>
            <a:pPr marL="0" indent="0">
              <a:buNone/>
              <a:tabLst>
                <a:tab pos="176213" algn="l"/>
              </a:tabLst>
            </a:pPr>
            <a:r>
              <a:rPr lang="en-US" sz="3000" dirty="0"/>
              <a:t>	engagement, diversity</a:t>
            </a:r>
          </a:p>
          <a:p>
            <a:pPr>
              <a:tabLst>
                <a:tab pos="176213" algn="l"/>
              </a:tabLst>
            </a:pPr>
            <a:r>
              <a:rPr lang="en-US" sz="3000" dirty="0"/>
              <a:t>public image</a:t>
            </a:r>
          </a:p>
          <a:p>
            <a:pPr>
              <a:tabLst>
                <a:tab pos="176213" algn="l"/>
              </a:tabLst>
            </a:pPr>
            <a:r>
              <a:rPr lang="en-US" sz="3000" dirty="0"/>
              <a:t>business and operations</a:t>
            </a:r>
          </a:p>
          <a:p>
            <a:pPr marL="0" indent="0">
              <a:buNone/>
              <a:tabLst>
                <a:tab pos="176213" algn="l"/>
              </a:tabLst>
            </a:pPr>
            <a:endParaRPr lang="en-US" sz="1800" dirty="0"/>
          </a:p>
          <a:p>
            <a:pPr>
              <a:tabLst>
                <a:tab pos="176213" algn="l"/>
              </a:tabLst>
            </a:pPr>
            <a:r>
              <a:rPr lang="en-US" sz="3000" dirty="0"/>
              <a:t>a detailed checklist for you</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686" y="2013205"/>
            <a:ext cx="3613697" cy="375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5602514" y="5237366"/>
            <a:ext cx="1930400" cy="36514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09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lstStyle/>
          <a:p>
            <a:r>
              <a:rPr lang="en-US" sz="4000" dirty="0">
                <a:solidFill>
                  <a:schemeClr val="bg1"/>
                </a:solidFill>
              </a:rPr>
              <a:t>Where is the club on the life cycle continuum?</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15</a:t>
            </a:fld>
            <a:endParaRPr lang="en-US" dirty="0">
              <a:solidFill>
                <a:srgbClr val="4472C4"/>
              </a:solidFill>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67774" y="1809750"/>
            <a:ext cx="5446541"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66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What can you do?</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16</a:t>
            </a:fld>
            <a:endParaRPr lang="en-US" dirty="0">
              <a:solidFill>
                <a:srgbClr val="4472C4"/>
              </a:solidFill>
            </a:endParaRPr>
          </a:p>
        </p:txBody>
      </p:sp>
      <p:sp>
        <p:nvSpPr>
          <p:cNvPr id="4" name="Content Placeholder 3"/>
          <p:cNvSpPr>
            <a:spLocks noGrp="1"/>
          </p:cNvSpPr>
          <p:nvPr>
            <p:ph idx="1"/>
          </p:nvPr>
        </p:nvSpPr>
        <p:spPr/>
        <p:txBody>
          <a:bodyPr>
            <a:normAutofit/>
          </a:bodyPr>
          <a:lstStyle/>
          <a:p>
            <a:r>
              <a:rPr lang="en-US" sz="3200" dirty="0"/>
              <a:t>Be a coach to your president</a:t>
            </a:r>
          </a:p>
          <a:p>
            <a:r>
              <a:rPr lang="en-US" sz="3200" dirty="0"/>
              <a:t>Help with goal setting</a:t>
            </a:r>
          </a:p>
          <a:p>
            <a:r>
              <a:rPr lang="en-US" sz="3200" dirty="0"/>
              <a:t>Help to organize a club assembly or visioning session</a:t>
            </a:r>
          </a:p>
          <a:p>
            <a:r>
              <a:rPr lang="en-US" sz="3200" dirty="0"/>
              <a:t>Attend club meetings to monitor progress</a:t>
            </a:r>
          </a:p>
          <a:p>
            <a:r>
              <a:rPr lang="en-US" sz="3200" dirty="0"/>
              <a:t>Use the Club Health Check tool</a:t>
            </a:r>
          </a:p>
          <a:p>
            <a:r>
              <a:rPr lang="en-US" sz="3200" dirty="0"/>
              <a:t>Keep the DG informed</a:t>
            </a:r>
          </a:p>
        </p:txBody>
      </p:sp>
    </p:spTree>
    <p:extLst>
      <p:ext uri="{BB962C8B-B14F-4D97-AF65-F5344CB8AC3E}">
        <p14:creationId xmlns:p14="http://schemas.microsoft.com/office/powerpoint/2010/main" val="47545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What should you avoid doing?</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17</a:t>
            </a:fld>
            <a:endParaRPr lang="en-US" dirty="0">
              <a:solidFill>
                <a:srgbClr val="4472C4"/>
              </a:solidFill>
            </a:endParaRPr>
          </a:p>
        </p:txBody>
      </p:sp>
      <p:sp>
        <p:nvSpPr>
          <p:cNvPr id="4" name="Content Placeholder 3"/>
          <p:cNvSpPr>
            <a:spLocks noGrp="1"/>
          </p:cNvSpPr>
          <p:nvPr>
            <p:ph idx="1"/>
          </p:nvPr>
        </p:nvSpPr>
        <p:spPr/>
        <p:txBody>
          <a:bodyPr>
            <a:normAutofit/>
          </a:bodyPr>
          <a:lstStyle/>
          <a:p>
            <a:r>
              <a:rPr lang="en-US" sz="3200" dirty="0"/>
              <a:t>Telling the president what to do</a:t>
            </a:r>
          </a:p>
          <a:p>
            <a:r>
              <a:rPr lang="en-US" sz="3200" dirty="0"/>
              <a:t>Casting a shadow over the president in club meetings</a:t>
            </a:r>
          </a:p>
          <a:p>
            <a:r>
              <a:rPr lang="en-US" sz="3200" dirty="0"/>
              <a:t>Imposing solutions</a:t>
            </a:r>
            <a:endParaRPr lang="en-CA" sz="3200" dirty="0"/>
          </a:p>
        </p:txBody>
      </p:sp>
    </p:spTree>
    <p:extLst>
      <p:ext uri="{BB962C8B-B14F-4D97-AF65-F5344CB8AC3E}">
        <p14:creationId xmlns:p14="http://schemas.microsoft.com/office/powerpoint/2010/main" val="4126858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lstStyle/>
          <a:p>
            <a:r>
              <a:rPr lang="en-US" sz="4000" dirty="0">
                <a:solidFill>
                  <a:schemeClr val="bg1"/>
                </a:solidFill>
              </a:rPr>
              <a:t>Scenario # 1, for discussion</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18</a:t>
            </a:fld>
            <a:endParaRPr lang="en-US" dirty="0">
              <a:solidFill>
                <a:srgbClr val="4472C4"/>
              </a:solidFill>
            </a:endParaRPr>
          </a:p>
        </p:txBody>
      </p:sp>
      <p:sp>
        <p:nvSpPr>
          <p:cNvPr id="4" name="Content Placeholder 3"/>
          <p:cNvSpPr>
            <a:spLocks noGrp="1"/>
          </p:cNvSpPr>
          <p:nvPr>
            <p:ph idx="1"/>
          </p:nvPr>
        </p:nvSpPr>
        <p:spPr/>
        <p:txBody>
          <a:bodyPr>
            <a:normAutofit fontScale="92500" lnSpcReduction="10000"/>
          </a:bodyPr>
          <a:lstStyle/>
          <a:p>
            <a:pPr marL="0" indent="0">
              <a:buNone/>
            </a:pPr>
            <a:r>
              <a:rPr lang="en-US" dirty="0"/>
              <a:t>You visit one of your clubs from time to time.  You notice that the club is moribund.  Meetings are not engaging.  The club goes through the motions of a standard business agenda.  The club is not active in the community.  Members donate to the club, to fund the club’s community donations and donations to TRF.  The president is serving for the third time.  The president is happy to have you attend but is not seeking advice from the District.  There is no friction in the club but there is no chemistry either.</a:t>
            </a:r>
          </a:p>
          <a:p>
            <a:pPr marL="0" indent="0">
              <a:buNone/>
            </a:pPr>
            <a:r>
              <a:rPr lang="en-US" sz="1050" dirty="0"/>
              <a:t> </a:t>
            </a:r>
          </a:p>
          <a:p>
            <a:pPr marL="0" indent="0">
              <a:buNone/>
            </a:pPr>
            <a:r>
              <a:rPr lang="en-US" sz="2400" i="1" dirty="0"/>
              <a:t>Questions:</a:t>
            </a:r>
            <a:endParaRPr lang="en-US" sz="2400" dirty="0"/>
          </a:p>
          <a:p>
            <a:r>
              <a:rPr lang="en-US" sz="2400" i="1" dirty="0"/>
              <a:t>Should you intervene?  What are the risks?</a:t>
            </a:r>
            <a:endParaRPr lang="en-US" sz="2400" dirty="0"/>
          </a:p>
          <a:p>
            <a:r>
              <a:rPr lang="en-US" sz="2400" i="1" dirty="0"/>
              <a:t>If you choose to get involved, what issues would you expect to encounter and how would you manage through them?</a:t>
            </a:r>
            <a:endParaRPr lang="en-US" sz="2400" dirty="0"/>
          </a:p>
        </p:txBody>
      </p:sp>
    </p:spTree>
    <p:extLst>
      <p:ext uri="{BB962C8B-B14F-4D97-AF65-F5344CB8AC3E}">
        <p14:creationId xmlns:p14="http://schemas.microsoft.com/office/powerpoint/2010/main" val="4190138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Assistant Governor training</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19</a:t>
            </a:fld>
            <a:endParaRPr lang="en-US" dirty="0">
              <a:solidFill>
                <a:srgbClr val="4472C4"/>
              </a:solidFill>
            </a:endParaRPr>
          </a:p>
        </p:txBody>
      </p:sp>
      <p:sp>
        <p:nvSpPr>
          <p:cNvPr id="4" name="Content Placeholder 3"/>
          <p:cNvSpPr>
            <a:spLocks noGrp="1"/>
          </p:cNvSpPr>
          <p:nvPr>
            <p:ph idx="1"/>
          </p:nvPr>
        </p:nvSpPr>
        <p:spPr/>
        <p:txBody>
          <a:bodyPr/>
          <a:lstStyle/>
          <a:p>
            <a:pPr marL="0" indent="0" algn="ctr">
              <a:buNone/>
            </a:pPr>
            <a:endParaRPr lang="en-CA" dirty="0"/>
          </a:p>
          <a:p>
            <a:pPr marL="0" indent="0" algn="ctr">
              <a:buNone/>
            </a:pPr>
            <a:endParaRPr lang="en-CA" dirty="0"/>
          </a:p>
          <a:p>
            <a:pPr marL="0" indent="0" algn="ctr">
              <a:buNone/>
            </a:pPr>
            <a:r>
              <a:rPr lang="en-CA" sz="4000" dirty="0"/>
              <a:t>Supporting your clubs.</a:t>
            </a:r>
            <a:br>
              <a:rPr lang="en-CA" sz="4000" dirty="0"/>
            </a:br>
            <a:r>
              <a:rPr lang="en-CA" sz="4000" dirty="0"/>
              <a:t>Supporting your DG.</a:t>
            </a:r>
            <a:br>
              <a:rPr lang="en-CA" sz="4000" dirty="0"/>
            </a:br>
            <a:r>
              <a:rPr lang="en-CA" sz="4000" dirty="0"/>
              <a:t>Where to go for help.</a:t>
            </a:r>
          </a:p>
        </p:txBody>
      </p:sp>
      <p:pic>
        <p:nvPicPr>
          <p:cNvPr id="7" name="Picture 6">
            <a:extLst>
              <a:ext uri="{FF2B5EF4-FFF2-40B4-BE49-F238E27FC236}">
                <a16:creationId xmlns:a16="http://schemas.microsoft.com/office/drawing/2014/main" id="{E0053B92-7901-42FD-A877-28D89CFDA7EE}"/>
              </a:ext>
            </a:extLst>
          </p:cNvPr>
          <p:cNvPicPr>
            <a:picLocks noChangeAspect="1"/>
          </p:cNvPicPr>
          <p:nvPr/>
        </p:nvPicPr>
        <p:blipFill>
          <a:blip r:embed="rId3"/>
          <a:stretch>
            <a:fillRect/>
          </a:stretch>
        </p:blipFill>
        <p:spPr>
          <a:xfrm>
            <a:off x="814614" y="4290833"/>
            <a:ext cx="1904999" cy="1922213"/>
          </a:xfrm>
          <a:prstGeom prst="rect">
            <a:avLst/>
          </a:prstGeom>
        </p:spPr>
      </p:pic>
    </p:spTree>
    <p:extLst>
      <p:ext uri="{BB962C8B-B14F-4D97-AF65-F5344CB8AC3E}">
        <p14:creationId xmlns:p14="http://schemas.microsoft.com/office/powerpoint/2010/main" val="297767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Assistant Governor training</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a:t>
            </a:fld>
            <a:endParaRPr lang="en-US" dirty="0">
              <a:solidFill>
                <a:srgbClr val="4472C4"/>
              </a:solidFill>
            </a:endParaRPr>
          </a:p>
        </p:txBody>
      </p:sp>
      <p:sp>
        <p:nvSpPr>
          <p:cNvPr id="4" name="Content Placeholder 3"/>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lgn="ctr">
              <a:buNone/>
            </a:pPr>
            <a:r>
              <a:rPr lang="en-CA" sz="4000" dirty="0"/>
              <a:t>Welcome and introductions</a:t>
            </a:r>
          </a:p>
        </p:txBody>
      </p:sp>
    </p:spTree>
    <p:extLst>
      <p:ext uri="{BB962C8B-B14F-4D97-AF65-F5344CB8AC3E}">
        <p14:creationId xmlns:p14="http://schemas.microsoft.com/office/powerpoint/2010/main" val="52913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Supporting your clubs</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20</a:t>
            </a:fld>
            <a:endParaRPr lang="en-US" dirty="0">
              <a:solidFill>
                <a:srgbClr val="4472C4"/>
              </a:solidFill>
            </a:endParaRPr>
          </a:p>
        </p:txBody>
      </p:sp>
      <p:sp>
        <p:nvSpPr>
          <p:cNvPr id="4" name="Content Placeholder 3"/>
          <p:cNvSpPr>
            <a:spLocks noGrp="1"/>
          </p:cNvSpPr>
          <p:nvPr>
            <p:ph idx="1"/>
          </p:nvPr>
        </p:nvSpPr>
        <p:spPr/>
        <p:txBody>
          <a:bodyPr/>
          <a:lstStyle/>
          <a:p>
            <a:r>
              <a:rPr lang="en-US" dirty="0"/>
              <a:t>Involve District subject matter experts</a:t>
            </a:r>
          </a:p>
          <a:p>
            <a:pPr lvl="1"/>
            <a:r>
              <a:rPr lang="en-US" dirty="0"/>
              <a:t>membership, foundation, public image, governance</a:t>
            </a:r>
          </a:p>
          <a:p>
            <a:r>
              <a:rPr lang="en-US" dirty="0"/>
              <a:t>Help them navigate </a:t>
            </a:r>
            <a:r>
              <a:rPr lang="en-US" u="sng" dirty="0">
                <a:solidFill>
                  <a:srgbClr val="002060"/>
                </a:solidFill>
              </a:rPr>
              <a:t>Rotary Club Central</a:t>
            </a:r>
          </a:p>
          <a:p>
            <a:r>
              <a:rPr lang="en-US" dirty="0"/>
              <a:t>Assist with leadership and renewal issues</a:t>
            </a:r>
          </a:p>
          <a:p>
            <a:endParaRPr lang="en-CA"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367" y="4092879"/>
            <a:ext cx="8986238" cy="188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115953" y="3802593"/>
            <a:ext cx="3456652" cy="369332"/>
          </a:xfrm>
          <a:prstGeom prst="rect">
            <a:avLst/>
          </a:prstGeom>
          <a:noFill/>
        </p:spPr>
        <p:txBody>
          <a:bodyPr wrap="none" rtlCol="0">
            <a:spAutoFit/>
          </a:bodyPr>
          <a:lstStyle/>
          <a:p>
            <a:pPr algn="r"/>
            <a:r>
              <a:rPr lang="en-US" dirty="0"/>
              <a:t>https://rcc.rotary.org/#/dashboard</a:t>
            </a:r>
          </a:p>
        </p:txBody>
      </p:sp>
    </p:spTree>
    <p:extLst>
      <p:ext uri="{BB962C8B-B14F-4D97-AF65-F5344CB8AC3E}">
        <p14:creationId xmlns:p14="http://schemas.microsoft.com/office/powerpoint/2010/main" val="212379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Supporting your DG</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21</a:t>
            </a:fld>
            <a:endParaRPr lang="en-US" dirty="0">
              <a:solidFill>
                <a:srgbClr val="4472C4"/>
              </a:solidFill>
            </a:endParaRPr>
          </a:p>
        </p:txBody>
      </p:sp>
      <p:sp>
        <p:nvSpPr>
          <p:cNvPr id="4" name="Content Placeholder 3"/>
          <p:cNvSpPr>
            <a:spLocks noGrp="1"/>
          </p:cNvSpPr>
          <p:nvPr>
            <p:ph idx="1"/>
          </p:nvPr>
        </p:nvSpPr>
        <p:spPr/>
        <p:txBody>
          <a:bodyPr/>
          <a:lstStyle/>
          <a:p>
            <a:r>
              <a:rPr lang="en-US" sz="3200" dirty="0"/>
              <a:t>What does the DG needs to know?</a:t>
            </a:r>
          </a:p>
          <a:p>
            <a:r>
              <a:rPr lang="en-US" sz="3200" dirty="0"/>
              <a:t>What is the DG’s management style?</a:t>
            </a:r>
          </a:p>
          <a:p>
            <a:r>
              <a:rPr lang="en-US" sz="3200" dirty="0"/>
              <a:t>Which is the most appropriate approach?</a:t>
            </a:r>
          </a:p>
          <a:p>
            <a:pPr lvl="1"/>
            <a:r>
              <a:rPr lang="en-US" sz="2600" dirty="0"/>
              <a:t>resolve the matter on your own</a:t>
            </a:r>
          </a:p>
          <a:p>
            <a:pPr lvl="1"/>
            <a:r>
              <a:rPr lang="en-US" sz="2600" dirty="0"/>
              <a:t>assess &amp; refer to the District’s subject matter expert</a:t>
            </a:r>
          </a:p>
          <a:p>
            <a:pPr lvl="1"/>
            <a:r>
              <a:rPr lang="en-US" sz="2600" dirty="0"/>
              <a:t>consult your DG Coach before responding</a:t>
            </a:r>
          </a:p>
          <a:p>
            <a:pPr lvl="1"/>
            <a:r>
              <a:rPr lang="en-US" sz="2600" dirty="0"/>
              <a:t>defer to the DG</a:t>
            </a:r>
          </a:p>
          <a:p>
            <a:r>
              <a:rPr lang="en-US" sz="3200" dirty="0"/>
              <a:t>Complete the </a:t>
            </a:r>
            <a:r>
              <a:rPr lang="en-US" sz="3200" u="sng" dirty="0">
                <a:solidFill>
                  <a:srgbClr val="002060"/>
                </a:solidFill>
              </a:rPr>
              <a:t>AG Club Health Check form</a:t>
            </a:r>
            <a:r>
              <a:rPr lang="en-US" sz="3200" dirty="0"/>
              <a:t> semi-annually</a:t>
            </a:r>
          </a:p>
        </p:txBody>
      </p:sp>
    </p:spTree>
    <p:extLst>
      <p:ext uri="{BB962C8B-B14F-4D97-AF65-F5344CB8AC3E}">
        <p14:creationId xmlns:p14="http://schemas.microsoft.com/office/powerpoint/2010/main" val="166337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22</a:t>
            </a:fld>
            <a:endParaRPr lang="en-US" dirty="0">
              <a:solidFill>
                <a:srgbClr val="4472C4"/>
              </a:solidFill>
            </a:endParaRPr>
          </a:p>
        </p:txBody>
      </p:sp>
      <p:pic>
        <p:nvPicPr>
          <p:cNvPr id="1026" name="Picture 2" descr="C:\Users\Larry\Dropbox\District 7070 Treasurer\2025-2026\AGs\Club Health Check form\Screenshot 2026-02-06 15594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0669" y="344384"/>
            <a:ext cx="4181699" cy="59394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arry\Dropbox\District 7070 Treasurer\2025-2026\AGs\Club Health Check form\Screenshot 2026-02-06 1600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952" y="344384"/>
            <a:ext cx="4007271" cy="593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6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23</a:t>
            </a:fld>
            <a:endParaRPr lang="en-US" dirty="0">
              <a:solidFill>
                <a:srgbClr val="4472C4"/>
              </a:solidFill>
            </a:endParaRPr>
          </a:p>
        </p:txBody>
      </p:sp>
      <p:pic>
        <p:nvPicPr>
          <p:cNvPr id="2050" name="Picture 2" descr="C:\Users\Larry\Dropbox\District 7070 Treasurer\2025-2026\AGs\Club Health Check form\Screenshot 2026-02-06 16014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796" y="221857"/>
            <a:ext cx="3071798" cy="60511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arry\Dropbox\District 7070 Treasurer\2025-2026\AGs\Club Health Check form\Screenshot 2026-02-06 1602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904" y="221855"/>
            <a:ext cx="3970337" cy="61039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rry\Dropbox\District 7070 Treasurer\2025-2026\AGs\Club Health Check form\Screenshot 2026-02-06 1602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2246" y="221857"/>
            <a:ext cx="4098925" cy="283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0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Where to go for help</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24</a:t>
            </a:fld>
            <a:endParaRPr lang="en-US" dirty="0">
              <a:solidFill>
                <a:srgbClr val="4472C4"/>
              </a:solidFill>
            </a:endParaRPr>
          </a:p>
        </p:txBody>
      </p:sp>
      <p:sp>
        <p:nvSpPr>
          <p:cNvPr id="4" name="Content Placeholder 3"/>
          <p:cNvSpPr>
            <a:spLocks noGrp="1"/>
          </p:cNvSpPr>
          <p:nvPr>
            <p:ph idx="1"/>
          </p:nvPr>
        </p:nvSpPr>
        <p:spPr/>
        <p:txBody>
          <a:bodyPr/>
          <a:lstStyle/>
          <a:p>
            <a:r>
              <a:rPr lang="en-US" sz="3200" dirty="0"/>
              <a:t>MyRotary   </a:t>
            </a:r>
            <a:r>
              <a:rPr lang="en-US" sz="3200" dirty="0">
                <a:solidFill>
                  <a:srgbClr val="002060"/>
                </a:solidFill>
                <a:hlinkClick r:id="rId3"/>
              </a:rPr>
              <a:t>https://my.rotary.org/en</a:t>
            </a:r>
            <a:endParaRPr lang="en-US" sz="3200" dirty="0">
              <a:solidFill>
                <a:srgbClr val="002060"/>
              </a:solidFill>
            </a:endParaRPr>
          </a:p>
          <a:p>
            <a:pPr lvl="1"/>
            <a:r>
              <a:rPr lang="en-US" sz="2800" dirty="0"/>
              <a:t>Rotary Club Central</a:t>
            </a:r>
          </a:p>
          <a:p>
            <a:pPr lvl="1"/>
            <a:r>
              <a:rPr lang="en-US" sz="2800" dirty="0"/>
              <a:t>Learning Centre</a:t>
            </a:r>
          </a:p>
          <a:p>
            <a:r>
              <a:rPr lang="en-US" sz="3200" dirty="0"/>
              <a:t>Your “sounding boards”</a:t>
            </a:r>
          </a:p>
          <a:p>
            <a:pPr lvl="1"/>
            <a:r>
              <a:rPr lang="en-US" sz="2800" dirty="0"/>
              <a:t>AG Coach, other AGs</a:t>
            </a:r>
          </a:p>
          <a:p>
            <a:r>
              <a:rPr lang="en-US" sz="3200" dirty="0"/>
              <a:t>the DG</a:t>
            </a:r>
            <a:endParaRPr lang="en-CA" sz="3200" dirty="0"/>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117" y="4659086"/>
            <a:ext cx="5213423" cy="99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73829" y="5661190"/>
            <a:ext cx="5540284" cy="369332"/>
          </a:xfrm>
          <a:prstGeom prst="rect">
            <a:avLst/>
          </a:prstGeom>
          <a:noFill/>
        </p:spPr>
        <p:txBody>
          <a:bodyPr wrap="square" rtlCol="0">
            <a:spAutoFit/>
          </a:bodyPr>
          <a:lstStyle/>
          <a:p>
            <a:pPr algn="r"/>
            <a:r>
              <a:rPr lang="en-US" dirty="0"/>
              <a:t>https://learn.rotary.org/members/learn/catalog/view/68</a:t>
            </a: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7623" y="1777999"/>
            <a:ext cx="3028623" cy="406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62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59692-3226-10E3-4D17-CF31A3714FC0}"/>
              </a:ext>
            </a:extLst>
          </p:cNvPr>
          <p:cNvSpPr>
            <a:spLocks noGrp="1"/>
          </p:cNvSpPr>
          <p:nvPr>
            <p:ph idx="1"/>
          </p:nvPr>
        </p:nvSpPr>
        <p:spPr/>
        <p:txBody>
          <a:bodyPr>
            <a:normAutofit lnSpcReduction="10000"/>
          </a:bodyPr>
          <a:lstStyle/>
          <a:p>
            <a:pPr marL="0" indent="0">
              <a:buNone/>
            </a:pPr>
            <a:r>
              <a:rPr lang="en-US" dirty="0"/>
              <a:t>One of your presidents is young, dynamic, new to Rotary, and a change agent by nature.  The president wants to make significant changes to the club’s meeting format and service projects.  The president feels these changes are needed to bring in new members.  Some club members are enthusiastic; others are not and have stated they will resign if they go through.  This has come to your attention although not from the president.</a:t>
            </a:r>
            <a:r>
              <a:rPr lang="en-US" sz="2400" dirty="0"/>
              <a:t> </a:t>
            </a:r>
          </a:p>
          <a:p>
            <a:pPr marL="0" indent="0">
              <a:buNone/>
            </a:pPr>
            <a:endParaRPr lang="en-US" sz="1050" dirty="0"/>
          </a:p>
          <a:p>
            <a:pPr marL="0" indent="0">
              <a:buNone/>
            </a:pPr>
            <a:r>
              <a:rPr lang="en-US" sz="2400" i="1" dirty="0"/>
              <a:t>Questions:</a:t>
            </a:r>
          </a:p>
          <a:p>
            <a:r>
              <a:rPr lang="en-US" sz="2400" i="1" dirty="0"/>
              <a:t>Should you intervene?  What are the risks?</a:t>
            </a:r>
          </a:p>
          <a:p>
            <a:r>
              <a:rPr lang="en-US" sz="2400" i="1" dirty="0"/>
              <a:t>If you choose to get involved, what issues would you expect to encounter and how would you manage through them?</a:t>
            </a:r>
            <a:endParaRPr lang="en-CA" dirty="0"/>
          </a:p>
        </p:txBody>
      </p:sp>
      <p:sp>
        <p:nvSpPr>
          <p:cNvPr id="4" name="Footer Placeholder 3">
            <a:extLst>
              <a:ext uri="{FF2B5EF4-FFF2-40B4-BE49-F238E27FC236}">
                <a16:creationId xmlns:a16="http://schemas.microsoft.com/office/drawing/2014/main" id="{B3E7D6C6-34E3-53A9-1409-9E51804F1E20}"/>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5" name="Date Placeholder 4">
            <a:extLst>
              <a:ext uri="{FF2B5EF4-FFF2-40B4-BE49-F238E27FC236}">
                <a16:creationId xmlns:a16="http://schemas.microsoft.com/office/drawing/2014/main" id="{861A230C-A945-16DF-334A-91D1F3D15205}"/>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6" name="Slide Number Placeholder 5">
            <a:extLst>
              <a:ext uri="{FF2B5EF4-FFF2-40B4-BE49-F238E27FC236}">
                <a16:creationId xmlns:a16="http://schemas.microsoft.com/office/drawing/2014/main" id="{F76DA371-F1D0-97B9-267F-16B39DD99579}"/>
              </a:ext>
            </a:extLst>
          </p:cNvPr>
          <p:cNvSpPr>
            <a:spLocks noGrp="1"/>
          </p:cNvSpPr>
          <p:nvPr>
            <p:ph type="sldNum" sz="quarter" idx="12"/>
          </p:nvPr>
        </p:nvSpPr>
        <p:spPr/>
        <p:txBody>
          <a:bodyPr/>
          <a:lstStyle/>
          <a:p>
            <a:fld id="{FCC72C9C-92C7-834B-8975-EA44970B9A3F}" type="slidenum">
              <a:rPr lang="en-US" smtClean="0">
                <a:solidFill>
                  <a:srgbClr val="4472C4"/>
                </a:solidFill>
              </a:rPr>
              <a:t>25</a:t>
            </a:fld>
            <a:endParaRPr lang="en-US" dirty="0">
              <a:solidFill>
                <a:srgbClr val="4472C4"/>
              </a:solidFill>
            </a:endParaRPr>
          </a:p>
        </p:txBody>
      </p:sp>
      <p:sp>
        <p:nvSpPr>
          <p:cNvPr id="7" name="Title 6"/>
          <p:cNvSpPr>
            <a:spLocks noGrp="1"/>
          </p:cNvSpPr>
          <p:nvPr>
            <p:ph type="title"/>
          </p:nvPr>
        </p:nvSpPr>
        <p:spPr/>
        <p:txBody>
          <a:bodyPr>
            <a:normAutofit/>
          </a:bodyPr>
          <a:lstStyle/>
          <a:p>
            <a:r>
              <a:rPr lang="en-US" sz="4000" dirty="0">
                <a:solidFill>
                  <a:schemeClr val="bg1"/>
                </a:solidFill>
              </a:rPr>
              <a:t>Scenario # 2, for discussion</a:t>
            </a:r>
            <a:endParaRPr lang="en-US" sz="4000" dirty="0"/>
          </a:p>
        </p:txBody>
      </p:sp>
    </p:spTree>
    <p:extLst>
      <p:ext uri="{BB962C8B-B14F-4D97-AF65-F5344CB8AC3E}">
        <p14:creationId xmlns:p14="http://schemas.microsoft.com/office/powerpoint/2010/main" val="171463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Acknowledgements</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3</a:t>
            </a:fld>
            <a:endParaRPr lang="en-US" dirty="0">
              <a:solidFill>
                <a:srgbClr val="4472C4"/>
              </a:solidFill>
            </a:endParaRPr>
          </a:p>
        </p:txBody>
      </p:sp>
      <p:sp>
        <p:nvSpPr>
          <p:cNvPr id="4" name="Content Placeholder 3"/>
          <p:cNvSpPr>
            <a:spLocks noGrp="1"/>
          </p:cNvSpPr>
          <p:nvPr>
            <p:ph idx="1"/>
          </p:nvPr>
        </p:nvSpPr>
        <p:spPr/>
        <p:txBody>
          <a:bodyPr>
            <a:normAutofit/>
          </a:bodyPr>
          <a:lstStyle/>
          <a:p>
            <a:r>
              <a:rPr lang="en-US" sz="3200" dirty="0"/>
              <a:t>PDG Kathy Gallagher (Michigan)</a:t>
            </a:r>
          </a:p>
          <a:p>
            <a:r>
              <a:rPr lang="en-US" sz="3200" dirty="0"/>
              <a:t>PDG Hector Ortiz (Pennsylvania)</a:t>
            </a:r>
          </a:p>
          <a:p>
            <a:r>
              <a:rPr lang="en-US" sz="3200" dirty="0"/>
              <a:t>PDG Brent Collingwood (District 5370, Alberta)</a:t>
            </a:r>
          </a:p>
        </p:txBody>
      </p:sp>
      <p:pic>
        <p:nvPicPr>
          <p:cNvPr id="7" name="Picture 6">
            <a:extLst>
              <a:ext uri="{FF2B5EF4-FFF2-40B4-BE49-F238E27FC236}">
                <a16:creationId xmlns:a16="http://schemas.microsoft.com/office/drawing/2014/main" id="{C7D2A025-10C9-43DF-A618-7CDACDF2A282}"/>
              </a:ext>
            </a:extLst>
          </p:cNvPr>
          <p:cNvPicPr>
            <a:picLocks noChangeAspect="1"/>
          </p:cNvPicPr>
          <p:nvPr/>
        </p:nvPicPr>
        <p:blipFill>
          <a:blip r:embed="rId3"/>
          <a:stretch>
            <a:fillRect/>
          </a:stretch>
        </p:blipFill>
        <p:spPr>
          <a:xfrm>
            <a:off x="776516" y="5146794"/>
            <a:ext cx="4165600" cy="965768"/>
          </a:xfrm>
          <a:prstGeom prst="rect">
            <a:avLst/>
          </a:prstGeom>
        </p:spPr>
      </p:pic>
    </p:spTree>
    <p:extLst>
      <p:ext uri="{BB962C8B-B14F-4D97-AF65-F5344CB8AC3E}">
        <p14:creationId xmlns:p14="http://schemas.microsoft.com/office/powerpoint/2010/main" val="417107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Objectives for the day</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4</a:t>
            </a:fld>
            <a:endParaRPr lang="en-US" dirty="0">
              <a:solidFill>
                <a:srgbClr val="4472C4"/>
              </a:solidFill>
            </a:endParaRPr>
          </a:p>
        </p:txBody>
      </p:sp>
      <p:sp>
        <p:nvSpPr>
          <p:cNvPr id="4" name="Content Placeholder 3"/>
          <p:cNvSpPr>
            <a:spLocks noGrp="1"/>
          </p:cNvSpPr>
          <p:nvPr>
            <p:ph idx="1"/>
          </p:nvPr>
        </p:nvSpPr>
        <p:spPr/>
        <p:txBody>
          <a:bodyPr/>
          <a:lstStyle/>
          <a:p>
            <a:r>
              <a:rPr lang="en-US" sz="3200" dirty="0"/>
              <a:t>Understanding the role</a:t>
            </a:r>
          </a:p>
          <a:p>
            <a:r>
              <a:rPr lang="en-US" sz="3200" dirty="0"/>
              <a:t>How to support your presidents well</a:t>
            </a:r>
          </a:p>
          <a:p>
            <a:pPr lvl="1"/>
            <a:r>
              <a:rPr lang="en-US" sz="3200" dirty="0"/>
              <a:t>developing strong relationships with your presidents</a:t>
            </a:r>
          </a:p>
          <a:p>
            <a:pPr lvl="1"/>
            <a:r>
              <a:rPr lang="en-US" sz="3200" dirty="0"/>
              <a:t>where to go to get the knowledge &amp; resources you need</a:t>
            </a:r>
          </a:p>
          <a:p>
            <a:r>
              <a:rPr lang="en-US" sz="3200" dirty="0"/>
              <a:t>How to support the DG well</a:t>
            </a:r>
          </a:p>
          <a:p>
            <a:pPr lvl="1"/>
            <a:r>
              <a:rPr lang="en-US" sz="3200" dirty="0"/>
              <a:t>panel discussion after lunch</a:t>
            </a:r>
          </a:p>
          <a:p>
            <a:pPr marL="0" indent="0">
              <a:buNone/>
            </a:pPr>
            <a:endParaRPr lang="en-CA" dirty="0"/>
          </a:p>
        </p:txBody>
      </p:sp>
    </p:spTree>
    <p:extLst>
      <p:ext uri="{BB962C8B-B14F-4D97-AF65-F5344CB8AC3E}">
        <p14:creationId xmlns:p14="http://schemas.microsoft.com/office/powerpoint/2010/main" val="300871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lstStyle/>
          <a:p>
            <a:r>
              <a:rPr lang="en-US" sz="4000" dirty="0">
                <a:solidFill>
                  <a:schemeClr val="bg1"/>
                </a:solidFill>
              </a:rPr>
              <a:t>Agenda</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5</a:t>
            </a:fld>
            <a:endParaRPr lang="en-US" dirty="0">
              <a:solidFill>
                <a:srgbClr val="4472C4"/>
              </a:solidFill>
            </a:endParaRPr>
          </a:p>
        </p:txBody>
      </p:sp>
      <p:sp>
        <p:nvSpPr>
          <p:cNvPr id="4" name="Content Placeholder 3"/>
          <p:cNvSpPr>
            <a:spLocks noGrp="1"/>
          </p:cNvSpPr>
          <p:nvPr>
            <p:ph idx="1"/>
          </p:nvPr>
        </p:nvSpPr>
        <p:spPr/>
        <p:txBody>
          <a:bodyPr>
            <a:normAutofit/>
          </a:bodyPr>
          <a:lstStyle/>
          <a:p>
            <a:r>
              <a:rPr lang="en-US" sz="3200" dirty="0"/>
              <a:t>Responsibilities, attributes and expectations of an AG</a:t>
            </a:r>
          </a:p>
          <a:p>
            <a:r>
              <a:rPr lang="en-US" sz="3200" dirty="0"/>
              <a:t>Assessing a club’s health</a:t>
            </a:r>
          </a:p>
          <a:p>
            <a:r>
              <a:rPr lang="en-US" sz="3200" dirty="0"/>
              <a:t>Scenario, for small group discussion</a:t>
            </a:r>
          </a:p>
          <a:p>
            <a:r>
              <a:rPr lang="en-US" sz="3200" dirty="0"/>
              <a:t>Supporting your clubs, supporting our DG, where to go for help</a:t>
            </a:r>
          </a:p>
          <a:p>
            <a:r>
              <a:rPr lang="en-US" sz="3200" dirty="0"/>
              <a:t>Scenario, for small group discussion</a:t>
            </a:r>
          </a:p>
          <a:p>
            <a:r>
              <a:rPr lang="en-US" sz="3200" dirty="0"/>
              <a:t>PDG panel “fireside chat” (after lunch)</a:t>
            </a:r>
          </a:p>
        </p:txBody>
      </p:sp>
    </p:spTree>
    <p:extLst>
      <p:ext uri="{BB962C8B-B14F-4D97-AF65-F5344CB8AC3E}">
        <p14:creationId xmlns:p14="http://schemas.microsoft.com/office/powerpoint/2010/main" val="194450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lstStyle/>
          <a:p>
            <a:r>
              <a:rPr lang="en-US" sz="4000" dirty="0">
                <a:solidFill>
                  <a:schemeClr val="bg1"/>
                </a:solidFill>
              </a:rPr>
              <a:t>Assistant Governor training</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6</a:t>
            </a:fld>
            <a:endParaRPr lang="en-US" dirty="0">
              <a:solidFill>
                <a:srgbClr val="4472C4"/>
              </a:solidFill>
            </a:endParaRPr>
          </a:p>
        </p:txBody>
      </p:sp>
      <p:sp>
        <p:nvSpPr>
          <p:cNvPr id="4" name="Content Placeholder 3"/>
          <p:cNvSpPr>
            <a:spLocks noGrp="1"/>
          </p:cNvSpPr>
          <p:nvPr>
            <p:ph idx="1"/>
          </p:nvPr>
        </p:nvSpPr>
        <p:spPr/>
        <p:txBody>
          <a:bodyPr/>
          <a:lstStyle/>
          <a:p>
            <a:pPr marL="0" indent="0">
              <a:buNone/>
            </a:pPr>
            <a:endParaRPr lang="en-CA" dirty="0"/>
          </a:p>
          <a:p>
            <a:pPr marL="0" indent="0">
              <a:buNone/>
            </a:pPr>
            <a:endParaRPr lang="en-CA" dirty="0"/>
          </a:p>
          <a:p>
            <a:pPr marL="0" indent="0" algn="ctr">
              <a:buNone/>
            </a:pPr>
            <a:r>
              <a:rPr lang="en-CA" sz="4000" dirty="0"/>
              <a:t>Responsibilities, attributes and</a:t>
            </a:r>
          </a:p>
          <a:p>
            <a:pPr marL="0" indent="0" algn="ctr">
              <a:buNone/>
            </a:pPr>
            <a:r>
              <a:rPr lang="en-CA" sz="4000" dirty="0"/>
              <a:t>expectations of an AG</a:t>
            </a:r>
          </a:p>
        </p:txBody>
      </p:sp>
      <p:pic>
        <p:nvPicPr>
          <p:cNvPr id="7" name="Picture 6">
            <a:extLst>
              <a:ext uri="{FF2B5EF4-FFF2-40B4-BE49-F238E27FC236}">
                <a16:creationId xmlns:a16="http://schemas.microsoft.com/office/drawing/2014/main" id="{42362695-28DE-4FBC-A745-53385D063353}"/>
              </a:ext>
            </a:extLst>
          </p:cNvPr>
          <p:cNvPicPr>
            <a:picLocks noChangeAspect="1"/>
          </p:cNvPicPr>
          <p:nvPr/>
        </p:nvPicPr>
        <p:blipFill>
          <a:blip r:embed="rId3"/>
          <a:stretch>
            <a:fillRect/>
          </a:stretch>
        </p:blipFill>
        <p:spPr>
          <a:xfrm>
            <a:off x="487515" y="5145465"/>
            <a:ext cx="1912786" cy="952583"/>
          </a:xfrm>
          <a:prstGeom prst="rect">
            <a:avLst/>
          </a:prstGeom>
        </p:spPr>
      </p:pic>
    </p:spTree>
    <p:extLst>
      <p:ext uri="{BB962C8B-B14F-4D97-AF65-F5344CB8AC3E}">
        <p14:creationId xmlns:p14="http://schemas.microsoft.com/office/powerpoint/2010/main" val="146112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Assistant Governor Job Description</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7</a:t>
            </a:fld>
            <a:endParaRPr lang="en-US" dirty="0">
              <a:solidFill>
                <a:srgbClr val="4472C4"/>
              </a:solidFill>
            </a:endParaRPr>
          </a:p>
        </p:txBody>
      </p:sp>
      <p:pic>
        <p:nvPicPr>
          <p:cNvPr id="7" name="Content Placeholder 4">
            <a:extLst>
              <a:ext uri="{FF2B5EF4-FFF2-40B4-BE49-F238E27FC236}">
                <a16:creationId xmlns:a16="http://schemas.microsoft.com/office/drawing/2014/main" id="{53EA0730-E8A5-4FAE-9835-9F2958CCE580}"/>
              </a:ext>
            </a:extLst>
          </p:cNvPr>
          <p:cNvPicPr>
            <a:picLocks noGrp="1" noChangeAspect="1"/>
          </p:cNvPicPr>
          <p:nvPr>
            <p:ph idx="1"/>
          </p:nvPr>
        </p:nvPicPr>
        <p:blipFill>
          <a:blip r:embed="rId3"/>
          <a:stretch>
            <a:fillRect/>
          </a:stretch>
        </p:blipFill>
        <p:spPr>
          <a:xfrm>
            <a:off x="2764727" y="1712422"/>
            <a:ext cx="6528901" cy="4485918"/>
          </a:xfrm>
          <a:prstGeom prst="rect">
            <a:avLst/>
          </a:prstGeom>
        </p:spPr>
      </p:pic>
    </p:spTree>
    <p:extLst>
      <p:ext uri="{BB962C8B-B14F-4D97-AF65-F5344CB8AC3E}">
        <p14:creationId xmlns:p14="http://schemas.microsoft.com/office/powerpoint/2010/main" val="236403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normAutofit/>
          </a:bodyPr>
          <a:lstStyle/>
          <a:p>
            <a:r>
              <a:rPr lang="en-US" sz="4000" dirty="0">
                <a:solidFill>
                  <a:schemeClr val="bg1"/>
                </a:solidFill>
              </a:rPr>
              <a:t>Attributes of high-performing AG’s</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8</a:t>
            </a:fld>
            <a:endParaRPr lang="en-US" dirty="0">
              <a:solidFill>
                <a:srgbClr val="4472C4"/>
              </a:solidFill>
            </a:endParaRPr>
          </a:p>
        </p:txBody>
      </p:sp>
      <p:sp>
        <p:nvSpPr>
          <p:cNvPr id="4" name="Content Placeholder 3"/>
          <p:cNvSpPr>
            <a:spLocks noGrp="1"/>
          </p:cNvSpPr>
          <p:nvPr>
            <p:ph idx="1"/>
          </p:nvPr>
        </p:nvSpPr>
        <p:spPr/>
        <p:txBody>
          <a:bodyPr>
            <a:normAutofit lnSpcReduction="10000"/>
          </a:bodyPr>
          <a:lstStyle/>
          <a:p>
            <a:r>
              <a:rPr lang="en-US" dirty="0"/>
              <a:t>knowledgeable</a:t>
            </a:r>
          </a:p>
          <a:p>
            <a:r>
              <a:rPr lang="en-US" dirty="0"/>
              <a:t>collaborative</a:t>
            </a:r>
          </a:p>
          <a:p>
            <a:r>
              <a:rPr lang="en-US" dirty="0"/>
              <a:t>connector</a:t>
            </a:r>
          </a:p>
          <a:p>
            <a:r>
              <a:rPr lang="en-US" dirty="0"/>
              <a:t>influential</a:t>
            </a:r>
          </a:p>
          <a:p>
            <a:r>
              <a:rPr lang="en-US" dirty="0"/>
              <a:t>visible and involved</a:t>
            </a:r>
          </a:p>
          <a:p>
            <a:r>
              <a:rPr lang="en-US" dirty="0"/>
              <a:t>skilled communicator &amp; good listener</a:t>
            </a:r>
          </a:p>
          <a:p>
            <a:r>
              <a:rPr lang="en-US" dirty="0"/>
              <a:t>good judgment</a:t>
            </a:r>
          </a:p>
          <a:p>
            <a:pPr lvl="1"/>
            <a:r>
              <a:rPr lang="en-US" dirty="0"/>
              <a:t>a coaching relationship with your presidents</a:t>
            </a:r>
          </a:p>
          <a:p>
            <a:pPr lvl="1"/>
            <a:r>
              <a:rPr lang="en-US" dirty="0"/>
              <a:t>keeping the DG informed</a:t>
            </a:r>
          </a:p>
          <a:p>
            <a:pPr lvl="1"/>
            <a:r>
              <a:rPr lang="en-US" dirty="0"/>
              <a:t>decide, refer, consult, or defer?</a:t>
            </a:r>
          </a:p>
          <a:p>
            <a:pPr marL="0" indent="0">
              <a:buNone/>
            </a:pPr>
            <a:endParaRPr lang="en-CA" dirty="0"/>
          </a:p>
        </p:txBody>
      </p:sp>
    </p:spTree>
    <p:extLst>
      <p:ext uri="{BB962C8B-B14F-4D97-AF65-F5344CB8AC3E}">
        <p14:creationId xmlns:p14="http://schemas.microsoft.com/office/powerpoint/2010/main" val="163164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lstStyle/>
          <a:p>
            <a:r>
              <a:rPr lang="en-US" sz="4000" dirty="0">
                <a:solidFill>
                  <a:schemeClr val="bg1"/>
                </a:solidFill>
              </a:rPr>
              <a:t>Expectations</a:t>
            </a:r>
            <a:endParaRPr lang="en-CA" sz="4000"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9</a:t>
            </a:fld>
            <a:endParaRPr lang="en-US" dirty="0">
              <a:solidFill>
                <a:srgbClr val="4472C4"/>
              </a:solidFill>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0983" y="1872342"/>
            <a:ext cx="9174207" cy="410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407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1237</Words>
  <Application>Microsoft Office PowerPoint</Application>
  <PresentationFormat>Widescreen</PresentationFormat>
  <Paragraphs>233</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Assistant Governor training</vt:lpstr>
      <vt:lpstr>Acknowledgements</vt:lpstr>
      <vt:lpstr>Objectives for the day</vt:lpstr>
      <vt:lpstr>Agenda</vt:lpstr>
      <vt:lpstr>Assistant Governor training</vt:lpstr>
      <vt:lpstr>Assistant Governor Job Description</vt:lpstr>
      <vt:lpstr>Attributes of high-performing AG’s</vt:lpstr>
      <vt:lpstr>Expectations</vt:lpstr>
      <vt:lpstr>Assistant Governor training</vt:lpstr>
      <vt:lpstr>Objectives</vt:lpstr>
      <vt:lpstr>Healthy club indicators</vt:lpstr>
      <vt:lpstr>Struggling club indicators</vt:lpstr>
      <vt:lpstr>Club Health Check</vt:lpstr>
      <vt:lpstr>Where is the club on the life cycle continuum?</vt:lpstr>
      <vt:lpstr>What can you do?</vt:lpstr>
      <vt:lpstr>What should you avoid doing?</vt:lpstr>
      <vt:lpstr>Scenario # 1, for discussion</vt:lpstr>
      <vt:lpstr>Assistant Governor training</vt:lpstr>
      <vt:lpstr>Supporting your clubs</vt:lpstr>
      <vt:lpstr>Supporting your DG</vt:lpstr>
      <vt:lpstr>PowerPoint Presentation</vt:lpstr>
      <vt:lpstr>PowerPoint Presentation</vt:lpstr>
      <vt:lpstr>Where to go for help</vt:lpstr>
      <vt:lpstr>Scenario # 2, for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Elect Learning Seminar 2024/2025</dc:title>
  <dc:creator>Iosif Ciosa</dc:creator>
  <cp:lastModifiedBy>David Andrews</cp:lastModifiedBy>
  <cp:revision>36</cp:revision>
  <dcterms:created xsi:type="dcterms:W3CDTF">2024-02-02T17:34:03Z</dcterms:created>
  <dcterms:modified xsi:type="dcterms:W3CDTF">2026-02-06T22:57:05Z</dcterms:modified>
</cp:coreProperties>
</file>