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9" r:id="rId9"/>
    <p:sldId id="263" r:id="rId10"/>
    <p:sldId id="264" r:id="rId11"/>
    <p:sldId id="265" r:id="rId12"/>
    <p:sldId id="266" r:id="rId13"/>
    <p:sldId id="270" r:id="rId14"/>
    <p:sldId id="267" r:id="rId15"/>
    <p:sldId id="271" r:id="rId16"/>
    <p:sldId id="26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2F5597"/>
    <a:srgbClr val="FAA4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65" autoAdjust="0"/>
    <p:restoredTop sz="94659"/>
  </p:normalViewPr>
  <p:slideViewPr>
    <p:cSldViewPr snapToGrid="0">
      <p:cViewPr varScale="1">
        <p:scale>
          <a:sx n="104" d="100"/>
          <a:sy n="104" d="100"/>
        </p:scale>
        <p:origin x="101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1BAD4-9676-42C9-8DED-49E96541E4AC}" type="datetimeFigureOut">
              <a:rPr lang="en-CA" smtClean="0"/>
              <a:t>2026-02-07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4EBCD0-932B-4529-8B78-747EC2BA211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74233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4EBCD0-932B-4529-8B78-747EC2BA211C}" type="slidenum">
              <a:rPr lang="en-CA" smtClean="0"/>
              <a:t>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624801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A7E9EE-61B0-64B9-9026-B4899A4DB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B1D56A3-5973-E0CA-4EB3-C8E4CF0809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316C16-2791-E870-CE4C-AA01038E33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CFE6F0-49D5-7872-1039-A691F05CED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4EBCD0-932B-4529-8B78-747EC2BA211C}" type="slidenum">
              <a:rPr lang="en-CA" smtClean="0"/>
              <a:t>11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860324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3311A3-43F7-B1C3-8FFE-75EC9FB139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7BD1C5-F17D-0C76-FD6C-AC9C961291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77BEDB-0AE9-BE8B-7A82-168EA90031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CA56AE-7BBB-FDF4-B358-E283D262B2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4EBCD0-932B-4529-8B78-747EC2BA211C}" type="slidenum">
              <a:rPr lang="en-CA" smtClean="0"/>
              <a:t>12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014865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AD024D-2BE0-9D87-3BCA-C9208B7C9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5D8FA01-9A00-8750-7AEF-FE010D6F15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23540E-5FA8-0E0B-6161-1A563FBB7F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F692E2-3347-8CFA-1A80-180FA652E8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4EBCD0-932B-4529-8B78-747EC2BA211C}" type="slidenum">
              <a:rPr lang="en-CA" smtClean="0"/>
              <a:t>13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358594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7B732A-5EA8-CE50-FBEB-B058178C9E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BBB399-E06C-D2A5-3C18-6E3080EB9D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9BEB2F0-A94F-3FD4-5FFF-1E460987F9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D4849F-93E3-B578-BF94-30C66A11AB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4EBCD0-932B-4529-8B78-747EC2BA211C}" type="slidenum">
              <a:rPr lang="en-CA" smtClean="0"/>
              <a:t>14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27512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3C6BE1-FACD-B51C-35EF-56B5B6AA6B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CB254F-EF03-EDDA-7C05-78107EF26E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7E1070-7139-8F4F-E6D7-96B1FF1B57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3A901D-618D-F9A5-8A9B-8825AF1CEC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4EBCD0-932B-4529-8B78-747EC2BA211C}" type="slidenum">
              <a:rPr lang="en-CA" smtClean="0"/>
              <a:t>15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663625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1CD29A-E251-877E-903E-96E12D9049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787184-FA5E-C96A-2099-A44AD8E8CA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952425-CF2C-E5A5-84F5-4029160C7B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F07CB2-2B93-DB1B-063B-2291659FF60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4EBCD0-932B-4529-8B78-747EC2BA211C}" type="slidenum">
              <a:rPr lang="en-CA" smtClean="0"/>
              <a:t>16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178615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4EBCD0-932B-4529-8B78-747EC2BA211C}" type="slidenum">
              <a:rPr lang="en-CA" smtClean="0"/>
              <a:t>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112502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3EB8B1-9DBA-9C75-6ECA-8405579C1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8E0F52-29AC-3706-F38B-B196814FE7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992D91-4A39-77CA-790F-F37813E62D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0EC915-A97B-F704-2D45-3F65B064FC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4EBCD0-932B-4529-8B78-747EC2BA211C}" type="slidenum">
              <a:rPr lang="en-CA" smtClean="0"/>
              <a:t>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770873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FFAED5-BB3C-0DB3-B32D-2ABF506FE9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E4EC2D-F93C-A981-1896-6774A43238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2E3EA2A-3D3C-99D3-3A88-5B1D3A6087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70A7AF-2002-67BD-03EF-80B282F550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4EBCD0-932B-4529-8B78-747EC2BA211C}" type="slidenum">
              <a:rPr lang="en-CA" smtClean="0"/>
              <a:t>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487980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3A1312-3DFB-125C-F631-9DA992130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BDEB12-1101-C6EA-7A1B-C9130515F7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27E8A8-79E8-A1BE-E7FB-D921C1DFAF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75A2A7-046A-F15A-7C38-B8DAC5D1B5C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4EBCD0-932B-4529-8B78-747EC2BA211C}" type="slidenum">
              <a:rPr lang="en-CA" smtClean="0"/>
              <a:t>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281776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24BC00-B9B8-2D69-B1A2-C477A2503B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1CA88A-F252-0BC3-7C1F-AF809E747F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46F563-2135-F423-0FF7-7C03A1A77B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A510C7-4748-1835-E454-D41AD07D30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4EBCD0-932B-4529-8B78-747EC2BA211C}" type="slidenum">
              <a:rPr lang="en-CA" smtClean="0"/>
              <a:t>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667507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ECE55E-25E7-0969-994B-852B5DA4E2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12F84C-9F6B-01D9-250D-6390712911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31A402-6EB8-D0BA-748B-4DD7E51873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F3018A-7925-BBCE-1EB7-525F6C8528F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4EBCD0-932B-4529-8B78-747EC2BA211C}" type="slidenum">
              <a:rPr lang="en-CA" smtClean="0"/>
              <a:t>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276635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CC0DD4-67A1-B923-FC5D-3FDAB1DA46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7E3A196-6D16-28F0-B4CA-068463D1C1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FEE07DC-2CDA-2006-BC25-4678D261CE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CB23FD-5443-FD15-13BB-F49FAE724A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4EBCD0-932B-4529-8B78-747EC2BA211C}" type="slidenum">
              <a:rPr lang="en-CA" smtClean="0"/>
              <a:t>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753631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9687A0-AD2A-14A2-C8AE-13D3EA443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C363C7-E52A-03D6-8C54-C9B1C8A71B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BB978F-10FC-E2C3-2F3A-85566020BF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99D1A5-78D9-0099-DEBA-A6F4E0D8DA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4EBCD0-932B-4529-8B78-747EC2BA211C}" type="slidenum">
              <a:rPr lang="en-CA" smtClean="0"/>
              <a:t>10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36819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EFB55-71F9-8EAA-D769-EDB49B6771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CB7E44-67DD-16AD-66F5-44343C568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53F91D-9A09-A74D-E1E6-7B57A003E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Saturday,22nd February 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1B158A-8126-C1C5-C3B8-AA51B2FF1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President Elect &amp; Assistant Governor Learning - Oshawa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DC5C07-5BCC-5724-E1FE-B7793B025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016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C9CC2-7D08-B761-C54F-7906F834D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4B4F1C-F4CB-C91D-649D-64916B1FDA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5A3E1-125F-2326-B523-30E499288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Saturday,22nd February 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72235-14DA-B2D7-A13D-5C97293B3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President Elect &amp; Assistant Governor Learning - Oshawa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72713A-7B5B-9462-268F-4271F4BB5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826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9BC974-9C65-CF99-A117-8DC7F96DFA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C0922E-B3E9-DC66-B0E4-073259951F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2D587-EECD-AF64-B568-615122A0C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Saturday,22nd February 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2040E5-F185-57A9-1769-94C7A81D6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President Elect &amp; Assistant Governor Learning - Oshawa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BDA246-A297-67BF-C695-740AF5C49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459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B5DBE-111B-52DC-40BB-829131551DA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4472C4"/>
          </a:solidFill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5BBDB-519E-1074-70AF-482F62D636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E7DE51-72EE-48CA-EE4E-8108DEB87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Saturday,22nd February 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D3A404-0FCF-3E7E-617A-FD0A9C592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President Elect &amp; Assistant Governor Learning - Oshawa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4D9D13-2DB8-8E1E-26A6-7590E21DD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5618" y="6356351"/>
            <a:ext cx="2445354" cy="371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458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23EE8-7AA4-C516-D161-81204DEAE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7B4D0A-51FB-AB80-44FA-115178C60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146DF3-4738-390E-D297-6EE48E0F2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Saturday,22nd February 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F05048-7A11-75D1-9BE5-37ABA89FA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President Elect &amp; Assistant Governor Learning - Oshawa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93CC8A-17E7-15BA-9E59-145B44BE2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343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7800F-DA2A-964C-3668-E469B63ED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76F43-E87F-87F1-4685-81FC49F898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B93EEC-4BE1-D09D-ABE6-4EC134AB4E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03175-20D9-890F-B9B4-57A86F8EA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Saturday,22nd February 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732DE8-0936-2622-EFA6-DA1C6AA35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President Elect &amp; Assistant Governor Learning - Oshawa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F7CA61-6653-B72F-5089-91534DF6C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56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51EC1-70D9-B96F-1B08-5CE7C934C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2B51EB-F0D8-E7CD-0F56-8915DCDD58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50A509-0E76-E3FF-539E-6ABCFB8574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399DFF-07B8-BD5E-047C-B5CE7B1933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7D8423-196F-58BC-EB42-289DA1C4F3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63EE5E-5313-883E-C380-024FB2784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Saturday,22nd February 2025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1534AD-09AC-2E2E-8EF4-6A5E23CEB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President Elect &amp; Assistant Governor Learning - Oshawa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1AD848-E1B8-BE53-EFFC-EC8B9FE7C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3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5B444-57D9-5FD1-E551-79BD32FEA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3F1C1A-8E6D-37B2-2867-F2F025B5E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Saturday,22nd February 2025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CC7F21-29EC-1388-488F-43108066B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President Elect &amp; Assistant Governor Learning - Oshawa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086842-FDD8-151F-587F-C85BCE99B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268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885D66-5FF0-46CC-6E84-47D451B88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Saturday,22nd February 2025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301B6C-C24D-DB8D-F11F-B0FD20354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President Elect &amp; Assistant Governor Learning - Oshawa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2357B0-36EC-4824-EA18-5C0FD2D2C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242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4C113-51D6-A38B-DAC0-06B60F8F9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B0D78F-8412-E210-348D-03673719D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3DDAC5-5EEA-3C65-25B3-33C3F0C2ED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6B2F49-7643-E10A-63DE-D9CAB76A0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Saturday,22nd February 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05B1AE-B3EA-2436-195B-98BB18D8C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President Elect &amp; Assistant Governor Learning - Oshawa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7F3998-27FC-4402-BBE2-225B79ADA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22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C2E5B-6ED7-7517-88F0-70D6CF7BB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70397B-E5EC-56E9-0F7D-0706489A1B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0F37E6-8319-9602-4041-3BF6C5AF8D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9712C-036A-50D0-6613-DA0A54254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Saturday,22nd February 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8173FA-F09B-6D62-FDD3-7FA872D18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President Elect &amp; Assistant Governor Learning - Oshawa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7A87C-8872-6AC4-F83F-05C11E354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185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557849-6EB2-6FCF-CC38-38CDD96CB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3EF2F-EA12-B6B6-1441-5CA6AB0CA1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B9EBE-D29E-9492-A6ED-038442C084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Saturday,22nd February 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6E556-BC40-4B33-9694-059A48CE73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President Elect &amp; Assistant Governor Learning - Oshawa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031F8-82A4-6F5D-A18C-D99D9726D9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72C9C-92C7-834B-8975-EA44970B9A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10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2AB6C0A-0107-8228-D0EB-A62EFA80F13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3578" t="31403" r="1544" b="26471"/>
          <a:stretch/>
        </p:blipFill>
        <p:spPr>
          <a:xfrm>
            <a:off x="735981" y="5416579"/>
            <a:ext cx="2564780" cy="130537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EA855E3-71D9-3366-5D8A-AB5324EAE1F9}"/>
              </a:ext>
            </a:extLst>
          </p:cNvPr>
          <p:cNvSpPr/>
          <p:nvPr/>
        </p:nvSpPr>
        <p:spPr>
          <a:xfrm>
            <a:off x="0" y="2941828"/>
            <a:ext cx="12192000" cy="1460810"/>
          </a:xfrm>
          <a:prstGeom prst="rect">
            <a:avLst/>
          </a:prstGeom>
          <a:solidFill>
            <a:srgbClr val="FAA41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President Elect &amp; Assistant Governor Learning Seminar 2026/2027</a:t>
            </a:r>
            <a:endParaRPr lang="en-US" sz="3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ACF025F-8EB0-430F-09E8-9B5E4C92FCCA}"/>
              </a:ext>
            </a:extLst>
          </p:cNvPr>
          <p:cNvSpPr txBox="1"/>
          <p:nvPr/>
        </p:nvSpPr>
        <p:spPr>
          <a:xfrm>
            <a:off x="3226651" y="6069268"/>
            <a:ext cx="57386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2F5597"/>
                </a:solidFill>
              </a:rPr>
              <a:t>Saturday, 7</a:t>
            </a:r>
            <a:r>
              <a:rPr lang="en-US" baseline="30000" dirty="0">
                <a:solidFill>
                  <a:srgbClr val="2F5597"/>
                </a:solidFill>
              </a:rPr>
              <a:t>th</a:t>
            </a:r>
            <a:r>
              <a:rPr lang="en-US" dirty="0">
                <a:solidFill>
                  <a:srgbClr val="2F5597"/>
                </a:solidFill>
              </a:rPr>
              <a:t> of February 2026 Oshawa Golf Club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7C1F011-6120-4ED8-8849-C841F03956FC}"/>
              </a:ext>
            </a:extLst>
          </p:cNvPr>
          <p:cNvSpPr txBox="1"/>
          <p:nvPr/>
        </p:nvSpPr>
        <p:spPr>
          <a:xfrm>
            <a:off x="0" y="4409622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Rotary International President Olayinka Hakeem Babalola, member of the Rotary Club of Trans Amadi, Nigeria</a:t>
            </a:r>
            <a:endParaRPr lang="en-CA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CA" kern="1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CA" kern="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District Governor 7070 </a:t>
            </a:r>
            <a:r>
              <a:rPr lang="en-US" kern="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Elizabeth (Liz) Compton, from the Rotary Club of Toronto Leaside</a:t>
            </a:r>
            <a:r>
              <a:rPr lang="en-CA" kern="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CA" sz="1800" kern="100" dirty="0"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2202"/>
            <a:ext cx="12192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8841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B26467-F1DB-4006-4101-EA24BF0F82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D9FCC-2A94-0FCC-ED6F-7989512F5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 Board is effective when…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59EF6B-6E47-4864-2FD1-0BCD8B6A0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/>
              <a:t>Chair is objective and Directors are fully engaged</a:t>
            </a:r>
          </a:p>
          <a:p>
            <a:endParaRPr lang="en-CA" dirty="0"/>
          </a:p>
          <a:p>
            <a:r>
              <a:rPr lang="en-CA" dirty="0"/>
              <a:t>The right items are being discussed at meetings</a:t>
            </a:r>
          </a:p>
          <a:p>
            <a:endParaRPr lang="en-CA" dirty="0"/>
          </a:p>
          <a:p>
            <a:r>
              <a:rPr lang="en-CA" dirty="0"/>
              <a:t>Constantly communicating to members</a:t>
            </a:r>
          </a:p>
          <a:p>
            <a:endParaRPr lang="en-CA" dirty="0"/>
          </a:p>
          <a:p>
            <a:r>
              <a:rPr lang="en-CA" dirty="0"/>
              <a:t>Understands compliance documents (i.e. bylaws/policies)</a:t>
            </a:r>
          </a:p>
          <a:p>
            <a:endParaRPr lang="en-CA" dirty="0"/>
          </a:p>
          <a:p>
            <a:r>
              <a:rPr lang="en-CA" dirty="0"/>
              <a:t>Speaks as one voice</a:t>
            </a:r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33BEDF-8365-BF8C-20E0-02C39BD3E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President Elect &amp; Assistant Governor Learning - Oshawa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FF4362-5350-C710-7EEE-274864356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Saturday, 7</a:t>
            </a:r>
            <a:r>
              <a:rPr lang="en-US" baseline="30000" dirty="0">
                <a:solidFill>
                  <a:srgbClr val="4472C4"/>
                </a:solidFill>
              </a:rPr>
              <a:t>th</a:t>
            </a:r>
            <a:r>
              <a:rPr lang="en-US" dirty="0">
                <a:solidFill>
                  <a:srgbClr val="4472C4"/>
                </a:solidFill>
              </a:rPr>
              <a:t>  February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73ECA4-C10D-F412-B3E2-FF8A0C7E0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>
                <a:solidFill>
                  <a:srgbClr val="4472C4"/>
                </a:solidFill>
              </a:rPr>
              <a:t>10</a:t>
            </a:fld>
            <a:endParaRPr lang="en-US" dirty="0">
              <a:solidFill>
                <a:srgbClr val="4472C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898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E47B64-AE36-8DFD-F0E4-9A6A4CC8D3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A5412-63DB-E65E-DBA0-AC4657BDD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Enemies of Board Effectiveness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D847B4-BB0C-55DF-CC1B-C0551043F5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Lack of time/effort</a:t>
            </a:r>
          </a:p>
          <a:p>
            <a:endParaRPr lang="en-CA" dirty="0"/>
          </a:p>
          <a:p>
            <a:r>
              <a:rPr lang="en-CA" dirty="0"/>
              <a:t>Lack of information/knowledge</a:t>
            </a:r>
          </a:p>
          <a:p>
            <a:endParaRPr lang="en-CA" dirty="0"/>
          </a:p>
          <a:p>
            <a:r>
              <a:rPr lang="en-CA" dirty="0"/>
              <a:t>Group-decision making style</a:t>
            </a:r>
          </a:p>
          <a:p>
            <a:endParaRPr lang="en-CA" dirty="0"/>
          </a:p>
          <a:p>
            <a:r>
              <a:rPr lang="en-CA" dirty="0"/>
              <a:t>Lack of independence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E2580D-3CE7-1484-120A-F6D185CDB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President Elect &amp; Assistant Governor Learning - Oshawa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504E66-2C34-0454-DE12-54FAE081D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Saturday, 7</a:t>
            </a:r>
            <a:r>
              <a:rPr lang="en-US" baseline="30000" dirty="0">
                <a:solidFill>
                  <a:srgbClr val="4472C4"/>
                </a:solidFill>
              </a:rPr>
              <a:t>th</a:t>
            </a:r>
            <a:r>
              <a:rPr lang="en-US" dirty="0">
                <a:solidFill>
                  <a:srgbClr val="4472C4"/>
                </a:solidFill>
              </a:rPr>
              <a:t>  February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C0D807-2D3E-9BE6-5FC4-1BA28CDDF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>
                <a:solidFill>
                  <a:srgbClr val="4472C4"/>
                </a:solidFill>
              </a:rPr>
              <a:t>11</a:t>
            </a:fld>
            <a:endParaRPr lang="en-US" dirty="0">
              <a:solidFill>
                <a:srgbClr val="4472C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498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C803D1-F6A6-28C5-36C7-EDD38E7535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1AA33-13B8-B6FC-817D-DA9B8BF1A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Key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35633-9201-3911-CBAD-312B3A2790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Do you have a culture of governance</a:t>
            </a:r>
          </a:p>
          <a:p>
            <a:endParaRPr lang="en-CA" dirty="0"/>
          </a:p>
          <a:p>
            <a:r>
              <a:rPr lang="en-CA" dirty="0"/>
              <a:t>Are the right people in the right Director roles</a:t>
            </a:r>
          </a:p>
          <a:p>
            <a:endParaRPr lang="en-CA" dirty="0"/>
          </a:p>
          <a:p>
            <a:r>
              <a:rPr lang="en-CA" dirty="0"/>
              <a:t>Are committees effective</a:t>
            </a:r>
          </a:p>
          <a:p>
            <a:endParaRPr lang="en-CA" dirty="0"/>
          </a:p>
          <a:p>
            <a:r>
              <a:rPr lang="en-CA" dirty="0"/>
              <a:t>Are you ONCA compliant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4BC627-C44D-CD71-B7D8-7DA026286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President Elect &amp; Assistant Governor Learning - Oshawa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45B9E0-C65A-C7B8-5A09-241DD4E64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Saturday, 7</a:t>
            </a:r>
            <a:r>
              <a:rPr lang="en-US" baseline="30000" dirty="0">
                <a:solidFill>
                  <a:srgbClr val="4472C4"/>
                </a:solidFill>
              </a:rPr>
              <a:t>th</a:t>
            </a:r>
            <a:r>
              <a:rPr lang="en-US" dirty="0">
                <a:solidFill>
                  <a:srgbClr val="4472C4"/>
                </a:solidFill>
              </a:rPr>
              <a:t>  February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37F12-1415-DAC1-032C-6BA6492B4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>
                <a:solidFill>
                  <a:srgbClr val="4472C4"/>
                </a:solidFill>
              </a:rPr>
              <a:t>12</a:t>
            </a:fld>
            <a:endParaRPr lang="en-US" dirty="0">
              <a:solidFill>
                <a:srgbClr val="4472C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5349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95176-551D-4EF9-F877-878DA5B65B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0562E-794D-5A48-408B-F19BF6ADF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Key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CAF730-EB6C-7E2C-5FB6-5FD029B3F0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Do you know your bylaws</a:t>
            </a:r>
          </a:p>
          <a:p>
            <a:endParaRPr lang="en-CA" dirty="0"/>
          </a:p>
          <a:p>
            <a:r>
              <a:rPr lang="en-CA" dirty="0"/>
              <a:t>Are your bylaws, policies and procedures up to date</a:t>
            </a:r>
          </a:p>
          <a:p>
            <a:endParaRPr lang="en-CA" dirty="0"/>
          </a:p>
          <a:p>
            <a:r>
              <a:rPr lang="en-CA" dirty="0"/>
              <a:t>Do you have a system for succession planning</a:t>
            </a:r>
          </a:p>
          <a:p>
            <a:endParaRPr lang="en-CA" dirty="0"/>
          </a:p>
          <a:p>
            <a:r>
              <a:rPr lang="en-CA" dirty="0"/>
              <a:t>Do you have a documentation and archiving system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832212-7C2D-30E2-433B-BBE6D65B3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President Elect &amp; Assistant Governor Learning - Oshawa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137222-75DE-A1B0-909C-927EBEC6F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Saturday, 7</a:t>
            </a:r>
            <a:r>
              <a:rPr lang="en-US" baseline="30000" dirty="0">
                <a:solidFill>
                  <a:srgbClr val="4472C4"/>
                </a:solidFill>
              </a:rPr>
              <a:t>th</a:t>
            </a:r>
            <a:r>
              <a:rPr lang="en-US" dirty="0">
                <a:solidFill>
                  <a:srgbClr val="4472C4"/>
                </a:solidFill>
              </a:rPr>
              <a:t>  February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336059-9F86-3454-D596-6A2C2872E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>
                <a:solidFill>
                  <a:srgbClr val="4472C4"/>
                </a:solidFill>
              </a:rPr>
              <a:t>13</a:t>
            </a:fld>
            <a:endParaRPr lang="en-US" dirty="0">
              <a:solidFill>
                <a:srgbClr val="4472C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4566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224DAA-541B-B196-3B80-5AC59E607A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61851-2D6D-D040-5294-6EFCB1DFE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 Useful Tool - Dashboard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E3F997-C1BB-548C-7B58-30F38FCE2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President Elect &amp; Assistant Governor Learning - Oshawa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D45045-9015-3454-93DE-B95DE25C3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Saturday, 7</a:t>
            </a:r>
            <a:r>
              <a:rPr lang="en-US" baseline="30000" dirty="0">
                <a:solidFill>
                  <a:srgbClr val="4472C4"/>
                </a:solidFill>
              </a:rPr>
              <a:t>th</a:t>
            </a:r>
            <a:r>
              <a:rPr lang="en-US" dirty="0">
                <a:solidFill>
                  <a:srgbClr val="4472C4"/>
                </a:solidFill>
              </a:rPr>
              <a:t>  February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7CDC9F-3ED0-891D-59B0-776C8AF52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>
                <a:solidFill>
                  <a:srgbClr val="4472C4"/>
                </a:solidFill>
              </a:rPr>
              <a:t>14</a:t>
            </a:fld>
            <a:endParaRPr lang="en-US" dirty="0">
              <a:solidFill>
                <a:srgbClr val="4472C4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8E607D2-E2B3-ADC7-63A9-E4A2C1AA95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1284889"/>
            <a:ext cx="8229600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6286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E55956-7F6C-6EBD-01B8-703FA5440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82336-3D92-8A33-1884-8787BB062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 Useful Tool -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D0F94-407C-8E78-B4E6-956F3E832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/>
              <a:t>Confirm quorum</a:t>
            </a:r>
          </a:p>
          <a:p>
            <a:endParaRPr lang="en-CA" dirty="0"/>
          </a:p>
          <a:p>
            <a:r>
              <a:rPr lang="en-CA" dirty="0"/>
              <a:t>Ensure no conflicts of interest</a:t>
            </a:r>
          </a:p>
          <a:p>
            <a:endParaRPr lang="en-CA" dirty="0"/>
          </a:p>
          <a:p>
            <a:r>
              <a:rPr lang="en-CA" dirty="0"/>
              <a:t>Approve minutes of last meeting</a:t>
            </a:r>
          </a:p>
          <a:p>
            <a:endParaRPr lang="en-CA" dirty="0"/>
          </a:p>
          <a:p>
            <a:r>
              <a:rPr lang="en-CA" dirty="0"/>
              <a:t>Use a consent agenda</a:t>
            </a:r>
          </a:p>
          <a:p>
            <a:endParaRPr lang="en-CA" dirty="0"/>
          </a:p>
          <a:p>
            <a:r>
              <a:rPr lang="en-CA" dirty="0"/>
              <a:t>Leave time for generative discussions on key decision items</a:t>
            </a:r>
          </a:p>
          <a:p>
            <a:endParaRPr lang="en-C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7198F4-1824-1E43-259F-C77158319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President Elect &amp; Assistant Governor Learning - Oshawa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C5B7D6-CD4C-7567-D2B1-5C700E3E1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Saturday, 7</a:t>
            </a:r>
            <a:r>
              <a:rPr lang="en-US" baseline="30000" dirty="0">
                <a:solidFill>
                  <a:srgbClr val="4472C4"/>
                </a:solidFill>
              </a:rPr>
              <a:t>th</a:t>
            </a:r>
            <a:r>
              <a:rPr lang="en-US" dirty="0">
                <a:solidFill>
                  <a:srgbClr val="4472C4"/>
                </a:solidFill>
              </a:rPr>
              <a:t>  February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50204-C0FD-FAE0-6BB0-75E82180B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>
                <a:solidFill>
                  <a:srgbClr val="4472C4"/>
                </a:solidFill>
              </a:rPr>
              <a:t>15</a:t>
            </a:fld>
            <a:endParaRPr lang="en-US" dirty="0">
              <a:solidFill>
                <a:srgbClr val="4472C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2640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7A23C9-7AD8-93C7-535F-7DADBD6475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BD298-5E1A-C878-914E-B70AEEFDE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Need Support?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3D935-FD84-A321-BB09-C1B3BCFF5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CA" dirty="0"/>
          </a:p>
          <a:p>
            <a:pPr marL="0" indent="0" algn="ctr">
              <a:buNone/>
            </a:pPr>
            <a:endParaRPr lang="en-CA" dirty="0"/>
          </a:p>
          <a:p>
            <a:pPr marL="0" indent="0" algn="ctr">
              <a:buNone/>
            </a:pPr>
            <a:r>
              <a:rPr lang="en-CA" sz="4800" dirty="0"/>
              <a:t>Terry Caputo</a:t>
            </a:r>
          </a:p>
          <a:p>
            <a:pPr marL="0" indent="0" algn="ctr">
              <a:buNone/>
            </a:pPr>
            <a:r>
              <a:rPr lang="en-CA" sz="4800" dirty="0"/>
              <a:t>Cell: 905-213-5925</a:t>
            </a:r>
          </a:p>
          <a:p>
            <a:pPr marL="0" indent="0" algn="ctr">
              <a:buNone/>
            </a:pPr>
            <a:r>
              <a:rPr lang="en-CA" sz="4800" dirty="0"/>
              <a:t>Email: terrycaputo@outlook.com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838D51-E7AF-483B-4DB1-8C7D41142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President Elect &amp; Assistant Governor Learning - Oshawa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07C9E2-52FD-0A10-EF56-62C4E47BE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Saturday, 7</a:t>
            </a:r>
            <a:r>
              <a:rPr lang="en-US" baseline="30000" dirty="0">
                <a:solidFill>
                  <a:srgbClr val="4472C4"/>
                </a:solidFill>
              </a:rPr>
              <a:t>th</a:t>
            </a:r>
            <a:r>
              <a:rPr lang="en-US" dirty="0">
                <a:solidFill>
                  <a:srgbClr val="4472C4"/>
                </a:solidFill>
              </a:rPr>
              <a:t>  February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9C98BF-C72C-7B17-9AB7-2D9538352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>
                <a:solidFill>
                  <a:srgbClr val="4472C4"/>
                </a:solidFill>
              </a:rPr>
              <a:t>16</a:t>
            </a:fld>
            <a:endParaRPr lang="en-US" dirty="0">
              <a:solidFill>
                <a:srgbClr val="4472C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479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40452-B0D7-295F-6081-14AD02EC306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4472C4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 Governance – Bottom Line Up Front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F466870D-8466-2D56-70BF-845F3510D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President Elect &amp; Assistant Governor Learning - Oshawa</a:t>
            </a:r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290B6675-EFA0-ED30-58F1-8E7139D1E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Saturday, 7</a:t>
            </a:r>
            <a:r>
              <a:rPr lang="en-US" baseline="30000" dirty="0">
                <a:solidFill>
                  <a:srgbClr val="4472C4"/>
                </a:solidFill>
              </a:rPr>
              <a:t>th</a:t>
            </a:r>
            <a:r>
              <a:rPr lang="en-US" dirty="0">
                <a:solidFill>
                  <a:srgbClr val="4472C4"/>
                </a:solidFill>
              </a:rPr>
              <a:t>  February 2026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B6818114-D05A-9462-56F6-757CEC78C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54455" y="6356345"/>
            <a:ext cx="2743200" cy="365125"/>
          </a:xfrm>
        </p:spPr>
        <p:txBody>
          <a:bodyPr/>
          <a:lstStyle/>
          <a:p>
            <a:fld id="{FCC72C9C-92C7-834B-8975-EA44970B9A3F}" type="slidenum">
              <a:rPr lang="en-US" smtClean="0">
                <a:solidFill>
                  <a:srgbClr val="4472C4"/>
                </a:solidFill>
              </a:rPr>
              <a:t>2</a:t>
            </a:fld>
            <a:endParaRPr lang="en-US" dirty="0">
              <a:solidFill>
                <a:srgbClr val="4472C4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/>
              <a:t>Governance is a system</a:t>
            </a:r>
          </a:p>
          <a:p>
            <a:endParaRPr lang="en-CA" dirty="0"/>
          </a:p>
          <a:p>
            <a:r>
              <a:rPr lang="en-CA" dirty="0"/>
              <a:t>Avoids conflict</a:t>
            </a:r>
          </a:p>
          <a:p>
            <a:endParaRPr lang="en-CA" dirty="0"/>
          </a:p>
          <a:p>
            <a:r>
              <a:rPr lang="en-CA" dirty="0"/>
              <a:t>Ensures compliance with rules and regulations</a:t>
            </a:r>
          </a:p>
          <a:p>
            <a:endParaRPr lang="en-CA" dirty="0"/>
          </a:p>
          <a:p>
            <a:r>
              <a:rPr lang="en-CA" dirty="0"/>
              <a:t>Roles/Responsibilities need to be taken seriously</a:t>
            </a:r>
          </a:p>
          <a:p>
            <a:endParaRPr lang="en-CA" dirty="0"/>
          </a:p>
          <a:p>
            <a:r>
              <a:rPr lang="en-CA" dirty="0"/>
              <a:t>Make your year that much more rewarding</a:t>
            </a:r>
          </a:p>
        </p:txBody>
      </p:sp>
    </p:spTree>
    <p:extLst>
      <p:ext uri="{BB962C8B-B14F-4D97-AF65-F5344CB8AC3E}">
        <p14:creationId xmlns:p14="http://schemas.microsoft.com/office/powerpoint/2010/main" val="456408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11FB5-9DBA-3C5D-A4BF-780F0DF4F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In a Rotary 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59692-3226-10E3-4D17-CF31A3714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CA" sz="6000" dirty="0"/>
          </a:p>
          <a:p>
            <a:pPr marL="0" indent="0" algn="ctr">
              <a:buNone/>
            </a:pPr>
            <a:r>
              <a:rPr lang="en-CA" sz="6000" dirty="0"/>
              <a:t>The system by which an organization is directed and controlled</a:t>
            </a:r>
          </a:p>
          <a:p>
            <a:endParaRPr lang="en-C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E7D6C6-34E3-53A9-1409-9E51804F1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President Elect &amp; Assistant Governor Learning - Oshawa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A230C-A945-16DF-334A-91D1F3D15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Saturday, 7</a:t>
            </a:r>
            <a:r>
              <a:rPr lang="en-US" baseline="30000" dirty="0">
                <a:solidFill>
                  <a:srgbClr val="4472C4"/>
                </a:solidFill>
              </a:rPr>
              <a:t>th</a:t>
            </a:r>
            <a:r>
              <a:rPr lang="en-US" dirty="0">
                <a:solidFill>
                  <a:srgbClr val="4472C4"/>
                </a:solidFill>
              </a:rPr>
              <a:t>  February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6DA371-F1D0-97B9-267F-16B39DD99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>
                <a:solidFill>
                  <a:srgbClr val="4472C4"/>
                </a:solidFill>
              </a:rPr>
              <a:t>3</a:t>
            </a:fld>
            <a:endParaRPr lang="en-US" dirty="0">
              <a:solidFill>
                <a:srgbClr val="4472C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632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ECC7A4-678B-278F-B1C6-9272B8A615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AF39B-914C-DADF-F0A9-55B56B0B5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Governance Defined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7DDA9C-6FD9-692D-C935-F642A10928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5400" dirty="0"/>
              <a:t>...how does the Board ensure the proper running of the club so that it meet the needs of all interested parties.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2400" dirty="0"/>
              <a:t>Rotary International          Members          Community          Government</a:t>
            </a: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3BAFEA-9836-4ADF-9799-D85FBAB18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President Elect &amp; Assistant Governor Learning - Oshawa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6C73B1-7182-8557-4A61-A36859FCA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Saturday, 7</a:t>
            </a:r>
            <a:r>
              <a:rPr lang="en-US" baseline="30000" dirty="0">
                <a:solidFill>
                  <a:srgbClr val="4472C4"/>
                </a:solidFill>
              </a:rPr>
              <a:t>th</a:t>
            </a:r>
            <a:r>
              <a:rPr lang="en-US" dirty="0">
                <a:solidFill>
                  <a:srgbClr val="4472C4"/>
                </a:solidFill>
              </a:rPr>
              <a:t>  February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671AA2-0EBA-8FD5-29B0-8CEB198CB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>
                <a:solidFill>
                  <a:srgbClr val="4472C4"/>
                </a:solidFill>
              </a:rPr>
              <a:t>4</a:t>
            </a:fld>
            <a:endParaRPr lang="en-US" dirty="0">
              <a:solidFill>
                <a:srgbClr val="4472C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393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6344F9-EE0C-ABEA-8B0C-77B492A009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FFEEA-4D6D-620F-FA93-5C7C0D68D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Sources of Direction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0A9A34-8CF0-4F29-3E33-F4EEB25AC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President Elect &amp; Assistant Governor Learning - Oshawa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A1FFFE-B0F1-00BE-0AF9-B4D21C12E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Saturday, 7</a:t>
            </a:r>
            <a:r>
              <a:rPr lang="en-US" baseline="30000" dirty="0">
                <a:solidFill>
                  <a:srgbClr val="4472C4"/>
                </a:solidFill>
              </a:rPr>
              <a:t>th</a:t>
            </a:r>
            <a:r>
              <a:rPr lang="en-US" dirty="0">
                <a:solidFill>
                  <a:srgbClr val="4472C4"/>
                </a:solidFill>
              </a:rPr>
              <a:t>  February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5DA51D-8A9F-72DD-908F-F411E04A2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>
                <a:solidFill>
                  <a:srgbClr val="4472C4"/>
                </a:solidFill>
              </a:rPr>
              <a:t>5</a:t>
            </a:fld>
            <a:endParaRPr lang="en-US" dirty="0">
              <a:solidFill>
                <a:srgbClr val="4472C4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31C6806-3934-C78D-9804-5BF70304F7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5271" y="1726148"/>
            <a:ext cx="5994295" cy="4433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0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1E63E7-1057-5DF3-E3B9-C8431C3516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5883C-5F74-402C-E1C3-8A99A5E6F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Sources of Control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72B80A-91C7-3F5D-5C90-8F508F369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President Elect &amp; Assistant Governor Learning - Oshawa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480202-1615-F5B9-F2B0-9CB0F3026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Saturday, 7</a:t>
            </a:r>
            <a:r>
              <a:rPr lang="en-US" baseline="30000" dirty="0">
                <a:solidFill>
                  <a:srgbClr val="4472C4"/>
                </a:solidFill>
              </a:rPr>
              <a:t>th</a:t>
            </a:r>
            <a:r>
              <a:rPr lang="en-US" dirty="0">
                <a:solidFill>
                  <a:srgbClr val="4472C4"/>
                </a:solidFill>
              </a:rPr>
              <a:t>  February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49605-2D26-38A7-9887-087B31F61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>
                <a:solidFill>
                  <a:srgbClr val="4472C4"/>
                </a:solidFill>
              </a:rPr>
              <a:t>6</a:t>
            </a:fld>
            <a:endParaRPr lang="en-US" dirty="0">
              <a:solidFill>
                <a:srgbClr val="4472C4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D8006C0-6754-5301-803E-7B492C4EFE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8953" y="1706122"/>
            <a:ext cx="6467661" cy="4657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567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5741BC-4564-730D-CABF-9E80A374CF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63956-F8DC-9F83-4E8E-A5EC0ED2B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The Rotary Operational Board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10F40D-D979-51C4-3847-A382CACC1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President Elect &amp; Assistant Governor Learning - Oshawa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EE7992-29C5-F311-B8B0-3ABB86382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Saturday, 7</a:t>
            </a:r>
            <a:r>
              <a:rPr lang="en-US" baseline="30000" dirty="0">
                <a:solidFill>
                  <a:srgbClr val="4472C4"/>
                </a:solidFill>
              </a:rPr>
              <a:t>th</a:t>
            </a:r>
            <a:r>
              <a:rPr lang="en-US" dirty="0">
                <a:solidFill>
                  <a:srgbClr val="4472C4"/>
                </a:solidFill>
              </a:rPr>
              <a:t>  February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4B02F-0581-C1F3-A744-CBDBBF2B1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>
                <a:solidFill>
                  <a:srgbClr val="4472C4"/>
                </a:solidFill>
              </a:rPr>
              <a:t>7</a:t>
            </a:fld>
            <a:endParaRPr lang="en-US" dirty="0">
              <a:solidFill>
                <a:srgbClr val="4472C4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F22F846-B359-2756-B334-E6E6F2B178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0751" y="1681149"/>
            <a:ext cx="8102707" cy="4451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190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FFD535-52BA-A9C8-0F74-9447998CD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E8EA3-9D33-AAD1-8F9E-70DD48E64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Primary Role of the Board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624ACB-CB5B-27D8-CC8F-71D9D2D1B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Annual recommendation of the President to </a:t>
            </a:r>
            <a:r>
              <a:rPr lang="en-CA"/>
              <a:t>the Members?</a:t>
            </a:r>
            <a:endParaRPr lang="en-CA" dirty="0"/>
          </a:p>
          <a:p>
            <a:endParaRPr lang="en-CA" dirty="0"/>
          </a:p>
          <a:p>
            <a:r>
              <a:rPr lang="en-CA" dirty="0"/>
              <a:t>Setting direction and making decisions on behalf of the members</a:t>
            </a:r>
          </a:p>
          <a:p>
            <a:endParaRPr lang="en-CA" dirty="0"/>
          </a:p>
          <a:p>
            <a:r>
              <a:rPr lang="en-CA" dirty="0"/>
              <a:t>Monitor performance and ensure compliance with governing documents and laws</a:t>
            </a:r>
          </a:p>
          <a:p>
            <a:endParaRPr lang="en-CA" dirty="0"/>
          </a:p>
          <a:p>
            <a:r>
              <a:rPr lang="en-CA" dirty="0"/>
              <a:t>Monitoring risk and club culture</a:t>
            </a:r>
          </a:p>
          <a:p>
            <a:endParaRPr lang="en-C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30F5F9-7034-BA6C-6FF0-07EE957F1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President Elect &amp; Assistant Governor Learning - Oshawa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A06028-6A14-BBA8-69EF-961213D2E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Saturday, 7</a:t>
            </a:r>
            <a:r>
              <a:rPr lang="en-US" baseline="30000" dirty="0">
                <a:solidFill>
                  <a:srgbClr val="4472C4"/>
                </a:solidFill>
              </a:rPr>
              <a:t>th</a:t>
            </a:r>
            <a:r>
              <a:rPr lang="en-US" dirty="0">
                <a:solidFill>
                  <a:srgbClr val="4472C4"/>
                </a:solidFill>
              </a:rPr>
              <a:t>  February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98C1F4-F0A6-52F9-1F22-1030C3AB3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>
                <a:solidFill>
                  <a:srgbClr val="4472C4"/>
                </a:solidFill>
              </a:rPr>
              <a:t>8</a:t>
            </a:fld>
            <a:endParaRPr lang="en-US" dirty="0">
              <a:solidFill>
                <a:srgbClr val="4472C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523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3AE5CA-67E5-038C-66D0-5EBCEB9963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D359B-2A6E-5A77-EEB2-9ECBEFC47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Duties of a Director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53639E-0006-A488-5372-65DD6788F8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Two primary duties:</a:t>
            </a:r>
          </a:p>
          <a:p>
            <a:endParaRPr lang="en-CA" dirty="0"/>
          </a:p>
          <a:p>
            <a:pPr marL="914400" lvl="1" indent="-457200">
              <a:buFont typeface="+mj-lt"/>
              <a:buAutoNum type="arabicPeriod"/>
            </a:pPr>
            <a:r>
              <a:rPr lang="en-CA" dirty="0"/>
              <a:t>Duty of care – informed and prepared decision making</a:t>
            </a:r>
          </a:p>
          <a:p>
            <a:pPr marL="914400" lvl="1" indent="-457200">
              <a:buFont typeface="+mj-lt"/>
              <a:buAutoNum type="arabicPeriod"/>
            </a:pPr>
            <a:endParaRPr lang="en-CA" dirty="0"/>
          </a:p>
          <a:p>
            <a:pPr marL="914400" lvl="1" indent="-457200">
              <a:buFont typeface="+mj-lt"/>
              <a:buAutoNum type="arabicPeriod"/>
            </a:pPr>
            <a:r>
              <a:rPr lang="en-CA" dirty="0"/>
              <a:t>Duty as a fiduciary – to act solely in the best interests of the member</a:t>
            </a:r>
          </a:p>
          <a:p>
            <a:pPr marL="914400" lvl="1" indent="-457200">
              <a:buFont typeface="+mj-lt"/>
              <a:buAutoNum type="arabicPeriod"/>
            </a:pPr>
            <a:endParaRPr lang="en-CA" dirty="0"/>
          </a:p>
          <a:p>
            <a:pPr marL="914400" lvl="1" indent="-457200">
              <a:buFont typeface="+mj-lt"/>
              <a:buAutoNum type="arabicPeriod"/>
            </a:pPr>
            <a:endParaRPr lang="en-CA" dirty="0"/>
          </a:p>
          <a:p>
            <a:r>
              <a:rPr lang="en-CA" dirty="0"/>
              <a:t>Directors bear the legal responsibility for decision made by the Board 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37F5CC-653D-313F-CAAD-CF396F66A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President Elect &amp; Assistant Governor Learning - Oshawa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5FF923-4253-35F7-7448-46E54FDAF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rgbClr val="4472C4"/>
                </a:solidFill>
              </a:rPr>
              <a:t>Saturday, 7</a:t>
            </a:r>
            <a:r>
              <a:rPr lang="en-US" baseline="30000" dirty="0">
                <a:solidFill>
                  <a:srgbClr val="4472C4"/>
                </a:solidFill>
              </a:rPr>
              <a:t>th</a:t>
            </a:r>
            <a:r>
              <a:rPr lang="en-US" dirty="0">
                <a:solidFill>
                  <a:srgbClr val="4472C4"/>
                </a:solidFill>
              </a:rPr>
              <a:t>  February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766168-5A1D-F667-9E4A-5EB93F23C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72C9C-92C7-834B-8975-EA44970B9A3F}" type="slidenum">
              <a:rPr lang="en-US" smtClean="0">
                <a:solidFill>
                  <a:srgbClr val="4472C4"/>
                </a:solidFill>
              </a:rPr>
              <a:t>9</a:t>
            </a:fld>
            <a:endParaRPr lang="en-US" dirty="0">
              <a:solidFill>
                <a:srgbClr val="4472C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258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616</Words>
  <Application>Microsoft Office PowerPoint</Application>
  <PresentationFormat>Widescreen</PresentationFormat>
  <Paragraphs>157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PowerPoint Presentation</vt:lpstr>
      <vt:lpstr> Governance – Bottom Line Up Front</vt:lpstr>
      <vt:lpstr>In a Rotary Context</vt:lpstr>
      <vt:lpstr>Governance Defined</vt:lpstr>
      <vt:lpstr>Sources of Direction</vt:lpstr>
      <vt:lpstr>Sources of Control</vt:lpstr>
      <vt:lpstr>The Rotary Operational Board</vt:lpstr>
      <vt:lpstr>Primary Role of the Board</vt:lpstr>
      <vt:lpstr>Duties of a Director</vt:lpstr>
      <vt:lpstr>A Board is effective when…</vt:lpstr>
      <vt:lpstr>Enemies of Board Effectiveness</vt:lpstr>
      <vt:lpstr>Key Considerations</vt:lpstr>
      <vt:lpstr>Key Considerations</vt:lpstr>
      <vt:lpstr>A Useful Tool - Dashboard</vt:lpstr>
      <vt:lpstr>A Useful Tool - Agenda</vt:lpstr>
      <vt:lpstr>Need Support?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President Elect Learning Seminar 2024/2025</dc:title>
  <dc:creator>Iosif Ciosa</dc:creator>
  <cp:lastModifiedBy>David Andrews</cp:lastModifiedBy>
  <cp:revision>13</cp:revision>
  <dcterms:created xsi:type="dcterms:W3CDTF">2024-02-02T17:34:03Z</dcterms:created>
  <dcterms:modified xsi:type="dcterms:W3CDTF">2026-02-07T20:18:53Z</dcterms:modified>
</cp:coreProperties>
</file>