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96" r:id="rId2"/>
    <p:sldMasterId id="2147483739" r:id="rId3"/>
    <p:sldMasterId id="2147483727" r:id="rId4"/>
    <p:sldMasterId id="2147483713" r:id="rId5"/>
    <p:sldMasterId id="2147483708" r:id="rId6"/>
  </p:sldMasterIdLst>
  <p:notesMasterIdLst>
    <p:notesMasterId r:id="rId27"/>
  </p:notesMasterIdLst>
  <p:handoutMasterIdLst>
    <p:handoutMasterId r:id="rId28"/>
  </p:handoutMasterIdLst>
  <p:sldIdLst>
    <p:sldId id="256" r:id="rId7"/>
    <p:sldId id="376" r:id="rId8"/>
    <p:sldId id="379" r:id="rId9"/>
    <p:sldId id="365" r:id="rId10"/>
    <p:sldId id="388" r:id="rId11"/>
    <p:sldId id="378" r:id="rId12"/>
    <p:sldId id="387" r:id="rId13"/>
    <p:sldId id="381" r:id="rId14"/>
    <p:sldId id="359" r:id="rId15"/>
    <p:sldId id="383" r:id="rId16"/>
    <p:sldId id="389" r:id="rId17"/>
    <p:sldId id="390" r:id="rId18"/>
    <p:sldId id="361" r:id="rId19"/>
    <p:sldId id="350" r:id="rId20"/>
    <p:sldId id="363" r:id="rId21"/>
    <p:sldId id="375" r:id="rId22"/>
    <p:sldId id="386" r:id="rId23"/>
    <p:sldId id="391" r:id="rId24"/>
    <p:sldId id="362" r:id="rId25"/>
    <p:sldId id="384" r:id="rId26"/>
  </p:sldIdLst>
  <p:sldSz cx="9144000" cy="6858000" type="screen4x3"/>
  <p:notesSz cx="6858000" cy="931386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lly Doherty" initials="KD" lastIdx="1" clrIdx="0"/>
  <p:cmAuthor id="7" name="Alan Marumoto" initials="AM" lastIdx="2" clrIdx="7"/>
  <p:cmAuthor id="1" name="Joseph Lorenzo" initials="JL" lastIdx="1" clrIdx="1"/>
  <p:cmAuthor id="2" name="Heather Antti" initials="HJA" lastIdx="2" clrIdx="2"/>
  <p:cmAuthor id="3" name="Sarah Remijan" initials="SR" lastIdx="5" clrIdx="3"/>
  <p:cmAuthor id="4" name="Nick Smith" initials="NS" lastIdx="4" clrIdx="4"/>
  <p:cmAuthor id="5" name="Jean Stanula" initials="JS" lastIdx="2" clrIdx="5"/>
  <p:cmAuthor id="6" name="Michelle Latham" initials="ML" lastIdx="2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9295"/>
    <a:srgbClr val="005DAA"/>
    <a:srgbClr val="009999"/>
    <a:srgbClr val="872175"/>
    <a:srgbClr val="FF7600"/>
    <a:srgbClr val="D9C89E"/>
    <a:srgbClr val="F7A81B"/>
    <a:srgbClr val="C6BCD0"/>
    <a:srgbClr val="675D58"/>
    <a:srgbClr val="D91B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FF2C75-5FBD-43EC-981D-4AD5C99481E5}" v="61" dt="2026-02-05T20:01:44.3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22" autoAdjust="0"/>
    <p:restoredTop sz="96000" autoAdjust="0"/>
  </p:normalViewPr>
  <p:slideViewPr>
    <p:cSldViewPr snapToGrid="0" snapToObjects="1">
      <p:cViewPr varScale="1">
        <p:scale>
          <a:sx n="105" d="100"/>
          <a:sy n="105" d="100"/>
        </p:scale>
        <p:origin x="139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3158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6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6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11F9E-C1A1-4B53-A2A5-5337C21FCB2C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6261"/>
            <a:ext cx="2972421" cy="466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46261"/>
            <a:ext cx="2972421" cy="466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4EFF2-22D9-4F34-9EE3-C512CC1BF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859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3500" y="1163638"/>
            <a:ext cx="4191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746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EBCD0-932B-4529-8B78-747EC2BA211C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2480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FE37D8-D8A7-6245-2BD3-8C964C0CC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0CC019-009E-969A-E9BF-C06232B0D9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F487B7-29D2-5FF6-4B4A-265A4A177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421" y="4481979"/>
            <a:ext cx="5485158" cy="3667652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8227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063E7-18B0-3E42-3911-CAE799222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A8A739-C268-C09C-0A0E-7FF780FC39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3D062B-DCD0-7162-9D58-F18D26E4C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421" y="4481979"/>
            <a:ext cx="5485158" cy="3667652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8744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0DDD5-C76E-A5AC-9D88-C91EE37C0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E007FB-A48D-EC5C-2C74-432E11F004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6D65FA-4F97-A907-8AC7-C16EC06D9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421" y="4481979"/>
            <a:ext cx="5485158" cy="3667652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4847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421" y="4481979"/>
            <a:ext cx="5485158" cy="3667652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2287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421" y="4481979"/>
            <a:ext cx="5485158" cy="366765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027" y="8846262"/>
            <a:ext cx="2972421" cy="467602"/>
          </a:xfrm>
          <a:prstGeom prst="rect">
            <a:avLst/>
          </a:prstGeom>
        </p:spPr>
        <p:txBody>
          <a:bodyPr/>
          <a:lstStyle/>
          <a:p>
            <a:fld id="{095866A4-EECD-4941-A2F0-56CDFBBFD34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134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6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/>
          <a:lstStyle/>
          <a:p>
            <a:fld id="{095866A4-EECD-4941-A2F0-56CDFBBFD34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886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421" y="4481979"/>
            <a:ext cx="5485158" cy="366765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027" y="8846262"/>
            <a:ext cx="2972421" cy="467602"/>
          </a:xfrm>
          <a:prstGeom prst="rect">
            <a:avLst/>
          </a:prstGeom>
        </p:spPr>
        <p:txBody>
          <a:bodyPr/>
          <a:lstStyle/>
          <a:p>
            <a:fld id="{095866A4-EECD-4941-A2F0-56CDFBBFD34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816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19B88-E36B-A281-5F76-D4761F163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654BC9-CE22-D44A-9A75-9D51BFD5F3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B5A92A-6E05-9D36-4BA9-D9351A42E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675" y="4473576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C5BD4D-8804-764B-A792-AA3EF07017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/>
          <a:lstStyle/>
          <a:p>
            <a:fld id="{095866A4-EECD-4941-A2F0-56CDFBBFD34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5531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1D13A-D07E-BD11-BD9E-FC0DF91D0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22865B-6E47-9869-24D5-5141923184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500D6E-3447-CE6F-36B2-CA5737D37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421" y="4481979"/>
            <a:ext cx="5485158" cy="3667652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42535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421" y="4481979"/>
            <a:ext cx="5485158" cy="3667652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2569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6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/>
          <a:lstStyle/>
          <a:p>
            <a:fld id="{095866A4-EECD-4941-A2F0-56CDFBBFD34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4025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16649-9803-FB43-4AF4-9E982B561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CC8B93-F4CA-AF25-1AA0-6E00D5AA57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D40833-D5AE-EEE5-A1DE-D8BB3301C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421" y="4481979"/>
            <a:ext cx="5485158" cy="3667652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8325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88480-1A46-1DF7-87C2-982A13602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5987C6-BB36-1EED-B088-A0714F089A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3D2764-EE5A-943E-6864-F5C1A40E7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421" y="4481979"/>
            <a:ext cx="5485158" cy="3667652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4421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421" y="4481979"/>
            <a:ext cx="5485158" cy="3667652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7562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332E9-87EF-8A8B-F2E6-2DD74B750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314B7A-F970-1472-B1BF-124B7463BE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FD7D86-D645-BFCD-03B2-30A1382F01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421" y="4481979"/>
            <a:ext cx="5485158" cy="3667652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6110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421" y="4481979"/>
            <a:ext cx="5485158" cy="366765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027" y="8846262"/>
            <a:ext cx="2972421" cy="467602"/>
          </a:xfrm>
          <a:prstGeom prst="rect">
            <a:avLst/>
          </a:prstGeom>
        </p:spPr>
        <p:txBody>
          <a:bodyPr/>
          <a:lstStyle/>
          <a:p>
            <a:fld id="{095866A4-EECD-4941-A2F0-56CDFBBFD34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898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94C5C-2843-F5DA-C3E5-DC1769737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9D79E3-3B3F-F38A-C5F8-4499F4D1E3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1F4E35-4FFC-DEAC-8220-99195E175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421" y="4481979"/>
            <a:ext cx="5485158" cy="3667652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6299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93BFF-5D46-8F79-1D95-2AB143C6F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7FE32A-011B-0E15-0B90-B99D962276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F1F142-1B69-EC99-22ED-3C502D0D4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421" y="4481979"/>
            <a:ext cx="5485158" cy="366765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99452-50EF-C28F-75D2-8695C35A35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84027" y="8846262"/>
            <a:ext cx="2972421" cy="467602"/>
          </a:xfrm>
          <a:prstGeom prst="rect">
            <a:avLst/>
          </a:prstGeom>
        </p:spPr>
        <p:txBody>
          <a:bodyPr/>
          <a:lstStyle/>
          <a:p>
            <a:fld id="{095866A4-EECD-4941-A2F0-56CDFBBFD34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276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421" y="4481979"/>
            <a:ext cx="5485158" cy="366765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027" y="8846262"/>
            <a:ext cx="2972421" cy="467602"/>
          </a:xfrm>
          <a:prstGeom prst="rect">
            <a:avLst/>
          </a:prstGeom>
        </p:spPr>
        <p:txBody>
          <a:bodyPr/>
          <a:lstStyle/>
          <a:p>
            <a:fld id="{095866A4-EECD-4941-A2F0-56CDFBBFD34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436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6760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DE980-815E-4E71-9C1E-B9FC8FB78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DEF9A6-9059-49FF-A0DE-ABCCC5F2A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631382-4A29-4287-92BD-1C1AA916F1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83ADDD-9BA0-475D-8C27-C4FB1EDE75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C48E7D-C1BD-4B68-A14E-3E7EC3C20A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BACD49-2C17-4CE3-8E5F-1879FABBE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1DBA-A660-4C12-9C4C-9D84154BF08F}" type="datetimeFigureOut">
              <a:rPr lang="en-CA" smtClean="0"/>
              <a:t>2026-02-09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7C73AD-449C-43C7-8169-A2B4C9FFD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0D1999-71A9-4A4E-BAEB-1E1058178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A00E-90F0-412C-AC7E-FE6031BBD1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572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892DB-F075-4BCE-8F98-7CF87B496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BDA526-81A8-4030-9146-5CF987B20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1DBA-A660-4C12-9C4C-9D84154BF08F}" type="datetimeFigureOut">
              <a:rPr lang="en-CA" smtClean="0"/>
              <a:t>2026-02-09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4F7A8C-E454-4061-AD7A-82F6F742A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5EF2AD-8F44-49F5-AC74-45CA3C29D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A00E-90F0-412C-AC7E-FE6031BBD1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363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B1D477-AC48-4D2A-A5AF-DCD4A9AE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1DBA-A660-4C12-9C4C-9D84154BF08F}" type="datetimeFigureOut">
              <a:rPr lang="en-CA" smtClean="0"/>
              <a:t>2026-02-09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E62828-EE7E-49D7-839E-A6A766B88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71CEAD-53A8-476D-B9E7-C69CE64E2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A00E-90F0-412C-AC7E-FE6031BBD1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7013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FAE79-8FC3-4D82-A892-7CD7001CF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63300-334D-4CE0-B047-17075F9EF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950D78-C791-4F50-92E6-E5CD02DC2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29490B-2A06-4A16-874A-94EF98E41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1DBA-A660-4C12-9C4C-9D84154BF08F}" type="datetimeFigureOut">
              <a:rPr lang="en-CA" smtClean="0"/>
              <a:t>2026-02-09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13596B-FFEA-4E64-8E40-6013C9735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7DD728-8D91-48F0-8301-6D0C509A7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A00E-90F0-412C-AC7E-FE6031BBD1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7156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510E8-12A6-49D5-9596-E4D0F7EEE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C43867-B087-4BB5-A4B7-335A9A8D2F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7654CE-267B-4D98-9B76-A03A96B5D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A8B16-54CD-4B80-800B-375962F8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1DBA-A660-4C12-9C4C-9D84154BF08F}" type="datetimeFigureOut">
              <a:rPr lang="en-CA" smtClean="0"/>
              <a:t>2026-02-09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5F69FA-9EA8-4BC7-8C00-30333A94A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387EA1-472A-465E-8EEB-0E01FBDEB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A00E-90F0-412C-AC7E-FE6031BBD1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7065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2F0DE-F2A1-4824-AF9B-F1448106A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C06631-1815-46C3-BC7E-8BB16DCAC6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0F883-BA01-4635-9890-A18DFBDFB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1DBA-A660-4C12-9C4C-9D84154BF08F}" type="datetimeFigureOut">
              <a:rPr lang="en-CA" smtClean="0"/>
              <a:t>2026-02-09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C2814-2167-4701-B7D6-571599625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6F76C-924A-4DFE-BAC0-A93E25C10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A00E-90F0-412C-AC7E-FE6031BBD1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343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0DCF2C-DB67-46BE-BF6A-62CA1ADF57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C91F62-891B-458E-9E3C-36F935F6D3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1D66A-FDFE-4F29-B14D-A5F5D6C3A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1DBA-A660-4C12-9C4C-9D84154BF08F}" type="datetimeFigureOut">
              <a:rPr lang="en-CA" smtClean="0"/>
              <a:t>2026-02-09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AFB09-2F1A-46F4-8EAA-76F04C771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86F55-9015-434B-9C9D-FA5261849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A00E-90F0-412C-AC7E-FE6031BBD1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2427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CEC63-A70C-463C-8180-C4508FEBC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7EF4B2-ABAD-4813-BCE2-B04AC2D2A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896F9-75C4-4E3C-8771-695706E14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7485-FBEF-4DA9-9553-168C44DAC090}" type="datetimeFigureOut">
              <a:rPr lang="en-CA" smtClean="0"/>
              <a:t>2026-02-09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A83CC-B0CC-4A82-8D9C-0A71B9144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7AB89-FAC6-4A39-9A13-4AA777968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21EB-2F90-483A-9F78-E99F766FD4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755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9475F-A43A-4C27-A600-0CFB7C665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031C8-87BF-4919-9912-57C7927A1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3AEB3-7D46-40F3-AA49-1AC203210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7485-FBEF-4DA9-9553-168C44DAC090}" type="datetimeFigureOut">
              <a:rPr lang="en-CA" smtClean="0"/>
              <a:t>2026-02-09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73167-5F90-4AAC-8A0A-B33AA471F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7E59C-5C97-4DD3-A3AD-DDE75DE00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21EB-2F90-483A-9F78-E99F766FD4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18307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958E0-5970-47AF-93FB-98A87D48A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374DE-368D-4C72-8BD8-A5EF54C2A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3B457-9BC7-464E-9D6F-C8E841A85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7485-FBEF-4DA9-9553-168C44DAC090}" type="datetimeFigureOut">
              <a:rPr lang="en-CA" smtClean="0"/>
              <a:t>2026-02-09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5E32F-868D-4199-808F-02A0D5FFC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567C9-485D-4A4B-AA4E-5700475F0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21EB-2F90-483A-9F78-E99F766FD4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7401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EFB55-71F9-8EAA-D769-EDB49B677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CB7E44-67DD-16AD-66F5-44343C568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3F91D-9A09-A74D-E1E6-7B57A003E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Saturday,22nd February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B158A-8126-C1C5-C3B8-AA51B2FF1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President Elect &amp; Assistant Governor Learning - Oshawa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C5C07-5BCC-5724-E1FE-B7793B025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72C9C-92C7-834B-8975-EA44970B9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432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72308-BEEE-4770-AE11-59673EE67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0B2A7-5589-424F-B9F3-4FB2ABDA99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1E7C94-0B98-4F7D-957D-3B49C147F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01D2C3-E965-43A0-92CE-80B72591D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7485-FBEF-4DA9-9553-168C44DAC090}" type="datetimeFigureOut">
              <a:rPr lang="en-CA" smtClean="0"/>
              <a:t>2026-02-09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8F6D68-45B6-433C-ABCE-B3CC4DC2C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A9C9B1-5021-4833-A9D7-858938DFF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21EB-2F90-483A-9F78-E99F766FD4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949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D7B08-5E4D-439F-8A3E-2E6AAEA5E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E0516-FC7D-479F-9FA6-DFD4500E3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67EE86-5D96-487D-9B56-2A780E3B7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0B5825-CBF3-4A9E-81A7-34D14A8745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E06C15-66A4-4972-A0A4-04B97D4ECD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388B3E-A914-4616-BEEB-DA0CCF369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7485-FBEF-4DA9-9553-168C44DAC090}" type="datetimeFigureOut">
              <a:rPr lang="en-CA" smtClean="0"/>
              <a:t>2026-02-09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834F56-A415-437C-BBBF-A7FEF01C8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FFAA6F-0D57-474B-95BD-C40D92DD7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21EB-2F90-483A-9F78-E99F766FD4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87746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5EA2A-0740-4DC6-8DA5-C89359B65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743480-24FA-4AFC-A301-170137D5C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7485-FBEF-4DA9-9553-168C44DAC090}" type="datetimeFigureOut">
              <a:rPr lang="en-CA" smtClean="0"/>
              <a:t>2026-02-09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52A663-B30E-4F55-8860-A6C706CC8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AB93F3-CF57-4E79-AED5-F82D83102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21EB-2F90-483A-9F78-E99F766FD4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2578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A8ACCD-141D-4736-9E23-6E932BDB1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7485-FBEF-4DA9-9553-168C44DAC090}" type="datetimeFigureOut">
              <a:rPr lang="en-CA" smtClean="0"/>
              <a:t>2026-02-09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E6E0A8-DDB6-42C9-AAF1-7CEE2EBA2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AC02B-AAE8-427D-8277-D71F2E9A8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21EB-2F90-483A-9F78-E99F766FD4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81199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18E71-B6EF-423D-B5EE-098903DFA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017AE-121A-4AD1-B70E-31E721A98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DD592F-E6FC-419F-8927-E4254FD86C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F3B0A6-D924-458E-8596-8535BCE79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7485-FBEF-4DA9-9553-168C44DAC090}" type="datetimeFigureOut">
              <a:rPr lang="en-CA" smtClean="0"/>
              <a:t>2026-02-09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192807-F01C-4EA4-B3EE-D98EA5327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DFC0F1-0458-4CB8-AF0B-D90E170AB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21EB-2F90-483A-9F78-E99F766FD4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56922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6D9E7-5BA2-488E-8498-420E56970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B3C794-B6AF-4033-ABB3-78BE15A9CD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9ED996-D829-4089-BB13-2C01F483F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190436-358F-4053-A42E-CAE876CC0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7485-FBEF-4DA9-9553-168C44DAC090}" type="datetimeFigureOut">
              <a:rPr lang="en-CA" smtClean="0"/>
              <a:t>2026-02-09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855F0E-D365-452A-A1E6-132EBC3E6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6962E2-0E06-4BB5-A3B6-02AD0C978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21EB-2F90-483A-9F78-E99F766FD4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83466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8874B-9F5E-432F-80F0-3C944F1E4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21C53-6212-4ADA-9EAD-FD98EA0353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96077-EE3F-49D2-ABA0-B2CAF71D0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7485-FBEF-4DA9-9553-168C44DAC090}" type="datetimeFigureOut">
              <a:rPr lang="en-CA" smtClean="0"/>
              <a:t>2026-02-09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9FBFC-2D84-47EA-B65E-127F4F41C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3B41A-3951-47A9-BDB9-94E013D96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21EB-2F90-483A-9F78-E99F766FD4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41330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7668DB-8264-47CA-9D79-DDCDA55C44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A1CDDA-C7C3-4AC2-B4DC-641556A26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C14DB-79DB-4C72-B51C-F6E1974F4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7485-FBEF-4DA9-9553-168C44DAC090}" type="datetimeFigureOut">
              <a:rPr lang="en-CA" smtClean="0"/>
              <a:t>2026-02-09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9E975-4781-450F-AB23-26B2D6315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BA4A3-3B23-42C8-9362-AF9673B34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21EB-2F90-483A-9F78-E99F766FD4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06557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16DC8-C0AF-44B8-9909-E9746CF371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004248-2DBC-4480-B1E8-68040E85FE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DC5C3-96CA-4E84-B6C1-17468E50D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5166-3500-43F0-B7B7-20BC41C7D961}" type="datetimeFigureOut">
              <a:rPr lang="en-CA" smtClean="0"/>
              <a:t>2026-02-09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B98AB-D03F-4033-A1D0-C2B5C946B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59525-7D4F-48A7-94C8-66D6B273D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FC0F-7DB8-4EF5-905E-A541EA1F11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25002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AE418-03DC-4105-B902-F497AE764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E4EDB-E2FB-4555-93C4-4A57A06ED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F40B6-94F6-4104-ABFC-61DA3E5DC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5166-3500-43F0-B7B7-20BC41C7D961}" type="datetimeFigureOut">
              <a:rPr lang="en-CA" smtClean="0"/>
              <a:t>2026-02-09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862DC-DB3E-4624-9B5E-F24E65C6E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083CC-21D1-448A-A941-F0462D2A7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FC0F-7DB8-4EF5-905E-A541EA1F11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032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3242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52020-7BE6-4A6F-B340-79432865F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610C0-D076-4AB3-A0EB-75BEB6367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E8A09-25C2-46BC-A228-383B9E2FD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5166-3500-43F0-B7B7-20BC41C7D961}" type="datetimeFigureOut">
              <a:rPr lang="en-CA" smtClean="0"/>
              <a:t>2026-02-09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4A2AF-1BA5-4094-A3DC-017876704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E104B-D552-490A-8FB7-367D8DC01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FC0F-7DB8-4EF5-905E-A541EA1F11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21258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6F800-3C9A-417A-9799-FF189A06D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ED1C2-C34C-45EE-914B-B678872BF5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EC70AC-AD88-401F-B13E-C6E7B6ADB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DC4F7-5D61-4C72-B4BC-CC26735DF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5166-3500-43F0-B7B7-20BC41C7D961}" type="datetimeFigureOut">
              <a:rPr lang="en-CA" smtClean="0"/>
              <a:t>2026-02-09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7B0B86-DFA7-4BA1-98DB-E72186BAF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AE40CF-94CB-485C-BDEB-4E8151DCB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FC0F-7DB8-4EF5-905E-A541EA1F11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60696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D632E-F647-457B-A9F8-DD3B1985C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50B552-0034-4D8E-BE45-93FD113F9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B81E4D-6EB9-4767-8E42-4A9E9A4DDB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9846CE-FD47-40DC-B201-99143ED16C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AB7C44-0BBE-4E16-9CCA-3BB7D0615D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76F19B-5392-4551-8625-0D72F1E65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5166-3500-43F0-B7B7-20BC41C7D961}" type="datetimeFigureOut">
              <a:rPr lang="en-CA" smtClean="0"/>
              <a:t>2026-02-09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5ABA8B-9FA2-4B20-A870-EC0A0BEFB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75BFB0-1F43-42B9-88FC-C1D144C2D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FC0F-7DB8-4EF5-905E-A541EA1F11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35362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0BD2F-E7C6-4EC6-BA20-21EF2F98D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0453C6-48BF-47CF-8BCA-BCA4656CA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5166-3500-43F0-B7B7-20BC41C7D961}" type="datetimeFigureOut">
              <a:rPr lang="en-CA" smtClean="0"/>
              <a:t>2026-02-09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10424E-3C54-4D0A-934D-52DE771E6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7D113D-544C-4C53-8541-996EF31B3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FC0F-7DB8-4EF5-905E-A541EA1F11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83841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9F25EE-C12A-4865-A4C4-9D2861678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5166-3500-43F0-B7B7-20BC41C7D961}" type="datetimeFigureOut">
              <a:rPr lang="en-CA" smtClean="0"/>
              <a:t>2026-02-09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DFE6F8-C09B-480C-AC5D-F2C00BCC2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5CC47-9BA2-4659-BD44-502A71B21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FC0F-7DB8-4EF5-905E-A541EA1F11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1142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206DF-D662-427A-9542-03599BAF3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9127F-A488-4474-8729-9E784AA63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163433-B768-4C34-AD68-A254E60F1C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0CA727-907B-49AB-AA7A-29437C495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5166-3500-43F0-B7B7-20BC41C7D961}" type="datetimeFigureOut">
              <a:rPr lang="en-CA" smtClean="0"/>
              <a:t>2026-02-09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A6B2B0-DB72-4AF8-ADEA-1DFD9B525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23B0F6-AD85-4FB6-91B0-A286D6E9D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FC0F-7DB8-4EF5-905E-A541EA1F11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23264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CD90C-4520-4A9B-BA26-828847D7F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4AC031-892C-4F83-9262-0F35048BEE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18FD24-A402-468C-9C82-BD527753A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4DABD2-20ED-4090-8F38-CBC555AED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5166-3500-43F0-B7B7-20BC41C7D961}" type="datetimeFigureOut">
              <a:rPr lang="en-CA" smtClean="0"/>
              <a:t>2026-02-09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7E7EDE-3F2A-487C-9736-7AA4D1C61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2A5666-120B-4BC6-A3B8-CAA6DF90F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FC0F-7DB8-4EF5-905E-A541EA1F11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88758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16483-A70E-4794-9BD0-4AAEF50A9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F05447-B485-4B45-BBDA-EAA7D9EB1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F8245-01A8-4A39-BE39-0A4BBA012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5166-3500-43F0-B7B7-20BC41C7D961}" type="datetimeFigureOut">
              <a:rPr lang="en-CA" smtClean="0"/>
              <a:t>2026-02-09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37FE7-19E1-48D9-BABF-B5CA6EEEC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489F7-154B-420B-9250-E7F3894FE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FC0F-7DB8-4EF5-905E-A541EA1F11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74863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DD6FFD-070F-41D8-91CB-9A24793648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0CC7D5-E1D5-41FE-9FA0-A2BA4F150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DB227-9527-40D3-BF82-4AFE5C23F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5166-3500-43F0-B7B7-20BC41C7D961}" type="datetimeFigureOut">
              <a:rPr lang="en-CA" smtClean="0"/>
              <a:t>2026-02-09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1AFAA-61DE-4163-A1C1-7C3A899FF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A91AE-CCD9-4BD7-9734-DBCA44F75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FC0F-7DB8-4EF5-905E-A541EA1F11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5617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C9B8-FD6D-48BA-8482-93F5B743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4016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DA981-548A-42F9-84AB-DA7F7CC0A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4630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C18DE-E0B7-4431-97E1-AAF6017227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8D2759-DA09-4C54-B04B-5BB9242141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46DFC-F9D6-4039-B5B2-5B2D9B47D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1DBA-A660-4C12-9C4C-9D84154BF08F}" type="datetimeFigureOut">
              <a:rPr lang="en-CA" smtClean="0"/>
              <a:t>2026-02-09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33E52-DD1E-4E99-BE08-47A39BAEA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8E1D4-441D-43EB-913E-8CDBDB48F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A00E-90F0-412C-AC7E-FE6031BBD1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2835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A4C0A-D236-4CBC-831F-7E165E764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B5066-B114-44AF-ADCF-F3F321973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FB8A7-F494-4692-8DBD-FBBA4D33C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1DBA-A660-4C12-9C4C-9D84154BF08F}" type="datetimeFigureOut">
              <a:rPr lang="en-CA" smtClean="0"/>
              <a:t>2026-02-09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2AA07-51B9-492E-9D40-53BEB0676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07521-CEA6-472B-ABA1-48FE7FE48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A00E-90F0-412C-AC7E-FE6031BBD1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5019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BDAEA-275E-494D-895A-0E6EF330C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5B9964-6B8C-41E0-BCD2-EC8F6551F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0EB4A-484C-4FED-B12E-AEC629156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1DBA-A660-4C12-9C4C-9D84154BF08F}" type="datetimeFigureOut">
              <a:rPr lang="en-CA" smtClean="0"/>
              <a:t>2026-02-09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75BA7-444C-4DB4-87FB-E58867E53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FECF5-FD41-4078-90C5-75B231F32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A00E-90F0-412C-AC7E-FE6031BBD1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4709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681BE-E687-47B6-96DF-FDE23CD00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AC009-0412-43F8-9609-8F633718A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2F2E60-11BF-4A84-8641-EFC49F9E9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5042B1-C41A-4CF2-BE61-CF2512626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1DBA-A660-4C12-9C4C-9D84154BF08F}" type="datetimeFigureOut">
              <a:rPr lang="en-CA" smtClean="0"/>
              <a:t>2026-02-09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64917C-6DE8-4B8E-8B14-D71D0AEE6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6B7F3B-B00D-407B-AF47-7A734E8B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A00E-90F0-412C-AC7E-FE6031BBD1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2777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D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5926138"/>
            <a:ext cx="1606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6" descr="RotaryMoE_RGB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596900"/>
            <a:ext cx="3679825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SIPCMContentMarking" descr="{&quot;HashCode&quot;:439207315,&quot;Placement&quot;:&quot;Footer&quot;,&quot;Top&quot;:519.343,&quot;Left&quot;:0.0,&quot;SlideWidth&quot;:720,&quot;SlideHeight&quot;:540}">
            <a:extLst>
              <a:ext uri="{FF2B5EF4-FFF2-40B4-BE49-F238E27FC236}">
                <a16:creationId xmlns:a16="http://schemas.microsoft.com/office/drawing/2014/main" id="{011259F3-1C75-0DB9-D856-3B21C2CC1403}"/>
              </a:ext>
            </a:extLst>
          </p:cNvPr>
          <p:cNvSpPr txBox="1"/>
          <p:nvPr userDrawn="1"/>
        </p:nvSpPr>
        <p:spPr>
          <a:xfrm>
            <a:off x="0" y="6595656"/>
            <a:ext cx="678298" cy="262344"/>
          </a:xfrm>
          <a:prstGeom prst="rect">
            <a:avLst/>
          </a:prstGeom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sz="1000" b="1" i="0">
                <a:solidFill>
                  <a:srgbClr val="000000"/>
                </a:solidFill>
                <a:latin typeface="Calibri" panose="020F0502020204030204" pitchFamily="34" charset="0"/>
                <a:cs typeface="Arial Narrow Bold"/>
              </a:rPr>
              <a:t>Internal</a:t>
            </a:r>
            <a:endParaRPr lang="en-US" sz="1000" b="1" i="0" dirty="0">
              <a:solidFill>
                <a:srgbClr val="000000"/>
              </a:solidFill>
              <a:latin typeface="Calibri" panose="020F0502020204030204" pitchFamily="34" charset="0"/>
              <a:cs typeface="Arial Narrow Bol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51" r:id="rId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otaryMBS_RGB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5926138"/>
            <a:ext cx="1606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77138" y="6073775"/>
            <a:ext cx="1317625" cy="338138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Arial Narrow Bold"/>
                <a:cs typeface="Arial Narrow Bold"/>
              </a:rPr>
              <a:t>2017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287463"/>
          </a:xfrm>
          <a:prstGeom prst="rect">
            <a:avLst/>
          </a:prstGeom>
          <a:solidFill>
            <a:srgbClr val="005DAA"/>
          </a:solidFill>
          <a:ln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MSIPCMContentMarking" descr="{&quot;HashCode&quot;:439207315,&quot;Placement&quot;:&quot;Footer&quot;,&quot;Top&quot;:519.343,&quot;Left&quot;:0.0,&quot;SlideWidth&quot;:720,&quot;SlideHeight&quot;:540}">
            <a:extLst>
              <a:ext uri="{FF2B5EF4-FFF2-40B4-BE49-F238E27FC236}">
                <a16:creationId xmlns:a16="http://schemas.microsoft.com/office/drawing/2014/main" id="{AFEB51F3-C61A-63C4-263C-8992C2EC5B54}"/>
              </a:ext>
            </a:extLst>
          </p:cNvPr>
          <p:cNvSpPr txBox="1"/>
          <p:nvPr userDrawn="1"/>
        </p:nvSpPr>
        <p:spPr>
          <a:xfrm>
            <a:off x="0" y="6595656"/>
            <a:ext cx="67829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Internal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25" r:id="rId2"/>
    <p:sldLayoutId id="2147483726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3AEEA3-646A-44D7-8479-544ABD838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E2EF47-DD3A-4E31-BC69-81A4DCAB2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6FFB9-8BFB-433B-8A33-B51F321290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31DBA-A660-4C12-9C4C-9D84154BF08F}" type="datetimeFigureOut">
              <a:rPr lang="en-CA" smtClean="0"/>
              <a:t>2026-02-09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78763-22C5-4C3A-ACC6-1E26D65C3B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EDAD5-0163-46B1-B060-E48F6AD8A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6A00E-90F0-412C-AC7E-FE6031BBD1F3}" type="slidenum">
              <a:rPr lang="en-CA" smtClean="0"/>
              <a:t>‹#›</a:t>
            </a:fld>
            <a:endParaRPr lang="en-CA"/>
          </a:p>
        </p:txBody>
      </p:sp>
      <p:sp>
        <p:nvSpPr>
          <p:cNvPr id="7" name="MSIPCMContentMarking" descr="{&quot;HashCode&quot;:439207315,&quot;Placement&quot;:&quot;Footer&quot;,&quot;Top&quot;:519.343,&quot;Left&quot;:0.0,&quot;SlideWidth&quot;:720,&quot;SlideHeight&quot;:540}">
            <a:extLst>
              <a:ext uri="{FF2B5EF4-FFF2-40B4-BE49-F238E27FC236}">
                <a16:creationId xmlns:a16="http://schemas.microsoft.com/office/drawing/2014/main" id="{15224C4A-1C1F-C12A-05B3-8054AEB8B926}"/>
              </a:ext>
            </a:extLst>
          </p:cNvPr>
          <p:cNvSpPr txBox="1"/>
          <p:nvPr userDrawn="1"/>
        </p:nvSpPr>
        <p:spPr>
          <a:xfrm>
            <a:off x="0" y="6595656"/>
            <a:ext cx="67829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1030935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41BF8E-2823-4E43-985B-38CDD5C29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3889DC-FDFB-49A8-965F-0B1490DA2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BF4D7-86ED-4407-B66F-526E0E02D8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77485-FBEF-4DA9-9553-168C44DAC090}" type="datetimeFigureOut">
              <a:rPr lang="en-CA" smtClean="0"/>
              <a:t>2026-02-09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24AB6-65AA-4527-82DA-86AD2B51DC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DA32D-5BC7-4566-B1CF-817AF6DD15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621EB-2F90-483A-9F78-E99F766FD486}" type="slidenum">
              <a:rPr lang="en-CA" smtClean="0"/>
              <a:t>‹#›</a:t>
            </a:fld>
            <a:endParaRPr lang="en-CA"/>
          </a:p>
        </p:txBody>
      </p:sp>
      <p:sp>
        <p:nvSpPr>
          <p:cNvPr id="7" name="MSIPCMContentMarking" descr="{&quot;HashCode&quot;:439207315,&quot;Placement&quot;:&quot;Footer&quot;,&quot;Top&quot;:519.343,&quot;Left&quot;:0.0,&quot;SlideWidth&quot;:720,&quot;SlideHeight&quot;:540}">
            <a:extLst>
              <a:ext uri="{FF2B5EF4-FFF2-40B4-BE49-F238E27FC236}">
                <a16:creationId xmlns:a16="http://schemas.microsoft.com/office/drawing/2014/main" id="{02B66C5C-AFC2-9A34-313F-A8FFB4B71448}"/>
              </a:ext>
            </a:extLst>
          </p:cNvPr>
          <p:cNvSpPr txBox="1"/>
          <p:nvPr userDrawn="1"/>
        </p:nvSpPr>
        <p:spPr>
          <a:xfrm>
            <a:off x="0" y="6595656"/>
            <a:ext cx="67829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514607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5004DD-1979-4836-B57C-055055D20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89CE61-688C-4EB2-AD33-27B024432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04408-EF00-48C4-B893-D8833FBF79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35166-3500-43F0-B7B7-20BC41C7D961}" type="datetimeFigureOut">
              <a:rPr lang="en-CA" smtClean="0"/>
              <a:t>2026-02-09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EE824-BDD6-4D09-B1CC-3E146738F7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955E3-2B2D-4CE0-A499-5AC7C5CE41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FFC0F-7DB8-4EF5-905E-A541EA1F11BC}" type="slidenum">
              <a:rPr lang="en-CA" smtClean="0"/>
              <a:t>‹#›</a:t>
            </a:fld>
            <a:endParaRPr lang="en-CA"/>
          </a:p>
        </p:txBody>
      </p:sp>
      <p:sp>
        <p:nvSpPr>
          <p:cNvPr id="7" name="MSIPCMContentMarking" descr="{&quot;HashCode&quot;:439207315,&quot;Placement&quot;:&quot;Footer&quot;,&quot;Top&quot;:519.343,&quot;Left&quot;:0.0,&quot;SlideWidth&quot;:720,&quot;SlideHeight&quot;:540}">
            <a:extLst>
              <a:ext uri="{FF2B5EF4-FFF2-40B4-BE49-F238E27FC236}">
                <a16:creationId xmlns:a16="http://schemas.microsoft.com/office/drawing/2014/main" id="{C168E49E-91E8-086A-B2ED-5353E97A90E5}"/>
              </a:ext>
            </a:extLst>
          </p:cNvPr>
          <p:cNvSpPr txBox="1"/>
          <p:nvPr userDrawn="1"/>
        </p:nvSpPr>
        <p:spPr>
          <a:xfrm>
            <a:off x="0" y="6595656"/>
            <a:ext cx="67829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3741763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RotaryMBS_RGB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5926138"/>
            <a:ext cx="1606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SIPCMContentMarking" descr="{&quot;HashCode&quot;:439207315,&quot;Placement&quot;:&quot;Footer&quot;,&quot;Top&quot;:519.343,&quot;Left&quot;:0.0,&quot;SlideWidth&quot;:720,&quot;SlideHeight&quot;:540}">
            <a:extLst>
              <a:ext uri="{FF2B5EF4-FFF2-40B4-BE49-F238E27FC236}">
                <a16:creationId xmlns:a16="http://schemas.microsoft.com/office/drawing/2014/main" id="{82DA0E58-E34E-98E6-040D-2F9E0ED95D0A}"/>
              </a:ext>
            </a:extLst>
          </p:cNvPr>
          <p:cNvSpPr txBox="1"/>
          <p:nvPr userDrawn="1"/>
        </p:nvSpPr>
        <p:spPr>
          <a:xfrm>
            <a:off x="0" y="6595656"/>
            <a:ext cx="67829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Internal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32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1pPr>
      <a:lvl2pPr marL="4572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8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2pPr>
      <a:lvl3pPr marL="9144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4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3pPr>
      <a:lvl4pPr marL="1371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4pPr>
      <a:lvl5pPr marL="18288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jpe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A855E3-71D9-3366-5D8A-AB5324EAE1F9}"/>
              </a:ext>
            </a:extLst>
          </p:cNvPr>
          <p:cNvSpPr/>
          <p:nvPr/>
        </p:nvSpPr>
        <p:spPr>
          <a:xfrm>
            <a:off x="0" y="2906486"/>
            <a:ext cx="9144000" cy="1360713"/>
          </a:xfrm>
          <a:prstGeom prst="rect">
            <a:avLst/>
          </a:prstGeom>
          <a:solidFill>
            <a:srgbClr val="FAA4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 Elect &amp; Assistant Governor Learning Seminar 2026/2027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0262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CC9D6C-3645-7736-1236-48A8F7929CE0}"/>
              </a:ext>
            </a:extLst>
          </p:cNvPr>
          <p:cNvSpPr txBox="1"/>
          <p:nvPr/>
        </p:nvSpPr>
        <p:spPr>
          <a:xfrm>
            <a:off x="119743" y="4406372"/>
            <a:ext cx="8937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 President Olayinka Hakeem Babalola, from Rotary Club of Trans Amadi, Nigeria</a:t>
            </a:r>
            <a:endParaRPr lang="en-C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CA" kern="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CA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District Governor 7070 </a:t>
            </a:r>
            <a:r>
              <a:rPr lang="en-US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Elizabeth (Liz) Compton, from Rotary Club of Toronto Leaside</a:t>
            </a:r>
            <a:r>
              <a:rPr lang="en-CA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CA" sz="1800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7B3DFE-4B77-F31C-EC31-131CBB37A7C4}"/>
              </a:ext>
            </a:extLst>
          </p:cNvPr>
          <p:cNvSpPr txBox="1"/>
          <p:nvPr/>
        </p:nvSpPr>
        <p:spPr>
          <a:xfrm>
            <a:off x="2290480" y="6069268"/>
            <a:ext cx="57386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Saturday, 7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of February 2026 Oshawa Golf Club</a:t>
            </a:r>
          </a:p>
        </p:txBody>
      </p:sp>
    </p:spTree>
    <p:extLst>
      <p:ext uri="{BB962C8B-B14F-4D97-AF65-F5344CB8AC3E}">
        <p14:creationId xmlns:p14="http://schemas.microsoft.com/office/powerpoint/2010/main" val="2047884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A0B16-0A86-99AE-FB88-480D0C5D9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>
            <a:extLst>
              <a:ext uri="{FF2B5EF4-FFF2-40B4-BE49-F238E27FC236}">
                <a16:creationId xmlns:a16="http://schemas.microsoft.com/office/drawing/2014/main" id="{E1C6DC3E-9DDA-D266-C598-EA73C869B518}"/>
              </a:ext>
            </a:extLst>
          </p:cNvPr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4800" b="1" dirty="0">
                <a:solidFill>
                  <a:schemeClr val="bg1"/>
                </a:solidFill>
                <a:latin typeface="+mn-lt"/>
              </a:rPr>
              <a:t>RYLS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26173C-F346-78E4-A080-33414F9AD814}"/>
              </a:ext>
            </a:extLst>
          </p:cNvPr>
          <p:cNvSpPr/>
          <p:nvPr/>
        </p:nvSpPr>
        <p:spPr>
          <a:xfrm>
            <a:off x="8331200" y="6106160"/>
            <a:ext cx="622300" cy="314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 descr="A group of stars on a black background&#10;&#10;Description automatically generated">
            <a:extLst>
              <a:ext uri="{FF2B5EF4-FFF2-40B4-BE49-F238E27FC236}">
                <a16:creationId xmlns:a16="http://schemas.microsoft.com/office/drawing/2014/main" id="{67C60EFA-3F66-2B44-95BB-AF63010C6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632" y="5896149"/>
            <a:ext cx="1642868" cy="972011"/>
          </a:xfrm>
          <a:prstGeom prst="rect">
            <a:avLst/>
          </a:prstGeom>
        </p:spPr>
      </p:pic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7F0989F6-EC62-ECA1-2FC3-F3A7E980CF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913" y="1332760"/>
            <a:ext cx="8764587" cy="537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19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8986A-C088-04A3-458E-BD6CED081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>
            <a:extLst>
              <a:ext uri="{FF2B5EF4-FFF2-40B4-BE49-F238E27FC236}">
                <a16:creationId xmlns:a16="http://schemas.microsoft.com/office/drawing/2014/main" id="{84FE7F70-57D9-B311-140F-2E53D64B0C0B}"/>
              </a:ext>
            </a:extLst>
          </p:cNvPr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4800" b="1" dirty="0">
                <a:solidFill>
                  <a:schemeClr val="bg1"/>
                </a:solidFill>
                <a:latin typeface="+mn-lt"/>
              </a:rPr>
              <a:t>RYLS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26D0F9-73EA-6FE7-11E7-E46DFE0F16DF}"/>
              </a:ext>
            </a:extLst>
          </p:cNvPr>
          <p:cNvSpPr/>
          <p:nvPr/>
        </p:nvSpPr>
        <p:spPr>
          <a:xfrm>
            <a:off x="8331200" y="6106160"/>
            <a:ext cx="622300" cy="314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 descr="A group of stars on a black background&#10;&#10;Description automatically generated">
            <a:extLst>
              <a:ext uri="{FF2B5EF4-FFF2-40B4-BE49-F238E27FC236}">
                <a16:creationId xmlns:a16="http://schemas.microsoft.com/office/drawing/2014/main" id="{272D29F2-0F2E-E7E3-C45D-6009D62DD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632" y="5896149"/>
            <a:ext cx="1642868" cy="972011"/>
          </a:xfrm>
          <a:prstGeom prst="rect">
            <a:avLst/>
          </a:prstGeom>
        </p:spPr>
      </p:pic>
      <p:pic>
        <p:nvPicPr>
          <p:cNvPr id="3" name="Picture 2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32774D42-3D9B-F773-7FF2-CD45319499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540" y="10161"/>
            <a:ext cx="4823459" cy="3429000"/>
          </a:xfrm>
          <a:prstGeom prst="rect">
            <a:avLst/>
          </a:prstGeom>
        </p:spPr>
      </p:pic>
      <p:pic>
        <p:nvPicPr>
          <p:cNvPr id="8" name="Picture 7" descr="A group of girls holding a poster&#10;&#10;AI-generated content may be incorrect.">
            <a:extLst>
              <a:ext uri="{FF2B5EF4-FFF2-40B4-BE49-F238E27FC236}">
                <a16:creationId xmlns:a16="http://schemas.microsoft.com/office/drawing/2014/main" id="{6A2E9EA6-7E38-6C74-4F9C-49215F272D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0540" y="3240404"/>
            <a:ext cx="4823460" cy="3617595"/>
          </a:xfrm>
          <a:prstGeom prst="rect">
            <a:avLst/>
          </a:prstGeom>
        </p:spPr>
      </p:pic>
      <p:pic>
        <p:nvPicPr>
          <p:cNvPr id="10" name="Picture 9" descr="A group of women sewing on sewing machines&#10;&#10;AI-generated content may be incorrect.">
            <a:extLst>
              <a:ext uri="{FF2B5EF4-FFF2-40B4-BE49-F238E27FC236}">
                <a16:creationId xmlns:a16="http://schemas.microsoft.com/office/drawing/2014/main" id="{D30DB4E4-70FE-BC40-1B97-09F95D42F1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87" y="0"/>
            <a:ext cx="4572000" cy="3429000"/>
          </a:xfrm>
          <a:prstGeom prst="rect">
            <a:avLst/>
          </a:prstGeom>
        </p:spPr>
      </p:pic>
      <p:pic>
        <p:nvPicPr>
          <p:cNvPr id="12" name="Picture 11" descr="A group of people in a forest&#10;&#10;AI-generated content may be incorrect.">
            <a:extLst>
              <a:ext uri="{FF2B5EF4-FFF2-40B4-BE49-F238E27FC236}">
                <a16:creationId xmlns:a16="http://schemas.microsoft.com/office/drawing/2014/main" id="{58B4E574-A39B-787B-1C7B-FF9FEDF99F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4927" y="3230243"/>
            <a:ext cx="4678680" cy="350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64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83854-C592-91E9-140D-9975471A3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>
            <a:extLst>
              <a:ext uri="{FF2B5EF4-FFF2-40B4-BE49-F238E27FC236}">
                <a16:creationId xmlns:a16="http://schemas.microsoft.com/office/drawing/2014/main" id="{87AB6E97-52A2-A33C-6594-7EC3CB684C58}"/>
              </a:ext>
            </a:extLst>
          </p:cNvPr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4800" b="1" dirty="0">
                <a:solidFill>
                  <a:schemeClr val="bg1"/>
                </a:solidFill>
                <a:latin typeface="+mn-lt"/>
              </a:rPr>
              <a:t>RYLS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F191AD-6AF3-430B-EE35-478FAF65A2A5}"/>
              </a:ext>
            </a:extLst>
          </p:cNvPr>
          <p:cNvSpPr/>
          <p:nvPr/>
        </p:nvSpPr>
        <p:spPr>
          <a:xfrm>
            <a:off x="8331200" y="6106160"/>
            <a:ext cx="622300" cy="314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 descr="A group of stars on a black background&#10;&#10;Description automatically generated">
            <a:extLst>
              <a:ext uri="{FF2B5EF4-FFF2-40B4-BE49-F238E27FC236}">
                <a16:creationId xmlns:a16="http://schemas.microsoft.com/office/drawing/2014/main" id="{880789E6-33EA-A476-2516-DABD26186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632" y="5896149"/>
            <a:ext cx="1642868" cy="972011"/>
          </a:xfrm>
          <a:prstGeom prst="rect">
            <a:avLst/>
          </a:prstGeom>
        </p:spPr>
      </p:pic>
      <p:pic>
        <p:nvPicPr>
          <p:cNvPr id="6" name="Picture 5" descr="A group of people sitting around a fire&#10;&#10;AI-generated content may be incorrect.">
            <a:extLst>
              <a:ext uri="{FF2B5EF4-FFF2-40B4-BE49-F238E27FC236}">
                <a16:creationId xmlns:a16="http://schemas.microsoft.com/office/drawing/2014/main" id="{B09C1F8C-63FE-FF05-2314-741A8F3BCA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</p:spPr>
      </p:pic>
      <p:pic>
        <p:nvPicPr>
          <p:cNvPr id="9" name="Picture 8" descr="A group of people doing yoga&#10;&#10;AI-generated content may be incorrect.">
            <a:extLst>
              <a:ext uri="{FF2B5EF4-FFF2-40B4-BE49-F238E27FC236}">
                <a16:creationId xmlns:a16="http://schemas.microsoft.com/office/drawing/2014/main" id="{6065D373-AE79-CB64-3860-18780E8448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8921" y="10162"/>
            <a:ext cx="4730381" cy="3547786"/>
          </a:xfrm>
          <a:prstGeom prst="rect">
            <a:avLst/>
          </a:prstGeom>
        </p:spPr>
      </p:pic>
      <p:pic>
        <p:nvPicPr>
          <p:cNvPr id="13" name="Picture 12" descr="A group of people holding a rope&#10;&#10;AI-generated content may be incorrect.">
            <a:extLst>
              <a:ext uri="{FF2B5EF4-FFF2-40B4-BE49-F238E27FC236}">
                <a16:creationId xmlns:a16="http://schemas.microsoft.com/office/drawing/2014/main" id="{6004D0ED-A5EB-5A2C-F6C1-634C24A201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8920" y="3338358"/>
            <a:ext cx="4665079" cy="3498809"/>
          </a:xfrm>
          <a:prstGeom prst="rect">
            <a:avLst/>
          </a:prstGeom>
        </p:spPr>
      </p:pic>
      <p:pic>
        <p:nvPicPr>
          <p:cNvPr id="15" name="Picture 14" descr="A group of people in a circle&#10;&#10;AI-generated content may be incorrect.">
            <a:extLst>
              <a:ext uri="{FF2B5EF4-FFF2-40B4-BE49-F238E27FC236}">
                <a16:creationId xmlns:a16="http://schemas.microsoft.com/office/drawing/2014/main" id="{5F14BACF-C18C-BC8C-7447-D2F51A4DDC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93873" y="3338357"/>
            <a:ext cx="4665079" cy="34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88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+mn-lt"/>
              </a:rPr>
              <a:t>TOP 10 Reasons why RYLS is awesome </a:t>
            </a:r>
          </a:p>
        </p:txBody>
      </p:sp>
      <p:sp>
        <p:nvSpPr>
          <p:cNvPr id="2" name="Rectangle 1"/>
          <p:cNvSpPr/>
          <p:nvPr/>
        </p:nvSpPr>
        <p:spPr>
          <a:xfrm>
            <a:off x="119200" y="1222058"/>
            <a:ext cx="933840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solidFill>
                <a:srgbClr val="222222"/>
              </a:solidFill>
              <a:highlight>
                <a:srgbClr val="FFFFFF"/>
              </a:highlight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+mn-lt"/>
              </a:rPr>
              <a:t>#1 Solid Rotary leadership team and certified Ganaraska staff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+mn-lt"/>
              </a:rPr>
              <a:t>#2 Ganaraska Centre is surrounded by forest/outdoors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+mn-lt"/>
              </a:rPr>
              <a:t>#3 Learn Leadership skills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+mn-lt"/>
              </a:rPr>
              <a:t>#4 Campfires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+mn-lt"/>
              </a:rPr>
              <a:t>#5 Life altering experience for participants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+mn-lt"/>
              </a:rPr>
              <a:t>#6 Delicious meals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+mn-lt"/>
              </a:rPr>
              <a:t>#7 Life-long friendships!!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+mn-lt"/>
              </a:rPr>
              <a:t>#8 RYLS Tshirt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+mn-lt"/>
              </a:rPr>
              <a:t>#9 Easy application online!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+mn-lt"/>
              </a:rPr>
              <a:t>#10 This incredible experience all for only $379 +HST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22222"/>
              </a:solidFill>
              <a:highlight>
                <a:srgbClr val="FFFFFF"/>
              </a:highlight>
              <a:latin typeface="+mn-lt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highlight>
                  <a:srgbClr val="FFFFFF"/>
                </a:highlight>
                <a:latin typeface="+mn-lt"/>
              </a:rPr>
              <a:t>Apply online now (Feb 28, 2026 deadline) for the April 9-12 RYLS !!!!!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highlight>
                  <a:srgbClr val="FFFFFF"/>
                </a:highlight>
                <a:latin typeface="+mn-lt"/>
              </a:rPr>
              <a:t>Spots still available!!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Georgia" panose="020405020504050203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E79BDF-D09D-9CDE-5176-E047C8DA6483}"/>
              </a:ext>
            </a:extLst>
          </p:cNvPr>
          <p:cNvSpPr/>
          <p:nvPr/>
        </p:nvSpPr>
        <p:spPr>
          <a:xfrm>
            <a:off x="8331200" y="6106160"/>
            <a:ext cx="622300" cy="314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 descr="A group of stars on a black background&#10;&#10;Description automatically generated">
            <a:extLst>
              <a:ext uri="{FF2B5EF4-FFF2-40B4-BE49-F238E27FC236}">
                <a16:creationId xmlns:a16="http://schemas.microsoft.com/office/drawing/2014/main" id="{6F69B674-7E70-B5FF-AD05-84394BDFC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632" y="5896149"/>
            <a:ext cx="1642868" cy="97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4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4800" b="1" dirty="0">
                <a:solidFill>
                  <a:schemeClr val="bg1"/>
                </a:solidFill>
                <a:latin typeface="+mn-lt"/>
              </a:rPr>
              <a:t>Youth Exchange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3167" y="1159992"/>
            <a:ext cx="4371510" cy="59246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400" dirty="0">
                <a:latin typeface="+mn-lt"/>
              </a:rPr>
              <a:t>F</a:t>
            </a:r>
            <a:r>
              <a:rPr lang="en-US" sz="2400" b="0" i="0" dirty="0">
                <a:effectLst/>
                <a:latin typeface="+mn-lt"/>
              </a:rPr>
              <a:t>or students ages 15-17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1000" dirty="0"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400" dirty="0">
                <a:latin typeface="+mn-lt"/>
              </a:rPr>
              <a:t>Exchanges for one </a:t>
            </a:r>
            <a:r>
              <a:rPr lang="en-US" sz="2400" b="0" i="0" dirty="0">
                <a:effectLst/>
                <a:latin typeface="+mn-lt"/>
              </a:rPr>
              <a:t>year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1000" b="0" i="0" dirty="0">
              <a:effectLst/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400" b="0" i="0" dirty="0">
                <a:effectLst/>
                <a:latin typeface="+mn-lt"/>
              </a:rPr>
              <a:t>Countries - </a:t>
            </a:r>
            <a:r>
              <a:rPr lang="en-US" sz="2400" dirty="0">
                <a:latin typeface="+mn-lt"/>
              </a:rPr>
              <a:t>Italy, Sweden, Brazil, Finland, France, Belgium, Germany and others</a:t>
            </a:r>
            <a:endParaRPr lang="en-US" sz="2400" b="0" i="0" dirty="0">
              <a:effectLst/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1000" b="0" i="0" dirty="0">
              <a:effectLst/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400" b="0" i="0" dirty="0">
                <a:effectLst/>
                <a:latin typeface="+mn-lt"/>
              </a:rPr>
              <a:t>Room and board, school fees provided by District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1000" dirty="0"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400" dirty="0">
                <a:latin typeface="+mn-lt"/>
              </a:rPr>
              <a:t>S</a:t>
            </a:r>
            <a:r>
              <a:rPr lang="en-US" sz="2400" b="0" i="0" dirty="0">
                <a:effectLst/>
                <a:latin typeface="+mn-lt"/>
              </a:rPr>
              <a:t>tudents responsible for</a:t>
            </a:r>
            <a:r>
              <a:rPr lang="en-US" sz="2400" dirty="0">
                <a:latin typeface="+mn-lt"/>
              </a:rPr>
              <a:t> trip expenses, spending money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1000" dirty="0"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400" dirty="0">
                <a:latin typeface="+mn-lt"/>
              </a:rPr>
              <a:t>5 Exchange Students this year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1000" dirty="0"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400" dirty="0">
                <a:latin typeface="+mn-lt"/>
              </a:rPr>
              <a:t>Applications now for ‘27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700" dirty="0"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400" dirty="0">
                <a:latin typeface="+mn-lt"/>
              </a:rPr>
              <a:t>Chairs – Rob Pope, Trevor Hagerman</a:t>
            </a:r>
            <a:endParaRPr lang="en-US" altLang="en-US" sz="1000" dirty="0"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80E867-DF1C-4949-47A5-3493638AB47B}"/>
              </a:ext>
            </a:extLst>
          </p:cNvPr>
          <p:cNvSpPr/>
          <p:nvPr/>
        </p:nvSpPr>
        <p:spPr>
          <a:xfrm>
            <a:off x="8331200" y="6106160"/>
            <a:ext cx="622300" cy="314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 descr="A group of stars on a black background&#10;&#10;Description automatically generated">
            <a:extLst>
              <a:ext uri="{FF2B5EF4-FFF2-40B4-BE49-F238E27FC236}">
                <a16:creationId xmlns:a16="http://schemas.microsoft.com/office/drawing/2014/main" id="{01AD37F9-2E63-62CE-3B73-06B06B20A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632" y="5896149"/>
            <a:ext cx="1642868" cy="972011"/>
          </a:xfrm>
          <a:prstGeom prst="rect">
            <a:avLst/>
          </a:prstGeom>
        </p:spPr>
      </p:pic>
      <p:pic>
        <p:nvPicPr>
          <p:cNvPr id="2050" name="Picture 2" descr="The Importance of Rotary Youth Exchange in District 5495 | District 5495">
            <a:extLst>
              <a:ext uri="{FF2B5EF4-FFF2-40B4-BE49-F238E27FC236}">
                <a16:creationId xmlns:a16="http://schemas.microsoft.com/office/drawing/2014/main" id="{5C99150E-13D0-1B25-FD60-246B20DCD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677" y="1957332"/>
            <a:ext cx="4660880" cy="370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otary Youth Exchange | District 7070">
            <a:extLst>
              <a:ext uri="{FF2B5EF4-FFF2-40B4-BE49-F238E27FC236}">
                <a16:creationId xmlns:a16="http://schemas.microsoft.com/office/drawing/2014/main" id="{3B150CD2-F6D3-4E29-5735-610468D5D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-13756"/>
            <a:ext cx="340042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082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205328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4800" b="1" dirty="0">
                <a:solidFill>
                  <a:schemeClr val="bg1"/>
                </a:solidFill>
                <a:latin typeface="+mn-lt"/>
              </a:rPr>
              <a:t>HIP Youth to Youth (Y2Y)  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543692"/>
            <a:ext cx="5000263" cy="435010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469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2400" dirty="0">
                <a:latin typeface="+mn-lt"/>
                <a:ea typeface="Open Sans" panose="020B0606030504020204" pitchFamily="34" charset="0"/>
              </a:rPr>
              <a:t>Sponsored by Honouring Indigenous People (HIP)</a:t>
            </a:r>
          </a:p>
          <a:p>
            <a:pPr marL="342900" marR="469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000" dirty="0">
              <a:latin typeface="+mn-lt"/>
              <a:ea typeface="Open Sans" panose="020B0606030504020204" pitchFamily="34" charset="0"/>
            </a:endParaRPr>
          </a:p>
          <a:p>
            <a:pPr marL="342900" marR="469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2400" dirty="0">
                <a:latin typeface="+mn-lt"/>
                <a:ea typeface="Open Sans" panose="020B0606030504020204" pitchFamily="34" charset="0"/>
              </a:rPr>
              <a:t>Indigenous &amp; non-Indigenous students, 15-17 yrs</a:t>
            </a:r>
          </a:p>
          <a:p>
            <a:pPr marL="342900" marR="469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000" dirty="0">
              <a:latin typeface="+mn-lt"/>
              <a:ea typeface="Open Sans" panose="020B0606030504020204" pitchFamily="34" charset="0"/>
            </a:endParaRPr>
          </a:p>
          <a:p>
            <a:pPr marL="342900" marR="469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2400" dirty="0">
                <a:latin typeface="+mn-lt"/>
                <a:ea typeface="Open Sans" panose="020B0606030504020204" pitchFamily="34" charset="0"/>
              </a:rPr>
              <a:t>Winnipeg, BC, Nova Scotia</a:t>
            </a:r>
          </a:p>
          <a:p>
            <a:pPr marL="342900" marR="469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000" dirty="0">
              <a:latin typeface="+mn-lt"/>
              <a:ea typeface="Open Sans" panose="020B0606030504020204" pitchFamily="34" charset="0"/>
            </a:endParaRPr>
          </a:p>
          <a:p>
            <a:pPr marL="342900" marR="469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+mn-lt"/>
              </a:rPr>
              <a:t>90% </a:t>
            </a:r>
            <a:r>
              <a:rPr lang="en-US" sz="2400" dirty="0">
                <a:latin typeface="+mn-lt"/>
              </a:rPr>
              <a:t>- profound impact</a:t>
            </a:r>
            <a:endParaRPr lang="en-US" sz="2400" b="0" i="0" u="none" strike="noStrike" baseline="0" dirty="0">
              <a:latin typeface="+mn-lt"/>
            </a:endParaRPr>
          </a:p>
          <a:p>
            <a:pPr marL="342900" marR="469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000" b="0" i="0" u="none" strike="noStrike" baseline="0" dirty="0">
              <a:latin typeface="+mn-lt"/>
            </a:endParaRPr>
          </a:p>
          <a:p>
            <a:pPr marL="342900" marR="469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This year in Six Nations - March</a:t>
            </a:r>
            <a:endParaRPr lang="en-US" sz="1000" dirty="0">
              <a:latin typeface="+mn-lt"/>
            </a:endParaRPr>
          </a:p>
          <a:p>
            <a:pPr marL="342900" marR="469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+mn-lt"/>
              </a:rPr>
              <a:t> </a:t>
            </a:r>
          </a:p>
          <a:p>
            <a:pPr marL="342900" marR="469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Chair - John Currie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371109-1558-3A89-BA43-FD1115A91AA6}"/>
              </a:ext>
            </a:extLst>
          </p:cNvPr>
          <p:cNvSpPr/>
          <p:nvPr/>
        </p:nvSpPr>
        <p:spPr>
          <a:xfrm>
            <a:off x="8331200" y="6106160"/>
            <a:ext cx="622300" cy="314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 descr="A group of stars on a black background&#10;&#10;Description automatically generated">
            <a:extLst>
              <a:ext uri="{FF2B5EF4-FFF2-40B4-BE49-F238E27FC236}">
                <a16:creationId xmlns:a16="http://schemas.microsoft.com/office/drawing/2014/main" id="{6F5DD7AB-D954-5671-10E4-CB5F0879E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632" y="5896149"/>
            <a:ext cx="1642868" cy="972011"/>
          </a:xfrm>
          <a:prstGeom prst="rect">
            <a:avLst/>
          </a:prstGeom>
        </p:spPr>
      </p:pic>
      <p:pic>
        <p:nvPicPr>
          <p:cNvPr id="5122" name="Picture 2" descr="Youth-to-Youth - HIP (Honouring Indigenous Peoples)">
            <a:extLst>
              <a:ext uri="{FF2B5EF4-FFF2-40B4-BE49-F238E27FC236}">
                <a16:creationId xmlns:a16="http://schemas.microsoft.com/office/drawing/2014/main" id="{3A157D02-4CF3-5F10-39C6-80CCC0961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082" y="1901468"/>
            <a:ext cx="4730188" cy="354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IP National Youth to Youth Truth and ...">
            <a:extLst>
              <a:ext uri="{FF2B5EF4-FFF2-40B4-BE49-F238E27FC236}">
                <a16:creationId xmlns:a16="http://schemas.microsoft.com/office/drawing/2014/main" id="{D1D90D99-4E8D-69E6-C843-6A49C419A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61" y="24714"/>
            <a:ext cx="1235939" cy="123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396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205328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4800" b="1" dirty="0">
                <a:solidFill>
                  <a:schemeClr val="bg1"/>
                </a:solidFill>
                <a:latin typeface="+mn-lt"/>
              </a:rPr>
              <a:t>Rotaract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0997" y="1342771"/>
            <a:ext cx="3896950" cy="544764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For people </a:t>
            </a:r>
            <a:r>
              <a:rPr lang="en-US" sz="2400" b="0" i="0" dirty="0">
                <a:effectLst/>
                <a:latin typeface="+mn-lt"/>
              </a:rPr>
              <a:t>ages 18+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+mn-lt"/>
              </a:rPr>
              <a:t>Fun, friendship and community service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+mn-lt"/>
              </a:rPr>
              <a:t>10,000 Clubs, 200,000+ members worldwide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b="0" i="0" dirty="0">
              <a:effectLst/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8 Clubs in D7070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Includes eClub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Mostly university/college based though a few community based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Chair - Malaravan Balachandran</a:t>
            </a:r>
            <a:endParaRPr lang="en-US" altLang="en-US" sz="2000" dirty="0">
              <a:solidFill>
                <a:srgbClr val="39424A"/>
              </a:solidFill>
              <a:latin typeface="+mn-lt"/>
            </a:endParaRPr>
          </a:p>
        </p:txBody>
      </p:sp>
      <p:pic>
        <p:nvPicPr>
          <p:cNvPr id="5" name="Picture 4" descr="A group of stars on a black background&#10;&#10;Description automatically generated">
            <a:extLst>
              <a:ext uri="{FF2B5EF4-FFF2-40B4-BE49-F238E27FC236}">
                <a16:creationId xmlns:a16="http://schemas.microsoft.com/office/drawing/2014/main" id="{FD6EDD42-CA4E-CF1C-C751-5D4D028BD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632" y="5896149"/>
            <a:ext cx="1642868" cy="972011"/>
          </a:xfrm>
          <a:prstGeom prst="rect">
            <a:avLst/>
          </a:prstGeom>
        </p:spPr>
      </p:pic>
      <p:pic>
        <p:nvPicPr>
          <p:cNvPr id="3074" name="Picture 2" descr="Rotaract - Wikipedia">
            <a:extLst>
              <a:ext uri="{FF2B5EF4-FFF2-40B4-BE49-F238E27FC236}">
                <a16:creationId xmlns:a16="http://schemas.microsoft.com/office/drawing/2014/main" id="{72889623-225A-7800-8E61-145C66360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-57404"/>
            <a:ext cx="325755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otaract Club of Toronto | Thank you to ...">
            <a:extLst>
              <a:ext uri="{FF2B5EF4-FFF2-40B4-BE49-F238E27FC236}">
                <a16:creationId xmlns:a16="http://schemas.microsoft.com/office/drawing/2014/main" id="{E6092020-51E5-45AC-8D53-5D1106A0D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022" y="1835347"/>
            <a:ext cx="4763765" cy="356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51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01AE6-D185-60FA-3E3F-0BE47E66E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>
            <a:extLst>
              <a:ext uri="{FF2B5EF4-FFF2-40B4-BE49-F238E27FC236}">
                <a16:creationId xmlns:a16="http://schemas.microsoft.com/office/drawing/2014/main" id="{371671BA-184D-A852-07F5-65DBFF1D75B1}"/>
              </a:ext>
            </a:extLst>
          </p:cNvPr>
          <p:cNvSpPr txBox="1">
            <a:spLocks/>
          </p:cNvSpPr>
          <p:nvPr/>
        </p:nvSpPr>
        <p:spPr bwMode="auto">
          <a:xfrm>
            <a:off x="188913" y="205328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4800" b="1" dirty="0">
                <a:solidFill>
                  <a:schemeClr val="bg1"/>
                </a:solidFill>
                <a:latin typeface="+mn-lt"/>
              </a:rPr>
              <a:t>Youth at District Events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E1C723D-2491-BF62-16BE-BF24A4F3B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99" y="1296975"/>
            <a:ext cx="6078581" cy="53556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469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2400" dirty="0">
                <a:latin typeface="+mn-lt"/>
                <a:ea typeface="Open Sans" panose="020B0606030504020204" pitchFamily="34" charset="0"/>
              </a:rPr>
              <a:t>District Conference</a:t>
            </a:r>
          </a:p>
          <a:p>
            <a:pPr marL="342900" marR="469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2400" dirty="0">
              <a:latin typeface="+mn-lt"/>
              <a:ea typeface="Open Sans" panose="020B0606030504020204" pitchFamily="34" charset="0"/>
            </a:endParaRPr>
          </a:p>
          <a:p>
            <a:pPr marL="342900" marR="469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2400" dirty="0">
                <a:latin typeface="+mn-lt"/>
                <a:ea typeface="Open Sans" panose="020B0606030504020204" pitchFamily="34" charset="0"/>
              </a:rPr>
              <a:t>District Assembly</a:t>
            </a:r>
          </a:p>
          <a:p>
            <a:pPr marL="342900" marR="469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2400" dirty="0">
              <a:latin typeface="+mn-lt"/>
              <a:ea typeface="Open Sans" panose="020B0606030504020204" pitchFamily="34" charset="0"/>
            </a:endParaRPr>
          </a:p>
          <a:p>
            <a:pPr marL="342900" marR="469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2400" dirty="0">
                <a:latin typeface="+mn-lt"/>
                <a:ea typeface="Open Sans" panose="020B0606030504020204" pitchFamily="34" charset="0"/>
              </a:rPr>
              <a:t>Foundation Walk</a:t>
            </a:r>
          </a:p>
          <a:p>
            <a:pPr marL="342900" marR="469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2400" dirty="0">
              <a:latin typeface="+mn-lt"/>
              <a:ea typeface="Open Sans" panose="020B0606030504020204" pitchFamily="34" charset="0"/>
            </a:endParaRPr>
          </a:p>
          <a:p>
            <a:pPr marL="342900" marR="469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2400" dirty="0">
                <a:latin typeface="+mn-lt"/>
                <a:ea typeface="Open Sans" panose="020B0606030504020204" pitchFamily="34" charset="0"/>
              </a:rPr>
              <a:t>Great Lakes Watershed Clean-up</a:t>
            </a:r>
          </a:p>
          <a:p>
            <a:pPr marL="342900" marR="469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2400" dirty="0">
              <a:latin typeface="+mn-lt"/>
              <a:ea typeface="Open Sans" panose="020B0606030504020204" pitchFamily="34" charset="0"/>
            </a:endParaRPr>
          </a:p>
          <a:p>
            <a:pPr marL="342900" marR="469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2400" dirty="0">
                <a:latin typeface="+mn-lt"/>
                <a:ea typeface="Open Sans" panose="020B0606030504020204" pitchFamily="34" charset="0"/>
              </a:rPr>
              <a:t>Year-end District Celebrations</a:t>
            </a:r>
          </a:p>
          <a:p>
            <a:pPr marL="342900" marR="469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2400" dirty="0">
              <a:latin typeface="+mn-lt"/>
              <a:ea typeface="Open Sans" panose="020B0606030504020204" pitchFamily="34" charset="0"/>
            </a:endParaRPr>
          </a:p>
          <a:p>
            <a:pPr marL="342900" marR="469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2400" dirty="0">
                <a:latin typeface="+mn-lt"/>
                <a:ea typeface="Open Sans" panose="020B0606030504020204" pitchFamily="34" charset="0"/>
              </a:rPr>
              <a:t>Etc. Etc. Etc.</a:t>
            </a:r>
          </a:p>
          <a:p>
            <a:pPr marL="342900" marR="469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2400" dirty="0">
              <a:latin typeface="+mn-lt"/>
              <a:ea typeface="Open Sans" panose="020B0606030504020204" pitchFamily="34" charset="0"/>
            </a:endParaRPr>
          </a:p>
          <a:p>
            <a:pPr marL="342900" marR="469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000" dirty="0">
              <a:latin typeface="+mn-lt"/>
              <a:ea typeface="Open Sans" panose="020B06060305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B5661D-3B00-D6D7-B06A-7C9CCD818E96}"/>
              </a:ext>
            </a:extLst>
          </p:cNvPr>
          <p:cNvSpPr/>
          <p:nvPr/>
        </p:nvSpPr>
        <p:spPr>
          <a:xfrm>
            <a:off x="8331200" y="6106160"/>
            <a:ext cx="622300" cy="314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 descr="A group of stars on a black background&#10;&#10;Description automatically generated">
            <a:extLst>
              <a:ext uri="{FF2B5EF4-FFF2-40B4-BE49-F238E27FC236}">
                <a16:creationId xmlns:a16="http://schemas.microsoft.com/office/drawing/2014/main" id="{6BF724E4-ECA2-6D36-4D49-6C8E3D120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632" y="5896149"/>
            <a:ext cx="1642868" cy="972011"/>
          </a:xfrm>
          <a:prstGeom prst="rect">
            <a:avLst/>
          </a:prstGeom>
        </p:spPr>
      </p:pic>
      <p:pic>
        <p:nvPicPr>
          <p:cNvPr id="5126" name="Picture 6" descr="HIP National Youth to Youth Truth and ...">
            <a:extLst>
              <a:ext uri="{FF2B5EF4-FFF2-40B4-BE49-F238E27FC236}">
                <a16:creationId xmlns:a16="http://schemas.microsoft.com/office/drawing/2014/main" id="{B50F50B3-3DA6-BA8C-852C-DCB2AEC23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61" y="24714"/>
            <a:ext cx="1235939" cy="123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illowdale Rotary Club Sponsors New Rotaract Club | District 7070">
            <a:extLst>
              <a:ext uri="{FF2B5EF4-FFF2-40B4-BE49-F238E27FC236}">
                <a16:creationId xmlns:a16="http://schemas.microsoft.com/office/drawing/2014/main" id="{CA8437A2-BD52-714B-6A42-DF03DFE1B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175" y="1441267"/>
            <a:ext cx="3255692" cy="436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77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3E47D-6AB6-9AE3-CDBC-0BFEE0A6A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>
            <a:extLst>
              <a:ext uri="{FF2B5EF4-FFF2-40B4-BE49-F238E27FC236}">
                <a16:creationId xmlns:a16="http://schemas.microsoft.com/office/drawing/2014/main" id="{4469A723-B503-804B-859D-62BCD40FB7E0}"/>
              </a:ext>
            </a:extLst>
          </p:cNvPr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+mn-lt"/>
              </a:rPr>
              <a:t>Benefits to Youth?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D32242-73A2-956F-A84B-1CDD6DE7B94A}"/>
              </a:ext>
            </a:extLst>
          </p:cNvPr>
          <p:cNvSpPr/>
          <p:nvPr/>
        </p:nvSpPr>
        <p:spPr>
          <a:xfrm>
            <a:off x="89810" y="1100138"/>
            <a:ext cx="93384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solidFill>
                <a:srgbClr val="222222"/>
              </a:solidFill>
              <a:highlight>
                <a:srgbClr val="FFFFFF"/>
              </a:highlight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highlight>
                  <a:srgbClr val="FFFFFF"/>
                </a:highlight>
              </a:rPr>
              <a:t>Build leadership and key skills (</a:t>
            </a:r>
            <a:r>
              <a:rPr lang="en-US" sz="2400" dirty="0" err="1">
                <a:highlight>
                  <a:srgbClr val="FFFFFF"/>
                </a:highlight>
              </a:rPr>
              <a:t>e.g</a:t>
            </a:r>
            <a:r>
              <a:rPr lang="en-US" sz="2400" dirty="0">
                <a:highlight>
                  <a:srgbClr val="FFFFFF"/>
                </a:highlight>
              </a:rPr>
              <a:t> President, Board, Project Mngmt)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1000" dirty="0">
              <a:highlight>
                <a:srgbClr val="FFFFFF"/>
              </a:highlight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highlight>
                  <a:srgbClr val="FFFFFF"/>
                </a:highlight>
              </a:rPr>
              <a:t>Serve/give back to your community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1000" dirty="0">
              <a:highlight>
                <a:srgbClr val="FFFFFF"/>
              </a:highlight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highlight>
                  <a:srgbClr val="FFFFFF"/>
                </a:highlight>
              </a:rPr>
              <a:t>Connect with other young people, socialize, have fun 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1000" dirty="0">
              <a:highlight>
                <a:srgbClr val="FFFFFF"/>
              </a:highlight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highlight>
                  <a:srgbClr val="FFFFFF"/>
                </a:highlight>
              </a:rPr>
              <a:t>Develop network of Rotarians in all professions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1000" dirty="0">
              <a:highlight>
                <a:srgbClr val="FFFFFF"/>
              </a:highlight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highlight>
                  <a:srgbClr val="FFFFFF"/>
                </a:highlight>
              </a:rPr>
              <a:t>References for school/job applications; build resume!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1000" dirty="0">
              <a:highlight>
                <a:srgbClr val="FFFFFF"/>
              </a:highlight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highlight>
                  <a:srgbClr val="FFFFFF"/>
                </a:highlight>
              </a:rPr>
              <a:t>Annual awards &amp; recognition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1000" dirty="0">
              <a:highlight>
                <a:srgbClr val="FFFFFF"/>
              </a:highlight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highlight>
                  <a:srgbClr val="FFFFFF"/>
                </a:highlight>
              </a:rPr>
              <a:t>Attend Youth Service events - RYLS, Youth Exchange, HIP Y2Y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1000" dirty="0">
              <a:highlight>
                <a:srgbClr val="FFFFFF"/>
              </a:highlight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highlight>
                  <a:srgbClr val="FFFFFF"/>
                </a:highlight>
              </a:rPr>
              <a:t>Attend annual District Conference, District Assembly,  GLWC, </a:t>
            </a:r>
            <a:r>
              <a:rPr lang="en-US" sz="2400" dirty="0" err="1">
                <a:highlight>
                  <a:srgbClr val="FFFFFF"/>
                </a:highlight>
              </a:rPr>
              <a:t>etc</a:t>
            </a:r>
            <a:endParaRPr lang="en-US" sz="2400" dirty="0">
              <a:highlight>
                <a:srgbClr val="FFFFFF"/>
              </a:highlight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1000" dirty="0">
              <a:highlight>
                <a:srgbClr val="FFFFFF"/>
              </a:highlight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highlight>
                  <a:srgbClr val="FFFFFF"/>
                </a:highlight>
              </a:rPr>
              <a:t>Volunteer for projects lead by sponsor Rotary Club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22222"/>
              </a:solidFill>
              <a:highlight>
                <a:srgbClr val="FFFFFF"/>
              </a:highlight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36F207-E10E-2B42-E401-104D89FE57D2}"/>
              </a:ext>
            </a:extLst>
          </p:cNvPr>
          <p:cNvSpPr/>
          <p:nvPr/>
        </p:nvSpPr>
        <p:spPr>
          <a:xfrm>
            <a:off x="8331200" y="6106160"/>
            <a:ext cx="622300" cy="314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 descr="A group of stars on a black background&#10;&#10;Description automatically generated">
            <a:extLst>
              <a:ext uri="{FF2B5EF4-FFF2-40B4-BE49-F238E27FC236}">
                <a16:creationId xmlns:a16="http://schemas.microsoft.com/office/drawing/2014/main" id="{0D87B886-6E17-6536-934D-02CFEAF19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632" y="5896149"/>
            <a:ext cx="1642868" cy="972011"/>
          </a:xfrm>
          <a:prstGeom prst="rect">
            <a:avLst/>
          </a:prstGeom>
        </p:spPr>
      </p:pic>
      <p:pic>
        <p:nvPicPr>
          <p:cNvPr id="3" name="Picture 2" descr="Benefits | RNAO.ca">
            <a:extLst>
              <a:ext uri="{FF2B5EF4-FFF2-40B4-BE49-F238E27FC236}">
                <a16:creationId xmlns:a16="http://schemas.microsoft.com/office/drawing/2014/main" id="{59265C3A-1DFB-BA81-6C47-280980C72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-24066"/>
            <a:ext cx="34290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79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 txBox="1">
            <a:spLocks/>
          </p:cNvSpPr>
          <p:nvPr/>
        </p:nvSpPr>
        <p:spPr bwMode="auto">
          <a:xfrm>
            <a:off x="0" y="334667"/>
            <a:ext cx="937799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400" b="1" dirty="0">
                <a:solidFill>
                  <a:schemeClr val="bg1"/>
                </a:solidFill>
                <a:latin typeface="Arial Narrow Bold" pitchFamily="-84" charset="0"/>
              </a:rPr>
              <a:t>10 Things your Club can do to GROW Youth Services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19541" y="1314386"/>
            <a:ext cx="8824459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n-US" sz="2200" b="0" i="0" dirty="0">
                <a:effectLst/>
                <a:latin typeface="+mn-lt"/>
              </a:rPr>
              <a:t>Bring info back to your Club/help pr</a:t>
            </a:r>
            <a:r>
              <a:rPr lang="en-US" sz="2200" dirty="0">
                <a:latin typeface="+mn-lt"/>
              </a:rPr>
              <a:t>omote our District Youth programs</a:t>
            </a:r>
          </a:p>
          <a:p>
            <a:pPr marL="342900" indent="-342900">
              <a:buAutoNum type="arabicParenR"/>
            </a:pPr>
            <a:endParaRPr lang="en-US" sz="1000" b="0" i="0" dirty="0">
              <a:effectLst/>
              <a:latin typeface="+mn-lt"/>
            </a:endParaRPr>
          </a:p>
          <a:p>
            <a:pPr marL="342900" indent="-342900">
              <a:buAutoNum type="arabicParenR"/>
            </a:pPr>
            <a:r>
              <a:rPr lang="en-US" sz="2200" dirty="0">
                <a:latin typeface="+mn-lt"/>
              </a:rPr>
              <a:t>Reach out to Rotary Club members/friends – get their kids involved</a:t>
            </a:r>
          </a:p>
          <a:p>
            <a:pPr marL="342900" indent="-342900">
              <a:buAutoNum type="arabicParenR"/>
            </a:pPr>
            <a:endParaRPr lang="en-US" sz="800" dirty="0">
              <a:latin typeface="+mn-lt"/>
            </a:endParaRPr>
          </a:p>
          <a:p>
            <a:pPr marL="342900" indent="-342900">
              <a:buAutoNum type="arabicParenR"/>
            </a:pPr>
            <a:r>
              <a:rPr lang="en-US" sz="2200" dirty="0">
                <a:latin typeface="+mn-lt"/>
              </a:rPr>
              <a:t>Join the District Youth Services Committee</a:t>
            </a:r>
          </a:p>
          <a:p>
            <a:pPr marL="342900" indent="-342900">
              <a:buAutoNum type="arabicParenR"/>
            </a:pPr>
            <a:endParaRPr lang="en-US" sz="800" b="0" i="0" dirty="0">
              <a:effectLst/>
              <a:latin typeface="+mn-lt"/>
            </a:endParaRPr>
          </a:p>
          <a:p>
            <a:pPr marL="342900" indent="-342900">
              <a:buAutoNum type="arabicParenR"/>
            </a:pPr>
            <a:r>
              <a:rPr lang="en-US" sz="2200" dirty="0">
                <a:latin typeface="+mn-lt"/>
              </a:rPr>
              <a:t>Ensure funding within your Club's budget is set aside for Youth Services</a:t>
            </a:r>
          </a:p>
          <a:p>
            <a:pPr marL="342900" indent="-342900">
              <a:buAutoNum type="arabicParenR"/>
            </a:pPr>
            <a:endParaRPr lang="en-US" sz="800" b="0" i="0" dirty="0">
              <a:effectLst/>
              <a:latin typeface="+mn-lt"/>
            </a:endParaRPr>
          </a:p>
          <a:p>
            <a:pPr marL="342900" indent="-342900">
              <a:buAutoNum type="arabicParenR"/>
            </a:pPr>
            <a:r>
              <a:rPr lang="en-US" sz="2200" b="0" i="0" dirty="0">
                <a:effectLst/>
                <a:latin typeface="+mn-lt"/>
              </a:rPr>
              <a:t>Ensure Youth Services </a:t>
            </a:r>
            <a:r>
              <a:rPr lang="en-US" sz="2200" dirty="0">
                <a:latin typeface="+mn-lt"/>
              </a:rPr>
              <a:t>Committee set up in your Club </a:t>
            </a:r>
          </a:p>
          <a:p>
            <a:pPr marL="342900" indent="-342900">
              <a:buAutoNum type="arabicParenR"/>
            </a:pPr>
            <a:endParaRPr lang="en-US" sz="800" dirty="0">
              <a:latin typeface="+mn-lt"/>
            </a:endParaRPr>
          </a:p>
          <a:p>
            <a:pPr marL="342900" indent="-342900">
              <a:buAutoNum type="arabicParenR"/>
            </a:pPr>
            <a:r>
              <a:rPr lang="en-US" sz="2200" dirty="0">
                <a:latin typeface="+mn-lt"/>
              </a:rPr>
              <a:t>Update Clubrunner with the Youth Services Director's name</a:t>
            </a:r>
          </a:p>
          <a:p>
            <a:pPr marL="342900" indent="-342900">
              <a:buAutoNum type="arabicParenR"/>
            </a:pPr>
            <a:endParaRPr lang="en-US" sz="800" b="0" i="0" dirty="0">
              <a:effectLst/>
              <a:latin typeface="+mn-lt"/>
            </a:endParaRPr>
          </a:p>
          <a:p>
            <a:pPr marL="342900" indent="-342900">
              <a:buAutoNum type="arabicParenR"/>
            </a:pPr>
            <a:r>
              <a:rPr lang="en-US" sz="2200" dirty="0">
                <a:latin typeface="+mn-lt"/>
              </a:rPr>
              <a:t>Sponsor a Rotaract or Interactor Club</a:t>
            </a:r>
            <a:endParaRPr lang="en-US" sz="2200" b="0" i="0" dirty="0">
              <a:effectLst/>
              <a:latin typeface="+mn-lt"/>
            </a:endParaRPr>
          </a:p>
          <a:p>
            <a:pPr marL="342900" indent="-342900">
              <a:buAutoNum type="arabicParenR"/>
            </a:pPr>
            <a:endParaRPr lang="en-US" sz="800" dirty="0">
              <a:latin typeface="+mn-lt"/>
            </a:endParaRPr>
          </a:p>
          <a:p>
            <a:pPr marL="342900" indent="-342900">
              <a:buFontTx/>
              <a:buAutoNum type="arabicParenR"/>
            </a:pPr>
            <a:r>
              <a:rPr lang="en-US" sz="2200" dirty="0">
                <a:latin typeface="+mn-lt"/>
              </a:rPr>
              <a:t>Sponsor a youth to attend a District event (i.e. Assembly, Conference)</a:t>
            </a:r>
          </a:p>
          <a:p>
            <a:pPr marL="342900" indent="-342900">
              <a:buAutoNum type="arabicParenR"/>
            </a:pPr>
            <a:endParaRPr lang="en-US" sz="800" dirty="0">
              <a:latin typeface="+mn-lt"/>
            </a:endParaRPr>
          </a:p>
          <a:p>
            <a:pPr marL="342900" indent="-342900">
              <a:buAutoNum type="arabicParenR"/>
            </a:pPr>
            <a:r>
              <a:rPr lang="en-US" sz="2200" dirty="0">
                <a:latin typeface="+mn-lt"/>
              </a:rPr>
              <a:t>Sponsor a youth from the community or Rotary family to join RYLS</a:t>
            </a:r>
          </a:p>
          <a:p>
            <a:pPr marL="342900" indent="-342900">
              <a:buAutoNum type="arabicParenR"/>
            </a:pPr>
            <a:endParaRPr lang="en-US" sz="800" dirty="0">
              <a:latin typeface="+mn-lt"/>
            </a:endParaRPr>
          </a:p>
          <a:p>
            <a:pPr marL="342900" indent="-342900">
              <a:buAutoNum type="arabicParenR"/>
            </a:pPr>
            <a:r>
              <a:rPr lang="en-US" sz="2200" dirty="0">
                <a:latin typeface="+mn-lt"/>
              </a:rPr>
              <a:t>Have us speak to your Club to get them excited about Youth Services!! </a:t>
            </a:r>
          </a:p>
          <a:p>
            <a:endParaRPr lang="en-US" sz="1600" b="1" dirty="0">
              <a:highlight>
                <a:srgbClr val="FFFFFF"/>
              </a:highlight>
              <a:latin typeface="+mn-lt"/>
            </a:endParaRPr>
          </a:p>
          <a:p>
            <a:pPr algn="ctr"/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+mn-lt"/>
              </a:rPr>
              <a:t>WE CAN HELP!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A359AD-E703-0EC0-A25E-82F60734FBD8}"/>
              </a:ext>
            </a:extLst>
          </p:cNvPr>
          <p:cNvSpPr/>
          <p:nvPr/>
        </p:nvSpPr>
        <p:spPr>
          <a:xfrm>
            <a:off x="8331200" y="6106160"/>
            <a:ext cx="622300" cy="314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 descr="A group of stars on a black background&#10;&#10;Description automatically generated">
            <a:extLst>
              <a:ext uri="{FF2B5EF4-FFF2-40B4-BE49-F238E27FC236}">
                <a16:creationId xmlns:a16="http://schemas.microsoft.com/office/drawing/2014/main" id="{47EFF2A3-0BD3-09CB-F789-8A543706E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632" y="5896149"/>
            <a:ext cx="1642868" cy="97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068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stars on a black background&#10;&#10;Description automatically generated">
            <a:extLst>
              <a:ext uri="{FF2B5EF4-FFF2-40B4-BE49-F238E27FC236}">
                <a16:creationId xmlns:a16="http://schemas.microsoft.com/office/drawing/2014/main" id="{46F9ACEB-D0B0-4306-F45C-4A005FB38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3996" y="5962504"/>
            <a:ext cx="1296323" cy="7669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62A54F-7AAB-F2D7-832E-C441A0682387}"/>
              </a:ext>
            </a:extLst>
          </p:cNvPr>
          <p:cNvSpPr txBox="1"/>
          <p:nvPr/>
        </p:nvSpPr>
        <p:spPr>
          <a:xfrm>
            <a:off x="310613" y="3902090"/>
            <a:ext cx="5825736" cy="1039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800" b="1" dirty="0">
                <a:solidFill>
                  <a:schemeClr val="bg1"/>
                </a:solidFill>
                <a:latin typeface="+mn-lt"/>
              </a:rPr>
              <a:t>Youth Services in </a:t>
            </a:r>
          </a:p>
          <a:p>
            <a:pPr eaLnBrk="1" hangingPunct="1">
              <a:lnSpc>
                <a:spcPct val="80000"/>
              </a:lnSpc>
            </a:pPr>
            <a:r>
              <a:rPr lang="en-US" sz="3800" b="1" dirty="0">
                <a:solidFill>
                  <a:schemeClr val="bg1"/>
                </a:solidFill>
                <a:latin typeface="+mn-lt"/>
              </a:rPr>
              <a:t>Rotary District 7070</a:t>
            </a:r>
          </a:p>
        </p:txBody>
      </p:sp>
      <p:pic>
        <p:nvPicPr>
          <p:cNvPr id="1026" name="Picture 2" descr="Interact Food Drive 2022 | Rotary Club of Minden">
            <a:extLst>
              <a:ext uri="{FF2B5EF4-FFF2-40B4-BE49-F238E27FC236}">
                <a16:creationId xmlns:a16="http://schemas.microsoft.com/office/drawing/2014/main" id="{CB822815-1899-74C2-2CCA-61EDD4AB5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990" y="38210"/>
            <a:ext cx="5529431" cy="366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ew Interact Club in Richmond | ROTARY CLUB OF RICHMOND, B.C. Canada">
            <a:extLst>
              <a:ext uri="{FF2B5EF4-FFF2-40B4-BE49-F238E27FC236}">
                <a16:creationId xmlns:a16="http://schemas.microsoft.com/office/drawing/2014/main" id="{715F1935-5DF2-7310-9B5A-CA9B72541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590" y="3701417"/>
            <a:ext cx="4157831" cy="311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AT IS INTERACT AND ROTARACT?... - Rotary District 7070 | Facebook">
            <a:extLst>
              <a:ext uri="{FF2B5EF4-FFF2-40B4-BE49-F238E27FC236}">
                <a16:creationId xmlns:a16="http://schemas.microsoft.com/office/drawing/2014/main" id="{5D5038C1-A89C-DBFF-0EAF-DE11C61B7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06" y="87004"/>
            <a:ext cx="3265010" cy="326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D8829-D36C-D0C5-E51E-CB9596D63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>
            <a:extLst>
              <a:ext uri="{FF2B5EF4-FFF2-40B4-BE49-F238E27FC236}">
                <a16:creationId xmlns:a16="http://schemas.microsoft.com/office/drawing/2014/main" id="{FE2A65FD-B4A4-0CCD-709C-53A7387CA1BB}"/>
              </a:ext>
            </a:extLst>
          </p:cNvPr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4800" b="1" dirty="0">
                <a:solidFill>
                  <a:schemeClr val="bg1"/>
                </a:solidFill>
                <a:latin typeface="+mn-lt"/>
              </a:rPr>
              <a:t>Thank you – Q&amp;A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F68A2E-24BB-5220-6EE9-DBB7616CDC11}"/>
              </a:ext>
            </a:extLst>
          </p:cNvPr>
          <p:cNvSpPr/>
          <p:nvPr/>
        </p:nvSpPr>
        <p:spPr>
          <a:xfrm>
            <a:off x="8331200" y="6106160"/>
            <a:ext cx="622300" cy="314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 descr="A group of stars on a black background&#10;&#10;Description automatically generated">
            <a:extLst>
              <a:ext uri="{FF2B5EF4-FFF2-40B4-BE49-F238E27FC236}">
                <a16:creationId xmlns:a16="http://schemas.microsoft.com/office/drawing/2014/main" id="{D1434CD0-E84C-9430-4E5C-81A6D2ACB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632" y="5896149"/>
            <a:ext cx="1642868" cy="972011"/>
          </a:xfrm>
          <a:prstGeom prst="rect">
            <a:avLst/>
          </a:prstGeom>
        </p:spPr>
      </p:pic>
      <p:pic>
        <p:nvPicPr>
          <p:cNvPr id="6146" name="Picture 2" descr="Thank You, Thank You PNG Files For Sublimation Printing, Thank You Png,  Thank You Clipart, Thank You Sublimation, Hand Drawn Png">
            <a:extLst>
              <a:ext uri="{FF2B5EF4-FFF2-40B4-BE49-F238E27FC236}">
                <a16:creationId xmlns:a16="http://schemas.microsoft.com/office/drawing/2014/main" id="{881A6576-8750-66E2-A0BF-FAA599E10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6908"/>
            <a:ext cx="914400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275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2360F-95F9-69CD-5D06-A905D5479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>
            <a:extLst>
              <a:ext uri="{FF2B5EF4-FFF2-40B4-BE49-F238E27FC236}">
                <a16:creationId xmlns:a16="http://schemas.microsoft.com/office/drawing/2014/main" id="{6FFD6CFE-74E9-91DD-792A-F8E09AFDD507}"/>
              </a:ext>
            </a:extLst>
          </p:cNvPr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4800" b="1" dirty="0">
                <a:solidFill>
                  <a:schemeClr val="bg1"/>
                </a:solidFill>
                <a:latin typeface="+mn-lt"/>
              </a:rPr>
              <a:t>Agenda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53EE48-8017-D515-D153-7A1B0C417CF6}"/>
              </a:ext>
            </a:extLst>
          </p:cNvPr>
          <p:cNvSpPr/>
          <p:nvPr/>
        </p:nvSpPr>
        <p:spPr>
          <a:xfrm>
            <a:off x="129041" y="1344489"/>
            <a:ext cx="8824459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222222"/>
                </a:solidFill>
                <a:highlight>
                  <a:srgbClr val="FFFFFF"/>
                </a:highlight>
                <a:latin typeface="+mn-lt"/>
              </a:rPr>
              <a:t>Introduction &amp; District 7070 overview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222222"/>
                </a:solidFill>
                <a:highlight>
                  <a:srgbClr val="FFFFFF"/>
                </a:highlight>
                <a:latin typeface="+mn-lt"/>
              </a:rPr>
              <a:t>What opportunities exist for youth in District 7070?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222222"/>
                </a:solidFill>
                <a:highlight>
                  <a:srgbClr val="FFFFFF"/>
                </a:highlight>
                <a:latin typeface="+mn-lt"/>
              </a:rPr>
              <a:t>RYLS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222222"/>
                </a:solidFill>
                <a:highlight>
                  <a:srgbClr val="FFFFFF"/>
                </a:highlight>
                <a:latin typeface="+mn-lt"/>
              </a:rPr>
              <a:t>Youth Exchange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222222"/>
                </a:solidFill>
                <a:highlight>
                  <a:srgbClr val="FFFFFF"/>
                </a:highlight>
                <a:latin typeface="+mn-lt"/>
              </a:rPr>
              <a:t>Rotaract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222222"/>
                </a:solidFill>
                <a:highlight>
                  <a:srgbClr val="FFFFFF"/>
                </a:highlight>
                <a:latin typeface="+mn-lt"/>
              </a:rPr>
              <a:t>Interact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222222"/>
                </a:solidFill>
                <a:highlight>
                  <a:srgbClr val="FFFFFF"/>
                </a:highlight>
                <a:latin typeface="+mn-lt"/>
              </a:rPr>
              <a:t>HIP Y2Y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222222"/>
                </a:solidFill>
                <a:highlight>
                  <a:srgbClr val="FFFFFF"/>
                </a:highlight>
                <a:latin typeface="+mn-lt"/>
              </a:rPr>
              <a:t>District Events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222222"/>
                </a:solidFill>
                <a:highlight>
                  <a:srgbClr val="FFFFFF"/>
                </a:highlight>
                <a:latin typeface="+mn-lt"/>
              </a:rPr>
              <a:t>Benefits for Youth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222222"/>
                </a:solidFill>
                <a:highlight>
                  <a:srgbClr val="FFFFFF"/>
                </a:highlight>
                <a:latin typeface="+mn-lt"/>
              </a:rPr>
              <a:t>How you can help promote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222222"/>
                </a:solidFill>
                <a:highlight>
                  <a:srgbClr val="FFFFFF"/>
                </a:highlight>
                <a:latin typeface="+mn-lt"/>
              </a:rPr>
              <a:t>Q&amp;A</a:t>
            </a:r>
          </a:p>
          <a:p>
            <a:endParaRPr lang="en-US" sz="2400" dirty="0">
              <a:solidFill>
                <a:srgbClr val="222222"/>
              </a:solidFill>
              <a:highlight>
                <a:srgbClr val="FFFFFF"/>
              </a:highlight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22222"/>
              </a:solidFill>
              <a:highlight>
                <a:srgbClr val="FFFFFF"/>
              </a:highlight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22222"/>
              </a:solidFill>
              <a:highlight>
                <a:srgbClr val="FFFFFF"/>
              </a:highlight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222222"/>
              </a:solidFill>
              <a:highlight>
                <a:srgbClr val="FFFFFF"/>
              </a:highlight>
              <a:latin typeface="+mn-lt"/>
            </a:endParaRPr>
          </a:p>
          <a:p>
            <a:pPr lvl="2" algn="ctr"/>
            <a:endParaRPr lang="en-US" sz="2800" b="1" dirty="0">
              <a:solidFill>
                <a:srgbClr val="FF0000"/>
              </a:solidFill>
              <a:highlight>
                <a:srgbClr val="FFFFFF"/>
              </a:highlight>
              <a:latin typeface="+mn-lt"/>
            </a:endParaRPr>
          </a:p>
          <a:p>
            <a:pPr marL="2114550" lvl="4" indent="-285750">
              <a:buFont typeface="Arial" panose="020B0604020202020204" pitchFamily="34" charset="0"/>
              <a:buChar char="•"/>
            </a:pPr>
            <a:endParaRPr lang="en-US" sz="2000" dirty="0">
              <a:latin typeface="Georgia" panose="02040502050405020303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F2FFB-597F-3330-1F43-E467820A9484}"/>
              </a:ext>
            </a:extLst>
          </p:cNvPr>
          <p:cNvSpPr/>
          <p:nvPr/>
        </p:nvSpPr>
        <p:spPr>
          <a:xfrm>
            <a:off x="8331200" y="6106160"/>
            <a:ext cx="622300" cy="314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 descr="A group of stars on a black background&#10;&#10;Description automatically generated">
            <a:extLst>
              <a:ext uri="{FF2B5EF4-FFF2-40B4-BE49-F238E27FC236}">
                <a16:creationId xmlns:a16="http://schemas.microsoft.com/office/drawing/2014/main" id="{B5AB1B6E-6D4E-0FBC-A477-408033F37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632" y="5896149"/>
            <a:ext cx="1642868" cy="972011"/>
          </a:xfrm>
          <a:prstGeom prst="rect">
            <a:avLst/>
          </a:prstGeom>
        </p:spPr>
      </p:pic>
      <p:pic>
        <p:nvPicPr>
          <p:cNvPr id="7170" name="Picture 2" descr="Agenda - Free files and folders icons">
            <a:extLst>
              <a:ext uri="{FF2B5EF4-FFF2-40B4-BE49-F238E27FC236}">
                <a16:creationId xmlns:a16="http://schemas.microsoft.com/office/drawing/2014/main" id="{C406AC62-89B4-334D-1363-F436FC480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255" y="281450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719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en-US" sz="3600" b="1" dirty="0">
              <a:solidFill>
                <a:schemeClr val="bg1"/>
              </a:solidFill>
              <a:latin typeface="Arial Narrow Bold" pitchFamily="-8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041" y="1066857"/>
            <a:ext cx="8824459" cy="6848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222222"/>
              </a:solidFill>
              <a:highlight>
                <a:srgbClr val="FFFFFF"/>
              </a:highlight>
              <a:latin typeface="+mn-lt"/>
            </a:endParaRPr>
          </a:p>
          <a:p>
            <a:r>
              <a:rPr lang="en-US" sz="2600" dirty="0">
                <a:solidFill>
                  <a:srgbClr val="222222"/>
                </a:solidFill>
                <a:highlight>
                  <a:srgbClr val="FFFFFF"/>
                </a:highlight>
                <a:latin typeface="+mn-lt"/>
              </a:rPr>
              <a:t>Who am I?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222222"/>
              </a:solidFill>
              <a:highlight>
                <a:srgbClr val="FFFFFF"/>
              </a:highlight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222222"/>
                </a:solidFill>
                <a:highlight>
                  <a:srgbClr val="FFFFFF"/>
                </a:highlight>
                <a:latin typeface="+mn-lt"/>
              </a:rPr>
              <a:t>Rotarian since 2006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222222"/>
                </a:solidFill>
                <a:highlight>
                  <a:srgbClr val="FFFFFF"/>
                </a:highlight>
                <a:latin typeface="+mn-lt"/>
              </a:rPr>
              <a:t>President, Whitby Sunrise, 2011-12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222222"/>
                </a:solidFill>
                <a:highlight>
                  <a:srgbClr val="FFFFFF"/>
                </a:highlight>
                <a:latin typeface="+mn-lt"/>
              </a:rPr>
              <a:t>Rotaract Chair, 2018-21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222222"/>
                </a:solidFill>
                <a:highlight>
                  <a:srgbClr val="FFFFFF"/>
                </a:highlight>
                <a:latin typeface="+mn-lt"/>
              </a:rPr>
              <a:t>District 7070 Governor, 2020-21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222222"/>
                </a:solidFill>
                <a:highlight>
                  <a:srgbClr val="FFFFFF"/>
                </a:highlight>
                <a:latin typeface="+mn-lt"/>
              </a:rPr>
              <a:t>Youth Service Director, since 2021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222222"/>
                </a:solidFill>
                <a:highlight>
                  <a:srgbClr val="FFFFFF"/>
                </a:highlight>
                <a:latin typeface="+mn-lt"/>
              </a:rPr>
              <a:t>RYLS Chair, since 2022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222222"/>
                </a:solidFill>
                <a:highlight>
                  <a:srgbClr val="FFFFFF"/>
                </a:highlight>
                <a:latin typeface="+mn-lt"/>
              </a:rPr>
              <a:t>Past 25+ years working in IT at RBC/TD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222222"/>
                </a:solidFill>
                <a:highlight>
                  <a:srgbClr val="FFFFFF"/>
                </a:highlight>
                <a:latin typeface="+mn-lt"/>
              </a:rPr>
              <a:t>Now retired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222222"/>
                </a:solidFill>
                <a:highlight>
                  <a:srgbClr val="FFFFFF"/>
                </a:highlight>
                <a:latin typeface="+mn-lt"/>
              </a:rPr>
              <a:t>Die-hard </a:t>
            </a:r>
            <a:r>
              <a:rPr lang="en-US" sz="2600" dirty="0" err="1">
                <a:solidFill>
                  <a:srgbClr val="222222"/>
                </a:solidFill>
                <a:highlight>
                  <a:srgbClr val="FFFFFF"/>
                </a:highlight>
                <a:latin typeface="+mn-lt"/>
              </a:rPr>
              <a:t>Leafs</a:t>
            </a:r>
            <a:r>
              <a:rPr lang="en-US" sz="2600" dirty="0">
                <a:solidFill>
                  <a:srgbClr val="222222"/>
                </a:solidFill>
                <a:highlight>
                  <a:srgbClr val="FFFFFF"/>
                </a:highlight>
                <a:latin typeface="+mn-lt"/>
              </a:rPr>
              <a:t> Fan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222222"/>
                </a:solidFill>
                <a:highlight>
                  <a:srgbClr val="FFFFFF"/>
                </a:highlight>
                <a:latin typeface="+mn-lt"/>
              </a:rPr>
              <a:t>Wife Leslie, 29 years married</a:t>
            </a:r>
            <a:endParaRPr lang="en-US" sz="2800" dirty="0">
              <a:solidFill>
                <a:srgbClr val="222222"/>
              </a:solidFill>
              <a:highlight>
                <a:srgbClr val="FFFFFF"/>
              </a:highlight>
              <a:latin typeface="+mn-lt"/>
            </a:endParaRPr>
          </a:p>
          <a:p>
            <a:endParaRPr lang="en-US" sz="2800" dirty="0">
              <a:solidFill>
                <a:srgbClr val="222222"/>
              </a:solidFill>
              <a:highlight>
                <a:srgbClr val="FFFFFF"/>
              </a:highlight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22222"/>
              </a:solidFill>
              <a:highlight>
                <a:srgbClr val="FFFFFF"/>
              </a:highlight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222222"/>
              </a:solidFill>
              <a:highlight>
                <a:srgbClr val="FFFFFF"/>
              </a:highlight>
              <a:latin typeface="+mn-lt"/>
            </a:endParaRPr>
          </a:p>
          <a:p>
            <a:pPr lvl="2" algn="ctr"/>
            <a:endParaRPr lang="en-US" sz="2800" b="1" dirty="0">
              <a:solidFill>
                <a:srgbClr val="FF0000"/>
              </a:solidFill>
              <a:highlight>
                <a:srgbClr val="FFFFFF"/>
              </a:highlight>
              <a:latin typeface="+mn-lt"/>
            </a:endParaRPr>
          </a:p>
          <a:p>
            <a:pPr marL="2114550" lvl="4" indent="-285750">
              <a:buFont typeface="Arial" panose="020B0604020202020204" pitchFamily="34" charset="0"/>
              <a:buChar char="•"/>
            </a:pPr>
            <a:endParaRPr lang="en-US" sz="2000" dirty="0">
              <a:latin typeface="Georgia" panose="02040502050405020303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50DEC7-6A85-5810-5FC3-6721CC6D1E75}"/>
              </a:ext>
            </a:extLst>
          </p:cNvPr>
          <p:cNvSpPr/>
          <p:nvPr/>
        </p:nvSpPr>
        <p:spPr>
          <a:xfrm>
            <a:off x="8331200" y="6106160"/>
            <a:ext cx="622300" cy="314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 descr="A group of stars on a black background&#10;&#10;Description automatically generated">
            <a:extLst>
              <a:ext uri="{FF2B5EF4-FFF2-40B4-BE49-F238E27FC236}">
                <a16:creationId xmlns:a16="http://schemas.microsoft.com/office/drawing/2014/main" id="{FC9C8700-4561-4265-5EC2-1AF59C7EC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632" y="5896149"/>
            <a:ext cx="1642868" cy="972011"/>
          </a:xfrm>
          <a:prstGeom prst="rect">
            <a:avLst/>
          </a:prstGeom>
        </p:spPr>
      </p:pic>
      <p:pic>
        <p:nvPicPr>
          <p:cNvPr id="4" name="Picture 3" descr="A person wearing glasses and a suit&#10;&#10;Description automatically generated">
            <a:extLst>
              <a:ext uri="{FF2B5EF4-FFF2-40B4-BE49-F238E27FC236}">
                <a16:creationId xmlns:a16="http://schemas.microsoft.com/office/drawing/2014/main" id="{C3B38468-D96B-E3D2-DEBB-32E31AB10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7849" y="1551008"/>
            <a:ext cx="3002883" cy="424013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B9BC7F4-EFDD-A97E-DEB3-564969526ED3}"/>
              </a:ext>
            </a:extLst>
          </p:cNvPr>
          <p:cNvSpPr txBox="1">
            <a:spLocks/>
          </p:cNvSpPr>
          <p:nvPr/>
        </p:nvSpPr>
        <p:spPr bwMode="auto">
          <a:xfrm>
            <a:off x="341313" y="3778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4800" b="1" dirty="0">
                <a:solidFill>
                  <a:schemeClr val="bg1"/>
                </a:solidFill>
                <a:latin typeface="+mn-lt"/>
              </a:rPr>
              <a:t>Mark Chipman</a:t>
            </a:r>
          </a:p>
        </p:txBody>
      </p:sp>
    </p:spTree>
    <p:extLst>
      <p:ext uri="{BB962C8B-B14F-4D97-AF65-F5344CB8AC3E}">
        <p14:creationId xmlns:p14="http://schemas.microsoft.com/office/powerpoint/2010/main" val="3634416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BB9A6-B70E-1731-4963-467057BDA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>
            <a:extLst>
              <a:ext uri="{FF2B5EF4-FFF2-40B4-BE49-F238E27FC236}">
                <a16:creationId xmlns:a16="http://schemas.microsoft.com/office/drawing/2014/main" id="{E7E20AF8-C1FC-ED5E-E7A8-05B8099EA679}"/>
              </a:ext>
            </a:extLst>
          </p:cNvPr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en-US" sz="3600" b="1" dirty="0">
              <a:solidFill>
                <a:schemeClr val="bg1"/>
              </a:solidFill>
              <a:latin typeface="Arial Narrow Bold" pitchFamily="-8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4E263F-87EE-9FA7-9910-F68C5D866BFF}"/>
              </a:ext>
            </a:extLst>
          </p:cNvPr>
          <p:cNvSpPr/>
          <p:nvPr/>
        </p:nvSpPr>
        <p:spPr>
          <a:xfrm>
            <a:off x="129041" y="1066857"/>
            <a:ext cx="4625839" cy="620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222222"/>
              </a:solidFill>
              <a:highlight>
                <a:srgbClr val="FFFFFF"/>
              </a:highlight>
              <a:latin typeface="+mn-lt"/>
            </a:endParaRPr>
          </a:p>
          <a:p>
            <a:r>
              <a:rPr lang="en-US" sz="2700" dirty="0">
                <a:solidFill>
                  <a:srgbClr val="222222"/>
                </a:solidFill>
                <a:highlight>
                  <a:srgbClr val="FFFFFF"/>
                </a:highlight>
                <a:latin typeface="+mn-lt"/>
              </a:rPr>
              <a:t>Who am I?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222222"/>
              </a:solidFill>
              <a:highlight>
                <a:srgbClr val="FFFFFF"/>
              </a:highlight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rgbClr val="222222"/>
                </a:solidFill>
                <a:highlight>
                  <a:srgbClr val="FFFFFF"/>
                </a:highlight>
                <a:latin typeface="+mn-lt"/>
              </a:rPr>
              <a:t>Rotarian since 2014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rgbClr val="222222"/>
                </a:solidFill>
                <a:highlight>
                  <a:srgbClr val="FFFFFF"/>
                </a:highlight>
                <a:latin typeface="+mn-lt"/>
              </a:rPr>
              <a:t>Newmarket Rotary Club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rgbClr val="222222"/>
                </a:solidFill>
                <a:highlight>
                  <a:srgbClr val="FFFFFF"/>
                </a:highlight>
              </a:rPr>
              <a:t>Past President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rgbClr val="222222"/>
                </a:solidFill>
                <a:highlight>
                  <a:srgbClr val="FFFFFF"/>
                </a:highlight>
              </a:rPr>
              <a:t>District Assistant Governor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rgbClr val="222222"/>
                </a:solidFill>
                <a:highlight>
                  <a:srgbClr val="FFFFFF"/>
                </a:highlight>
                <a:latin typeface="+mn-lt"/>
              </a:rPr>
              <a:t>Past RYLS Committee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rgbClr val="222222"/>
                </a:solidFill>
                <a:highlight>
                  <a:srgbClr val="FFFFFF"/>
                </a:highlight>
              </a:rPr>
              <a:t>Interactor Chair</a:t>
            </a:r>
            <a:endParaRPr lang="en-US" sz="2700" dirty="0">
              <a:solidFill>
                <a:srgbClr val="222222"/>
              </a:solidFill>
              <a:highlight>
                <a:srgbClr val="FFFFFF"/>
              </a:highlight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rgbClr val="222222"/>
                </a:solidFill>
                <a:highlight>
                  <a:srgbClr val="FFFFFF"/>
                </a:highlight>
                <a:latin typeface="+mn-lt"/>
              </a:rPr>
              <a:t>Lover of all things Rotary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22222"/>
              </a:solidFill>
              <a:highlight>
                <a:srgbClr val="FFFFFF"/>
              </a:highlight>
              <a:latin typeface="+mn-lt"/>
            </a:endParaRPr>
          </a:p>
          <a:p>
            <a:endParaRPr lang="en-US" sz="2800" dirty="0">
              <a:solidFill>
                <a:srgbClr val="222222"/>
              </a:solidFill>
              <a:highlight>
                <a:srgbClr val="FFFFFF"/>
              </a:highlight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22222"/>
              </a:solidFill>
              <a:highlight>
                <a:srgbClr val="FFFFFF"/>
              </a:highlight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222222"/>
              </a:solidFill>
              <a:highlight>
                <a:srgbClr val="FFFFFF"/>
              </a:highlight>
              <a:latin typeface="+mn-lt"/>
            </a:endParaRPr>
          </a:p>
          <a:p>
            <a:pPr lvl="2" algn="ctr"/>
            <a:endParaRPr lang="en-US" sz="2800" b="1" dirty="0">
              <a:solidFill>
                <a:srgbClr val="FF0000"/>
              </a:solidFill>
              <a:highlight>
                <a:srgbClr val="FFFFFF"/>
              </a:highlight>
              <a:latin typeface="+mn-lt"/>
            </a:endParaRPr>
          </a:p>
          <a:p>
            <a:pPr marL="2114550" lvl="4" indent="-285750">
              <a:buFont typeface="Arial" panose="020B0604020202020204" pitchFamily="34" charset="0"/>
              <a:buChar char="•"/>
            </a:pPr>
            <a:endParaRPr lang="en-US" sz="2000" dirty="0">
              <a:latin typeface="Georgia" panose="02040502050405020303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5A9E91-DBDD-6A7C-96F6-14E04E8B1BBF}"/>
              </a:ext>
            </a:extLst>
          </p:cNvPr>
          <p:cNvSpPr/>
          <p:nvPr/>
        </p:nvSpPr>
        <p:spPr>
          <a:xfrm>
            <a:off x="8331200" y="6106160"/>
            <a:ext cx="622300" cy="314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 descr="A group of stars on a black background&#10;&#10;Description automatically generated">
            <a:extLst>
              <a:ext uri="{FF2B5EF4-FFF2-40B4-BE49-F238E27FC236}">
                <a16:creationId xmlns:a16="http://schemas.microsoft.com/office/drawing/2014/main" id="{4D00FA79-CBAE-332A-5C14-D45C4AAF0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632" y="5896149"/>
            <a:ext cx="1642868" cy="97201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305B224-F75D-DB3E-A81C-E1FDD5285B4F}"/>
              </a:ext>
            </a:extLst>
          </p:cNvPr>
          <p:cNvSpPr txBox="1">
            <a:spLocks/>
          </p:cNvSpPr>
          <p:nvPr/>
        </p:nvSpPr>
        <p:spPr bwMode="auto">
          <a:xfrm>
            <a:off x="341313" y="3778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4800" b="1" dirty="0">
                <a:solidFill>
                  <a:schemeClr val="bg1"/>
                </a:solidFill>
                <a:latin typeface="+mn-lt"/>
              </a:rPr>
              <a:t>Laura Bradford </a:t>
            </a: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1DF4AB18-1567-5BCF-2FBE-1BE54B3D2A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A18FBF5D-A599-2712-0E83-EE877577C6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2F476F-A9C4-DFC5-2C4B-FFBC44865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7280" y="1534886"/>
            <a:ext cx="3845758" cy="384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17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205328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4800" b="1" dirty="0">
                <a:solidFill>
                  <a:schemeClr val="bg1"/>
                </a:solidFill>
                <a:latin typeface="+mn-lt"/>
              </a:rPr>
              <a:t>District 7070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48E614-55C3-E37F-CA26-96B12285E8EC}"/>
              </a:ext>
            </a:extLst>
          </p:cNvPr>
          <p:cNvSpPr/>
          <p:nvPr/>
        </p:nvSpPr>
        <p:spPr>
          <a:xfrm>
            <a:off x="8331200" y="6106160"/>
            <a:ext cx="622300" cy="314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 descr="A group of stars on a black background&#10;&#10;Description automatically generated">
            <a:extLst>
              <a:ext uri="{FF2B5EF4-FFF2-40B4-BE49-F238E27FC236}">
                <a16:creationId xmlns:a16="http://schemas.microsoft.com/office/drawing/2014/main" id="{3E495E54-880C-360D-7E89-1C6E389AC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632" y="5896149"/>
            <a:ext cx="1642868" cy="972011"/>
          </a:xfrm>
          <a:prstGeom prst="rect">
            <a:avLst/>
          </a:prstGeom>
        </p:spPr>
      </p:pic>
      <p:pic>
        <p:nvPicPr>
          <p:cNvPr id="8" name="Picture 7" descr="A map of a city with many points&#10;&#10;Description automatically generated">
            <a:extLst>
              <a:ext uri="{FF2B5EF4-FFF2-40B4-BE49-F238E27FC236}">
                <a16:creationId xmlns:a16="http://schemas.microsoft.com/office/drawing/2014/main" id="{072B1BCF-D12A-6F7F-542A-ABB377047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279" y="1494156"/>
            <a:ext cx="5602146" cy="37316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E647FF-5CB1-2DA1-67EA-1B54C86DF25E}"/>
              </a:ext>
            </a:extLst>
          </p:cNvPr>
          <p:cNvSpPr txBox="1"/>
          <p:nvPr/>
        </p:nvSpPr>
        <p:spPr>
          <a:xfrm>
            <a:off x="11575" y="1366401"/>
            <a:ext cx="3806190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1D35"/>
                </a:solidFill>
                <a:effectLst/>
                <a:latin typeface="+mn-lt"/>
              </a:rPr>
              <a:t>535 Districts in world.   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+mn-lt"/>
              </a:rPr>
              <a:t>We are District 7070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222222"/>
              </a:solidFill>
              <a:highlight>
                <a:srgbClr val="FFFFFF"/>
              </a:highlight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+mn-lt"/>
              </a:rPr>
              <a:t>From Etobicoke to Belleville to Newmarket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222222"/>
              </a:solidFill>
              <a:highlight>
                <a:srgbClr val="FFFFFF"/>
              </a:highlight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+mn-lt"/>
              </a:rPr>
              <a:t>70+ Clubs: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+mn-lt"/>
              </a:rPr>
              <a:t>55 Rotary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+mn-lt"/>
              </a:rPr>
              <a:t>8 Rotaract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+mn-lt"/>
              </a:rPr>
              <a:t>9 Interact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222222"/>
              </a:solidFill>
              <a:highlight>
                <a:srgbClr val="FFFFFF"/>
              </a:highlight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+mn-lt"/>
              </a:rPr>
              <a:t>Members- </a:t>
            </a:r>
            <a:r>
              <a:rPr lang="en-US" sz="2400" dirty="0" err="1">
                <a:solidFill>
                  <a:srgbClr val="222222"/>
                </a:solidFill>
                <a:highlight>
                  <a:srgbClr val="FFFFFF"/>
                </a:highlight>
                <a:latin typeface="+mn-lt"/>
              </a:rPr>
              <a:t>approx</a:t>
            </a: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+mn-lt"/>
              </a:rPr>
              <a:t> 1,700</a:t>
            </a:r>
          </a:p>
          <a:p>
            <a:endParaRPr lang="en-US" sz="2400" dirty="0">
              <a:solidFill>
                <a:srgbClr val="222222"/>
              </a:solidFill>
              <a:highlight>
                <a:srgbClr val="FFFFFF"/>
              </a:highlight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22222"/>
              </a:solidFill>
              <a:highlight>
                <a:srgbClr val="FFFFFF"/>
              </a:highlight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222222"/>
              </a:solidFill>
              <a:highlight>
                <a:srgbClr val="FFFFFF"/>
              </a:highlight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35CDA2-7387-D068-7ECF-2657ADB353FD}"/>
              </a:ext>
            </a:extLst>
          </p:cNvPr>
          <p:cNvSpPr txBox="1"/>
          <p:nvPr/>
        </p:nvSpPr>
        <p:spPr>
          <a:xfrm>
            <a:off x="1245871" y="5402995"/>
            <a:ext cx="800085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highlight>
                  <a:srgbClr val="FFFFFF"/>
                </a:highlight>
                <a:latin typeface="+mn-lt"/>
              </a:rPr>
              <a:t>You pay dues for District services, including Youth Services</a:t>
            </a:r>
          </a:p>
          <a:p>
            <a:endParaRPr lang="en-US" sz="1000" b="1" i="1" dirty="0">
              <a:solidFill>
                <a:srgbClr val="FF0000"/>
              </a:solidFill>
              <a:highlight>
                <a:srgbClr val="FFFFFF"/>
              </a:highlight>
              <a:latin typeface="+mn-lt"/>
            </a:endParaRPr>
          </a:p>
          <a:p>
            <a:pPr algn="ctr"/>
            <a:r>
              <a:rPr lang="en-US" sz="2400" b="1" i="1" dirty="0">
                <a:solidFill>
                  <a:srgbClr val="FF0000"/>
                </a:solidFill>
                <a:highlight>
                  <a:srgbClr val="FFFFFF"/>
                </a:highlight>
                <a:latin typeface="+mn-lt"/>
              </a:rPr>
              <a:t>One of our 5 Avenues of Service</a:t>
            </a:r>
          </a:p>
        </p:txBody>
      </p:sp>
    </p:spTree>
    <p:extLst>
      <p:ext uri="{BB962C8B-B14F-4D97-AF65-F5344CB8AC3E}">
        <p14:creationId xmlns:p14="http://schemas.microsoft.com/office/powerpoint/2010/main" val="712717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81154-27E1-546B-DF18-FC152893B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>
            <a:extLst>
              <a:ext uri="{FF2B5EF4-FFF2-40B4-BE49-F238E27FC236}">
                <a16:creationId xmlns:a16="http://schemas.microsoft.com/office/drawing/2014/main" id="{04752C07-FA22-9718-F069-35CFC138A636}"/>
              </a:ext>
            </a:extLst>
          </p:cNvPr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+mn-lt"/>
              </a:rPr>
              <a:t>What we hear: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+mn-lt"/>
              </a:rPr>
              <a:t>“No opportunities for youth!!”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00E776-2F59-2BDA-2DF4-F745E54D2A21}"/>
              </a:ext>
            </a:extLst>
          </p:cNvPr>
          <p:cNvSpPr/>
          <p:nvPr/>
        </p:nvSpPr>
        <p:spPr>
          <a:xfrm>
            <a:off x="119200" y="1222058"/>
            <a:ext cx="93384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solidFill>
                <a:srgbClr val="222222"/>
              </a:solidFill>
              <a:highlight>
                <a:srgbClr val="FFFFFF"/>
              </a:highlight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+mn-lt"/>
              </a:rPr>
              <a:t>My kids are always on their phones - there’s nothing for them to do!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+mn-lt"/>
              </a:rPr>
              <a:t>Hard for young people to find a job without any connections!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+mn-lt"/>
              </a:rPr>
              <a:t>My kids aren’t sure what they want to do for a career – no direction!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+mn-lt"/>
              </a:rPr>
              <a:t>Wish there were more things in Rotary that are of interest to kids!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+mn-lt"/>
              </a:rPr>
              <a:t>How can kids develop the skills that are in demand by employers!</a:t>
            </a:r>
            <a:endParaRPr lang="en-US" sz="2000" dirty="0">
              <a:highlight>
                <a:srgbClr val="FFFFFF"/>
              </a:highlight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+mn-lt"/>
              </a:rPr>
              <a:t>Our club is old – we can’t attract younger members!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+mn-lt"/>
              </a:rPr>
              <a:t>Young people don’t know anything about Rotary!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</a:rPr>
              <a:t>No activities for my kids to get their volunteer hours!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+mn-lt"/>
              </a:rPr>
              <a:t>There’s nothing for youth to do in Rotary!</a:t>
            </a:r>
          </a:p>
          <a:p>
            <a:pPr algn="ctr"/>
            <a:endParaRPr lang="en-US" sz="1000" b="1" dirty="0">
              <a:solidFill>
                <a:srgbClr val="FF0000"/>
              </a:solidFill>
              <a:highlight>
                <a:srgbClr val="FFFFFF"/>
              </a:highlight>
              <a:latin typeface="+mn-lt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highlight>
                  <a:srgbClr val="FFFFFF"/>
                </a:highlight>
                <a:latin typeface="+mn-lt"/>
              </a:rPr>
              <a:t>Sound familiar!!!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222222"/>
              </a:solidFill>
              <a:highlight>
                <a:srgbClr val="FFFFFF"/>
              </a:highlight>
              <a:latin typeface="+mn-lt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highlight>
                  <a:srgbClr val="FFFFFF"/>
                </a:highlight>
                <a:latin typeface="+mn-lt"/>
              </a:rPr>
              <a:t>Rotary provides a wealth of opportunities for Youth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22222"/>
              </a:solidFill>
              <a:highlight>
                <a:srgbClr val="FFFFFF"/>
              </a:highlight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9D9149-0F45-2C12-EEA0-AC133DB6DE85}"/>
              </a:ext>
            </a:extLst>
          </p:cNvPr>
          <p:cNvSpPr/>
          <p:nvPr/>
        </p:nvSpPr>
        <p:spPr>
          <a:xfrm>
            <a:off x="8331200" y="6106160"/>
            <a:ext cx="622300" cy="314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 descr="A group of stars on a black background&#10;&#10;Description automatically generated">
            <a:extLst>
              <a:ext uri="{FF2B5EF4-FFF2-40B4-BE49-F238E27FC236}">
                <a16:creationId xmlns:a16="http://schemas.microsoft.com/office/drawing/2014/main" id="{F6B7C6F5-8F2F-889A-E654-A9F61E5E5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632" y="5896149"/>
            <a:ext cx="1642868" cy="97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22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D3EFC-177C-0CED-FE0C-3AF69E66D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>
            <a:extLst>
              <a:ext uri="{FF2B5EF4-FFF2-40B4-BE49-F238E27FC236}">
                <a16:creationId xmlns:a16="http://schemas.microsoft.com/office/drawing/2014/main" id="{AE88F52B-5492-6B77-F333-F332A5BEA415}"/>
              </a:ext>
            </a:extLst>
          </p:cNvPr>
          <p:cNvSpPr txBox="1">
            <a:spLocks/>
          </p:cNvSpPr>
          <p:nvPr/>
        </p:nvSpPr>
        <p:spPr bwMode="auto">
          <a:xfrm>
            <a:off x="188913" y="205328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4800" b="1" dirty="0">
                <a:solidFill>
                  <a:schemeClr val="bg1"/>
                </a:solidFill>
                <a:latin typeface="+mn-lt"/>
              </a:rPr>
              <a:t>Interact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767D60-4E52-8E0B-1EC8-F05A7D6DB7AD}"/>
              </a:ext>
            </a:extLst>
          </p:cNvPr>
          <p:cNvSpPr/>
          <p:nvPr/>
        </p:nvSpPr>
        <p:spPr>
          <a:xfrm>
            <a:off x="8331200" y="6106160"/>
            <a:ext cx="622300" cy="314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 descr="A group of stars on a black background&#10;&#10;Description automatically generated">
            <a:extLst>
              <a:ext uri="{FF2B5EF4-FFF2-40B4-BE49-F238E27FC236}">
                <a16:creationId xmlns:a16="http://schemas.microsoft.com/office/drawing/2014/main" id="{04B24C83-B165-CFD5-B371-98109E641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632" y="5896149"/>
            <a:ext cx="1642868" cy="972011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F2567C7-751E-5E3A-6163-DD8171E236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224746"/>
              </p:ext>
            </p:extLst>
          </p:nvPr>
        </p:nvGraphicFramePr>
        <p:xfrm>
          <a:off x="5269160" y="1391075"/>
          <a:ext cx="3815927" cy="4180608"/>
        </p:xfrm>
        <a:graphic>
          <a:graphicData uri="http://schemas.openxmlformats.org/drawingml/2006/table">
            <a:tbl>
              <a:tblPr/>
              <a:tblGrid>
                <a:gridCol w="2092298">
                  <a:extLst>
                    <a:ext uri="{9D8B030D-6E8A-4147-A177-3AD203B41FA5}">
                      <a16:colId xmlns:a16="http://schemas.microsoft.com/office/drawing/2014/main" val="2976174554"/>
                    </a:ext>
                  </a:extLst>
                </a:gridCol>
                <a:gridCol w="1723629">
                  <a:extLst>
                    <a:ext uri="{9D8B030D-6E8A-4147-A177-3AD203B41FA5}">
                      <a16:colId xmlns:a16="http://schemas.microsoft.com/office/drawing/2014/main" val="4104963297"/>
                    </a:ext>
                  </a:extLst>
                </a:gridCol>
              </a:tblGrid>
              <a:tr h="261504"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Interact Club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Location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132248"/>
                  </a:ext>
                </a:extLst>
              </a:tr>
              <a:tr h="261504"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Newmarket Aurora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Newmarket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7104580"/>
                  </a:ext>
                </a:extLst>
              </a:tr>
              <a:tr h="523008">
                <a:tc>
                  <a:txBody>
                    <a:bodyPr/>
                    <a:lstStyle/>
                    <a:p>
                      <a:pPr algn="l" rtl="0" fontAlgn="base"/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Newmarket / Sacred Heart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Newmarket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9907654"/>
                  </a:ext>
                </a:extLst>
              </a:tr>
              <a:tr h="225698"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Richview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CA" sz="20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Toronto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9123397"/>
                  </a:ext>
                </a:extLst>
              </a:tr>
              <a:tr h="261504"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Etobicoke Collegiate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Etobicoke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375638"/>
                  </a:ext>
                </a:extLst>
              </a:tr>
              <a:tr h="261504"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Scarborough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CA" sz="20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Scarborough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2672541"/>
                  </a:ext>
                </a:extLst>
              </a:tr>
              <a:tr h="261504">
                <a:tc>
                  <a:txBody>
                    <a:bodyPr/>
                    <a:lstStyle/>
                    <a:p>
                      <a:pPr algn="l" rtl="0" fontAlgn="base"/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Father </a:t>
                      </a:r>
                      <a:r>
                        <a:rPr lang="en-CA" sz="20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Bressani</a:t>
                      </a:r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CA" sz="20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Woodbridge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0658388"/>
                  </a:ext>
                </a:extLst>
              </a:tr>
              <a:tr h="523008"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</a:t>
                      </a:r>
                      <a:r>
                        <a:rPr lang="en-CA" sz="20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lliston</a:t>
                      </a:r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CA" sz="20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Alliston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4530041"/>
                  </a:ext>
                </a:extLst>
              </a:tr>
              <a:tr h="293669"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Father Leo J Austin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Whitby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7905935"/>
                  </a:ext>
                </a:extLst>
              </a:tr>
              <a:tr h="261504"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CA" sz="20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Earl Haig 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North York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9306866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4287BA1C-37CC-09BE-1E51-1EA03C8FB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313" y="2813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2ECD7C10-0BCF-8A95-FE07-97539EECF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958" y="1286317"/>
            <a:ext cx="5179726" cy="575542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+mn-lt"/>
              </a:rPr>
              <a:t>Interact = “international” &amp; “action.”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For participants</a:t>
            </a:r>
            <a:r>
              <a:rPr lang="en-US" sz="2400" b="0" i="0" dirty="0">
                <a:effectLst/>
                <a:latin typeface="+mn-lt"/>
              </a:rPr>
              <a:t> ages 12-18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+mn-lt"/>
              </a:rPr>
              <a:t>14,911 Clubs, 342,953 members in 145 countries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b="0" i="0" dirty="0">
              <a:effectLst/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Carry out the good work of Rotary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9 Interact Clubs, potentially 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S</a:t>
            </a:r>
            <a:r>
              <a:rPr lang="en-US" sz="2400" dirty="0">
                <a:effectLst/>
                <a:latin typeface="+mn-lt"/>
              </a:rPr>
              <a:t>chool and community based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+mn-lt"/>
              </a:rPr>
              <a:t>School sponsor, President, Treasurer &amp; Secretary, Host Rotary Club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District Interact Presidents meet on zoom monthly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Chair - Laura Bradford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latin typeface="+mn-lt"/>
            </a:endParaRPr>
          </a:p>
        </p:txBody>
      </p:sp>
      <p:pic>
        <p:nvPicPr>
          <p:cNvPr id="1027" name="Picture 3" descr="Rotary Club of Toronto West">
            <a:extLst>
              <a:ext uri="{FF2B5EF4-FFF2-40B4-BE49-F238E27FC236}">
                <a16:creationId xmlns:a16="http://schemas.microsoft.com/office/drawing/2014/main" id="{B602FFD2-E905-03B8-95BA-95B66BAC0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-1840"/>
            <a:ext cx="325755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593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 txBox="1">
            <a:spLocks/>
          </p:cNvSpPr>
          <p:nvPr/>
        </p:nvSpPr>
        <p:spPr bwMode="auto">
          <a:xfrm>
            <a:off x="474562" y="311499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4800" b="1" dirty="0">
                <a:solidFill>
                  <a:schemeClr val="bg1"/>
                </a:solidFill>
                <a:latin typeface="+mn-lt"/>
              </a:rPr>
              <a:t>RYLS</a:t>
            </a:r>
            <a:r>
              <a:rPr lang="en-US" sz="4800" dirty="0">
                <a:solidFill>
                  <a:schemeClr val="bg1"/>
                </a:solidFill>
                <a:latin typeface="+mn-lt"/>
              </a:rPr>
              <a:t> </a:t>
            </a:r>
            <a:endParaRPr lang="en-US" sz="4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453892"/>
            <a:ext cx="8585662" cy="520059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469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2300" dirty="0">
                <a:latin typeface="+mn-lt"/>
                <a:ea typeface="Open Sans" panose="020B0606030504020204" pitchFamily="34" charset="0"/>
              </a:rPr>
              <a:t>For students ages </a:t>
            </a:r>
            <a:r>
              <a:rPr lang="en-CA" sz="2300" dirty="0">
                <a:effectLst/>
                <a:latin typeface="+mn-lt"/>
                <a:ea typeface="Open Sans" panose="020B0606030504020204" pitchFamily="34" charset="0"/>
              </a:rPr>
              <a:t>16 to 20</a:t>
            </a:r>
          </a:p>
          <a:p>
            <a:pPr marL="342900" marR="469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000" dirty="0">
              <a:effectLst/>
              <a:latin typeface="+mn-lt"/>
              <a:ea typeface="Open Sans" panose="020B0606030504020204" pitchFamily="34" charset="0"/>
            </a:endParaRPr>
          </a:p>
          <a:p>
            <a:pPr marL="342900" marR="469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2300" dirty="0">
                <a:latin typeface="+mn-lt"/>
                <a:ea typeface="Open Sans" panose="020B0606030504020204" pitchFamily="34" charset="0"/>
              </a:rPr>
              <a:t>April 9-12</a:t>
            </a:r>
            <a:r>
              <a:rPr lang="en-CA" sz="2300" dirty="0">
                <a:effectLst/>
                <a:latin typeface="+mn-lt"/>
                <a:ea typeface="Open Sans" panose="020B0606030504020204" pitchFamily="34" charset="0"/>
              </a:rPr>
              <a:t>, 2026 at </a:t>
            </a:r>
            <a:r>
              <a:rPr lang="en-CA" sz="2300" dirty="0" err="1">
                <a:effectLst/>
                <a:latin typeface="+mn-lt"/>
                <a:ea typeface="Open Sans" panose="020B0606030504020204" pitchFamily="34" charset="0"/>
              </a:rPr>
              <a:t>Ganaraska</a:t>
            </a:r>
            <a:r>
              <a:rPr lang="en-CA" sz="2300" dirty="0">
                <a:effectLst/>
                <a:latin typeface="+mn-lt"/>
                <a:ea typeface="Open Sans" panose="020B0606030504020204" pitchFamily="34" charset="0"/>
              </a:rPr>
              <a:t> Forest Centre</a:t>
            </a:r>
          </a:p>
          <a:p>
            <a:pPr marL="342900" marR="469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000" dirty="0">
              <a:effectLst/>
              <a:latin typeface="+mn-lt"/>
              <a:ea typeface="Open Sans" panose="020B0606030504020204" pitchFamily="34" charset="0"/>
            </a:endParaRPr>
          </a:p>
          <a:p>
            <a:pPr marL="342900" marR="469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2300" dirty="0">
                <a:effectLst/>
                <a:latin typeface="+mn-lt"/>
                <a:ea typeface="Open Sans" panose="020B0606030504020204" pitchFamily="34" charset="0"/>
              </a:rPr>
              <a:t>Only 30 students </a:t>
            </a:r>
            <a:r>
              <a:rPr lang="en-CA" sz="2300" dirty="0">
                <a:latin typeface="+mn-lt"/>
                <a:ea typeface="Open Sans" panose="020B0606030504020204" pitchFamily="34" charset="0"/>
              </a:rPr>
              <a:t>accepted!  </a:t>
            </a:r>
          </a:p>
          <a:p>
            <a:pPr marL="342900" marR="469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000" dirty="0">
              <a:effectLst/>
              <a:latin typeface="+mn-lt"/>
              <a:ea typeface="Open Sans" panose="020B0606030504020204" pitchFamily="34" charset="0"/>
            </a:endParaRPr>
          </a:p>
          <a:p>
            <a:pPr marL="342900" marR="469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2300" dirty="0">
                <a:effectLst/>
                <a:latin typeface="+mn-lt"/>
                <a:ea typeface="Open Sans" panose="020B0606030504020204" pitchFamily="34" charset="0"/>
              </a:rPr>
              <a:t>R</a:t>
            </a:r>
            <a:r>
              <a:rPr lang="en-CA" sz="2300" dirty="0">
                <a:latin typeface="+mn-lt"/>
                <a:ea typeface="Open Sans" panose="020B0606030504020204" pitchFamily="34" charset="0"/>
              </a:rPr>
              <a:t>egistration closes Feb 28, 2026</a:t>
            </a:r>
            <a:endParaRPr lang="en-CA" sz="2300" dirty="0">
              <a:effectLst/>
              <a:latin typeface="+mn-lt"/>
              <a:ea typeface="Open Sans" panose="020B0606030504020204" pitchFamily="34" charset="0"/>
            </a:endParaRPr>
          </a:p>
          <a:p>
            <a:pPr marL="342900" marR="469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000" dirty="0">
              <a:effectLst/>
              <a:latin typeface="+mn-lt"/>
              <a:ea typeface="Open Sans" panose="020B0606030504020204" pitchFamily="34" charset="0"/>
            </a:endParaRPr>
          </a:p>
          <a:p>
            <a:pPr marL="342900" marR="469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2300" dirty="0">
                <a:effectLst/>
                <a:latin typeface="+mn-lt"/>
                <a:ea typeface="Open Sans" panose="020B0606030504020204" pitchFamily="34" charset="0"/>
              </a:rPr>
              <a:t>The 3-night experience will offer an inspiring program: </a:t>
            </a:r>
          </a:p>
          <a:p>
            <a:pPr marL="800100" marR="4699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2300" dirty="0">
                <a:latin typeface="+mn-lt"/>
                <a:ea typeface="Open Sans" panose="020B0606030504020204" pitchFamily="34" charset="0"/>
              </a:rPr>
              <a:t>Conflict Resolution, Goal Setting, </a:t>
            </a:r>
            <a:r>
              <a:rPr lang="en-CA" sz="2300" dirty="0">
                <a:effectLst/>
                <a:latin typeface="+mn-lt"/>
                <a:ea typeface="Open Sans" panose="020B0606030504020204" pitchFamily="34" charset="0"/>
              </a:rPr>
              <a:t>Hands-on Activities, Team Building, Group Dynamics, Public Speaking, Outdoor Survival +++</a:t>
            </a:r>
          </a:p>
          <a:p>
            <a:pPr marL="800100" marR="4699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000" dirty="0">
              <a:effectLst/>
              <a:latin typeface="+mn-lt"/>
              <a:ea typeface="Open Sans" panose="020B0606030504020204" pitchFamily="34" charset="0"/>
            </a:endParaRPr>
          </a:p>
          <a:p>
            <a:pPr marL="342900" marR="469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2300" dirty="0">
                <a:latin typeface="+mn-lt"/>
                <a:ea typeface="Open Sans" panose="020B0606030504020204" pitchFamily="34" charset="0"/>
              </a:rPr>
              <a:t>Rotary friends and family most welcome!</a:t>
            </a:r>
          </a:p>
          <a:p>
            <a:pPr marL="342900" marR="469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000" dirty="0">
              <a:effectLst/>
              <a:latin typeface="+mn-lt"/>
              <a:ea typeface="Open Sans" panose="020B0606030504020204" pitchFamily="34" charset="0"/>
            </a:endParaRPr>
          </a:p>
          <a:p>
            <a:pPr marL="342900" marR="469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2300" dirty="0">
                <a:effectLst/>
                <a:latin typeface="+mn-lt"/>
                <a:ea typeface="Open Sans" panose="020B0606030504020204" pitchFamily="34" charset="0"/>
              </a:rPr>
              <a:t>Chair - Mark Chipman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EFD24A-6918-DC43-251D-2263CFA60FA2}"/>
              </a:ext>
            </a:extLst>
          </p:cNvPr>
          <p:cNvSpPr/>
          <p:nvPr/>
        </p:nvSpPr>
        <p:spPr>
          <a:xfrm>
            <a:off x="8331200" y="6106160"/>
            <a:ext cx="622300" cy="314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 descr="A group of stars on a black background&#10;&#10;Description automatically generated">
            <a:extLst>
              <a:ext uri="{FF2B5EF4-FFF2-40B4-BE49-F238E27FC236}">
                <a16:creationId xmlns:a16="http://schemas.microsoft.com/office/drawing/2014/main" id="{568872DE-D323-79F9-0DC6-4EF4B968E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632" y="5896149"/>
            <a:ext cx="1642868" cy="972011"/>
          </a:xfrm>
          <a:prstGeom prst="rect">
            <a:avLst/>
          </a:prstGeom>
        </p:spPr>
      </p:pic>
      <p:pic>
        <p:nvPicPr>
          <p:cNvPr id="6" name="Picture 5" descr="A logo for a youth leadership symposium&#10;&#10;Description automatically generated">
            <a:extLst>
              <a:ext uri="{FF2B5EF4-FFF2-40B4-BE49-F238E27FC236}">
                <a16:creationId xmlns:a16="http://schemas.microsoft.com/office/drawing/2014/main" id="{CE9FB51E-E645-A138-AEF5-A5B813975C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704" y="0"/>
            <a:ext cx="2368296" cy="140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14785"/>
      </p:ext>
    </p:extLst>
  </p:cSld>
  <p:clrMapOvr>
    <a:masterClrMapping/>
  </p:clrMapOvr>
</p:sld>
</file>

<file path=ppt/theme/theme1.xml><?xml version="1.0" encoding="utf-8"?>
<a:theme xmlns:a="http://schemas.openxmlformats.org/drawingml/2006/main" name="LeadDev-Master_2013-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t"/>
      <a:lstStyle>
        <a:defPPr algn="r">
          <a:defRPr sz="1600" b="1" i="0" dirty="0" smtClean="0">
            <a:solidFill>
              <a:srgbClr val="01B4E7"/>
            </a:solidFill>
            <a:latin typeface="Arial Narrow Bold"/>
            <a:cs typeface="Arial Narrow Bold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LeadDev-Master_2013-NEW</Template>
  <TotalTime>67323</TotalTime>
  <Words>1009</Words>
  <Application>Microsoft Office PowerPoint</Application>
  <PresentationFormat>On-screen Show (4:3)</PresentationFormat>
  <Paragraphs>266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Aptos</vt:lpstr>
      <vt:lpstr>Arial</vt:lpstr>
      <vt:lpstr>Arial Narrow Bold</vt:lpstr>
      <vt:lpstr>Calibri</vt:lpstr>
      <vt:lpstr>Calibri Light</vt:lpstr>
      <vt:lpstr>Georgia</vt:lpstr>
      <vt:lpstr>Wingdings</vt:lpstr>
      <vt:lpstr>LeadDev-Master_2013-NEW</vt:lpstr>
      <vt:lpstr>1_Custom Design</vt:lpstr>
      <vt:lpstr>4_Custom Design</vt:lpstr>
      <vt:lpstr>3_Custom Design</vt:lpstr>
      <vt:lpstr>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Rotary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McPeak</dc:creator>
  <cp:keywords>RBC Internal</cp:keywords>
  <cp:lastModifiedBy>David Andrews</cp:lastModifiedBy>
  <cp:revision>390</cp:revision>
  <cp:lastPrinted>2022-04-01T18:21:46Z</cp:lastPrinted>
  <dcterms:created xsi:type="dcterms:W3CDTF">2014-01-09T21:38:42Z</dcterms:created>
  <dcterms:modified xsi:type="dcterms:W3CDTF">2026-02-09T16:00:21Z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7e30bb47-5590-4255-a08a-df8a521ff63a</vt:lpwstr>
  </property>
  <property fmtid="{D5CDD505-2E9C-101B-9397-08002B2CF9AE}" pid="3" name="Classification">
    <vt:lpwstr>TT_RBC_Internal</vt:lpwstr>
  </property>
  <property fmtid="{D5CDD505-2E9C-101B-9397-08002B2CF9AE}" pid="4" name="MSIP_Label_88c63503-0fb3-4712-a32e-7ecb4b7d79e8_Enabled">
    <vt:lpwstr>true</vt:lpwstr>
  </property>
  <property fmtid="{D5CDD505-2E9C-101B-9397-08002B2CF9AE}" pid="5" name="MSIP_Label_88c63503-0fb3-4712-a32e-7ecb4b7d79e8_SetDate">
    <vt:lpwstr>2024-02-01T20:48:38Z</vt:lpwstr>
  </property>
  <property fmtid="{D5CDD505-2E9C-101B-9397-08002B2CF9AE}" pid="6" name="MSIP_Label_88c63503-0fb3-4712-a32e-7ecb4b7d79e8_Method">
    <vt:lpwstr>Standard</vt:lpwstr>
  </property>
  <property fmtid="{D5CDD505-2E9C-101B-9397-08002B2CF9AE}" pid="7" name="MSIP_Label_88c63503-0fb3-4712-a32e-7ecb4b7d79e8_Name">
    <vt:lpwstr>88c63503-0fb3-4712-a32e-7ecb4b7d79e8</vt:lpwstr>
  </property>
  <property fmtid="{D5CDD505-2E9C-101B-9397-08002B2CF9AE}" pid="8" name="MSIP_Label_88c63503-0fb3-4712-a32e-7ecb4b7d79e8_SiteId">
    <vt:lpwstr>d9da684f-2c03-432a-a7b6-ed714ffc7683</vt:lpwstr>
  </property>
  <property fmtid="{D5CDD505-2E9C-101B-9397-08002B2CF9AE}" pid="9" name="MSIP_Label_88c63503-0fb3-4712-a32e-7ecb4b7d79e8_ActionId">
    <vt:lpwstr>bf49da17-e2a5-46c3-861a-30d950b70cdd</vt:lpwstr>
  </property>
  <property fmtid="{D5CDD505-2E9C-101B-9397-08002B2CF9AE}" pid="10" name="MSIP_Label_88c63503-0fb3-4712-a32e-7ecb4b7d79e8_ContentBits">
    <vt:lpwstr>2</vt:lpwstr>
  </property>
</Properties>
</file>