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7" r:id="rId2"/>
    <p:sldId id="4870" r:id="rId3"/>
    <p:sldId id="4871" r:id="rId4"/>
    <p:sldId id="46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EC98C-963C-4F7D-B3AE-B041194A422A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F6A6E-7518-4FF6-9C5A-8DDD98506B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082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B8D1C4-7408-4C05-A510-B4684F6DE5CD}" type="datetime1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03/06/2020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4371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Data in WHO HQ as of 30 Nov 2010</a:t>
            </a:r>
          </a:p>
        </p:txBody>
      </p:sp>
      <p:sp>
        <p:nvSpPr>
          <p:cNvPr id="24371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1EDD8F-A8B7-4418-9D47-AF881C0FE9B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437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775" y="747713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37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4" y="4724401"/>
            <a:ext cx="498475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CH" altLang="en-US" dirty="0"/>
              <a:t>Table in 05A.SummaryTablesPOLIS_SJ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442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03747D-2A91-48DC-8BDC-34FEC1A63A87}" type="datetime1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03/06/2020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457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Data in WHO HQ as of 30 Nov 2010</a:t>
            </a:r>
          </a:p>
        </p:txBody>
      </p:sp>
      <p:sp>
        <p:nvSpPr>
          <p:cNvPr id="2457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9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F37CD6-B2E0-45D2-B84A-F91F5014B7C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45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775" y="747713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4" y="4724401"/>
            <a:ext cx="498475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2159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marR="0" lvl="0" indent="0" algn="r" defTabSz="9080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94A44E-1C38-4CB1-B94F-5E5E6994AAB6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080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03/06/2020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21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marR="0" lvl="0" indent="0" algn="l" defTabSz="9080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Data in WHO HQ as of 30 Nov 2010</a:t>
            </a:r>
          </a:p>
        </p:txBody>
      </p:sp>
      <p:sp>
        <p:nvSpPr>
          <p:cNvPr id="2621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marR="0" lvl="0" indent="0" algn="r" defTabSz="9080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1333BD-4979-4E55-9D1C-ADE6210CC4E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080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2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775" y="747713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21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4" y="4724401"/>
            <a:ext cx="498475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H" altLang="en-US" dirty="0"/>
              <a:t>Table in 01.Global_Update_WildVirusSummary </a:t>
            </a:r>
          </a:p>
          <a:p>
            <a:pPr eaLnBrk="1" hangingPunct="1">
              <a:spcBef>
                <a:spcPct val="0"/>
              </a:spcBef>
            </a:pPr>
            <a:r>
              <a:rPr lang="fr-CH" altLang="en-US" dirty="0"/>
              <a:t>POLISdata2018 </a:t>
            </a:r>
            <a:r>
              <a:rPr lang="fr-CH" altLang="en-US" dirty="0" err="1"/>
              <a:t>sheet</a:t>
            </a:r>
            <a:r>
              <a:rPr lang="fr-CH" altLang="en-US" dirty="0"/>
              <a:t> to </a:t>
            </a:r>
            <a:r>
              <a:rPr lang="fr-CH" altLang="en-US" dirty="0" err="1"/>
              <a:t>be</a:t>
            </a:r>
            <a:r>
              <a:rPr lang="fr-CH" altLang="en-US" dirty="0"/>
              <a:t> </a:t>
            </a:r>
            <a:r>
              <a:rPr lang="fr-CH" altLang="en-US" dirty="0" err="1"/>
              <a:t>updated</a:t>
            </a:r>
            <a:r>
              <a:rPr lang="fr-CH" altLang="en-US"/>
              <a:t> first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475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8E3B2-8256-4FEC-83EF-0888684CF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0D5BE-4A8F-4F73-BC03-EA07FE3DF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DC11F-E30C-4C2E-BC4A-8341934D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6528B-57A2-4453-977C-17C7238F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FB9FE-4116-4302-93B3-D84ABCDD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5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5A87-FFF9-4F8E-9B36-F2394E4E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25172-C952-49D8-8504-FB6858527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5EB81-08AA-4882-A57D-AB6BD183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4901-CF26-476D-B1AB-6167ABFC5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3BD6-80AE-4CBD-98D7-D24CE4AC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092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243595-2615-4C46-A4E5-B5AF004EA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94F0A-4EEA-4740-8A80-A0F304841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D462E-58C7-4690-97C3-72E69D67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2AB2-895B-4B66-8B03-198D147F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2AD2-20A4-4DAA-AC15-468F7A13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800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6A78-0476-4B9F-B037-69C9D13B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9E33D-064F-46BF-BB52-D05E33F65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1F15B-71D0-456D-BD3D-A755E74C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F99AB-6B89-48C8-B797-C71311F8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86F77-6FDB-41BF-9349-B9ECC201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65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28D9-0387-455A-A7CC-A0A16FD97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5A660-FCF0-42C1-9A5A-8C098457D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8135E-1CF5-4ECC-A323-1119C1DD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DBADF-3578-4DDA-9AE3-A7205A57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AB01A-1ADE-4031-B316-A7E42F41B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232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A9597-8123-479A-A32F-FA12A8BD1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1C45C-4E02-4B67-99A4-C522C95ED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876D8-ED56-4344-A2BD-E649A7084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D8DD9-E719-444A-9BF4-FF6D3501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035F9-9548-4522-9CD8-49674608D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12DAE-CE2A-45A6-85CC-25339B03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877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BF8E-95E4-45F2-ADC0-69EA87A23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E8578-EBEF-444C-B6F2-D03A37940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6B7E0-A961-47B3-AD58-70B3CF612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54982-7E6F-4615-8923-8E5A10E20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9DA71-BF79-4370-B2F4-F4FCEB553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47698-A149-459F-A3BA-D0343A83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60E81-E662-4BAD-9392-BA20EF732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FB709-8A20-4EF7-B077-60781FF4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447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5C256-4CC6-4228-A49E-57665818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9ED2F-FAAA-4BA2-99D9-4738C11AF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7F2CA-6222-458B-9C2A-724B7094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D60FE-5B24-4283-BB7D-EC743723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7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2D92D-8C03-4E35-A4C5-1AD959EB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5857E1-81E7-4A3A-B594-B49CDCBE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DC3AE-B272-4B28-80B3-DDCD6E622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980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9E674-71DC-450E-802D-3ABA5AF44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4C28B-1AEF-48F5-B048-53C4FFD53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6FAE5-4D81-4D3D-AA04-1A411D134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0BD5F-80B4-4BA6-8322-783AEA57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84329-DD11-46C2-99A5-7D324A8B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BCEAA-CE65-4B58-994B-A5108B74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8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DA9D3-203D-496B-A9AC-0C46399C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5E8123-2A94-4645-BCCF-DB2DFD592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46AA0-D8C7-4070-9AC2-6933361C0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EC150-F20C-4D62-B525-C38C34F8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26686-4E85-4D89-B53D-084BA9B4C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D9A89-90BF-4ADA-94B6-D6F3419D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222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D5BDE-46B6-4C5F-93EE-FA0A4407F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9BD0B-A434-460A-B8D0-E9A7D4AA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AC91D-9C3B-4F1F-90B5-B52F1BAB7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D907-AA4F-4B96-982A-90AD366BB7DF}" type="datetimeFigureOut">
              <a:rPr lang="en-CA" smtClean="0"/>
              <a:t>2020-06-03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E7C2F-107F-42B6-B381-A3F1A4F32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B63BB-4AA7-4DEE-A5CC-EC5632F53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3E84-5ABB-496D-A4D8-42FAC260E7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454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twitter.com/hashtag/Afghanistan?src=hashtag_click" TargetMode="External"/><Relationship Id="rId7" Type="http://schemas.openxmlformats.org/officeDocument/2006/relationships/hyperlink" Target="https://twitter.com/michelzaffran/status/1266431203302936576/photo/1" TargetMode="External"/><Relationship Id="rId2" Type="http://schemas.openxmlformats.org/officeDocument/2006/relationships/hyperlink" Target="https://twitter.com/WH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lp.twitter.com/using-twitter/how-to-tweet#source-labels" TargetMode="External"/><Relationship Id="rId5" Type="http://schemas.openxmlformats.org/officeDocument/2006/relationships/hyperlink" Target="https://t.co/n9ZiFJTy4f?amp=1" TargetMode="External"/><Relationship Id="rId4" Type="http://schemas.openxmlformats.org/officeDocument/2006/relationships/hyperlink" Target="https://twitter.com/hashtag/Pakistan?src=hashtag_clic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0998B9-61F3-4AF4-9AFA-7B0B221C0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Wild poliovirus weekly case update from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2"/>
              </a:rPr>
              <a:t>@WHO</a:t>
            </a:r>
            <a:endParaRPr kumimoji="0" lang="en-US" altLang="en-US" sz="1700" b="0" i="0" u="none" strike="noStrike" cap="none" normalizeH="0" baseline="0" dirty="0">
              <a:ln>
                <a:noFill/>
              </a:ln>
              <a:solidFill>
                <a:srgbClr val="14171A"/>
              </a:solidFill>
              <a:effectLst/>
              <a:latin typeface="system-ui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: Two new cases in Pakistan In 2020: 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3"/>
              </a:rPr>
              <a:t>#Afghanistan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: 12, 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4"/>
              </a:rPr>
              <a:t>#Pakistan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: 49 In 2019: 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3"/>
              </a:rPr>
              <a:t>#Afghanistan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: 29, 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4"/>
              </a:rPr>
              <a:t>#Pakistan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4171A"/>
                </a:solidFill>
                <a:effectLst/>
                <a:latin typeface="system-ui"/>
                <a:cs typeface="Times New Roman" panose="02020603050405020304" pitchFamily="18" charset="0"/>
              </a:rPr>
              <a:t>: 147 More: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5" tooltip="http://bit.ly/2n9YwWJ"/>
              </a:rPr>
              <a:t>http://</a:t>
            </a: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5" tooltip="http://bit.ly/2n9YwWJ"/>
              </a:rPr>
              <a:t>bit.ly/2n9YwWJ</a:t>
            </a: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7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57786"/>
                </a:solidFill>
                <a:effectLst/>
                <a:latin typeface="system-ui"/>
                <a:cs typeface="Times New Roman" panose="02020603050405020304" pitchFamily="18" charset="0"/>
              </a:rPr>
              <a:t>2:08 PM · May 29, 2020·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B95E0"/>
                </a:solidFill>
                <a:effectLst/>
                <a:latin typeface="system-ui"/>
                <a:cs typeface="Times New Roman" panose="02020603050405020304" pitchFamily="18" charset="0"/>
                <a:hlinkClick r:id="rId6"/>
              </a:rPr>
              <a:t>Twitter Web App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Image">
            <a:hlinkClick r:id="rId7"/>
            <a:extLst>
              <a:ext uri="{FF2B5EF4-FFF2-40B4-BE49-F238E27FC236}">
                <a16:creationId xmlns:a16="http://schemas.microsoft.com/office/drawing/2014/main" id="{22C9D9DC-A331-4ECD-8FB9-29223CA89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754" y="373211"/>
            <a:ext cx="6401398" cy="640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2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title="Deleteit">
            <a:extLst>
              <a:ext uri="{FF2B5EF4-FFF2-40B4-BE49-F238E27FC236}">
                <a16:creationId xmlns:a16="http://schemas.microsoft.com/office/drawing/2014/main" id="{64D36708-DDFC-4510-A753-CAD462192C7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78" y="495303"/>
            <a:ext cx="11090962" cy="599105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8E85276-330B-4453-97A7-2E04236F81B3}"/>
              </a:ext>
            </a:extLst>
          </p:cNvPr>
          <p:cNvSpPr/>
          <p:nvPr/>
        </p:nvSpPr>
        <p:spPr>
          <a:xfrm>
            <a:off x="2752121" y="4327451"/>
            <a:ext cx="53526" cy="5352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3"/>
          <p:cNvSpPr txBox="1">
            <a:spLocks noGrp="1" noChangeArrowheads="1"/>
          </p:cNvSpPr>
          <p:nvPr>
            <p:ph type="title"/>
          </p:nvPr>
        </p:nvSpPr>
        <p:spPr>
          <a:xfrm>
            <a:off x="0" y="60439"/>
            <a:ext cx="12192000" cy="404813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200" dirty="0">
                <a:solidFill>
                  <a:srgbClr val="0099CC"/>
                </a:solidFill>
                <a:latin typeface="Calibri (Body)"/>
              </a:rPr>
              <a:t>Global WPV1 &amp; cVDPV Cases</a:t>
            </a:r>
            <a:r>
              <a:rPr lang="en-GB" altLang="en-US" sz="2200" baseline="40000" dirty="0">
                <a:solidFill>
                  <a:srgbClr val="0099CC"/>
                </a:solidFill>
                <a:latin typeface="Calibri (Body)"/>
              </a:rPr>
              <a:t>1</a:t>
            </a:r>
            <a:r>
              <a:rPr lang="en-GB" altLang="en-US" sz="2200" dirty="0">
                <a:solidFill>
                  <a:srgbClr val="0099CC"/>
                </a:solidFill>
                <a:latin typeface="Calibri (Body)"/>
              </a:rPr>
              <a:t>, Previous 12 Months</a:t>
            </a:r>
            <a:r>
              <a:rPr lang="en-GB" altLang="en-US" sz="2200" baseline="40000" dirty="0">
                <a:solidFill>
                  <a:srgbClr val="0099CC"/>
                </a:solidFill>
                <a:latin typeface="Calibri (Body)"/>
              </a:rPr>
              <a:t>2</a:t>
            </a:r>
            <a:endParaRPr lang="en-GB" altLang="en-US" sz="2200" baseline="30000" dirty="0">
              <a:solidFill>
                <a:srgbClr val="0099CC"/>
              </a:solidFill>
              <a:latin typeface="Calibri (Body)"/>
            </a:endParaRPr>
          </a:p>
        </p:txBody>
      </p:sp>
      <p:sp>
        <p:nvSpPr>
          <p:cNvPr id="147461" name="Text Box 7"/>
          <p:cNvSpPr txBox="1">
            <a:spLocks noChangeArrowheads="1"/>
          </p:cNvSpPr>
          <p:nvPr/>
        </p:nvSpPr>
        <p:spPr bwMode="auto">
          <a:xfrm>
            <a:off x="960542" y="6102704"/>
            <a:ext cx="2035908" cy="27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58" tIns="45574" rIns="91158" bIns="45574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 Endemic country (WPV1)</a:t>
            </a:r>
          </a:p>
        </p:txBody>
      </p:sp>
      <p:sp>
        <p:nvSpPr>
          <p:cNvPr id="147462" name="Rectangle 14"/>
          <p:cNvSpPr>
            <a:spLocks noChangeArrowheads="1"/>
          </p:cNvSpPr>
          <p:nvPr/>
        </p:nvSpPr>
        <p:spPr bwMode="auto">
          <a:xfrm>
            <a:off x="799565" y="6158885"/>
            <a:ext cx="238369" cy="162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158" tIns="45574" rIns="91158" bIns="45574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47468" name="Rectangle 25"/>
          <p:cNvSpPr>
            <a:spLocks noChangeArrowheads="1"/>
          </p:cNvSpPr>
          <p:nvPr/>
        </p:nvSpPr>
        <p:spPr bwMode="auto">
          <a:xfrm>
            <a:off x="89682" y="6566131"/>
            <a:ext cx="6856402" cy="26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158" tIns="45574" rIns="91158" bIns="45574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fr-FR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1</a:t>
            </a: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Excludes viruses detected from environmental surveillance;   </a:t>
            </a:r>
            <a:r>
              <a:rPr kumimoji="0" lang="en-GB" altLang="fr-FR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2</a:t>
            </a: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Onset of paralysis </a:t>
            </a:r>
            <a:r>
              <a:rPr kumimoji="0" lang="fr-CH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27 May 2019 </a:t>
            </a:r>
            <a:r>
              <a:rPr kumimoji="0" lang="pt-B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– 26 May 2020</a:t>
            </a:r>
            <a:endParaRPr kumimoji="0" lang="en-GB" altLang="fr-FR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Rectangle 11" title="K:\Docs\_DATA_WARE\VPD_DATAWARE\Application_and_Data\Polio_data_management\Data\Production\working_area\IACSG\_JPEGs\Group_Cases_12M.png"/>
          <p:cNvSpPr/>
          <p:nvPr/>
        </p:nvSpPr>
        <p:spPr>
          <a:xfrm>
            <a:off x="561778" y="495303"/>
            <a:ext cx="11090962" cy="5991052"/>
          </a:xfrm>
          <a:prstGeom prst="rect">
            <a:avLst/>
          </a:prstGeom>
          <a:noFill/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8" tIns="45574" rIns="91158" bIns="4557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E11FBBE1-FE6B-45C2-8DD5-2821AE87ED1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949342" y="6608343"/>
            <a:ext cx="2242907" cy="2508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0661" indent="-284864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300">
                <a:solidFill>
                  <a:srgbClr val="000000"/>
                </a:solidFill>
                <a:latin typeface="Calibri" pitchFamily="34" charset="0"/>
              </a:defRPr>
            </a:lvl2pPr>
            <a:lvl3pPr marL="1139488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595270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1067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06859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62647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18441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74237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Data in WHO HQ as of 26 May 2020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BD7C664-6D34-40E1-97B4-FFE9304B66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90" y="30554"/>
            <a:ext cx="1127680" cy="34515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3B2E56D-A0BF-4AF3-AD09-4229E58C71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035" y="3128499"/>
            <a:ext cx="1574158" cy="335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0109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7F85035-5137-4298-8147-F5464AD07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76" y="432810"/>
            <a:ext cx="11088647" cy="5992380"/>
          </a:xfrm>
          <a:prstGeom prst="rect">
            <a:avLst/>
          </a:prstGeom>
        </p:spPr>
      </p:pic>
      <p:sp>
        <p:nvSpPr>
          <p:cNvPr id="24" name="Rectangle 3"/>
          <p:cNvSpPr txBox="1">
            <a:spLocks noGrp="1" noChangeArrowheads="1"/>
          </p:cNvSpPr>
          <p:nvPr>
            <p:ph type="title"/>
          </p:nvPr>
        </p:nvSpPr>
        <p:spPr>
          <a:xfrm>
            <a:off x="0" y="60439"/>
            <a:ext cx="12192000" cy="404813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200" dirty="0">
                <a:solidFill>
                  <a:srgbClr val="0099CC"/>
                </a:solidFill>
                <a:latin typeface="Calibri (Body)"/>
              </a:rPr>
              <a:t>Global WPV1 &amp; cVDPV Cases</a:t>
            </a:r>
            <a:r>
              <a:rPr lang="en-GB" altLang="en-US" sz="2200" baseline="40000" dirty="0">
                <a:solidFill>
                  <a:srgbClr val="0099CC"/>
                </a:solidFill>
                <a:latin typeface="Calibri (Body)"/>
              </a:rPr>
              <a:t>1</a:t>
            </a:r>
            <a:r>
              <a:rPr lang="en-GB" altLang="en-US" sz="2200" dirty="0">
                <a:solidFill>
                  <a:srgbClr val="0099CC"/>
                </a:solidFill>
                <a:latin typeface="Calibri (Body)"/>
              </a:rPr>
              <a:t>, Previous 6 Months</a:t>
            </a:r>
            <a:r>
              <a:rPr lang="en-GB" altLang="en-US" sz="2200" baseline="30000" dirty="0">
                <a:solidFill>
                  <a:srgbClr val="0099CC"/>
                </a:solidFill>
                <a:latin typeface="Calibri (Body)"/>
              </a:rPr>
              <a:t>2</a:t>
            </a:r>
          </a:p>
        </p:txBody>
      </p:sp>
      <p:sp>
        <p:nvSpPr>
          <p:cNvPr id="16" name="Rectangle 15" title="K:\Docs\_DATA_WARE\VPD_DATAWARE\Application_and_Data\Polio_data_management\Data\Production\working_area\IACSG\_JPEGs\Group_Cases_06M.png"/>
          <p:cNvSpPr/>
          <p:nvPr/>
        </p:nvSpPr>
        <p:spPr>
          <a:xfrm>
            <a:off x="557784" y="495303"/>
            <a:ext cx="11090962" cy="599105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8" tIns="45574" rIns="91158" bIns="4557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511" name="Rectangle 25"/>
          <p:cNvSpPr>
            <a:spLocks noChangeArrowheads="1"/>
          </p:cNvSpPr>
          <p:nvPr/>
        </p:nvSpPr>
        <p:spPr bwMode="auto">
          <a:xfrm>
            <a:off x="425617" y="6605516"/>
            <a:ext cx="6521093" cy="26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158" tIns="45574" rIns="91158" bIns="45574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1</a:t>
            </a: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Excludes viruses detected from environmental surveillance ;   </a:t>
            </a:r>
            <a:r>
              <a:rPr kumimoji="0" lang="en-GB" altLang="fr-FR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2</a:t>
            </a: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Onset of paralysis: </a:t>
            </a:r>
            <a:r>
              <a:rPr kumimoji="0" lang="en-US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27 Nov. </a:t>
            </a:r>
            <a:r>
              <a:rPr kumimoji="0" lang="fr-CH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2019 </a:t>
            </a:r>
            <a:r>
              <a:rPr kumimoji="0" lang="pt-B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– 26 May 2020   </a:t>
            </a:r>
            <a:endParaRPr kumimoji="0" lang="pt-BR" altLang="fr-FR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960542" y="6102704"/>
            <a:ext cx="2035908" cy="27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58" tIns="45574" rIns="91158" bIns="45574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 Endemic country (WPV1)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AFD38D45-4823-4F2B-8423-767B8589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565" y="6158885"/>
            <a:ext cx="238369" cy="162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158" tIns="45574" rIns="91158" bIns="45574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F86093EE-02B6-49A0-AE75-0FD43AD5EB7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422846" y="6608343"/>
            <a:ext cx="2769404" cy="2508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Calibri" pitchFamily="34" charset="0"/>
              </a:defRPr>
            </a:lvl1pPr>
            <a:lvl2pPr marL="740661" indent="-284864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300">
                <a:solidFill>
                  <a:srgbClr val="000000"/>
                </a:solidFill>
                <a:latin typeface="Calibri" pitchFamily="34" charset="0"/>
              </a:defRPr>
            </a:lvl2pPr>
            <a:lvl3pPr marL="1139488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595270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1067" indent="-227895" eaLnBrk="0" hangingPunct="0">
              <a:lnSpc>
                <a:spcPct val="90000"/>
              </a:lnSpc>
              <a:spcBef>
                <a:spcPts val="500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506859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962647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418441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874237" indent="-22789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Data in WHO HQ as of 26 May 2020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4FAD22-E11D-4C12-80C5-531DA11F64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90" y="30554"/>
            <a:ext cx="1127680" cy="3451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CC49FC-CEC0-448C-8A37-BC24F16ECE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729" y="3112855"/>
            <a:ext cx="1644984" cy="33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8164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-1" y="70228"/>
            <a:ext cx="12191999" cy="36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146" tIns="42068" rIns="84146" bIns="42068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841487" rtl="0" eaLnBrk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Calibri (Body)"/>
                <a:ea typeface="+mn-ea"/>
                <a:cs typeface="Arial" charset="0"/>
              </a:rPr>
              <a:t>Global Wild Poliovirus 2015 - 2020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Calibri (Body)"/>
              <a:ea typeface="+mn-ea"/>
              <a:cs typeface="Arial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9357023" y="6626469"/>
            <a:ext cx="2834975" cy="231531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ts val="923"/>
              </a:spcBef>
              <a:buSzPct val="100000"/>
              <a:buFont typeface="Arial" pitchFamily="34" charset="0"/>
              <a:buChar char="•"/>
              <a:defRPr sz="2585">
                <a:solidFill>
                  <a:srgbClr val="000000"/>
                </a:solidFill>
                <a:latin typeface="Calibri" pitchFamily="34" charset="0"/>
              </a:defRPr>
            </a:lvl1pPr>
            <a:lvl2pPr marL="683704" indent="-262958" eaLnBrk="0" hangingPunct="0">
              <a:lnSpc>
                <a:spcPct val="90000"/>
              </a:lnSpc>
              <a:spcBef>
                <a:spcPts val="462"/>
              </a:spcBef>
              <a:buSzPct val="100000"/>
              <a:buFont typeface="Arial" pitchFamily="34" charset="0"/>
              <a:buChar char="•"/>
              <a:defRPr sz="2123">
                <a:solidFill>
                  <a:srgbClr val="000000"/>
                </a:solidFill>
                <a:latin typeface="Calibri" pitchFamily="34" charset="0"/>
              </a:defRPr>
            </a:lvl2pPr>
            <a:lvl3pPr marL="1051861" indent="-210370" eaLnBrk="0" hangingPunct="0">
              <a:lnSpc>
                <a:spcPct val="90000"/>
              </a:lnSpc>
              <a:spcBef>
                <a:spcPts val="462"/>
              </a:spcBef>
              <a:buSzPct val="100000"/>
              <a:buFont typeface="Arial" pitchFamily="34" charset="0"/>
              <a:buChar char="•"/>
              <a:defRPr sz="1846">
                <a:solidFill>
                  <a:srgbClr val="000000"/>
                </a:solidFill>
                <a:latin typeface="Calibri" pitchFamily="34" charset="0"/>
              </a:defRPr>
            </a:lvl3pPr>
            <a:lvl4pPr marL="1472594" indent="-210370" eaLnBrk="0" hangingPunct="0">
              <a:lnSpc>
                <a:spcPct val="90000"/>
              </a:lnSpc>
              <a:spcBef>
                <a:spcPts val="462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1893340" indent="-210370" eaLnBrk="0" hangingPunct="0">
              <a:lnSpc>
                <a:spcPct val="90000"/>
              </a:lnSpc>
              <a:spcBef>
                <a:spcPts val="462"/>
              </a:spcBef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5pPr>
            <a:lvl6pPr marL="2314082" indent="-210370" eaLnBrk="0" fontAlgn="base" hangingPunct="0">
              <a:lnSpc>
                <a:spcPct val="90000"/>
              </a:lnSpc>
              <a:spcBef>
                <a:spcPts val="462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6pPr>
            <a:lvl7pPr marL="2734819" indent="-210370" eaLnBrk="0" fontAlgn="base" hangingPunct="0">
              <a:lnSpc>
                <a:spcPct val="90000"/>
              </a:lnSpc>
              <a:spcBef>
                <a:spcPts val="462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7pPr>
            <a:lvl8pPr marL="3155563" indent="-210370" eaLnBrk="0" fontAlgn="base" hangingPunct="0">
              <a:lnSpc>
                <a:spcPct val="90000"/>
              </a:lnSpc>
              <a:spcBef>
                <a:spcPts val="462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8pPr>
            <a:lvl9pPr marL="3576308" indent="-210370" eaLnBrk="0" fontAlgn="base" hangingPunct="0">
              <a:lnSpc>
                <a:spcPct val="90000"/>
              </a:lnSpc>
              <a:spcBef>
                <a:spcPts val="462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marL="0" marR="0" lvl="0" indent="0" algn="r" defTabSz="84148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Data in WHO HQ as of 26 May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F8B507-0861-4A05-9149-12698F40CF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90" y="30554"/>
            <a:ext cx="1127680" cy="3451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BF86A9-265F-4613-B4C2-6E3D5E741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52" y="628457"/>
            <a:ext cx="11228296" cy="499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934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213</Words>
  <Application>Microsoft Office PowerPoint</Application>
  <PresentationFormat>Widescreen</PresentationFormat>
  <Paragraphs>27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(Body)</vt:lpstr>
      <vt:lpstr>Calibri Light</vt:lpstr>
      <vt:lpstr>system-ui</vt:lpstr>
      <vt:lpstr>Times New Roman</vt:lpstr>
      <vt:lpstr>Office Theme</vt:lpstr>
      <vt:lpstr>PowerPoint Presentation</vt:lpstr>
      <vt:lpstr>Global WPV1 &amp; cVDPV Cases1, Previous 12 Months2</vt:lpstr>
      <vt:lpstr>Global WPV1 &amp; cVDPV Cases1, Previous 6 Months2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Scott</dc:creator>
  <cp:lastModifiedBy>Dave Andrews</cp:lastModifiedBy>
  <cp:revision>2</cp:revision>
  <dcterms:created xsi:type="dcterms:W3CDTF">2020-06-02T13:07:21Z</dcterms:created>
  <dcterms:modified xsi:type="dcterms:W3CDTF">2020-06-04T01:40:48Z</dcterms:modified>
</cp:coreProperties>
</file>