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348" r:id="rId5"/>
    <p:sldId id="438" r:id="rId6"/>
    <p:sldId id="442" r:id="rId7"/>
    <p:sldId id="475" r:id="rId8"/>
    <p:sldId id="471" r:id="rId9"/>
    <p:sldId id="453" r:id="rId10"/>
    <p:sldId id="472" r:id="rId11"/>
    <p:sldId id="470" r:id="rId12"/>
    <p:sldId id="473" r:id="rId13"/>
    <p:sldId id="495" r:id="rId14"/>
    <p:sldId id="510" r:id="rId15"/>
    <p:sldId id="419" r:id="rId16"/>
    <p:sldId id="504" r:id="rId17"/>
    <p:sldId id="451" r:id="rId18"/>
  </p:sldIdLst>
  <p:sldSz cx="9144000" cy="5143500" type="screen16x9"/>
  <p:notesSz cx="7102475" cy="938847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6D1"/>
    <a:srgbClr val="0A7988"/>
    <a:srgbClr val="00928F"/>
    <a:srgbClr val="00A4A0"/>
    <a:srgbClr val="008582"/>
    <a:srgbClr val="E69EA3"/>
    <a:srgbClr val="BACDDC"/>
    <a:srgbClr val="B5CAE1"/>
    <a:srgbClr val="CE424C"/>
    <a:srgbClr val="D5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 autoAdjust="0"/>
    <p:restoredTop sz="85117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73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6102C-41FE-F949-85E9-4064AE92E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F602-DF68-6045-8E10-F9F6E339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B47BBDB7-38A4-1C43-BBC6-E1277EB124B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0290-F8C0-6344-A95F-E1216AF60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FEA4-3450-1943-93B3-8B182D81D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CD98E168-414E-3545-B8F4-A09835A1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23A3FBF5-5FB2-4161-A90B-716D406F6D3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4" tIns="47112" rIns="94224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4" tIns="47112" rIns="94224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ECF2206C-F2E9-4408-A090-1C57F73B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9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1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23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128" y="1"/>
            <a:ext cx="5218169" cy="51434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500">
                <a:solidFill>
                  <a:srgbClr val="48595D"/>
                </a:solidFill>
              </a:defRPr>
            </a:lvl1pPr>
            <a:lvl2pPr marL="342900" indent="-171450">
              <a:defRPr sz="1500">
                <a:solidFill>
                  <a:srgbClr val="48595D"/>
                </a:solidFill>
              </a:defRPr>
            </a:lvl2pPr>
            <a:lvl3pPr marL="514350" indent="-171450">
              <a:defRPr sz="1350">
                <a:solidFill>
                  <a:srgbClr val="48595D"/>
                </a:solidFill>
              </a:defRPr>
            </a:lvl3pPr>
            <a:lvl4pPr marL="685800" indent="-171450">
              <a:defRPr sz="1200">
                <a:solidFill>
                  <a:srgbClr val="48595D"/>
                </a:solidFill>
              </a:defRPr>
            </a:lvl4pPr>
            <a:lvl5pPr marL="857250" indent="-17145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91" y="0"/>
            <a:ext cx="2927672" cy="5143500"/>
          </a:xfrm>
        </p:spPr>
        <p:txBody>
          <a:bodyPr tIns="0" bIns="91440" anchor="ctr" anchorCtr="0"/>
          <a:lstStyle>
            <a:lvl1pPr>
              <a:defRPr lang="en-US" sz="27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5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2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9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93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0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9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0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0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4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AB6F0-6A14-575C-DE99-DB2981A7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26" y="4276583"/>
            <a:ext cx="3190875" cy="733425"/>
          </a:xfrm>
          <a:prstGeom prst="rect">
            <a:avLst/>
          </a:prstGeom>
        </p:spPr>
      </p:pic>
      <p:sp>
        <p:nvSpPr>
          <p:cNvPr id="5" name="Subtitle 9">
            <a:extLst>
              <a:ext uri="{FF2B5EF4-FFF2-40B4-BE49-F238E27FC236}">
                <a16:creationId xmlns:a16="http://schemas.microsoft.com/office/drawing/2014/main" id="{2A78BB76-52D7-255B-0783-C8FA1565D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349" y="4482929"/>
            <a:ext cx="2927672" cy="320732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District Assembly, Saturday 1</a:t>
            </a:r>
            <a:r>
              <a:rPr lang="en-CA" sz="1050" baseline="30000" dirty="0"/>
              <a:t>st</a:t>
            </a:r>
            <a:r>
              <a:rPr lang="en-CA" sz="1050" dirty="0"/>
              <a:t> of June 2024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7896E9DF-9203-C8CE-5CCF-952E7ACCE38E}"/>
              </a:ext>
            </a:extLst>
          </p:cNvPr>
          <p:cNvSpPr txBox="1">
            <a:spLocks/>
          </p:cNvSpPr>
          <p:nvPr/>
        </p:nvSpPr>
        <p:spPr>
          <a:xfrm>
            <a:off x="438516" y="339839"/>
            <a:ext cx="6046910" cy="667490"/>
          </a:xfrm>
          <a:prstGeom prst="rect">
            <a:avLst/>
          </a:prstGeom>
        </p:spPr>
        <p:txBody>
          <a:bodyPr vert="horz" lIns="68580" tIns="0" rIns="68580" bIns="6858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700" dirty="0">
                <a:solidFill>
                  <a:srgbClr val="17448F"/>
                </a:solidFill>
              </a:rPr>
              <a:t>Learning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82118-79AE-26F3-A1D1-6D95F47F9D4A}"/>
              </a:ext>
            </a:extLst>
          </p:cNvPr>
          <p:cNvSpPr txBox="1"/>
          <p:nvPr/>
        </p:nvSpPr>
        <p:spPr>
          <a:xfrm>
            <a:off x="636224" y="1305499"/>
            <a:ext cx="806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Who Are We?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Subcommittees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What are we responsible for?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1026" name="Picture 2" descr="Action Plan">
            <a:extLst>
              <a:ext uri="{FF2B5EF4-FFF2-40B4-BE49-F238E27FC236}">
                <a16:creationId xmlns:a16="http://schemas.microsoft.com/office/drawing/2014/main" id="{8615668A-5273-BB71-4477-692BC2F3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0" y="320385"/>
            <a:ext cx="7978346" cy="39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9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19D2C-0A2C-B678-C5F4-DDE41A34524E}"/>
              </a:ext>
            </a:extLst>
          </p:cNvPr>
          <p:cNvSpPr txBox="1">
            <a:spLocks/>
          </p:cNvSpPr>
          <p:nvPr/>
        </p:nvSpPr>
        <p:spPr>
          <a:xfrm>
            <a:off x="625424" y="487584"/>
            <a:ext cx="7893151" cy="1079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ABILITY TO ADAPT?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395EC4-0321-ACA2-72E3-3404137C4AD6}"/>
              </a:ext>
            </a:extLst>
          </p:cNvPr>
          <p:cNvSpPr txBox="1">
            <a:spLocks/>
          </p:cNvSpPr>
          <p:nvPr/>
        </p:nvSpPr>
        <p:spPr>
          <a:xfrm>
            <a:off x="823697" y="3586130"/>
            <a:ext cx="5965723" cy="2660101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6B82F-CE75-FA4B-2745-A69155928739}"/>
              </a:ext>
            </a:extLst>
          </p:cNvPr>
          <p:cNvSpPr txBox="1"/>
          <p:nvPr/>
        </p:nvSpPr>
        <p:spPr>
          <a:xfrm>
            <a:off x="3524866" y="1838577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Ensure our club reflects our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68459-A0BD-4940-F2AC-361BEE3AE01A}"/>
              </a:ext>
            </a:extLst>
          </p:cNvPr>
          <p:cNvSpPr txBox="1"/>
          <p:nvPr/>
        </p:nvSpPr>
        <p:spPr>
          <a:xfrm>
            <a:off x="3524865" y="2382268"/>
            <a:ext cx="49937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Use our new members’ innovative ideas.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865DA-FF1C-D7B1-FA1B-56317D75BA05}"/>
              </a:ext>
            </a:extLst>
          </p:cNvPr>
          <p:cNvSpPr txBox="1"/>
          <p:nvPr/>
        </p:nvSpPr>
        <p:spPr>
          <a:xfrm>
            <a:off x="3524865" y="2925345"/>
            <a:ext cx="49937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Try new approaches to meetings, service projects, fun events,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55A7A-C836-DB73-4EEA-0815B64D6B08}"/>
              </a:ext>
            </a:extLst>
          </p:cNvPr>
          <p:cNvSpPr txBox="1"/>
          <p:nvPr/>
        </p:nvSpPr>
        <p:spPr>
          <a:xfrm>
            <a:off x="3524864" y="3743058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Start a satellite or Impact, Rotaract, Passport club!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EA1A-5D74-6F6E-660C-7F4B18195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" y="2023242"/>
            <a:ext cx="2656092" cy="1951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9E136-6C47-F27E-3B8D-3F6CA6A6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7" y="4517619"/>
            <a:ext cx="2521082" cy="5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0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63AB99-3F9B-D3D1-157A-7F2725E89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-11382"/>
          <a:stretch/>
        </p:blipFill>
        <p:spPr>
          <a:xfrm>
            <a:off x="0" y="-192102"/>
            <a:ext cx="9172930" cy="5143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1073E-137D-3CC0-CCB1-4C33D39E1F7F}"/>
              </a:ext>
            </a:extLst>
          </p:cNvPr>
          <p:cNvSpPr txBox="1"/>
          <p:nvPr/>
        </p:nvSpPr>
        <p:spPr>
          <a:xfrm>
            <a:off x="261528" y="2854669"/>
            <a:ext cx="8521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OUR ACTION PLAN TO LIFE</a:t>
            </a:r>
          </a:p>
          <a:p>
            <a:pPr algn="ctr"/>
            <a:r>
              <a:rPr lang="en-CA" i="1" dirty="0"/>
              <a:t>LESSONS FROM THE 2023 NORTH AMERICA GROWING CLUB STUDY.</a:t>
            </a:r>
          </a:p>
          <a:p>
            <a:pPr algn="ctr"/>
            <a:r>
              <a:rPr lang="en-CA" sz="1400" dirty="0"/>
              <a:t>Doug Logan, Zone 28 Rotary Coordinator</a:t>
            </a:r>
          </a:p>
          <a:p>
            <a:pPr algn="ctr"/>
            <a:r>
              <a:rPr lang="en-CA" sz="1400" dirty="0"/>
              <a:t>Herb Klotz, Zone 32 Rotary Coordinator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17697-DCE9-ACAD-D64B-D880733D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457" y="4517619"/>
            <a:ext cx="2521082" cy="579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7063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D4E6D-CC65-4604-ABE6-A953A73A90CB}"/>
              </a:ext>
            </a:extLst>
          </p:cNvPr>
          <p:cNvSpPr txBox="1"/>
          <p:nvPr/>
        </p:nvSpPr>
        <p:spPr>
          <a:xfrm>
            <a:off x="471714" y="478971"/>
            <a:ext cx="8265886" cy="893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a typeface="+mj-ea"/>
                <a:cs typeface="+mj-cs"/>
              </a:rPr>
              <a:t>ATTRIBUTES OF GROWING CLUBS (2022</a:t>
            </a:r>
            <a:r>
              <a:rPr lang="en-CA" sz="3200" b="1" dirty="0">
                <a:ea typeface="+mj-ea"/>
                <a:cs typeface="+mj-cs"/>
              </a:rPr>
              <a:t> Study)</a:t>
            </a:r>
            <a:endParaRPr lang="en-US" sz="3200" b="1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E6DB9-52B5-41F4-BDC6-1E5EC5377C4E}"/>
              </a:ext>
            </a:extLst>
          </p:cNvPr>
          <p:cNvSpPr txBox="1"/>
          <p:nvPr/>
        </p:nvSpPr>
        <p:spPr>
          <a:xfrm>
            <a:off x="710817" y="1554454"/>
            <a:ext cx="44953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A</a:t>
            </a:r>
            <a:r>
              <a:rPr lang="en-US" sz="1800" b="1" u="none" baseline="0" dirty="0">
                <a:sym typeface="Arial" panose="020B0604020202020204" pitchFamily="34" charset="0"/>
              </a:rPr>
              <a:t>ctive, intentional member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464D3-D57B-0F46-AA9F-C8C70E643B01}"/>
              </a:ext>
            </a:extLst>
          </p:cNvPr>
          <p:cNvSpPr txBox="1"/>
          <p:nvPr/>
        </p:nvSpPr>
        <p:spPr>
          <a:xfrm>
            <a:off x="710816" y="2115313"/>
            <a:ext cx="4495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D</a:t>
            </a:r>
            <a:r>
              <a:rPr lang="en-US" sz="1800" b="1" dirty="0">
                <a:sym typeface="Arial" panose="020B0604020202020204" pitchFamily="34" charset="0"/>
              </a:rPr>
              <a:t>ynamic, meaningful </a:t>
            </a:r>
            <a:r>
              <a:rPr lang="en-US" sz="1800" b="1" dirty="0">
                <a:solidFill>
                  <a:srgbClr val="FF0000"/>
                </a:solidFill>
                <a:sym typeface="Arial" panose="020B0604020202020204" pitchFamily="34" charset="0"/>
              </a:rPr>
              <a:t>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4D53-DB27-E460-6A06-D573A64B14EB}"/>
              </a:ext>
            </a:extLst>
          </p:cNvPr>
          <p:cNvSpPr txBox="1"/>
          <p:nvPr/>
        </p:nvSpPr>
        <p:spPr>
          <a:xfrm>
            <a:off x="710816" y="2658856"/>
            <a:ext cx="44953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E</a:t>
            </a:r>
            <a:r>
              <a:rPr lang="en-US" sz="1800" b="1" u="none" baseline="0" dirty="0">
                <a:sym typeface="Arial" panose="020B0604020202020204" pitchFamily="34" charset="0"/>
              </a:rPr>
              <a:t>ffective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governance</a:t>
            </a:r>
            <a:r>
              <a:rPr lang="en-US" sz="1800" b="1" u="none" baseline="0" dirty="0">
                <a:sym typeface="Arial" panose="020B0604020202020204" pitchFamily="34" charset="0"/>
              </a:rPr>
              <a:t> (i</a:t>
            </a:r>
            <a:r>
              <a:rPr lang="en-US" sz="1800" b="1" dirty="0">
                <a:sym typeface="Arial" panose="020B0604020202020204" pitchFamily="34" charset="0"/>
              </a:rPr>
              <a:t>ntentional leadership,</a:t>
            </a:r>
          </a:p>
          <a:p>
            <a:pPr algn="l" defTabSz="914400"/>
            <a:r>
              <a:rPr lang="en-US" b="1" dirty="0">
                <a:sym typeface="Arial" panose="020B0604020202020204" pitchFamily="34" charset="0"/>
              </a:rPr>
              <a:t>succession planning</a:t>
            </a:r>
            <a:r>
              <a:rPr lang="en-US" sz="1800" b="1" dirty="0">
                <a:sym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8D571-3519-8E5E-569A-3E96D42575DF}"/>
              </a:ext>
            </a:extLst>
          </p:cNvPr>
          <p:cNvSpPr txBox="1"/>
          <p:nvPr/>
        </p:nvSpPr>
        <p:spPr>
          <a:xfrm>
            <a:off x="710816" y="3478171"/>
            <a:ext cx="44953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S</a:t>
            </a:r>
            <a:r>
              <a:rPr lang="en-US" sz="1800" b="1" u="none" baseline="0" dirty="0">
                <a:sym typeface="Arial" panose="020B0604020202020204" pitchFamily="34" charset="0"/>
              </a:rPr>
              <a:t>trong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public image </a:t>
            </a:r>
            <a:r>
              <a:rPr lang="en-US" sz="1800" b="1" u="none" baseline="0" dirty="0">
                <a:sym typeface="Arial" panose="020B0604020202020204" pitchFamily="34" charset="0"/>
              </a:rPr>
              <a:t>(well known in community)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CF10B-6CA8-D268-3D84-534AFA0F9B2A}"/>
              </a:ext>
            </a:extLst>
          </p:cNvPr>
          <p:cNvSpPr txBox="1"/>
          <p:nvPr/>
        </p:nvSpPr>
        <p:spPr>
          <a:xfrm>
            <a:off x="710817" y="4335707"/>
            <a:ext cx="44953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olidFill>
                  <a:srgbClr val="FF0000"/>
                </a:solidFill>
                <a:sym typeface="Arial" panose="020B0604020202020204" pitchFamily="34" charset="0"/>
              </a:rPr>
              <a:t>D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iversity</a:t>
            </a:r>
            <a:r>
              <a:rPr lang="en-US" sz="1800" b="1" u="none" baseline="0" dirty="0">
                <a:sym typeface="Arial" panose="020B0604020202020204" pitchFamily="34" charset="0"/>
              </a:rPr>
              <a:t> (representative of community)</a:t>
            </a:r>
          </a:p>
        </p:txBody>
      </p:sp>
      <p:pic>
        <p:nvPicPr>
          <p:cNvPr id="14" name="Picture 13" descr="A group of people eating at a table">
            <a:extLst>
              <a:ext uri="{FF2B5EF4-FFF2-40B4-BE49-F238E27FC236}">
                <a16:creationId xmlns:a16="http://schemas.microsoft.com/office/drawing/2014/main" id="{B24E9D43-F66B-AB5B-5E6B-2137836B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69098"/>
            <a:ext cx="3023419" cy="209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5E566C-2AEE-717D-EEE0-0498F358A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457" y="4517619"/>
            <a:ext cx="2521082" cy="579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85743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2D84E5-BD22-D5E1-9F4E-92E4934D6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7C324-923F-49C1-32BF-96BAA3A93E5C}"/>
              </a:ext>
            </a:extLst>
          </p:cNvPr>
          <p:cNvSpPr txBox="1"/>
          <p:nvPr/>
        </p:nvSpPr>
        <p:spPr>
          <a:xfrm>
            <a:off x="584234" y="1684414"/>
            <a:ext cx="7732133" cy="3400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Action Plan is our guide to</a:t>
            </a:r>
            <a:r>
              <a:rPr lang="en-US" sz="320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creating experiences people don’t want to miss, that draw others in, and to being proud and loud in telling our story.</a:t>
            </a:r>
            <a:endParaRPr lang="en-US" sz="3200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2400" u="none" baseline="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74C22F-DB2A-8F1D-0044-FDCD9816D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7718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3C1FCF5D-9F54-15CC-8EC0-CCFFC121A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8DD4ED-729E-EA07-7EB3-5BDB63B6BDE8}"/>
              </a:ext>
            </a:extLst>
          </p:cNvPr>
          <p:cNvSpPr txBox="1">
            <a:spLocks/>
          </p:cNvSpPr>
          <p:nvPr/>
        </p:nvSpPr>
        <p:spPr>
          <a:xfrm>
            <a:off x="4762" y="2077272"/>
            <a:ext cx="9143999" cy="870969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pt-br" sz="80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THANK YOU!</a:t>
            </a:r>
            <a:endParaRPr lang="pt-br" sz="8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FD999-DD0C-3D65-0364-12F4E8EB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809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63AB99-3F9B-D3D1-157A-7F2725E89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-11382"/>
          <a:stretch/>
        </p:blipFill>
        <p:spPr>
          <a:xfrm>
            <a:off x="0" y="-192102"/>
            <a:ext cx="9172930" cy="5143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1073E-137D-3CC0-CCB1-4C33D39E1F7F}"/>
              </a:ext>
            </a:extLst>
          </p:cNvPr>
          <p:cNvSpPr txBox="1"/>
          <p:nvPr/>
        </p:nvSpPr>
        <p:spPr>
          <a:xfrm>
            <a:off x="261528" y="2854669"/>
            <a:ext cx="8521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OUR ACTION PLAN TO LIFE</a:t>
            </a:r>
          </a:p>
          <a:p>
            <a:pPr algn="ctr"/>
            <a:r>
              <a:rPr lang="en-CA" i="1" dirty="0"/>
              <a:t>LESSONS FROM THE 2023 NORTH AMERICA GROWING CLUB STUDY.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BC483-62AE-D09D-5FE9-AD212261A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72" y="4327106"/>
            <a:ext cx="2716084" cy="624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8032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, circle&#10;&#10;Description automatically generated">
            <a:extLst>
              <a:ext uri="{FF2B5EF4-FFF2-40B4-BE49-F238E27FC236}">
                <a16:creationId xmlns:a16="http://schemas.microsoft.com/office/drawing/2014/main" id="{1A1D2631-F6C4-16E9-D888-ADDBB104F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62" y="0"/>
            <a:ext cx="9134475" cy="51435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A966E96-C7EB-D4DE-EBF0-FCF5D9E7546A}"/>
              </a:ext>
            </a:extLst>
          </p:cNvPr>
          <p:cNvSpPr txBox="1">
            <a:spLocks/>
          </p:cNvSpPr>
          <p:nvPr/>
        </p:nvSpPr>
        <p:spPr>
          <a:xfrm>
            <a:off x="354578" y="1775610"/>
            <a:ext cx="6645895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INCREASE OUR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BABFA-A23A-B1C6-964F-266EA6F08DA4}"/>
              </a:ext>
            </a:extLst>
          </p:cNvPr>
          <p:cNvSpPr/>
          <p:nvPr/>
        </p:nvSpPr>
        <p:spPr>
          <a:xfrm>
            <a:off x="1426497" y="336982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1: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8AF05-C20F-96BB-EA93-731D040BA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5" y="4441599"/>
            <a:ext cx="2716084" cy="624294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7880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FA56AF-80DA-1527-0D58-7A11F8CD1C36}"/>
              </a:ext>
            </a:extLst>
          </p:cNvPr>
          <p:cNvSpPr txBox="1">
            <a:spLocks/>
          </p:cNvSpPr>
          <p:nvPr/>
        </p:nvSpPr>
        <p:spPr>
          <a:xfrm>
            <a:off x="688381" y="537760"/>
            <a:ext cx="7791942" cy="751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IMPACT?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852D87-1046-64F6-E612-0E857093D87F}"/>
              </a:ext>
            </a:extLst>
          </p:cNvPr>
          <p:cNvGrpSpPr/>
          <p:nvPr/>
        </p:nvGrpSpPr>
        <p:grpSpPr>
          <a:xfrm>
            <a:off x="390001" y="2186332"/>
            <a:ext cx="5272093" cy="2614482"/>
            <a:chOff x="310644" y="1927420"/>
            <a:chExt cx="5272093" cy="26144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D2396B-514C-C7BA-A46E-1EDDC218C239}"/>
                </a:ext>
              </a:extLst>
            </p:cNvPr>
            <p:cNvSpPr/>
            <p:nvPr/>
          </p:nvSpPr>
          <p:spPr>
            <a:xfrm>
              <a:off x="3402548" y="1927420"/>
              <a:ext cx="2180189" cy="7708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4DE005-EB10-0505-47E7-3846A794532F}"/>
                </a:ext>
              </a:extLst>
            </p:cNvPr>
            <p:cNvSpPr txBox="1"/>
            <p:nvPr/>
          </p:nvSpPr>
          <p:spPr>
            <a:xfrm>
              <a:off x="310644" y="3895571"/>
              <a:ext cx="3693185" cy="64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580" tIns="81580" rIns="81580" bIns="8158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CA06C7-9C2D-54BE-0C6C-0622FFA9F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02" y="1887080"/>
            <a:ext cx="2725421" cy="2140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8567F-8766-1168-79E1-E8C981E64167}"/>
              </a:ext>
            </a:extLst>
          </p:cNvPr>
          <p:cNvSpPr txBox="1"/>
          <p:nvPr/>
        </p:nvSpPr>
        <p:spPr>
          <a:xfrm>
            <a:off x="688381" y="1541801"/>
            <a:ext cx="479322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Set realistic goals and track progress.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D93DF-4BF6-F3CB-D517-BAC16C875A77}"/>
              </a:ext>
            </a:extLst>
          </p:cNvPr>
          <p:cNvSpPr txBox="1"/>
          <p:nvPr/>
        </p:nvSpPr>
        <p:spPr>
          <a:xfrm>
            <a:off x="688381" y="2107391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Strengthen club leadership &amp; governance, especially succession planning.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E1289-9996-CF33-0B0E-CE2814FDB12D}"/>
              </a:ext>
            </a:extLst>
          </p:cNvPr>
          <p:cNvSpPr txBox="1"/>
          <p:nvPr/>
        </p:nvSpPr>
        <p:spPr>
          <a:xfrm>
            <a:off x="688381" y="2950732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Focus on our community (local and/or international).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9A7DC-C7C5-1CF8-5F3C-87FD48B79F28}"/>
              </a:ext>
            </a:extLst>
          </p:cNvPr>
          <p:cNvSpPr txBox="1"/>
          <p:nvPr/>
        </p:nvSpPr>
        <p:spPr>
          <a:xfrm>
            <a:off x="688382" y="3785206"/>
            <a:ext cx="479322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kern="1200" dirty="0"/>
              <a:t>Assess community needs and build meaningful partnerships.</a:t>
            </a:r>
            <a:endParaRPr lang="en-US" sz="1800" kern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650DE-AE3E-149F-64B8-7D052A0E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67" y="4519503"/>
            <a:ext cx="2473729" cy="5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63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60710184-BBF4-664B-085B-52B389C7A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30"/>
            <a:ext cx="9144000" cy="51488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0FCE73F-3E60-0381-53E8-F73BFF9ADC8B}"/>
              </a:ext>
            </a:extLst>
          </p:cNvPr>
          <p:cNvSpPr txBox="1">
            <a:spLocks/>
          </p:cNvSpPr>
          <p:nvPr/>
        </p:nvSpPr>
        <p:spPr>
          <a:xfrm>
            <a:off x="377072" y="1780323"/>
            <a:ext cx="6598763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EXPAND OUR REACH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460CB-51D9-7E11-62DC-080EF34412A7}"/>
              </a:ext>
            </a:extLst>
          </p:cNvPr>
          <p:cNvSpPr/>
          <p:nvPr/>
        </p:nvSpPr>
        <p:spPr>
          <a:xfrm>
            <a:off x="1445743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2: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DF9ABF-BF00-70DB-1E6E-9B7EA340F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5" y="4441599"/>
            <a:ext cx="2716084" cy="624294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0078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28F54-4D55-4884-B058-61B9EC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6" y="529577"/>
            <a:ext cx="7873720" cy="752668"/>
          </a:xfr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CA" sz="3600" b="1" dirty="0">
                <a:latin typeface="+mn-lt"/>
              </a:rPr>
              <a:t>HOW WILL WE EXPAND OUR REACH?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AE26C-3558-0C48-DFBF-FC476857FB1C}"/>
              </a:ext>
            </a:extLst>
          </p:cNvPr>
          <p:cNvSpPr txBox="1"/>
          <p:nvPr/>
        </p:nvSpPr>
        <p:spPr>
          <a:xfrm>
            <a:off x="628650" y="1604135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Use multiple forms of media to tell our story.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7B970-126C-987C-4B57-7FD644B766B3}"/>
              </a:ext>
            </a:extLst>
          </p:cNvPr>
          <p:cNvSpPr txBox="1"/>
          <p:nvPr/>
        </p:nvSpPr>
        <p:spPr>
          <a:xfrm>
            <a:off x="628650" y="2218218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Engage the whole club in attracting new members.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525A5-5511-5384-DC4E-0F25E17EF7D6}"/>
              </a:ext>
            </a:extLst>
          </p:cNvPr>
          <p:cNvSpPr txBox="1"/>
          <p:nvPr/>
        </p:nvSpPr>
        <p:spPr>
          <a:xfrm>
            <a:off x="628725" y="2791467"/>
            <a:ext cx="50494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Invite others to our meetings and service projects.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B90A8-1E36-E890-02EB-2C009A48F7D6}"/>
              </a:ext>
            </a:extLst>
          </p:cNvPr>
          <p:cNvSpPr txBox="1"/>
          <p:nvPr/>
        </p:nvSpPr>
        <p:spPr>
          <a:xfrm>
            <a:off x="628799" y="3402183"/>
            <a:ext cx="50494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Ensure membership reflects our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7E37B2-62F5-9847-27B3-56D30CFA7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6" y="1760537"/>
            <a:ext cx="2629220" cy="2029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33B92-DAA9-C146-D254-342E1DC8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72" y="4444778"/>
            <a:ext cx="2716084" cy="6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2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651AC3-D15E-79B2-7ED6-BFFE5B05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6C864B-09BF-7BEF-D490-60EBD3A227FF}"/>
              </a:ext>
            </a:extLst>
          </p:cNvPr>
          <p:cNvSpPr txBox="1">
            <a:spLocks/>
          </p:cNvSpPr>
          <p:nvPr/>
        </p:nvSpPr>
        <p:spPr>
          <a:xfrm>
            <a:off x="330834" y="1780323"/>
            <a:ext cx="6669406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ENHANCE PARTICIPANT </a:t>
            </a:r>
            <a:b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</a:br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551FD-BBE2-6F2B-7C0A-35E44495F426}"/>
              </a:ext>
            </a:extLst>
          </p:cNvPr>
          <p:cNvSpPr/>
          <p:nvPr/>
        </p:nvSpPr>
        <p:spPr>
          <a:xfrm>
            <a:off x="1434827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3: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D98C1C-D9D6-1D38-49EE-DBA5B359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5" y="4441599"/>
            <a:ext cx="2716084" cy="624294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0270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68936-7C60-E088-63D7-A14FDAC9C6D5}"/>
              </a:ext>
            </a:extLst>
          </p:cNvPr>
          <p:cNvSpPr txBox="1">
            <a:spLocks/>
          </p:cNvSpPr>
          <p:nvPr/>
        </p:nvSpPr>
        <p:spPr>
          <a:xfrm>
            <a:off x="540898" y="429403"/>
            <a:ext cx="7924676" cy="9941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ENHANCE PARTICIPANT ENGAGEMENT?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A6BE2-45F5-DEAE-7B16-A3B7D7F56196}"/>
              </a:ext>
            </a:extLst>
          </p:cNvPr>
          <p:cNvSpPr txBox="1"/>
          <p:nvPr/>
        </p:nvSpPr>
        <p:spPr>
          <a:xfrm>
            <a:off x="3886200" y="1646314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Ensure a welcoming and ‘fun’ club culture.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BB35-19CA-BF57-14ED-9A3E506FF2F5}"/>
              </a:ext>
            </a:extLst>
          </p:cNvPr>
          <p:cNvSpPr txBox="1"/>
          <p:nvPr/>
        </p:nvSpPr>
        <p:spPr>
          <a:xfrm>
            <a:off x="3886199" y="2200187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Find new ways for people to be involved.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9F0A-5EBB-A01D-0701-5E2C94192192}"/>
              </a:ext>
            </a:extLst>
          </p:cNvPr>
          <p:cNvSpPr txBox="1"/>
          <p:nvPr/>
        </p:nvSpPr>
        <p:spPr>
          <a:xfrm>
            <a:off x="3878822" y="3307933"/>
            <a:ext cx="4583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Make member ‘care’ a top priority.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E910E-1B91-5FA5-1B54-9EC09ADBE80C}"/>
              </a:ext>
            </a:extLst>
          </p:cNvPr>
          <p:cNvSpPr txBox="1"/>
          <p:nvPr/>
        </p:nvSpPr>
        <p:spPr>
          <a:xfrm>
            <a:off x="3878822" y="3861806"/>
            <a:ext cx="45867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Consider the cost of participation.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D62C5-A900-B049-9FB6-B57C9F75EFD4}"/>
              </a:ext>
            </a:extLst>
          </p:cNvPr>
          <p:cNvSpPr txBox="1"/>
          <p:nvPr/>
        </p:nvSpPr>
        <p:spPr>
          <a:xfrm>
            <a:off x="3886198" y="2754060"/>
            <a:ext cx="4583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Respond to members’ interests and priorities.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C4930-2631-4E59-46D4-78F9E29A9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6" t="20709" r="2349"/>
          <a:stretch/>
        </p:blipFill>
        <p:spPr>
          <a:xfrm>
            <a:off x="540898" y="1893700"/>
            <a:ext cx="3127683" cy="1854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BCFF4-CF10-DA58-FD5F-7C215155C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7" y="4517619"/>
            <a:ext cx="2521082" cy="5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328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7CB3A12E-CB3F-47FB-A0E6-E4B30D97B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C16BA13-7566-5354-42B5-1D160D634DB1}"/>
              </a:ext>
            </a:extLst>
          </p:cNvPr>
          <p:cNvSpPr txBox="1">
            <a:spLocks/>
          </p:cNvSpPr>
          <p:nvPr/>
        </p:nvSpPr>
        <p:spPr>
          <a:xfrm>
            <a:off x="335279" y="1805552"/>
            <a:ext cx="6685281" cy="104940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 INCREASE OUR ABILITY 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rtl="0"/>
            <a:r>
              <a:rPr lang="pt-br" sz="3200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TO ADAPT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5FB18-3842-717E-6B80-C2D1F77A7E90}"/>
              </a:ext>
            </a:extLst>
          </p:cNvPr>
          <p:cNvSpPr/>
          <p:nvPr/>
        </p:nvSpPr>
        <p:spPr>
          <a:xfrm>
            <a:off x="1447209" y="348778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4</a:t>
            </a:r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B0CD6-7CE4-7A9F-F0C4-EDFE12C12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5" y="4441599"/>
            <a:ext cx="2716084" cy="624294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92924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492003-B1AE-43E1-9B68-721CBCD0A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C10AF-2D82-4799-9EDB-76938504AA8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0d263c-44d6-4b3f-885c-e31229c24d0d"/>
    <ds:schemaRef ds:uri="http://purl.org/dc/terms/"/>
    <ds:schemaRef ds:uri="http://schemas.openxmlformats.org/package/2006/metadata/core-properties"/>
    <ds:schemaRef ds:uri="069370df-1b75-469d-a9d4-424b0b9f5a67"/>
    <ds:schemaRef ds:uri="41d4868e-e7c5-4a0f-bea8-40f63a832f74"/>
  </ds:schemaRefs>
</ds:datastoreItem>
</file>

<file path=customXml/itemProps3.xml><?xml version="1.0" encoding="utf-8"?>
<ds:datastoreItem xmlns:ds="http://schemas.openxmlformats.org/officeDocument/2006/customXml" ds:itemID="{C3EA00DA-E618-4A26-8DE6-AC2729D8560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d4868e-e7c5-4a0f-bea8-40f63a832f74"/>
    <ds:schemaRef ds:uri="069370df-1b75-469d-a9d4-424b0b9f5a67"/>
    <ds:schemaRef ds:uri="710d263c-44d6-4b3f-885c-e31229c24d0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26890</TotalTime>
  <Words>365</Words>
  <Application>Microsoft Office PowerPoint</Application>
  <PresentationFormat>On-screen Show (16:9)</PresentationFormat>
  <Paragraphs>56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District Assembly, Saturday 1st of June 2024</vt:lpstr>
      <vt:lpstr>PowerPoint Presentation</vt:lpstr>
      <vt:lpstr>PowerPoint Presentation</vt:lpstr>
      <vt:lpstr>PowerPoint Presentation</vt:lpstr>
      <vt:lpstr>PowerPoint Presentation</vt:lpstr>
      <vt:lpstr>HOW WILL WE EXPAND OUR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Arnie Fishman</dc:creator>
  <cp:lastModifiedBy>Dave Andrews</cp:lastModifiedBy>
  <cp:revision>287</cp:revision>
  <cp:lastPrinted>2023-12-05T14:41:08Z</cp:lastPrinted>
  <dcterms:created xsi:type="dcterms:W3CDTF">2019-04-26T18:51:44Z</dcterms:created>
  <dcterms:modified xsi:type="dcterms:W3CDTF">2024-06-05T15:22:59Z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  <property fmtid="{D5CDD505-2E9C-101B-9397-08002B2CF9AE}" pid="4" name="ArticulateGUID">
    <vt:lpwstr>129F9D54-5097-4024-87C0-3F31A0843305</vt:lpwstr>
  </property>
  <property fmtid="{D5CDD505-2E9C-101B-9397-08002B2CF9AE}" pid="5" name="ArticulatePath">
    <vt:lpwstr>ActionPlan-presentation-EN22</vt:lpwstr>
  </property>
</Properties>
</file>