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76" r:id="rId5"/>
    <p:sldId id="335" r:id="rId6"/>
    <p:sldId id="338" r:id="rId7"/>
    <p:sldId id="344" r:id="rId8"/>
    <p:sldId id="312" r:id="rId9"/>
    <p:sldId id="345" r:id="rId10"/>
    <p:sldId id="346" r:id="rId11"/>
    <p:sldId id="342" r:id="rId12"/>
    <p:sldId id="341" r:id="rId13"/>
    <p:sldId id="347" r:id="rId14"/>
    <p:sldId id="328" r:id="rId1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B00E4"/>
    <a:srgbClr val="EDF0FD"/>
    <a:srgbClr val="063DE8"/>
    <a:srgbClr val="037C03"/>
    <a:srgbClr val="438E00"/>
    <a:srgbClr val="EAEC5E"/>
    <a:srgbClr val="FCFEB9"/>
    <a:srgbClr val="3365FB"/>
    <a:srgbClr val="FFD8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815A48-204A-4B49-B78D-B5B11AD458CB}" v="1594" dt="2024-05-31T19:49:28.4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43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5442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87388"/>
            <a:ext cx="4565650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0547198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693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1505241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963237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395658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3838560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3556664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3804816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1759674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3807509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Insert program name and photo.</a:t>
            </a:r>
          </a:p>
        </p:txBody>
      </p:sp>
    </p:spTree>
    <p:extLst>
      <p:ext uri="{BB962C8B-B14F-4D97-AF65-F5344CB8AC3E}">
        <p14:creationId xmlns:p14="http://schemas.microsoft.com/office/powerpoint/2010/main" val="221590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4490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820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381000"/>
            <a:ext cx="219075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41985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8813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620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95400"/>
            <a:ext cx="8534400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3848100"/>
            <a:ext cx="8534400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028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9697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3833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191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191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422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516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4054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950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610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5722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7780338" y="4805363"/>
            <a:ext cx="1363662" cy="2052637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1203325" cy="18954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dirty="0"/>
          </a:p>
        </p:txBody>
      </p:sp>
      <p:sp useBgFill="1">
        <p:nvSpPr>
          <p:cNvPr id="1028" name="Rectangle 4"/>
          <p:cNvSpPr>
            <a:spLocks noChangeArrowheads="1"/>
          </p:cNvSpPr>
          <p:nvPr/>
        </p:nvSpPr>
        <p:spPr bwMode="auto">
          <a:xfrm>
            <a:off x="228600" y="304800"/>
            <a:ext cx="8686800" cy="6324600"/>
          </a:xfrm>
          <a:prstGeom prst="rect">
            <a:avLst/>
          </a:prstGeom>
          <a:ln w="12700">
            <a:solidFill>
              <a:srgbClr val="FFD83D"/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FFD83D">
                <a:alpha val="74998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7620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6" descr="1rotary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534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143000" y="1219200"/>
            <a:ext cx="7315200" cy="76200"/>
            <a:chOff x="384" y="1104"/>
            <a:chExt cx="4800" cy="48"/>
          </a:xfrm>
        </p:grpSpPr>
        <p:sp>
          <p:nvSpPr>
            <p:cNvPr id="1034" name="Line 8"/>
            <p:cNvSpPr>
              <a:spLocks noChangeShapeType="1"/>
            </p:cNvSpPr>
            <p:nvPr/>
          </p:nvSpPr>
          <p:spPr bwMode="auto">
            <a:xfrm>
              <a:off x="384" y="1104"/>
              <a:ext cx="4800" cy="0"/>
            </a:xfrm>
            <a:prstGeom prst="line">
              <a:avLst/>
            </a:prstGeom>
            <a:noFill/>
            <a:ln w="76200">
              <a:solidFill>
                <a:srgbClr val="FFD83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 dirty="0"/>
            </a:p>
          </p:txBody>
        </p:sp>
        <p:sp>
          <p:nvSpPr>
            <p:cNvPr id="1035" name="Line 9"/>
            <p:cNvSpPr>
              <a:spLocks noChangeShapeType="1"/>
            </p:cNvSpPr>
            <p:nvPr/>
          </p:nvSpPr>
          <p:spPr bwMode="auto">
            <a:xfrm flipV="1">
              <a:off x="384" y="1152"/>
              <a:ext cx="4800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 dirty="0"/>
            </a:p>
          </p:txBody>
        </p:sp>
      </p:grpSp>
      <p:pic>
        <p:nvPicPr>
          <p:cNvPr id="1032" name="Picture 10" descr="riemblem_c_larg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24"/>
          <p:cNvSpPr txBox="1">
            <a:spLocks noChangeArrowheads="1"/>
          </p:cNvSpPr>
          <p:nvPr/>
        </p:nvSpPr>
        <p:spPr bwMode="auto">
          <a:xfrm>
            <a:off x="5562600" y="6354763"/>
            <a:ext cx="3276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 u="none" dirty="0">
                <a:latin typeface="Times New Roman" panose="02020603050405020304" pitchFamily="18" charset="0"/>
              </a:rPr>
              <a:t>Rotary eLearning Center- Community Service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Times New Roman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Times New Roman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Times New Roman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Times New Roman" charset="0"/>
          <a:ea typeface="MS PGothic" panose="020B0600070205080204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Times New Roman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Times New Roman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Times New Roman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hlink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Monotype Sorts" pitchFamily="-84" charset="2"/>
        <a:buChar char="n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676400"/>
            <a:ext cx="7620000" cy="3505200"/>
          </a:xfrm>
        </p:spPr>
        <p:txBody>
          <a:bodyPr/>
          <a:lstStyle/>
          <a:p>
            <a:pPr>
              <a:defRPr/>
            </a:pPr>
            <a:br>
              <a:rPr lang="en-US" dirty="0">
                <a:ea typeface="+mj-ea"/>
              </a:rPr>
            </a:br>
            <a:r>
              <a:rPr lang="en-US" dirty="0">
                <a:ea typeface="+mj-ea"/>
              </a:rPr>
              <a:t>How to run effective board meetings</a:t>
            </a:r>
            <a:br>
              <a:rPr lang="en-US" dirty="0">
                <a:ea typeface="+mj-ea"/>
              </a:rPr>
            </a:br>
            <a:br>
              <a:rPr lang="en-US" sz="2000" dirty="0">
                <a:ea typeface="+mj-ea"/>
              </a:rPr>
            </a:br>
            <a:br>
              <a:rPr lang="en-US" dirty="0">
                <a:ea typeface="+mj-ea"/>
              </a:rPr>
            </a:br>
            <a:br>
              <a:rPr lang="en-US" dirty="0">
                <a:ea typeface="+mj-ea"/>
              </a:rPr>
            </a:br>
            <a:r>
              <a:rPr lang="en-US" sz="2000" dirty="0">
                <a:ea typeface="+mj-ea"/>
              </a:rPr>
              <a:t>Presented by: Terry Caputo</a:t>
            </a:r>
            <a:br>
              <a:rPr lang="en-US" sz="2000" dirty="0">
                <a:ea typeface="+mj-ea"/>
              </a:rPr>
            </a:br>
            <a:endParaRPr lang="en-US" dirty="0">
              <a:ea typeface="+mj-ea"/>
            </a:endParaRPr>
          </a:p>
        </p:txBody>
      </p:sp>
      <p:pic>
        <p:nvPicPr>
          <p:cNvPr id="307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346825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200" y="2971800"/>
            <a:ext cx="30480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 Useful Tools – Work Plan</a:t>
            </a:r>
            <a:endParaRPr lang="en-US" dirty="0">
              <a:ea typeface="+mj-ea"/>
            </a:endParaRP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23AD153-F153-F357-5D94-051B348D60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524000"/>
            <a:ext cx="7566405" cy="519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87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Thank you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381000" y="1295400"/>
            <a:ext cx="8534400" cy="5295900"/>
          </a:xfrm>
        </p:spPr>
        <p:txBody>
          <a:bodyPr/>
          <a:lstStyle/>
          <a:p>
            <a:pPr lvl="1"/>
            <a:endParaRPr lang="en-CA" dirty="0"/>
          </a:p>
          <a:p>
            <a:pPr lvl="1"/>
            <a:endParaRPr lang="en-CA" dirty="0"/>
          </a:p>
          <a:p>
            <a:pPr marL="457200" lvl="1" indent="0">
              <a:buNone/>
            </a:pPr>
            <a:r>
              <a:rPr lang="en-CA" dirty="0"/>
              <a:t>Terry Caputo</a:t>
            </a:r>
          </a:p>
          <a:p>
            <a:pPr marL="457200" lvl="1" indent="0">
              <a:buNone/>
            </a:pPr>
            <a:r>
              <a:rPr lang="en-CA" dirty="0"/>
              <a:t>(905) 213-5925 </a:t>
            </a:r>
            <a:r>
              <a:rPr lang="en-CA"/>
              <a:t>(cell)</a:t>
            </a:r>
            <a:endParaRPr lang="en-CA" dirty="0"/>
          </a:p>
          <a:p>
            <a:pPr marL="457200" lvl="1" indent="0">
              <a:buNone/>
            </a:pPr>
            <a:r>
              <a:rPr lang="en-CA" dirty="0"/>
              <a:t>terrycaputo@outlook.com</a:t>
            </a:r>
          </a:p>
        </p:txBody>
      </p:sp>
    </p:spTree>
    <p:extLst>
      <p:ext uri="{BB962C8B-B14F-4D97-AF65-F5344CB8AC3E}">
        <p14:creationId xmlns:p14="http://schemas.microsoft.com/office/powerpoint/2010/main" val="839597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Primary Role of the Board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304800" y="1600200"/>
            <a:ext cx="4267200" cy="4419600"/>
          </a:xfrm>
        </p:spPr>
        <p:txBody>
          <a:bodyPr/>
          <a:lstStyle/>
          <a:p>
            <a:pPr marL="0" indent="0">
              <a:buNone/>
            </a:pPr>
            <a:endParaRPr lang="en-CA" sz="4000" dirty="0"/>
          </a:p>
          <a:p>
            <a:pPr marL="514350" indent="-514350">
              <a:buFont typeface="+mj-lt"/>
              <a:buAutoNum type="arabicPeriod"/>
            </a:pPr>
            <a:endParaRPr lang="en-CA" sz="4000" dirty="0"/>
          </a:p>
          <a:p>
            <a:pPr marL="742950" indent="-742950">
              <a:buFont typeface="+mj-lt"/>
              <a:buAutoNum type="arabicPeriod" startAt="2"/>
            </a:pPr>
            <a:endParaRPr lang="en-CA" sz="4000" dirty="0"/>
          </a:p>
          <a:p>
            <a:endParaRPr lang="en-CA" dirty="0"/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762000" y="1600200"/>
            <a:ext cx="76962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onotype Sorts" pitchFamily="-84" charset="2"/>
              <a:buChar char="n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CA" sz="2800" u="none" kern="0" dirty="0"/>
              <a:t>Selection of the President (annual process that should be consistent)</a:t>
            </a:r>
          </a:p>
          <a:p>
            <a:endParaRPr lang="en-CA" sz="2800" u="none" kern="0" dirty="0"/>
          </a:p>
          <a:p>
            <a:r>
              <a:rPr lang="en-CA" sz="2800" u="none" kern="0" dirty="0"/>
              <a:t>Setting direction and making decision on behalf of the members (where you focus most of your time)</a:t>
            </a:r>
          </a:p>
          <a:p>
            <a:endParaRPr lang="en-CA" sz="2800" u="none" kern="0" dirty="0"/>
          </a:p>
          <a:p>
            <a:r>
              <a:rPr lang="en-CA" sz="2800" u="none" kern="0" dirty="0"/>
              <a:t>Monitoring performance and  compliance with laws and regulations (make it efficient)</a:t>
            </a:r>
          </a:p>
        </p:txBody>
      </p:sp>
    </p:spTree>
    <p:extLst>
      <p:ext uri="{BB962C8B-B14F-4D97-AF65-F5344CB8AC3E}">
        <p14:creationId xmlns:p14="http://schemas.microsoft.com/office/powerpoint/2010/main" val="3079820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200" dirty="0">
                <a:ea typeface="+mj-ea"/>
              </a:rPr>
              <a:t>Operational Board</a:t>
            </a:r>
          </a:p>
        </p:txBody>
      </p:sp>
      <p:pic>
        <p:nvPicPr>
          <p:cNvPr id="717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675" y="6319838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 bwMode="auto">
          <a:xfrm>
            <a:off x="2514600" y="1676400"/>
            <a:ext cx="4114800" cy="1676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bg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u="none" dirty="0">
                <a:latin typeface="Arial" charset="0"/>
                <a:ea typeface="ＭＳ Ｐゴシック" charset="0"/>
              </a:rPr>
              <a:t>Stakeholders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u="none" dirty="0">
                <a:latin typeface="Arial" charset="0"/>
                <a:ea typeface="ＭＳ Ｐゴシック" charset="0"/>
              </a:rPr>
              <a:t>(exclusively members)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4" name="Curved Right Arrow 3"/>
          <p:cNvSpPr/>
          <p:nvPr/>
        </p:nvSpPr>
        <p:spPr bwMode="auto">
          <a:xfrm>
            <a:off x="2324100" y="3124200"/>
            <a:ext cx="685800" cy="1219200"/>
          </a:xfrm>
          <a:prstGeom prst="curv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5" name="Curved Left Arrow 4"/>
          <p:cNvSpPr/>
          <p:nvPr/>
        </p:nvSpPr>
        <p:spPr bwMode="auto">
          <a:xfrm>
            <a:off x="6281737" y="3048000"/>
            <a:ext cx="695325" cy="1219200"/>
          </a:xfrm>
          <a:prstGeom prst="curved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124200" y="3581400"/>
            <a:ext cx="2981325" cy="990600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Representative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Board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3352800" y="4800600"/>
            <a:ext cx="2524125" cy="914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90000"/>
                  <a:shade val="30000"/>
                  <a:satMod val="115000"/>
                </a:schemeClr>
              </a:gs>
              <a:gs pos="50000">
                <a:schemeClr val="accent5">
                  <a:lumMod val="90000"/>
                  <a:shade val="67500"/>
                  <a:satMod val="115000"/>
                </a:schemeClr>
              </a:gs>
              <a:gs pos="100000">
                <a:schemeClr val="accent5">
                  <a:lumMod val="9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Management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Through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Committees</a:t>
            </a:r>
          </a:p>
        </p:txBody>
      </p:sp>
      <p:sp>
        <p:nvSpPr>
          <p:cNvPr id="2" name="Down Arrow 1"/>
          <p:cNvSpPr/>
          <p:nvPr/>
        </p:nvSpPr>
        <p:spPr bwMode="auto">
          <a:xfrm>
            <a:off x="1066800" y="2514600"/>
            <a:ext cx="1066800" cy="2362200"/>
          </a:xfrm>
          <a:prstGeom prst="downArrow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I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I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N</a:t>
            </a:r>
          </a:p>
        </p:txBody>
      </p:sp>
      <p:sp>
        <p:nvSpPr>
          <p:cNvPr id="9" name="Up Arrow 8"/>
          <p:cNvSpPr/>
          <p:nvPr/>
        </p:nvSpPr>
        <p:spPr bwMode="auto">
          <a:xfrm>
            <a:off x="7315200" y="2514600"/>
            <a:ext cx="990600" cy="2362200"/>
          </a:xfrm>
          <a:prstGeom prst="upArrow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u="none" dirty="0">
              <a:latin typeface="Arial" charset="0"/>
              <a:ea typeface="ＭＳ Ｐゴシック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u="none" dirty="0">
                <a:latin typeface="Arial" charset="0"/>
                <a:ea typeface="ＭＳ Ｐゴシック" charset="0"/>
              </a:rPr>
              <a:t>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u="none" dirty="0">
                <a:latin typeface="Arial" charset="0"/>
                <a:ea typeface="ＭＳ Ｐゴシック" charset="0"/>
              </a:rPr>
              <a:t>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u="none" dirty="0">
                <a:latin typeface="Arial" charset="0"/>
                <a:ea typeface="ＭＳ Ｐゴシック" charset="0"/>
              </a:rPr>
              <a:t>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u="none" dirty="0">
                <a:latin typeface="Arial" charset="0"/>
                <a:ea typeface="ＭＳ Ｐゴシック" charset="0"/>
              </a:rPr>
              <a:t>L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21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Key Ingredients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5800" y="3924429"/>
            <a:ext cx="7772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u="none" dirty="0"/>
              <a:t>Important considerations: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u="none" dirty="0"/>
              <a:t>Inherent conflict in the President’s operational role vs Chair role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u="none" dirty="0"/>
              <a:t>Agenda ownership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u="none" dirty="0"/>
              <a:t>Director engagement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u="none" dirty="0"/>
              <a:t>Information to exercise the duty of care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u="none" dirty="0"/>
              <a:t>Use of member expertise to inform decisions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2000" u="none" dirty="0"/>
              <a:t>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u="non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CB7A5C1-719A-F95E-5376-DFC93CAAB5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0" y="1542524"/>
            <a:ext cx="5134692" cy="203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637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Effective Board Leadership 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1676400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none" dirty="0"/>
              <a:t>The Chair is the leader of Board and needs to:</a:t>
            </a:r>
          </a:p>
          <a:p>
            <a:endParaRPr lang="en-US" sz="2400" u="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Foster constructive culture/tone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Facilitate oversight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Promote independence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Guard responsibilities/boundaries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Define discussion parameters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Ensure Director engagement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Build consensus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Focus discussion/restrain Directors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Ensure the will of the Board prevails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Quickly handle and defer new business</a:t>
            </a:r>
          </a:p>
        </p:txBody>
      </p:sp>
    </p:spTree>
    <p:extLst>
      <p:ext uri="{BB962C8B-B14F-4D97-AF65-F5344CB8AC3E}">
        <p14:creationId xmlns:p14="http://schemas.microsoft.com/office/powerpoint/2010/main" val="2441147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Meeting Effectiveness Principles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1676400"/>
            <a:ext cx="7848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u="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Disciplined process (not necessarily Roberts Rules)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Rules of engagement/decision-making known and respected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Awareness of Directors’ experience/biases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Board engagement and empowerment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Active participation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Decisions are their decisions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Able to do what needs doing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“Own” a strategically designed agenda</a:t>
            </a:r>
          </a:p>
        </p:txBody>
      </p:sp>
    </p:spTree>
    <p:extLst>
      <p:ext uri="{BB962C8B-B14F-4D97-AF65-F5344CB8AC3E}">
        <p14:creationId xmlns:p14="http://schemas.microsoft.com/office/powerpoint/2010/main" val="1068340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+mj-ea"/>
              </a:rPr>
              <a:t>Ownership of Agenda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1676400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u="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Driven by the Chair with input of Directors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u="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Include pre-read materials in advance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u="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Clearly state the outcome of each item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u="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Only deal with items that have back up information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u="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Create a workplan in agenda form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u="non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u="none" dirty="0"/>
              <a:t>Focus on “how agenda items will be handled</a:t>
            </a:r>
          </a:p>
        </p:txBody>
      </p:sp>
    </p:spTree>
    <p:extLst>
      <p:ext uri="{BB962C8B-B14F-4D97-AF65-F5344CB8AC3E}">
        <p14:creationId xmlns:p14="http://schemas.microsoft.com/office/powerpoint/2010/main" val="739377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 Useful Tools - </a:t>
            </a:r>
            <a:r>
              <a:rPr lang="en-US" dirty="0">
                <a:ea typeface="+mj-ea"/>
              </a:rPr>
              <a:t>Agenda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E53378-A8A8-B464-D5DF-99419EFD4C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848" y="1355172"/>
            <a:ext cx="6029352" cy="529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190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 Useful Tool - </a:t>
            </a:r>
            <a:r>
              <a:rPr lang="en-US" dirty="0">
                <a:ea typeface="+mj-ea"/>
              </a:rPr>
              <a:t>Dashboards</a:t>
            </a:r>
          </a:p>
        </p:txBody>
      </p:sp>
      <p:pic>
        <p:nvPicPr>
          <p:cNvPr id="512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324600"/>
            <a:ext cx="49625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447800"/>
            <a:ext cx="82296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040097"/>
      </p:ext>
    </p:extLst>
  </p:cSld>
  <p:clrMapOvr>
    <a:masterClrMapping/>
  </p:clrMapOvr>
</p:sld>
</file>

<file path=ppt/theme/theme1.xml><?xml version="1.0" encoding="utf-8"?>
<a:theme xmlns:a="http://schemas.openxmlformats.org/drawingml/2006/main" name="New member template">
  <a:themeElements>
    <a:clrScheme name="">
      <a:dk1>
        <a:srgbClr val="000000"/>
      </a:dk1>
      <a:lt1>
        <a:srgbClr val="FFFFFF"/>
      </a:lt1>
      <a:dk2>
        <a:srgbClr val="414141"/>
      </a:dk2>
      <a:lt2>
        <a:srgbClr val="00279F"/>
      </a:lt2>
      <a:accent1>
        <a:srgbClr val="0000FF"/>
      </a:accent1>
      <a:accent2>
        <a:srgbClr val="FF0000"/>
      </a:accent2>
      <a:accent3>
        <a:srgbClr val="FFFFFF"/>
      </a:accent3>
      <a:accent4>
        <a:srgbClr val="000000"/>
      </a:accent4>
      <a:accent5>
        <a:srgbClr val="AAAAFF"/>
      </a:accent5>
      <a:accent6>
        <a:srgbClr val="E70000"/>
      </a:accent6>
      <a:hlink>
        <a:srgbClr val="00279F"/>
      </a:hlink>
      <a:folHlink>
        <a:srgbClr val="C0C0C0"/>
      </a:folHlink>
    </a:clrScheme>
    <a:fontScheme name="New member templat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New memb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member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member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member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member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member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member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0041018965C148B8386E7CAFFFD3D7" ma:contentTypeVersion="4" ma:contentTypeDescription="Create a new document." ma:contentTypeScope="" ma:versionID="21f9e43456559c0480e5e3bc8b7324e7">
  <xsd:schema xmlns:xsd="http://www.w3.org/2001/XMLSchema" xmlns:xs="http://www.w3.org/2001/XMLSchema" xmlns:p="http://schemas.microsoft.com/office/2006/metadata/properties" xmlns:ns2="41d4868e-e7c5-4a0f-bea8-40f63a832f74" targetNamespace="http://schemas.microsoft.com/office/2006/metadata/properties" ma:root="true" ma:fieldsID="d8249c90373732a3bc6a863b4e1e2dbd" ns2:_="">
    <xsd:import namespace="41d4868e-e7c5-4a0f-bea8-40f63a832f7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d4868e-e7c5-4a0f-bea8-40f63a832f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22ED83-BF88-49F0-955C-024879F77465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F46E7ADA-F9F9-40B0-BC41-FB0AE5453009}">
  <ds:schemaRefs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1d4868e-e7c5-4a0f-bea8-40f63a832f7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51B64B8-58A0-4239-AC68-F43FCAC624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d4868e-e7c5-4a0f-bea8-40f63a832f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Settings\hazardj\Local Settings\Temporary Internet Files\OLK3EF\New member template.pot</Template>
  <TotalTime>3601</TotalTime>
  <Pages>4</Pages>
  <Words>363</Words>
  <Application>Microsoft Office PowerPoint</Application>
  <PresentationFormat>On-screen Show (4:3)</PresentationFormat>
  <Paragraphs>97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Monotype Sorts</vt:lpstr>
      <vt:lpstr>Times New Roman</vt:lpstr>
      <vt:lpstr>Wingdings</vt:lpstr>
      <vt:lpstr>New member template</vt:lpstr>
      <vt:lpstr> How to run effective board meetings    Presented by: Terry Caputo </vt:lpstr>
      <vt:lpstr>Primary Role of the Board</vt:lpstr>
      <vt:lpstr>Operational Board</vt:lpstr>
      <vt:lpstr>Key Ingredients</vt:lpstr>
      <vt:lpstr>Effective Board Leadership </vt:lpstr>
      <vt:lpstr>Meeting Effectiveness Principles</vt:lpstr>
      <vt:lpstr>Ownership of Agenda</vt:lpstr>
      <vt:lpstr>A Useful Tools - Agenda</vt:lpstr>
      <vt:lpstr>A Useful Tool - Dashboards</vt:lpstr>
      <vt:lpstr>A Useful Tools – Work Plan</vt:lpstr>
      <vt:lpstr>Thank you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Service PowerPoint Presentation</dc:title>
  <dc:creator>Jill Hazard</dc:creator>
  <cp:lastModifiedBy>Dave Andrews</cp:lastModifiedBy>
  <cp:revision>226</cp:revision>
  <cp:lastPrinted>2000-05-26T13:44:47Z</cp:lastPrinted>
  <dcterms:created xsi:type="dcterms:W3CDTF">2003-10-27T20:44:48Z</dcterms:created>
  <dcterms:modified xsi:type="dcterms:W3CDTF">2024-06-11T00:34:57Z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RI Time Flag">
    <vt:lpwstr>No</vt:lpwstr>
  </property>
  <property fmtid="{D5CDD505-2E9C-101B-9397-08002B2CF9AE}" pid="3" name="Order">
    <vt:lpwstr>203000.000000000</vt:lpwstr>
  </property>
  <property fmtid="{D5CDD505-2E9C-101B-9397-08002B2CF9AE}" pid="4" name="RI Document Category">
    <vt:lpwstr>11;#Training Materials;#33;#Community Service</vt:lpwstr>
  </property>
  <property fmtid="{D5CDD505-2E9C-101B-9397-08002B2CF9AE}" pid="5" name="Display In">
    <vt:lpwstr>English</vt:lpwstr>
  </property>
  <property fmtid="{D5CDD505-2E9C-101B-9397-08002B2CF9AE}" pid="6" name="RI Document Summary">
    <vt:lpwstr>Community Service PowerPoint Presentation</vt:lpwstr>
  </property>
  <property fmtid="{D5CDD505-2E9C-101B-9397-08002B2CF9AE}" pid="7" name="RI Document Type">
    <vt:lpwstr>Document</vt:lpwstr>
  </property>
  <property fmtid="{D5CDD505-2E9C-101B-9397-08002B2CF9AE}" pid="8" name="Subject">
    <vt:lpwstr/>
  </property>
  <property fmtid="{D5CDD505-2E9C-101B-9397-08002B2CF9AE}" pid="9" name="Keywords">
    <vt:lpwstr/>
  </property>
  <property fmtid="{D5CDD505-2E9C-101B-9397-08002B2CF9AE}" pid="10" name="_Author">
    <vt:lpwstr>Jill Hazard</vt:lpwstr>
  </property>
  <property fmtid="{D5CDD505-2E9C-101B-9397-08002B2CF9AE}" pid="11" name="_Category">
    <vt:lpwstr/>
  </property>
  <property fmtid="{D5CDD505-2E9C-101B-9397-08002B2CF9AE}" pid="12" name="Slides">
    <vt:lpwstr>7</vt:lpwstr>
  </property>
  <property fmtid="{D5CDD505-2E9C-101B-9397-08002B2CF9AE}" pid="13" name="Categories">
    <vt:lpwstr/>
  </property>
  <property fmtid="{D5CDD505-2E9C-101B-9397-08002B2CF9AE}" pid="14" name="Approval Level">
    <vt:lpwstr/>
  </property>
  <property fmtid="{D5CDD505-2E9C-101B-9397-08002B2CF9AE}" pid="15" name="_Comments">
    <vt:lpwstr/>
  </property>
  <property fmtid="{D5CDD505-2E9C-101B-9397-08002B2CF9AE}" pid="16" name="Assigned To">
    <vt:lpwstr/>
  </property>
</Properties>
</file>