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DM Sans" pitchFamily="2" charset="0"/>
      <p:regular r:id="rId22"/>
    </p:embeddedFont>
    <p:embeddedFont>
      <p:font typeface="DM Sans Bold" panose="020B0604020202020204" charset="0"/>
      <p:regular r:id="rId23"/>
    </p:embeddedFont>
    <p:embeddedFont>
      <p:font typeface="DM Sans Bold Italics" panose="020B0604020202020204" charset="0"/>
      <p:regular r:id="rId24"/>
    </p:embeddedFont>
    <p:embeddedFont>
      <p:font typeface="DM Sans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05858" y="3285583"/>
            <a:ext cx="11276283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>
                <a:solidFill>
                  <a:srgbClr val="FFFFFF"/>
                </a:solidFill>
                <a:latin typeface="DM Sans Bold"/>
              </a:rPr>
              <a:t>HELLO!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2001" y="5602602"/>
            <a:ext cx="13123998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Welcome Future Secretaries!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29974" y="1298830"/>
            <a:ext cx="7629052" cy="7775765"/>
          </a:xfrm>
          <a:custGeom>
            <a:avLst/>
            <a:gdLst/>
            <a:ahLst/>
            <a:cxnLst/>
            <a:rect l="l" t="t" r="r" b="b"/>
            <a:pathLst>
              <a:path w="7629052" h="7775765">
                <a:moveTo>
                  <a:pt x="0" y="0"/>
                </a:moveTo>
                <a:lnTo>
                  <a:pt x="7629052" y="0"/>
                </a:lnTo>
                <a:lnTo>
                  <a:pt x="7629052" y="7775765"/>
                </a:lnTo>
                <a:lnTo>
                  <a:pt x="0" y="7775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69335" y="1520635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STEPS TO SUCCESS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80465"/>
            <a:ext cx="7607713" cy="481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63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Meet with the current Secretary</a:t>
            </a:r>
          </a:p>
          <a:p>
            <a:pPr marL="755753" lvl="1" indent="-377876" algn="l">
              <a:lnSpc>
                <a:spcPts val="63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Understand the Scope</a:t>
            </a:r>
          </a:p>
          <a:p>
            <a:pPr marL="755753" lvl="1" indent="-377876" algn="l">
              <a:lnSpc>
                <a:spcPts val="63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Get to know ClubRunner</a:t>
            </a:r>
          </a:p>
          <a:p>
            <a:pPr marL="755753" lvl="1" indent="-377876" algn="l">
              <a:lnSpc>
                <a:spcPts val="63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Stay Informed</a:t>
            </a:r>
          </a:p>
          <a:p>
            <a:pPr marL="755753" lvl="1" indent="-377876" algn="l">
              <a:lnSpc>
                <a:spcPts val="63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Collaborate</a:t>
            </a:r>
          </a:p>
          <a:p>
            <a:pPr algn="l">
              <a:lnSpc>
                <a:spcPts val="63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6164" y="4150387"/>
            <a:ext cx="6376683" cy="14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>
                <a:solidFill>
                  <a:srgbClr val="8CA9AD"/>
                </a:solidFill>
                <a:latin typeface="DM Sans Bold"/>
              </a:rPr>
              <a:t>IMPORTANCE OF </a:t>
            </a:r>
          </a:p>
          <a:p>
            <a:pPr algn="l">
              <a:lnSpc>
                <a:spcPts val="5500"/>
              </a:lnSpc>
            </a:pPr>
            <a:r>
              <a:rPr lang="en-US" sz="5000">
                <a:solidFill>
                  <a:srgbClr val="8CA9AD"/>
                </a:solidFill>
                <a:latin typeface="DM Sans Bold"/>
              </a:rPr>
              <a:t>ORGANIZATION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39930" y="747139"/>
            <a:ext cx="6726444" cy="170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>
                <a:solidFill>
                  <a:srgbClr val="8CA9AD"/>
                </a:solidFill>
                <a:latin typeface="DM Sans Bold"/>
              </a:rPr>
              <a:t>TOOLS FOR ORGANIZATION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6164" y="5705934"/>
            <a:ext cx="6220835" cy="374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Why organization is critical for a club secretary: Efficiency, accuracy, and effective communication. Improved club operations and member satisfaction.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11704" y="2572031"/>
            <a:ext cx="6354669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Digital Tools: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ClubRunner, Rotary.org, dedicated Rotary email, and forwarding email</a:t>
            </a:r>
          </a:p>
          <a:p>
            <a:pPr algn="r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Templates: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Creating reusable templates for agendas, minutes, newsletters</a:t>
            </a:r>
          </a:p>
          <a:p>
            <a:pPr algn="r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Checklists: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used for routine tasks so nothing is overlooked.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47289" y="596445"/>
            <a:ext cx="9709858" cy="9094111"/>
          </a:xfrm>
          <a:custGeom>
            <a:avLst/>
            <a:gdLst/>
            <a:ahLst/>
            <a:cxnLst/>
            <a:rect l="l" t="t" r="r" b="b"/>
            <a:pathLst>
              <a:path w="9709858" h="9094111">
                <a:moveTo>
                  <a:pt x="0" y="0"/>
                </a:moveTo>
                <a:lnTo>
                  <a:pt x="9709858" y="0"/>
                </a:lnTo>
                <a:lnTo>
                  <a:pt x="9709858" y="9094110"/>
                </a:lnTo>
                <a:lnTo>
                  <a:pt x="0" y="9094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25350" y="1492052"/>
            <a:ext cx="7087391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MANAGING RECORDS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2842" y="2708792"/>
            <a:ext cx="7607713" cy="58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Record-Keeping: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Best practices for maintaining accurate records;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Document Storage: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Using ClubRunner and other tools for document management;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File Organization: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Implementing a systematic approach to file organization for easy retrieval for yourself and future you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0680" y="1872294"/>
            <a:ext cx="5519855" cy="5519855"/>
          </a:xfrm>
          <a:custGeom>
            <a:avLst/>
            <a:gdLst/>
            <a:ahLst/>
            <a:cxnLst/>
            <a:rect l="l" t="t" r="r" b="b"/>
            <a:pathLst>
              <a:path w="5519855" h="5519855">
                <a:moveTo>
                  <a:pt x="0" y="0"/>
                </a:moveTo>
                <a:lnTo>
                  <a:pt x="5519855" y="0"/>
                </a:lnTo>
                <a:lnTo>
                  <a:pt x="5519855" y="5519855"/>
                </a:lnTo>
                <a:lnTo>
                  <a:pt x="0" y="5519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612772" y="1567491"/>
            <a:ext cx="7087391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TIME MANAGEMENT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52611" y="2996830"/>
            <a:ext cx="7607713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Prioritizing Tasks: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Identifying urgent vs. important tasks;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Scheduling: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Setting up a regular schedule for recurring tasks and events;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Delegating: </a:t>
            </a:r>
            <a:r>
              <a:rPr lang="en-US" sz="3500">
                <a:solidFill>
                  <a:srgbClr val="737373"/>
                </a:solidFill>
                <a:latin typeface="DM Sans"/>
              </a:rPr>
              <a:t>Delegating tasks when appropriate to manage workload effectively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96069" y="4076700"/>
            <a:ext cx="1109371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OPPORTUNITIES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93678" y="5162550"/>
            <a:ext cx="7999203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EXTRACTING VALUE FROM YOUR YEAR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995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03.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88773" y="663421"/>
            <a:ext cx="9682203" cy="9921862"/>
          </a:xfrm>
          <a:custGeom>
            <a:avLst/>
            <a:gdLst/>
            <a:ahLst/>
            <a:cxnLst/>
            <a:rect l="l" t="t" r="r" b="b"/>
            <a:pathLst>
              <a:path w="9682203" h="9921862">
                <a:moveTo>
                  <a:pt x="0" y="0"/>
                </a:moveTo>
                <a:lnTo>
                  <a:pt x="9682203" y="0"/>
                </a:lnTo>
                <a:lnTo>
                  <a:pt x="9682203" y="9921862"/>
                </a:lnTo>
                <a:lnTo>
                  <a:pt x="0" y="9921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3588" y="1066800"/>
            <a:ext cx="10532657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LEVERAGING THE ROTARY NETWORK + PROFESSIONAL DEVELOPMENT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5015" y="2935124"/>
            <a:ext cx="8381118" cy="540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Build relationships within and outside the club;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Collaborate with other clubs on joint projects;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Utilize Rotary’s Online Learning Centre;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 marL="755753" lvl="1" indent="-377876" algn="l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Attend online learning seminars, the District Conference, and other clubs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941409"/>
            <a:ext cx="3059805" cy="3059805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6"/>
              <a:stretch>
                <a:fillRect l="-3332" r="-333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5093" y="5832920"/>
            <a:ext cx="3059805" cy="3059805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6626" r="-662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4806115" y="792159"/>
            <a:ext cx="62619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Community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06115" y="5861495"/>
            <a:ext cx="62619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Enhancing Club Engagement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6115" y="6648901"/>
            <a:ext cx="10644272" cy="337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Organizing engaging events and activities;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Member Involvement: Encouraging active participation from all members;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Feedback: Regularly seeking and incorporating member feedback to improve club activities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06115" y="1500627"/>
            <a:ext cx="7838338" cy="360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Identify and lead impactful service projects;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Enhancing the club’s presence in the community through effective communication and PR;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737373"/>
              </a:solidFill>
              <a:latin typeface="DM Sans"/>
            </a:endParaRPr>
          </a:p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Building partnerships with local organizations to amplify impact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40549" y="4124325"/>
            <a:ext cx="973227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MAKE IT YOUR OWN!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6204" y="5210175"/>
            <a:ext cx="9256917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A couple hacks I have picked up along the way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04.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63481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46619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63481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1403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44315" y="2558837"/>
            <a:ext cx="521623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Utilize a Password Manager. 1Password is a paid option. Bitwarden is a FOSS project that works well. Both support 2FA and passkeys</a:t>
            </a:r>
          </a:p>
        </p:txBody>
      </p:sp>
      <p:sp>
        <p:nvSpPr>
          <p:cNvPr id="7" name="Freeform 7"/>
          <p:cNvSpPr/>
          <p:nvPr/>
        </p:nvSpPr>
        <p:spPr>
          <a:xfrm rot="-10800000">
            <a:off x="12146619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234541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44315" y="5632663"/>
            <a:ext cx="535660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Redundancies are paramount. Find a cloud-based system that works for you to back up critical data. Don’t trust software will always be there.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51403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34541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27453" y="2558837"/>
            <a:ext cx="521623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Create a Rotary-specific email address for yourself and one for your club. Contact ClubRunner to set-up forwarding emails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7453" y="5632663"/>
            <a:ext cx="521623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Train your membership, don’t let them off the hook, and learn to say NO! You have enough to do - show them how and stick to your guns.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2349500"/>
            <a:ext cx="14643036" cy="526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“JUST KEEP MOVING  FORWARD.”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361052"/>
            <a:ext cx="10620170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CLUB SECRETARY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</a:rPr>
              <a:t>Your Club’s Time Capsule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45946" y="3130544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819644"/>
            <a:ext cx="572211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5883275"/>
            <a:ext cx="5722116" cy="153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Jeremy Taft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613-827-3470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admin@trentonrotary.ca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59210" y="7143750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40158" y="226640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30633" y="378406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2341879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WHAT DOES A SECRETARY DO?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3863866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GETTING ORGANIZED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5969" y="2862585"/>
            <a:ext cx="8669944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ROLES, RESPONSIBILITIES and BEST PRACTICES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0633" y="535966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5385853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OPPORTUNITIES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30633" y="687732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04.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5969" y="6907839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MAKE IT YOUR OWN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55969" y="4384572"/>
            <a:ext cx="6505202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THE KEY TO A SUCCESSFUL YEAR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55969" y="5906559"/>
            <a:ext cx="6505202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HIDDEN BENEFITS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55969" y="7428545"/>
            <a:ext cx="8248929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IDEAS TO BECOME AN EFFECTIVE SECRETARY</a:t>
            </a:r>
          </a:p>
        </p:txBody>
      </p:sp>
      <p:sp>
        <p:nvSpPr>
          <p:cNvPr id="16" name="Freeform 16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11249" y="3748023"/>
            <a:ext cx="97441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WHAT DOES A CLUB SECRETARY DO? 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01.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42674" y="6029322"/>
            <a:ext cx="6612767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Where to start: In’s and Out’s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80196"/>
            <a:ext cx="7252826" cy="7252826"/>
          </a:xfrm>
          <a:custGeom>
            <a:avLst/>
            <a:gdLst/>
            <a:ahLst/>
            <a:cxnLst/>
            <a:rect l="l" t="t" r="r" b="b"/>
            <a:pathLst>
              <a:path w="7252826" h="7252826">
                <a:moveTo>
                  <a:pt x="0" y="0"/>
                </a:moveTo>
                <a:lnTo>
                  <a:pt x="7252826" y="0"/>
                </a:lnTo>
                <a:lnTo>
                  <a:pt x="7252826" y="7252826"/>
                </a:lnTo>
                <a:lnTo>
                  <a:pt x="0" y="72528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504947" y="513574"/>
            <a:ext cx="6481896" cy="9259852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3429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3429000" y="0"/>
                  </a:lnTo>
                  <a:cubicBezTo>
                    <a:pt x="3990340" y="0"/>
                    <a:pt x="4445000" y="454660"/>
                    <a:pt x="4445000" y="1016000"/>
                  </a:cubicBezTo>
                  <a:lnTo>
                    <a:pt x="4445000" y="5334000"/>
                  </a:lnTo>
                  <a:cubicBezTo>
                    <a:pt x="4445000" y="5895340"/>
                    <a:pt x="3990340" y="6350000"/>
                    <a:pt x="3429000" y="6350000"/>
                  </a:cubicBezTo>
                  <a:close/>
                </a:path>
              </a:pathLst>
            </a:custGeom>
            <a:blipFill>
              <a:blip r:embed="rId8"/>
              <a:stretch>
                <a:fillRect l="-4720" r="-472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047222" y="1971738"/>
            <a:ext cx="5748510" cy="471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9"/>
              </a:lnSpc>
            </a:pPr>
            <a:r>
              <a:rPr lang="en-US" sz="4808">
                <a:solidFill>
                  <a:srgbClr val="EDEEF6"/>
                </a:solidFill>
                <a:latin typeface="DM Sans Italics"/>
              </a:rPr>
              <a:t>This is where I started...</a:t>
            </a:r>
          </a:p>
          <a:p>
            <a:pPr algn="l">
              <a:lnSpc>
                <a:spcPts val="5289"/>
              </a:lnSpc>
            </a:pPr>
            <a:endParaRPr lang="en-US" sz="4808">
              <a:solidFill>
                <a:srgbClr val="EDEEF6"/>
              </a:solidFill>
              <a:latin typeface="DM Sans Italics"/>
            </a:endParaRPr>
          </a:p>
          <a:p>
            <a:pPr algn="l">
              <a:lnSpc>
                <a:spcPts val="5289"/>
              </a:lnSpc>
            </a:pPr>
            <a:r>
              <a:rPr lang="en-US" sz="4808">
                <a:solidFill>
                  <a:srgbClr val="EDEEF6"/>
                </a:solidFill>
                <a:latin typeface="DM Sans Italics"/>
              </a:rPr>
              <a:t>Grant Southwell - 60 Year Rotarian and former Municipal Clerk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4091" y="448660"/>
            <a:ext cx="6366975" cy="9389680"/>
          </a:xfrm>
          <a:custGeom>
            <a:avLst/>
            <a:gdLst/>
            <a:ahLst/>
            <a:cxnLst/>
            <a:rect l="l" t="t" r="r" b="b"/>
            <a:pathLst>
              <a:path w="6366975" h="9389680">
                <a:moveTo>
                  <a:pt x="0" y="0"/>
                </a:moveTo>
                <a:lnTo>
                  <a:pt x="6366975" y="0"/>
                </a:lnTo>
                <a:lnTo>
                  <a:pt x="6366975" y="9389680"/>
                </a:lnTo>
                <a:lnTo>
                  <a:pt x="0" y="938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69283" y="2148159"/>
            <a:ext cx="6866812" cy="72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>
                <a:solidFill>
                  <a:srgbClr val="8CA9AD"/>
                </a:solidFill>
                <a:latin typeface="DM Sans Bold"/>
              </a:rPr>
              <a:t>KEY RESPONSIBILITIES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6820" y="2897465"/>
            <a:ext cx="5953371" cy="452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endParaRPr/>
          </a:p>
          <a:p>
            <a:pPr marL="755753" lvl="1" indent="-377876" algn="l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Record Information</a:t>
            </a:r>
          </a:p>
          <a:p>
            <a:pPr marL="755753" lvl="1" indent="-377876" algn="l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Update Information</a:t>
            </a:r>
          </a:p>
          <a:p>
            <a:pPr marL="755753" lvl="1" indent="-377876" algn="l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Share Information</a:t>
            </a:r>
          </a:p>
          <a:p>
            <a:pPr marL="755753" lvl="1" indent="-377876" algn="l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Store Information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3867" y="942697"/>
            <a:ext cx="1938412" cy="7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3867" y="5200649"/>
            <a:ext cx="1938412" cy="7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7556" y="996673"/>
            <a:ext cx="7658891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737373"/>
                </a:solidFill>
                <a:latin typeface="DM Sans Bold"/>
              </a:rPr>
              <a:t>RECORDING INFORMATION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29513" y="5254625"/>
            <a:ext cx="7434978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737373"/>
                </a:solidFill>
                <a:latin typeface="DM Sans Bold"/>
              </a:rPr>
              <a:t>UPDATING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7556" y="1822180"/>
            <a:ext cx="11227597" cy="278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05" lvl="1" indent="-323903" algn="just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Meeting Agendas: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Weekly club and monthly board meetings</a:t>
            </a:r>
          </a:p>
          <a:p>
            <a:pPr marL="647805" lvl="1" indent="-323903" algn="just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Meeting Minutes: 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Accurate and detailed</a:t>
            </a:r>
          </a:p>
          <a:p>
            <a:pPr marL="647805" lvl="1" indent="-323903" algn="just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Correspondance: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Ensure it is passed along to the appropriate member and/stored</a:t>
            </a:r>
          </a:p>
          <a:p>
            <a:pPr algn="just">
              <a:lnSpc>
                <a:spcPts val="3600"/>
              </a:lnSpc>
            </a:pPr>
            <a:endParaRPr lang="en-US" sz="3000">
              <a:solidFill>
                <a:srgbClr val="737373"/>
              </a:solidFill>
              <a:latin typeface="DM San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17556" y="6083307"/>
            <a:ext cx="12430755" cy="3255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Membership Data: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Keeping membership data current in ClubRunner + the Ministry of Business and Public Service Delivery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Club Service: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Working with your Club Service Director to update the website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Communication: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Notifying club members about upcoming events and activities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737373"/>
              </a:solidFill>
              <a:latin typeface="DM Sans Itali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8350" y="942697"/>
            <a:ext cx="1938412" cy="7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8350" y="5361436"/>
            <a:ext cx="1938412" cy="7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8CA9AD"/>
                </a:solidFill>
                <a:latin typeface="DM Sans Bold"/>
              </a:rPr>
              <a:t>04.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28623" y="996676"/>
            <a:ext cx="6726444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737373"/>
                </a:solidFill>
                <a:latin typeface="DM Sans Bold"/>
              </a:rPr>
              <a:t>SHARING INFORMATION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28623" y="5415415"/>
            <a:ext cx="6726444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737373"/>
                </a:solidFill>
                <a:latin typeface="DM Sans Bold"/>
              </a:rPr>
              <a:t>STORING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28623" y="1829592"/>
            <a:ext cx="11227597" cy="322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Communication Channels: 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Sharing minutes, newsletters, and social media updates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Turnaround Time: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Set realistic goals for yourself in turning around meeting minutes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Reporting: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Prepare board reports to the club and update your club goals in Rotary Club Central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737373"/>
              </a:solidFill>
              <a:latin typeface="DM San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28623" y="6244094"/>
            <a:ext cx="12430755" cy="323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Document Management: 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Updating the documents section of ClubRunner by scanning, creating documents, and important mail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Historical Records: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Preserving the club's historical records and important documents</a:t>
            </a:r>
          </a:p>
          <a:p>
            <a:pPr marL="647805" lvl="1" indent="-323903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737373"/>
                </a:solidFill>
                <a:latin typeface="DM Sans Bold Italics"/>
              </a:rPr>
              <a:t>Backups:</a:t>
            </a:r>
            <a:r>
              <a:rPr lang="en-US" sz="3000">
                <a:solidFill>
                  <a:srgbClr val="737373"/>
                </a:solidFill>
                <a:latin typeface="DM Sans Italics"/>
              </a:rPr>
              <a:t> *Establish redundancies, outside of the ClubRunner ecosystem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737373"/>
              </a:solidFill>
              <a:latin typeface="DM Sans Itali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71130" y="4076700"/>
            <a:ext cx="757199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ORGANIZATION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930354" y="5162550"/>
            <a:ext cx="6612767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Pull yourself together, man!</a:t>
            </a:r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Custom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DM Sans</vt:lpstr>
      <vt:lpstr>DM Sans Bold Italics</vt:lpstr>
      <vt:lpstr>DM Sans Bold</vt:lpstr>
      <vt:lpstr>Arial</vt:lpstr>
      <vt:lpstr>DM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Business Pitch Deck Presentation</dc:title>
  <dc:creator>Dave</dc:creator>
  <cp:lastModifiedBy>Dave Andrews</cp:lastModifiedBy>
  <cp:revision>1</cp:revision>
  <dcterms:created xsi:type="dcterms:W3CDTF">2006-08-16T00:00:00Z</dcterms:created>
  <dcterms:modified xsi:type="dcterms:W3CDTF">2024-06-04T00:41:23Z</dcterms:modified>
  <dc:identifier>DAGGsxdqwoI</dc:identifier>
</cp:coreProperties>
</file>