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4" r:id="rId4"/>
    <p:sldId id="265" r:id="rId5"/>
    <p:sldId id="257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8" autoAdjust="0"/>
    <p:restoredTop sz="96139" autoAdjust="0"/>
  </p:normalViewPr>
  <p:slideViewPr>
    <p:cSldViewPr>
      <p:cViewPr varScale="1">
        <p:scale>
          <a:sx n="119" d="100"/>
          <a:sy n="119" d="100"/>
        </p:scale>
        <p:origin x="14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47700" y="1781979"/>
            <a:ext cx="7848600" cy="708916"/>
          </a:xfrm>
        </p:spPr>
        <p:txBody>
          <a:bodyPr/>
          <a:lstStyle/>
          <a:p>
            <a:r>
              <a:rPr lang="en-CA" sz="3600" b="1" dirty="0"/>
              <a:t>THE CLUB TREASURER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47700" y="2524762"/>
            <a:ext cx="6400800" cy="554850"/>
          </a:xfrm>
        </p:spPr>
        <p:txBody>
          <a:bodyPr>
            <a:normAutofit/>
          </a:bodyPr>
          <a:lstStyle/>
          <a:p>
            <a:r>
              <a:rPr lang="en-CA" sz="2800" i="1" dirty="0">
                <a:solidFill>
                  <a:schemeClr val="tx1"/>
                </a:solidFill>
              </a:rPr>
              <a:t>In praise of the unsung hero!</a:t>
            </a:r>
          </a:p>
        </p:txBody>
      </p:sp>
      <p:pic>
        <p:nvPicPr>
          <p:cNvPr id="1026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033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Club admin costs vs fundraising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Rules of thumb for keeping them separate, where this is important</a:t>
            </a:r>
          </a:p>
          <a:p>
            <a:r>
              <a:rPr lang="en-US" dirty="0"/>
              <a:t>Separate bank accounts?</a:t>
            </a:r>
          </a:p>
          <a:p>
            <a:r>
              <a:rPr lang="en-US" dirty="0"/>
              <a:t>Special requirements for clubs that have their own foundations</a:t>
            </a:r>
          </a:p>
          <a:p>
            <a:r>
              <a:rPr lang="en-US" dirty="0"/>
              <a:t>Are there generally accepted guidelines about what costs should be covered by members and what shouldn’t be?</a:t>
            </a:r>
          </a:p>
          <a:p>
            <a:r>
              <a:rPr lang="en-US" dirty="0"/>
              <a:t>Are there CRA guidelines to consider?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333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3600" dirty="0"/>
              <a:t>Club admin budgets and membership dues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Dues range:  seems to be $250 - $300.  What does this pay for?</a:t>
            </a:r>
          </a:p>
          <a:p>
            <a:r>
              <a:rPr lang="en-US" dirty="0"/>
              <a:t>Small fundraisers to subsidize dues?</a:t>
            </a:r>
          </a:p>
          <a:p>
            <a:r>
              <a:rPr lang="en-US" dirty="0"/>
              <a:t>Managing minimum commitment to the restaurant</a:t>
            </a:r>
          </a:p>
          <a:p>
            <a:r>
              <a:rPr lang="en-US" dirty="0"/>
              <a:t>Financial implications of hybrid meetings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333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Charitable foundations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 and cons of having them</a:t>
            </a:r>
          </a:p>
          <a:p>
            <a:r>
              <a:rPr lang="en-US" dirty="0"/>
              <a:t>Applying for one</a:t>
            </a:r>
          </a:p>
          <a:p>
            <a:r>
              <a:rPr lang="en-US" dirty="0"/>
              <a:t>Tax receipting rules</a:t>
            </a:r>
          </a:p>
          <a:p>
            <a:r>
              <a:rPr lang="en-US" dirty="0"/>
              <a:t>Gifts-in-kind</a:t>
            </a:r>
          </a:p>
          <a:p>
            <a:r>
              <a:rPr lang="en-US" dirty="0"/>
              <a:t>Charity information return</a:t>
            </a:r>
          </a:p>
          <a:p>
            <a:r>
              <a:rPr lang="en-US" dirty="0"/>
              <a:t>HST and Public Sector Body rebates</a:t>
            </a:r>
          </a:p>
          <a:p>
            <a:r>
              <a:rPr lang="en-US" dirty="0"/>
              <a:t>How large can reserves be?</a:t>
            </a:r>
          </a:p>
          <a:p>
            <a:r>
              <a:rPr lang="en-US" dirty="0"/>
              <a:t>Can a loan be converted to a donation?</a:t>
            </a:r>
          </a:p>
          <a:p>
            <a:r>
              <a:rPr lang="en-US" dirty="0"/>
              <a:t>How are we allowed to use funds in the foundation?</a:t>
            </a:r>
          </a:p>
          <a:p>
            <a:r>
              <a:rPr lang="en-US" dirty="0"/>
              <a:t>Insurance coverage issues.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333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Year-end financial reporting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Audits, review engagements, notice-to-reader statements</a:t>
            </a:r>
          </a:p>
          <a:p>
            <a:r>
              <a:rPr lang="en-US" dirty="0"/>
              <a:t>Internal financial statements only; no public accountant involvement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90E52DE-08D9-40FC-B6ED-E791FBF1B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4" y="3276600"/>
            <a:ext cx="3826634" cy="317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180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A template for making donation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/>
          <a:lstStyle/>
          <a:p>
            <a:r>
              <a:rPr lang="en-US" dirty="0"/>
              <a:t>Financial and non-financial criteria for prioritizing requests:</a:t>
            </a:r>
          </a:p>
          <a:p>
            <a:endParaRPr lang="en-US" sz="800" dirty="0"/>
          </a:p>
          <a:p>
            <a:r>
              <a:rPr lang="en-US" dirty="0"/>
              <a:t>Goodness of fit with the club’s passions</a:t>
            </a:r>
          </a:p>
          <a:p>
            <a:r>
              <a:rPr lang="en-US" dirty="0"/>
              <a:t>Impact in your local community</a:t>
            </a:r>
          </a:p>
          <a:p>
            <a:r>
              <a:rPr lang="en-US" dirty="0"/>
              <a:t>The impact of the donation relative to its size</a:t>
            </a:r>
          </a:p>
          <a:p>
            <a:r>
              <a:rPr lang="en-US" dirty="0"/>
              <a:t>How established the organization is</a:t>
            </a:r>
          </a:p>
          <a:p>
            <a:r>
              <a:rPr lang="en-US" dirty="0"/>
              <a:t>Your prior experience with the organization</a:t>
            </a:r>
          </a:p>
          <a:p>
            <a:r>
              <a:rPr lang="en-US" dirty="0"/>
              <a:t>How has the organization “stewarded” your previous donations?</a:t>
            </a:r>
          </a:p>
          <a:p>
            <a:r>
              <a:rPr lang="en-US" dirty="0"/>
              <a:t>Willingness of the organization to participate in your club’s activities and fundraising events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875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How can the District help our treasurers?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876800"/>
          </a:xfrm>
        </p:spPr>
        <p:txBody>
          <a:bodyPr/>
          <a:lstStyle/>
          <a:p>
            <a:r>
              <a:rPr lang="en-US" dirty="0"/>
              <a:t>Training materials?</a:t>
            </a:r>
          </a:p>
          <a:p>
            <a:r>
              <a:rPr lang="en-US" dirty="0"/>
              <a:t>Internal control recommendations?</a:t>
            </a:r>
          </a:p>
          <a:p>
            <a:r>
              <a:rPr lang="en-US" dirty="0"/>
              <a:t>How to spread the work around while maintaining proper coordination and controls?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A5A042E7-C840-4617-8D64-0D43AACBC9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600199"/>
            <a:ext cx="2547870" cy="245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20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Succession planning for treasurers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make the role less daunting?</a:t>
            </a:r>
          </a:p>
          <a:p>
            <a:r>
              <a:rPr lang="en-US" dirty="0"/>
              <a:t>An “assistant treasurer” with delegated tasks?</a:t>
            </a:r>
          </a:p>
          <a:p>
            <a:r>
              <a:rPr lang="en-US" dirty="0"/>
              <a:t>How much professional proficiency is needed and practical ways to overcome deficiencies</a:t>
            </a:r>
          </a:p>
          <a:p>
            <a:r>
              <a:rPr lang="en-US" dirty="0"/>
              <a:t>Hiring a part-time bookkeeper:  does anybody do this?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075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3600" dirty="0"/>
              <a:t>Understanding our District insurance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Property, commercial general liability, directors &amp; officers liability</a:t>
            </a:r>
          </a:p>
          <a:p>
            <a:r>
              <a:rPr lang="en-US" dirty="0"/>
              <a:t>relationship with our insurance broker</a:t>
            </a:r>
          </a:p>
          <a:p>
            <a:r>
              <a:rPr lang="en-US" dirty="0"/>
              <a:t>presentations by Assistant Governor Rachel Boyd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B89793F6-A5C6-43D4-96EF-51940B9F98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103" y="4397390"/>
            <a:ext cx="2423297" cy="207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797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Ontario Not-for-Profit Corporations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876800"/>
          </a:xfrm>
        </p:spPr>
        <p:txBody>
          <a:bodyPr/>
          <a:lstStyle/>
          <a:p>
            <a:r>
              <a:rPr lang="en-US" dirty="0"/>
              <a:t>Applies to at least half of our clubs</a:t>
            </a:r>
          </a:p>
          <a:p>
            <a:r>
              <a:rPr lang="en-US" dirty="0"/>
              <a:t>Backgrounder and implementation requirements</a:t>
            </a:r>
          </a:p>
          <a:p>
            <a:r>
              <a:rPr lang="en-US" dirty="0"/>
              <a:t>presentations by Terry Caputo, Chair of the District Governance Committee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2F73AB1-41F4-4CA5-AC4F-79ABC1EFFB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600200"/>
            <a:ext cx="4419599" cy="332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382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i="1" dirty="0"/>
              <a:t>Care to be part of our</a:t>
            </a:r>
            <a:br>
              <a:rPr lang="en-CA" i="1" dirty="0"/>
            </a:br>
            <a:r>
              <a:rPr lang="en-CA" i="1" dirty="0"/>
              <a:t>club treasurers working group?</a:t>
            </a:r>
          </a:p>
        </p:txBody>
      </p:sp>
      <p:pic>
        <p:nvPicPr>
          <p:cNvPr id="6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2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Thank you for your service!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but often understated.</a:t>
            </a:r>
          </a:p>
          <a:p>
            <a:r>
              <a:rPr lang="en-US" dirty="0"/>
              <a:t>Only noticed when something goes wrong!</a:t>
            </a:r>
          </a:p>
          <a:p>
            <a:r>
              <a:rPr lang="en-US" dirty="0"/>
              <a:t>We tend to work alone.</a:t>
            </a:r>
          </a:p>
          <a:p>
            <a:r>
              <a:rPr lang="en-US" dirty="0"/>
              <a:t>We tend not to have mentorship.</a:t>
            </a:r>
          </a:p>
          <a:p>
            <a:r>
              <a:rPr lang="en-US" dirty="0"/>
              <a:t>RI training materials are weak.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30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There’s no single template for this job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876800"/>
          </a:xfrm>
        </p:spPr>
        <p:txBody>
          <a:bodyPr>
            <a:normAutofit/>
          </a:bodyPr>
          <a:lstStyle/>
          <a:p>
            <a:r>
              <a:rPr lang="en-US" dirty="0"/>
              <a:t>One size does not fit all</a:t>
            </a:r>
          </a:p>
          <a:p>
            <a:r>
              <a:rPr lang="en-US" dirty="0"/>
              <a:t>Broad themes in common, but …</a:t>
            </a:r>
          </a:p>
          <a:p>
            <a:r>
              <a:rPr lang="en-US" dirty="0"/>
              <a:t>Different club sizes, governance cultures, revenue-generating activities</a:t>
            </a:r>
          </a:p>
          <a:p>
            <a:r>
              <a:rPr lang="en-US" dirty="0"/>
              <a:t>Foundation vs no foundation</a:t>
            </a:r>
          </a:p>
          <a:p>
            <a:r>
              <a:rPr lang="en-US" dirty="0"/>
              <a:t>Incorporated vs unincorporated</a:t>
            </a:r>
          </a:p>
          <a:p>
            <a:r>
              <a:rPr lang="en-US" dirty="0"/>
              <a:t>HST vs no HST</a:t>
            </a:r>
          </a:p>
          <a:p>
            <a:endParaRPr lang="en-US" sz="1000" dirty="0"/>
          </a:p>
          <a:p>
            <a:r>
              <a:rPr lang="en-US" dirty="0"/>
              <a:t>Therefore, RI training materials are at the lowest common denominator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33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How can the District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Club treasurers working group</a:t>
            </a:r>
          </a:p>
          <a:p>
            <a:endParaRPr lang="en-US" sz="1100" dirty="0"/>
          </a:p>
          <a:p>
            <a:r>
              <a:rPr lang="en-US" dirty="0"/>
              <a:t>Last year and the year before but on hiatus this year</a:t>
            </a:r>
          </a:p>
          <a:p>
            <a:r>
              <a:rPr lang="en-US" dirty="0"/>
              <a:t>To be resurrected next year</a:t>
            </a:r>
          </a:p>
          <a:p>
            <a:r>
              <a:rPr lang="en-US" dirty="0"/>
              <a:t>Online networking opportunity with a loose agenda</a:t>
            </a:r>
          </a:p>
          <a:p>
            <a:r>
              <a:rPr lang="en-US" dirty="0"/>
              <a:t>Conversation, sharing of experiences, asking for advice</a:t>
            </a:r>
          </a:p>
          <a:p>
            <a:r>
              <a:rPr lang="en-US" dirty="0"/>
              <a:t>Occasional guest speakers</a:t>
            </a:r>
          </a:p>
          <a:p>
            <a:endParaRPr lang="en-US" sz="1100" dirty="0"/>
          </a:p>
          <a:p>
            <a:r>
              <a:rPr lang="en-US" dirty="0"/>
              <a:t>Sometimes you are the expert, sometimes you are the learner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33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CA" i="1" dirty="0"/>
              <a:t>Here’s what we have</a:t>
            </a:r>
            <a:br>
              <a:rPr lang="en-CA" i="1" dirty="0"/>
            </a:br>
            <a:r>
              <a:rPr lang="en-CA" i="1" dirty="0"/>
              <a:t>talked about in the past.</a:t>
            </a:r>
          </a:p>
        </p:txBody>
      </p:sp>
      <p:pic>
        <p:nvPicPr>
          <p:cNvPr id="6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1A2EF16-5C6A-4E51-9E97-5C849FFD04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399" y="3415502"/>
            <a:ext cx="3759825" cy="317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983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Maintaining accounting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Excel vs an accounting package</a:t>
            </a:r>
          </a:p>
          <a:p>
            <a:r>
              <a:rPr lang="en-US" dirty="0"/>
              <a:t>QuickBooks vs Sage</a:t>
            </a:r>
          </a:p>
          <a:p>
            <a:r>
              <a:rPr lang="en-US" dirty="0"/>
              <a:t>QuickBooks:  online vs desktop version</a:t>
            </a:r>
          </a:p>
          <a:p>
            <a:r>
              <a:rPr lang="en-US" dirty="0"/>
              <a:t>How to help each other where guidance is needed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4AB2FCB-843F-4E2C-828B-D15EA9D3A7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9" y="3886200"/>
            <a:ext cx="2678231" cy="259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33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How we collect 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Cash &amp; cheque</a:t>
            </a:r>
          </a:p>
          <a:p>
            <a:r>
              <a:rPr lang="en-US" dirty="0"/>
              <a:t>E-transfer?</a:t>
            </a:r>
          </a:p>
          <a:p>
            <a:r>
              <a:rPr lang="en-US" dirty="0"/>
              <a:t>Credit card?</a:t>
            </a:r>
          </a:p>
          <a:p>
            <a:r>
              <a:rPr lang="en-US" dirty="0"/>
              <a:t>Canada Helps?</a:t>
            </a:r>
          </a:p>
          <a:p>
            <a:r>
              <a:rPr lang="en-US" dirty="0"/>
              <a:t>PayPal?</a:t>
            </a:r>
          </a:p>
          <a:p>
            <a:r>
              <a:rPr lang="en-US" dirty="0"/>
              <a:t>Square?  (we had a presentation on this)</a:t>
            </a:r>
          </a:p>
          <a:p>
            <a:endParaRPr lang="en-US" sz="1100" dirty="0"/>
          </a:p>
          <a:p>
            <a:r>
              <a:rPr lang="en-US" dirty="0"/>
              <a:t>What works well and where are there limitations?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333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How we make 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Cheque</a:t>
            </a:r>
          </a:p>
          <a:p>
            <a:r>
              <a:rPr lang="en-US" dirty="0"/>
              <a:t>E-transfer?  (bank limitations)</a:t>
            </a:r>
          </a:p>
          <a:p>
            <a:r>
              <a:rPr lang="en-US" dirty="0"/>
              <a:t>EFT?</a:t>
            </a:r>
          </a:p>
          <a:p>
            <a:endParaRPr lang="en-US" sz="1100" dirty="0"/>
          </a:p>
          <a:p>
            <a:r>
              <a:rPr lang="en-US" dirty="0"/>
              <a:t>Managing internal control issues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387C2618-38C8-48CB-9013-5AF228805B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1752600"/>
            <a:ext cx="2812143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33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Bank services and bank charges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876800"/>
          </a:xfrm>
        </p:spPr>
        <p:txBody>
          <a:bodyPr/>
          <a:lstStyle/>
          <a:p>
            <a:r>
              <a:rPr lang="en-US" dirty="0"/>
              <a:t>What services does your club require?</a:t>
            </a:r>
          </a:p>
          <a:p>
            <a:r>
              <a:rPr lang="en-US" dirty="0"/>
              <a:t>How much do you pay?</a:t>
            </a:r>
          </a:p>
          <a:p>
            <a:r>
              <a:rPr lang="en-US" dirty="0"/>
              <a:t>Banks versus credit unions</a:t>
            </a:r>
          </a:p>
        </p:txBody>
      </p:sp>
      <p:pic>
        <p:nvPicPr>
          <p:cNvPr id="4" name="Picture 2" descr="C:\Users\Larry\Desktop\Rotary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686804"/>
            <a:ext cx="1647826" cy="61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1524000"/>
            <a:ext cx="7896226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C3D7CE70-236F-4DF2-ABC0-7BD86C045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1630604"/>
            <a:ext cx="2606240" cy="200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33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644</Words>
  <Application>Microsoft Office PowerPoint</Application>
  <PresentationFormat>On-screen Show (4:3)</PresentationFormat>
  <Paragraphs>105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Arial</vt:lpstr>
      <vt:lpstr>Clarity</vt:lpstr>
      <vt:lpstr>THE CLUB TREASURER</vt:lpstr>
      <vt:lpstr>Thank you for your service!</vt:lpstr>
      <vt:lpstr>There’s no single template for this job</vt:lpstr>
      <vt:lpstr>How can the District help?</vt:lpstr>
      <vt:lpstr>Here’s what we have talked about in the past.</vt:lpstr>
      <vt:lpstr>Maintaining accounting records</vt:lpstr>
      <vt:lpstr>How we collect payments</vt:lpstr>
      <vt:lpstr>How we make payments</vt:lpstr>
      <vt:lpstr>Bank services and bank charges</vt:lpstr>
      <vt:lpstr>Club admin costs vs fundraising costs</vt:lpstr>
      <vt:lpstr>Club admin budgets and membership dues</vt:lpstr>
      <vt:lpstr>Charitable foundations</vt:lpstr>
      <vt:lpstr>Year-end financial reporting options</vt:lpstr>
      <vt:lpstr>A template for making donation decisions</vt:lpstr>
      <vt:lpstr>How can the District help our treasurers?</vt:lpstr>
      <vt:lpstr>Succession planning for treasurers</vt:lpstr>
      <vt:lpstr>Understanding our District insurance program</vt:lpstr>
      <vt:lpstr>Ontario Not-for-Profit Corporations Act</vt:lpstr>
      <vt:lpstr>Care to be part of our club treasurers working group?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Whatmore</dc:creator>
  <cp:lastModifiedBy>Dave Andrews</cp:lastModifiedBy>
  <cp:revision>38</cp:revision>
  <dcterms:created xsi:type="dcterms:W3CDTF">2006-08-16T00:00:00Z</dcterms:created>
  <dcterms:modified xsi:type="dcterms:W3CDTF">2024-06-05T01:19:18Z</dcterms:modified>
</cp:coreProperties>
</file>