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26"/>
  </p:notesMasterIdLst>
  <p:handoutMasterIdLst>
    <p:handoutMasterId r:id="rId27"/>
  </p:handoutMasterIdLst>
  <p:sldIdLst>
    <p:sldId id="531" r:id="rId5"/>
    <p:sldId id="525" r:id="rId6"/>
    <p:sldId id="526" r:id="rId7"/>
    <p:sldId id="559" r:id="rId8"/>
    <p:sldId id="558" r:id="rId9"/>
    <p:sldId id="541" r:id="rId10"/>
    <p:sldId id="543" r:id="rId11"/>
    <p:sldId id="544" r:id="rId12"/>
    <p:sldId id="545" r:id="rId13"/>
    <p:sldId id="522" r:id="rId14"/>
    <p:sldId id="538" r:id="rId15"/>
    <p:sldId id="540" r:id="rId16"/>
    <p:sldId id="537" r:id="rId17"/>
    <p:sldId id="557" r:id="rId18"/>
    <p:sldId id="556" r:id="rId19"/>
    <p:sldId id="547" r:id="rId20"/>
    <p:sldId id="551" r:id="rId21"/>
    <p:sldId id="554" r:id="rId22"/>
    <p:sldId id="555" r:id="rId23"/>
    <p:sldId id="549" r:id="rId24"/>
    <p:sldId id="552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7CEAFF-054D-48EF-BD24-4182315CDC0C}">
          <p14:sldIdLst>
            <p14:sldId id="531"/>
            <p14:sldId id="525"/>
            <p14:sldId id="526"/>
            <p14:sldId id="559"/>
            <p14:sldId id="558"/>
            <p14:sldId id="541"/>
            <p14:sldId id="543"/>
            <p14:sldId id="544"/>
            <p14:sldId id="545"/>
            <p14:sldId id="522"/>
            <p14:sldId id="538"/>
            <p14:sldId id="540"/>
            <p14:sldId id="537"/>
            <p14:sldId id="557"/>
            <p14:sldId id="556"/>
            <p14:sldId id="547"/>
            <p14:sldId id="551"/>
            <p14:sldId id="554"/>
            <p14:sldId id="555"/>
            <p14:sldId id="549"/>
            <p14:sldId id="552"/>
          </p14:sldIdLst>
        </p14:section>
        <p14:section name="Untitled Section" id="{57302BE1-F5E2-4D38-B186-25F5FEC554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D8629-E704-739B-97D6-BB8DC1881563}" name="Kelly Cison" initials="KC" userId="S::kelly.cison@rotary.org::2e73020a-ddf5-4553-8183-f8e66a6e7f0e" providerId="AD"/>
  <p188:author id="{01FB5294-C6AA-C3B3-1D7D-179E1BA229BD}" name="Amy Finkelstein" initials="AF" userId="S::Amy.Finkelstein@rotary.org::94a26f2c-7a35-4d0d-9fa5-8610d3c204f1" providerId="AD"/>
  <p188:author id="{6F5AE4CB-6272-2C5F-CB82-E5FD227926B8}" name="Megan Moulden" initials="MM" userId="S::megan.moulden@rotary.org::6ad816c9-accf-4dd7-874b-d353d869ced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ert De La Vega" initials="HDLV" lastIdx="1" clrIdx="0">
    <p:extLst>
      <p:ext uri="{19B8F6BF-5375-455C-9EA6-DF929625EA0E}">
        <p15:presenceInfo xmlns:p15="http://schemas.microsoft.com/office/powerpoint/2012/main" userId="S::hdelavega@theadditiveagency.com::0a129a0f-d790-46b3-ba76-94fa8c151ecf" providerId="AD"/>
      </p:ext>
    </p:extLst>
  </p:cmAuthor>
  <p:cmAuthor id="2" name="Nancy Davidson" initials="ND" lastIdx="1" clrIdx="1">
    <p:extLst>
      <p:ext uri="{19B8F6BF-5375-455C-9EA6-DF929625EA0E}">
        <p15:presenceInfo xmlns:p15="http://schemas.microsoft.com/office/powerpoint/2012/main" userId="S::nancy.davidson@rotary.org::a3932ee7-5136-466e-bf31-e22b0c71f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1A72C3"/>
    <a:srgbClr val="0133A2"/>
    <a:srgbClr val="12AAC8"/>
    <a:srgbClr val="34B1F0"/>
    <a:srgbClr val="48595D"/>
    <a:srgbClr val="01B4E7"/>
    <a:srgbClr val="009999"/>
    <a:srgbClr val="872175"/>
    <a:srgbClr val="FF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0941" autoAdjust="0"/>
  </p:normalViewPr>
  <p:slideViewPr>
    <p:cSldViewPr snapToGrid="0">
      <p:cViewPr varScale="1">
        <p:scale>
          <a:sx n="100" d="100"/>
          <a:sy n="100" d="100"/>
        </p:scale>
        <p:origin x="720" y="90"/>
      </p:cViewPr>
      <p:guideLst>
        <p:guide orient="horz" pos="26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0336CD-6CB6-A74E-9F8D-6B55F6204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3A7D2-C5A1-134A-A1A5-558FBF70A8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FB9F-D0D4-7D4A-A7A0-62B9B4B3903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B3E2-8492-714A-94B4-DFF7A9E10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BAF8E-9DC1-894A-8878-17C4936907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385EC-7E7F-D846-BF51-C89E0A1C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name is Mary Lou Harrison, Rotary Public Image Co-Ordinator for Zone 28. And I believe.</a:t>
            </a:r>
          </a:p>
          <a:p>
            <a:endParaRPr lang="en-US" dirty="0"/>
          </a:p>
          <a:p>
            <a:r>
              <a:rPr lang="en-US" dirty="0"/>
              <a:t>I believe in the magic of Rotary, the incredible power of our connection (place hat on the podium) through Rotary.</a:t>
            </a:r>
          </a:p>
          <a:p>
            <a:endParaRPr lang="en-US" dirty="0"/>
          </a:p>
          <a:p>
            <a:r>
              <a:rPr lang="en-US" dirty="0"/>
              <a:t>This is my father’s hat. He was a Rotarian for over 60 years in this district. He died in June last year BUT through the magic of Rotary we are still connected.</a:t>
            </a:r>
          </a:p>
          <a:p>
            <a:endParaRPr lang="en-US" dirty="0"/>
          </a:p>
          <a:p>
            <a:r>
              <a:rPr lang="en-US" dirty="0"/>
              <a:t>Through the magic of Rotary, I am connected with you and with People of Action all around the world, most of whom I will never meet.</a:t>
            </a:r>
          </a:p>
          <a:p>
            <a:endParaRPr lang="en-US" dirty="0"/>
          </a:p>
          <a:p>
            <a:r>
              <a:rPr lang="en-US" dirty="0"/>
              <a:t>From our time together, I have 1 thing I want you to know and 1 thing I want you to do.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415790"/>
            <a:ext cx="5608320" cy="4183380"/>
          </a:xfrm>
        </p:spPr>
        <p:txBody>
          <a:bodyPr/>
          <a:lstStyle/>
          <a:p>
            <a:r>
              <a:rPr lang="en-US" dirty="0"/>
              <a:t>Rotary regularly conducts research around the world to assess what people know and think about Rotary.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are some of the ways we are seen.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all are negative BUT is this how we see ourselves?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100F-8525-394E-90BC-63690EA97B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415790"/>
            <a:ext cx="5608320" cy="4183380"/>
          </a:xfrm>
        </p:spPr>
        <p:txBody>
          <a:bodyPr/>
          <a:lstStyle/>
          <a:p>
            <a:r>
              <a:rPr lang="en-US" dirty="0"/>
              <a:t>Here are some of the ways we think about ourselves – taken from the RI 2018 Annual Membership Engagement Survey.</a:t>
            </a:r>
          </a:p>
          <a:p>
            <a:endParaRPr lang="en-US" dirty="0"/>
          </a:p>
          <a:p>
            <a:r>
              <a:rPr lang="en-US" dirty="0"/>
              <a:t>Much more positive, much more magical!</a:t>
            </a:r>
          </a:p>
          <a:p>
            <a:endParaRPr lang="en-US" dirty="0"/>
          </a:p>
          <a:p>
            <a:r>
              <a:rPr lang="en-US" dirty="0"/>
              <a:t>So this means we have a GAP to bridge.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100F-8525-394E-90BC-63690EA97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 just any bridge.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is the Ranney Gorge Suspension Bridge brought to life by the magic of the Rotary Club of Campbellford working with many community partners! It links a Rotary trail on one side and a park on the other. The Rotary Club of Campbellford is seen as a Go To organization in their community.</a:t>
            </a:r>
          </a:p>
          <a:p>
            <a:pPr algn="ctr"/>
            <a:endParaRPr lang="en-US" sz="1200" dirty="0"/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941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Rotary Club of Manila Magic is an actual club of young professionals in the Philippines, District 3810. They are passionate about effecting positive change in their community.</a:t>
            </a:r>
          </a:p>
          <a:p>
            <a:endParaRPr lang="en-US" dirty="0"/>
          </a:p>
          <a:p>
            <a:r>
              <a:rPr lang="en-US" dirty="0"/>
              <a:t>Their president is referred to as the PLP – Phenomenal Leader President!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Ignite the Potential in Youth - RCTW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7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n-US" sz="1200" dirty="0"/>
          </a:p>
          <a:p>
            <a:pPr algn="l"/>
            <a:r>
              <a:rPr lang="en-US" sz="1200" dirty="0"/>
              <a:t>How do you want your club to to be known? Rotary Toronto Sunrise is in the process of deciding – food security, mental health, newcomer welcome – I do 2 of those!</a:t>
            </a:r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28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can move to communicating with intent. 2 things BEFORE you do anything else!</a:t>
            </a:r>
          </a:p>
          <a:p>
            <a:endParaRPr lang="en-US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 want my audience to know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 want them to do/feel?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may have multiple audiences – potential members, current members (engagement for retention), community partners, donors, event attendees</a:t>
            </a:r>
          </a:p>
          <a:p>
            <a:endParaRPr lang="en-US" dirty="0"/>
          </a:p>
          <a:p>
            <a:r>
              <a:rPr lang="en-US" dirty="0"/>
              <a:t>What you want them to do feel may vary according to the audience - curious to know more/visit your website, join a service project, feel proud of accomplishments/share social media posts, come to you to partner on projects, give $/product, buy tickets/attend events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 - I want you to know that your club’s public image matters.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Rotary has magical stories to share, BUT these stories are your stories. They come from your clubs, your 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Your club’s public image matters.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942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200" dirty="0"/>
              <a:t>DO - And I want you to make it a priority.</a:t>
            </a:r>
          </a:p>
          <a:p>
            <a:pPr algn="l"/>
            <a:endParaRPr lang="en-US" sz="1200" dirty="0"/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786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- As you focus on strengthening your club’s public image know that help is available. </a:t>
            </a:r>
          </a:p>
          <a:p>
            <a:endParaRPr lang="en-US" dirty="0"/>
          </a:p>
          <a:p>
            <a:r>
              <a:rPr lang="en-US" dirty="0"/>
              <a:t>Perhaps not a magic wand but certainly fairy godmothers (fathers)!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 want you to know that your club’s public image matters.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Rotary has magical stories to share, BUT these stories are your stories. They come from your clubs, your 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Your club’s public image matters.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31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back to the magic.</a:t>
            </a:r>
          </a:p>
          <a:p>
            <a:endParaRPr lang="en-US" dirty="0"/>
          </a:p>
          <a:p>
            <a:r>
              <a:rPr lang="en-US" dirty="0"/>
              <a:t>Believe that you have something worth sharing.</a:t>
            </a:r>
          </a:p>
          <a:p>
            <a:endParaRPr lang="en-US" dirty="0"/>
          </a:p>
          <a:p>
            <a:r>
              <a:rPr lang="en-US" dirty="0"/>
              <a:t>Through Rotary, you offer hope of a better tomorrow, action for a better today, and the magic of our Rotary movement, locally and globally.</a:t>
            </a:r>
          </a:p>
          <a:p>
            <a:endParaRPr lang="en-US" dirty="0"/>
          </a:p>
          <a:p>
            <a:r>
              <a:rPr lang="en-US" dirty="0"/>
              <a:t>Thank you Thank you Thank you for stepping up to </a:t>
            </a:r>
            <a:r>
              <a:rPr lang="en-US"/>
              <a:t>Rotary leadership. </a:t>
            </a:r>
            <a:r>
              <a:rPr lang="en-US" dirty="0"/>
              <a:t>I think you’re magical!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200" dirty="0"/>
              <a:t>And I want you to make it a priority..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Make sure someone has the lead on this essential task (ideally 2 </a:t>
            </a:r>
            <a:r>
              <a:rPr lang="en-US" sz="1200" dirty="0" err="1"/>
              <a:t>someones</a:t>
            </a:r>
            <a:r>
              <a:rPr lang="en-US" sz="1200" dirty="0"/>
              <a:t>!) in your club.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68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algn="l"/>
            <a:r>
              <a:rPr lang="en-US" sz="1200" dirty="0"/>
              <a:t>WHY? We have a lot of things to do? Why should we bother?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r>
              <a:rPr lang="en-US" dirty="0"/>
              <a:t>Membership Crisis in North America, unlike other parts of the world - good news re D7070, but not all  - more People of Action, More magic!</a:t>
            </a:r>
          </a:p>
          <a:p>
            <a:endParaRPr lang="en-US" dirty="0"/>
          </a:p>
          <a:p>
            <a:r>
              <a:rPr lang="en-US" dirty="0"/>
              <a:t>But data from a survey of Rotary clubs in Zones 28 &amp; 32 shows 3 attributes of Growing Clubs. 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Here’s the magic</a:t>
            </a:r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34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magic…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Growing Clubs have great meetings and people develop strong friendships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Growing Clubs have meaningful service projects.</a:t>
            </a:r>
          </a:p>
          <a:p>
            <a:endParaRPr lang="en-US" dirty="0"/>
          </a:p>
          <a:p>
            <a:r>
              <a:rPr lang="en-US" dirty="0"/>
              <a:t>Any guesses about #3?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Growing clubs have strong public image.</a:t>
            </a:r>
          </a:p>
          <a:p>
            <a:endParaRPr lang="en-US" dirty="0"/>
          </a:p>
          <a:p>
            <a:r>
              <a:rPr lang="en-US" dirty="0"/>
              <a:t>This means that they are well known in their communities.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b5e3ed358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200" dirty="0"/>
              <a:t>How do you want your club to be known?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How do you want to position your club in your community. 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How can you be “the bright shiny object in your community” that attracts people (JOE)</a:t>
            </a:r>
          </a:p>
        </p:txBody>
      </p:sp>
      <p:sp>
        <p:nvSpPr>
          <p:cNvPr id="647" name="Google Shape;647;g8b5e3ed358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8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588A-1ADF-6D7F-AFD1-ED82A299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DCA07-25C3-9295-3D89-2F66D873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43DFD-31A8-729D-3A87-DCA867EC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A4C09-7C56-7E59-B93F-22409BE4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906C-C497-EFF0-EDFD-B0073709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5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5746-E892-9D5A-55CA-5D3B9288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8E2E6-3CD3-51E2-4966-A865E94C2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41A6D-1043-5317-1846-FE938DA7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2A2B-8D7A-41DE-B622-0885837F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F106-3435-0768-7E9E-10F11314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76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FC41E-3E6B-306E-74B6-11B453D1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EFC69-8096-7223-4760-FD1152D66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6A35-84D4-BDA3-7399-F0FAF236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FE72-5BF6-781D-4072-8E3AFFF5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D12A-1697-723C-8F52-C236D5B7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363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214B-1C84-C75B-4C70-8CACE77F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8679-FADB-8422-4A21-54DA1F4D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FAB2-525E-91F5-2636-2C164E01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E4AF1-222E-6D49-A32F-EE8AF9DA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99F4-4DCD-C4CF-238C-807A2FED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E6820-4F9B-C389-238E-9AEDA63864F6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D9E0144F-816E-B9F0-63F4-F30F43EAF6C4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41858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"/>
            <a:ext cx="11506200" cy="1540042"/>
          </a:xfrm>
        </p:spPr>
        <p:txBody>
          <a:bodyPr tIns="0" bIns="91440" anchor="b">
            <a:normAutofit/>
          </a:bodyPr>
          <a:lstStyle>
            <a:lvl1pPr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none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-3841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none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none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AA88-F540-ABCB-7343-6DC9C08B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8D495-6525-64B3-CEB5-42A803E8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CFAB1-A795-A34F-8DAA-F347AAB9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7201-F146-644B-54EA-23FA5107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6E45-5984-D11B-3E24-7D6CA53F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354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26D9-C5DD-7CD3-B02A-165F0D01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43E4-E8D6-20E6-EE3B-98ADAC08D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5198B-0306-387C-A60E-7EF187008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5388B-AD5C-7AAA-EB99-2864E1D2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3DCF2-AEEF-D447-B1FB-E1A5BC5E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91497-2F95-4BCB-EA0D-486BE1BC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55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0723-D59D-67B6-FCF2-6A70015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4DA73-C6FC-18A4-E3AD-AE1819C73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E069-7937-13FE-BBF0-09B61F8BC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D18F7-7655-517C-FEBF-43B82B572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2AB01-544C-361E-2112-E466926C4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00B34-6CE8-8EE7-12FA-27B2D221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0C5A2-C512-1514-A607-B5320A78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BF178-E1C0-B6F7-D651-1C0DCB96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20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3BB-B3FB-C642-4937-7A05065B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88B14-439F-C754-BBDA-13F3FC9D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93981-26BE-4AFF-0F38-BD99617A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16509-189D-2FE6-FE0C-E0B5A830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20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B498E-1339-F5A0-16BB-805E91F0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16B7E-950D-3E61-CBCE-20A6875E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8DEE7-E403-571F-5F85-931BB755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1DAC2-A831-B688-0CD6-57D89ED640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AFAB184-BDC6-B8C5-E616-D84E4799178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1623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2AB6-35AD-7481-944C-E3312609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0FFB7-DF87-33C2-AB42-B2DBADB9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A6B5E-B790-1CFA-EDCD-42BEF2A6B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CAB92-A85D-F29A-C37C-A19194CE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EEB38-F706-0BCE-3556-8072FC60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FE41F-28E5-2E74-660C-1341DEE8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34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A2C0-A1C6-C1C5-409A-67268BAA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E328F-6791-8DCE-6EA1-1D56D770D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396D0-AF5F-8C52-E56E-E4113C87C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AFD4D-76D0-530E-0C50-50923BBB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9D03-7E07-FA52-9314-50C90481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71D58-FADD-76E5-3295-37B0C01E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76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5F286-C761-23E1-C941-C2A18671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9CAF2-7A6B-87D5-71E0-6BF65D65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A1840-DD9F-39C0-D80A-83837E229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0D1B-7D68-C680-F46F-9BBE5A443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AD0A-EA98-CFED-0E3D-1707B53D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B18880-3B9E-6F76-B950-7C7C1F28A942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AA1A6E9C-F1F8-89AB-A006-725203D958A7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067DF5-4C60-7AC4-C291-6114E7AC871F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38578E-8088-5443-7A1A-892D45FE9A52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2E676B-0533-506C-E943-9398F388D29D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45A41F-C9F4-8AD2-9CD5-75427D1F07A9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725D69-DC5E-DFEE-ADF1-B0BF079820EB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E38715-2E73-6860-2910-F63FB2632FFE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83879A58-BB0C-014E-37DF-4645E8991024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  <p:sldLayoutId id="2147483649" r:id="rId13"/>
    <p:sldLayoutId id="2147483669" r:id="rId14"/>
    <p:sldLayoutId id="2147483671" r:id="rId15"/>
    <p:sldLayoutId id="2147483663" r:id="rId16"/>
    <p:sldLayoutId id="2147483664" r:id="rId17"/>
    <p:sldLayoutId id="2147483668" r:id="rId18"/>
    <p:sldLayoutId id="2147483666" r:id="rId19"/>
    <p:sldLayoutId id="2147483667" r:id="rId20"/>
    <p:sldLayoutId id="2147483650" r:id="rId21"/>
    <p:sldLayoutId id="2147483673" r:id="rId22"/>
    <p:sldLayoutId id="2147483659" r:id="rId23"/>
    <p:sldLayoutId id="2147483662" r:id="rId24"/>
    <p:sldLayoutId id="2147483670" r:id="rId25"/>
    <p:sldLayoutId id="2147483672" r:id="rId26"/>
    <p:sldLayoutId id="2147483656" r:id="rId27"/>
    <p:sldLayoutId id="2147483674" r:id="rId28"/>
    <p:sldLayoutId id="2147483658" r:id="rId29"/>
    <p:sldLayoutId id="2147483661" r:id="rId30"/>
    <p:sldLayoutId id="214748367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566C06-6C0F-6CB4-93A9-6BF01286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76" y="643466"/>
            <a:ext cx="94026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1" y="816863"/>
            <a:ext cx="10462257" cy="5224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09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4image39835328">
            <a:extLst>
              <a:ext uri="{FF2B5EF4-FFF2-40B4-BE49-F238E27FC236}">
                <a16:creationId xmlns:a16="http://schemas.microsoft.com/office/drawing/2014/main" id="{148C3C34-627C-C3C2-CAA9-8A526D97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4" y="690823"/>
            <a:ext cx="10272212" cy="54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70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17F415-7EF7-BAF4-32CB-3D85627264B4}"/>
              </a:ext>
            </a:extLst>
          </p:cNvPr>
          <p:cNvSpPr/>
          <p:nvPr/>
        </p:nvSpPr>
        <p:spPr>
          <a:xfrm>
            <a:off x="0" y="1860550"/>
            <a:ext cx="12192000" cy="4186238"/>
          </a:xfrm>
          <a:custGeom>
            <a:avLst/>
            <a:gdLst/>
            <a:ahLst/>
            <a:cxnLst/>
            <a:rect l="l" t="t" r="r" b="b"/>
            <a:pathLst>
              <a:path w="12923620" h="4783714">
                <a:moveTo>
                  <a:pt x="0" y="0"/>
                </a:moveTo>
                <a:lnTo>
                  <a:pt x="12923620" y="0"/>
                </a:lnTo>
                <a:lnTo>
                  <a:pt x="12923620" y="4783713"/>
                </a:lnTo>
                <a:lnTo>
                  <a:pt x="0" y="4783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1A14A-DAAC-69EA-928D-FAF9A343BEA0}"/>
              </a:ext>
            </a:extLst>
          </p:cNvPr>
          <p:cNvSpPr txBox="1"/>
          <p:nvPr/>
        </p:nvSpPr>
        <p:spPr>
          <a:xfrm>
            <a:off x="1659731" y="227549"/>
            <a:ext cx="849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the Gap!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rotary company&#10;&#10;Description automatically generated">
            <a:extLst>
              <a:ext uri="{FF2B5EF4-FFF2-40B4-BE49-F238E27FC236}">
                <a16:creationId xmlns:a16="http://schemas.microsoft.com/office/drawing/2014/main" id="{692EC977-2DCE-D118-F8C9-1A774427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" r="1" b="4924"/>
          <a:stretch/>
        </p:blipFill>
        <p:spPr>
          <a:xfrm>
            <a:off x="1061317" y="300047"/>
            <a:ext cx="9836140" cy="5686415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5D949-7B80-BF6F-F1A8-3E28B9F9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1752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7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5D949-7B80-BF6F-F1A8-3E28B9F9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1752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A person smiling in front of a sign&#10;&#10;Description automatically generated">
            <a:extLst>
              <a:ext uri="{FF2B5EF4-FFF2-40B4-BE49-F238E27FC236}">
                <a16:creationId xmlns:a16="http://schemas.microsoft.com/office/drawing/2014/main" id="{F85A791A-1686-3AD6-D0AF-FA968C0E7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" y="800100"/>
            <a:ext cx="4171188" cy="5257800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7D93CF4-8B1A-6582-722F-3E42174ED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050"/>
            <a:ext cx="11172356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4677-1817-67A3-400A-EDDB77EB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Networking for Good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385F9-0535-E52E-DDD9-A311AAF5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90AC8A5-E82D-63C2-A9C6-5468FE163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3788" y="-566589"/>
            <a:ext cx="14737828" cy="79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1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1883282" y="600076"/>
            <a:ext cx="8425435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How do you want your club to be known?</a:t>
            </a:r>
            <a:endParaRPr lang="en-US" sz="8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9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4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16</a:t>
            </a:fld>
            <a:endParaRPr sz="14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8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EEA75-3EBC-46D6-81CF-4E6F15DF1437}"/>
              </a:ext>
            </a:extLst>
          </p:cNvPr>
          <p:cNvSpPr txBox="1"/>
          <p:nvPr/>
        </p:nvSpPr>
        <p:spPr>
          <a:xfrm>
            <a:off x="941009" y="2255403"/>
            <a:ext cx="10531852" cy="311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I want my audience to know?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I want them to do/feel?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D6EA6-7A98-8AF2-36D4-CDA3FFAB99B6}"/>
              </a:ext>
            </a:extLst>
          </p:cNvPr>
          <p:cNvSpPr txBox="1"/>
          <p:nvPr/>
        </p:nvSpPr>
        <p:spPr>
          <a:xfrm>
            <a:off x="941009" y="691462"/>
            <a:ext cx="105318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Framing a Communications Pl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2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1883282" y="600076"/>
            <a:ext cx="8425435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Your Club’s Public Image Matters</a:t>
            </a:r>
            <a:endParaRPr lang="en-US" sz="8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9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1472659" y="792956"/>
            <a:ext cx="9246681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Make it a priority</a:t>
            </a:r>
            <a:endParaRPr lang="en-US" sz="8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2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1883282" y="600076"/>
            <a:ext cx="8425435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Your Club’s Public Image Matters</a:t>
            </a:r>
            <a:endParaRPr lang="en-US" sz="8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5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566C06-6C0F-6CB4-93A9-6BF01286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41" y="4235978"/>
            <a:ext cx="3594859" cy="2129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EEA75-3EBC-46D6-81CF-4E6F15DF1437}"/>
              </a:ext>
            </a:extLst>
          </p:cNvPr>
          <p:cNvSpPr txBox="1"/>
          <p:nvPr/>
        </p:nvSpPr>
        <p:spPr>
          <a:xfrm>
            <a:off x="614362" y="1828800"/>
            <a:ext cx="93678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Club Public Image Chair</a:t>
            </a: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District Public Image Chair</a:t>
            </a: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Zones 28 &amp; 32 Public Image Teams</a:t>
            </a: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Rotary Brand Center</a:t>
            </a: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Rotary Learning Center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8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566C06-6C0F-6CB4-93A9-6BF01286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76" y="643466"/>
            <a:ext cx="94026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1472659" y="792956"/>
            <a:ext cx="9246681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Make it a priority</a:t>
            </a:r>
            <a:endParaRPr lang="en-US" sz="8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4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025" y="1121182"/>
            <a:ext cx="6787706" cy="465096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3"/>
          <p:cNvSpPr txBox="1"/>
          <p:nvPr/>
        </p:nvSpPr>
        <p:spPr>
          <a:xfrm>
            <a:off x="3128961" y="1643063"/>
            <a:ext cx="5572125" cy="268605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9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WHY?</a:t>
            </a:r>
            <a:endParaRPr lang="en-US" sz="9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5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4D6EA6-7A98-8AF2-36D4-CDA3FFAB99B6}"/>
              </a:ext>
            </a:extLst>
          </p:cNvPr>
          <p:cNvSpPr txBox="1"/>
          <p:nvPr/>
        </p:nvSpPr>
        <p:spPr>
          <a:xfrm>
            <a:off x="2157413" y="831668"/>
            <a:ext cx="7215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Growing Clubs: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3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EEA75-3EBC-46D6-81CF-4E6F15DF1437}"/>
              </a:ext>
            </a:extLst>
          </p:cNvPr>
          <p:cNvSpPr txBox="1"/>
          <p:nvPr/>
        </p:nvSpPr>
        <p:spPr>
          <a:xfrm>
            <a:off x="655951" y="2626878"/>
            <a:ext cx="1141345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Great Meetings &amp; Strong Friendships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D6EA6-7A98-8AF2-36D4-CDA3FFAB99B6}"/>
              </a:ext>
            </a:extLst>
          </p:cNvPr>
          <p:cNvSpPr txBox="1"/>
          <p:nvPr/>
        </p:nvSpPr>
        <p:spPr>
          <a:xfrm>
            <a:off x="2157413" y="831668"/>
            <a:ext cx="7215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Growing Clubs: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7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EEA75-3EBC-46D6-81CF-4E6F15DF1437}"/>
              </a:ext>
            </a:extLst>
          </p:cNvPr>
          <p:cNvSpPr txBox="1"/>
          <p:nvPr/>
        </p:nvSpPr>
        <p:spPr>
          <a:xfrm>
            <a:off x="655951" y="2626878"/>
            <a:ext cx="114134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Great Meetings &amp; Strong Friendships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Meaningful Service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D6EA6-7A98-8AF2-36D4-CDA3FFAB99B6}"/>
              </a:ext>
            </a:extLst>
          </p:cNvPr>
          <p:cNvSpPr txBox="1"/>
          <p:nvPr/>
        </p:nvSpPr>
        <p:spPr>
          <a:xfrm>
            <a:off x="2157413" y="831668"/>
            <a:ext cx="7215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Growing Clubs: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3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EEA75-3EBC-46D6-81CF-4E6F15DF1437}"/>
              </a:ext>
            </a:extLst>
          </p:cNvPr>
          <p:cNvSpPr txBox="1"/>
          <p:nvPr/>
        </p:nvSpPr>
        <p:spPr>
          <a:xfrm>
            <a:off x="655951" y="2626878"/>
            <a:ext cx="11413453" cy="276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Great Meetings &amp; Strong Friendships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Meaningful Service Projects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Strong Public Image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D6EA6-7A98-8AF2-36D4-CDA3FFAB99B6}"/>
              </a:ext>
            </a:extLst>
          </p:cNvPr>
          <p:cNvSpPr txBox="1"/>
          <p:nvPr/>
        </p:nvSpPr>
        <p:spPr>
          <a:xfrm>
            <a:off x="2157413" y="831668"/>
            <a:ext cx="7215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Growing Clubs: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F6078-1A14-0E18-95D7-ED3F1C488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342103"/>
            <a:ext cx="3092828" cy="18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1883282" y="600076"/>
            <a:ext cx="8425435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How do you want your club to be known?</a:t>
            </a:r>
            <a:endParaRPr lang="en-US" sz="8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estor xmlns="64783046-6357-4f00-a265-9112c8d9c058">
      <UserInfo>
        <DisplayName/>
        <AccountId xsi:nil="true"/>
        <AccountType/>
      </UserInfo>
    </Requestor>
    <TaxCatchAll xmlns="2cd1d96f-621d-4656-b2c0-935dba9c21bc" xsi:nil="true"/>
    <lcf76f155ced4ddcb4097134ff3c332f xmlns="64783046-6357-4f00-a265-9112c8d9c058">
      <Terms xmlns="http://schemas.microsoft.com/office/infopath/2007/PartnerControls"/>
    </lcf76f155ced4ddcb4097134ff3c332f>
    <PlacementVerified xmlns="64783046-6357-4f00-a265-9112c8d9c058">true</PlacementVerified>
    <Complete xmlns="64783046-6357-4f00-a265-9112c8d9c058">false</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B3EF917403F43B5F454F8D7307C3F" ma:contentTypeVersion="25" ma:contentTypeDescription="Create a new document." ma:contentTypeScope="" ma:versionID="c821072470e3dcb2738a0c22fa94eb4e">
  <xsd:schema xmlns:xsd="http://www.w3.org/2001/XMLSchema" xmlns:xs="http://www.w3.org/2001/XMLSchema" xmlns:p="http://schemas.microsoft.com/office/2006/metadata/properties" xmlns:ns2="2cd1d96f-621d-4656-b2c0-935dba9c21bc" xmlns:ns3="64783046-6357-4f00-a265-9112c8d9c058" targetNamespace="http://schemas.microsoft.com/office/2006/metadata/properties" ma:root="true" ma:fieldsID="356b7c9101fa9d17c684f5ab3ecac799" ns2:_="" ns3:_="">
    <xsd:import namespace="2cd1d96f-621d-4656-b2c0-935dba9c21bc"/>
    <xsd:import namespace="64783046-6357-4f00-a265-9112c8d9c0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Requestor" minOccurs="0"/>
                <xsd:element ref="ns3:PlacementVerified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Comp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1d96f-621d-4656-b2c0-935dba9c21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62807c-e5ca-41fc-8b84-c8bdae152029}" ma:internalName="TaxCatchAll" ma:showField="CatchAllData" ma:web="2cd1d96f-621d-4656-b2c0-935dba9c21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83046-6357-4f00-a265-9112c8d9c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Requestor" ma:index="21" nillable="true" ma:displayName="Requestor" ma:format="Dropdown" ma:list="UserInfo" ma:SharePointGroup="0" ma:internalName="Reques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lacementVerified" ma:index="22" nillable="true" ma:displayName="Placement Verified" ma:default="1" ma:format="Dropdown" ma:internalName="PlacementVerified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plete" ma:index="27" nillable="true" ma:displayName="Complete" ma:default="0" ma:format="Dropdown" ma:internalName="Comp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907746-948B-431F-9FEC-993A4876518B}">
  <ds:schemaRefs>
    <ds:schemaRef ds:uri="http://purl.org/dc/elements/1.1/"/>
    <ds:schemaRef ds:uri="http://schemas.microsoft.com/office/2006/metadata/properties"/>
    <ds:schemaRef ds:uri="2cd1d96f-621d-4656-b2c0-935dba9c21bc"/>
    <ds:schemaRef ds:uri="http://purl.org/dc/terms/"/>
    <ds:schemaRef ds:uri="http://schemas.microsoft.com/office/2006/documentManagement/types"/>
    <ds:schemaRef ds:uri="http://schemas.microsoft.com/office/infopath/2007/PartnerControls"/>
    <ds:schemaRef ds:uri="64783046-6357-4f00-a265-9112c8d9c05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D2427C-728B-4C63-87D2-30BB2F459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AB433-7291-4795-B14A-770CA0782B07}">
  <ds:schemaRefs>
    <ds:schemaRef ds:uri="2cd1d96f-621d-4656-b2c0-935dba9c21bc"/>
    <ds:schemaRef ds:uri="64783046-6357-4f00-a265-9112c8d9c0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5618</TotalTime>
  <Words>991</Words>
  <Application>Microsoft Office PowerPoint</Application>
  <PresentationFormat>Widescreen</PresentationFormat>
  <Paragraphs>161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for Good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Dave Andrews</cp:lastModifiedBy>
  <cp:revision>10</cp:revision>
  <cp:lastPrinted>2024-03-10T19:46:33Z</cp:lastPrinted>
  <dcterms:created xsi:type="dcterms:W3CDTF">2019-11-18T03:22:22Z</dcterms:created>
  <dcterms:modified xsi:type="dcterms:W3CDTF">2024-06-05T01:39:53Z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0x0101006DDB3EF917403F43B5F454F8D7307C3F</vt:lpwstr>
  </property>
  <property fmtid="{D5CDD505-2E9C-101B-9397-08002B2CF9AE}" pid="3" name="MediaServiceImageTags">
    <vt:lpwstr/>
  </property>
  <property fmtid="{D5CDD505-2E9C-101B-9397-08002B2CF9AE}" pid="4" name="ArticulateGUID">
    <vt:lpwstr>8C3D99B9-C6F1-4DEB-BB69-C15794764C37</vt:lpwstr>
  </property>
  <property fmtid="{D5CDD505-2E9C-101B-9397-08002B2CF9AE}" pid="5" name="ArticulatePath">
    <vt:lpwstr>IC23 Enhancing Your Club's Public Image Quick Chat (1)_20230803-017_CR</vt:lpwstr>
  </property>
</Properties>
</file>