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4472C4"/>
    <a:srgbClr val="FAA4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C70A00-43AF-47EA-A25C-F1FC4F531C88}" v="40" dt="2026-04-27T14:35:51.5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6" autoAdjust="0"/>
    <p:restoredTop sz="94647"/>
  </p:normalViewPr>
  <p:slideViewPr>
    <p:cSldViewPr snapToGrid="0">
      <p:cViewPr varScale="1">
        <p:scale>
          <a:sx n="104" d="100"/>
          <a:sy n="104" d="100"/>
        </p:scale>
        <p:origin x="11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1BAD4-9676-42C9-8DED-49E96541E4AC}" type="datetimeFigureOut">
              <a:rPr lang="en-CA" smtClean="0"/>
              <a:t>2026-05-04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EBCD0-932B-4529-8B78-747EC2BA21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4233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EBCD0-932B-4529-8B78-747EC2BA211C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2480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87BA5-A30A-0C4B-F35F-EDE8E9D09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1133B2-D6E5-595A-A06C-6814A710E5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BA5AFD-37D6-7E70-FAD2-83F7108181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 – use dashboards or reporting</a:t>
            </a:r>
          </a:p>
          <a:p>
            <a:r>
              <a:rPr lang="en-US" dirty="0"/>
              <a:t>Have regular </a:t>
            </a:r>
            <a:r>
              <a:rPr lang="en-US" dirty="0" err="1"/>
              <a:t>checkins</a:t>
            </a:r>
            <a:r>
              <a:rPr lang="en-US" dirty="0"/>
              <a:t> especially at the start</a:t>
            </a:r>
          </a:p>
          <a:p>
            <a:r>
              <a:rPr lang="en-US" dirty="0"/>
              <a:t>Adjust as needed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F41BB-2212-6B4D-3B32-5D1FB1FC18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BCD0-932B-4529-8B78-747EC2BA211C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856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CB746-DA22-E316-32DA-413C10B55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95E950-D666-00F0-56F0-8CF87EE498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A9D428-6B0C-0E61-572D-13D10FB73E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8B038-B764-BF99-EDC5-46B33C0C4C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BCD0-932B-4529-8B78-747EC2BA211C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4984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E0CCF-3CAC-DDF2-C053-2C7470F6D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4FF815-AA7F-A15F-A7C0-31692F68FA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D135F9-2ABA-6B2C-0594-E82AC87B0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01EB7-EB64-A778-83D7-498E86B900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BCD0-932B-4529-8B78-747EC2BA211C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8629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AA238-1906-E765-54B9-3E703C83E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BDEDAC-65CA-7F02-12DA-307367F32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451A00-5650-690E-24A3-A341EAFA0C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Inviting to meetings</a:t>
            </a:r>
          </a:p>
          <a:p>
            <a:r>
              <a:rPr lang="en-US" dirty="0"/>
              <a:t>Hosting membership recruitment info sessions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1B8FD-7D3D-F731-AF15-5636F8C2FE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BCD0-932B-4529-8B78-747EC2BA211C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7269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41D52-4E49-BE9C-1427-299A86905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7CDC28-FA08-BAA7-F2D5-8140AF445B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9A3605-4BAD-21DA-9A91-DBA1B736E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D57E9-3B8C-ABED-9DCF-91EA20DEE0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BCD0-932B-4529-8B78-747EC2BA211C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4352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BCC92-9FD8-4D72-C929-DEF19A3C7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4A2A14-0BB0-9813-C5F3-8693A793C0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A9A65F-0D94-990D-1C0A-62E2E472EE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C52EA-0E44-11E1-1554-7FA60EBA9A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BCD0-932B-4529-8B78-747EC2BA211C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4755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1A4BE-576F-DF25-A52A-8CBBEDE32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7227B3-98C7-F5A6-0A45-E5A7AF37A8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1F2B9F-1989-01C6-E33C-59B2569A8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3142B-0819-3350-511A-8B1D57036F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BCD0-932B-4529-8B78-747EC2BA211C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6972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A16E7-AC22-0DA0-3D14-A9BCEAF3C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CB8A02-65BC-6A99-FD1C-16E85B9A5A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A2FBBB-21B5-D87A-766A-5EBE8107C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9F5CD-CAC3-92B7-0FCA-9A8BCC6B79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BCD0-932B-4529-8B78-747EC2BA211C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2864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BCD0-932B-4529-8B78-747EC2BA211C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872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2429F-F580-D4E3-E268-E9A5639BA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44EA40-C79A-4F59-6C49-1CC1249413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31D4B3-6C21-75F7-4A6B-8A7204F14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D8931-A8E0-44C4-47DC-CB8C46919A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BCD0-932B-4529-8B78-747EC2BA211C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6530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B8809-4C5F-5E47-DA4D-FB951CFCB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B02785-C901-E6B5-DF60-5E3AA72824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3AD471-DF59-F4D8-43B0-31B1E98142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7109A-0DDE-1C23-F0E0-F5F011B7BB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BCD0-932B-4529-8B78-747EC2BA211C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5049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BB0B3-1610-F0BB-1060-33155DD5F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568C02-E2BF-5594-E52A-3230BC697D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AF5ACB-7F92-09B4-16E6-C468460AAC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B5CFA-083F-E880-3A4D-8FB0C2FEA8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BCD0-932B-4529-8B78-747EC2BA211C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6510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38C70-A258-F9A1-3DAF-AD7185FD9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5C5103-1E55-E7DD-1121-A1FACB0103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1B8610-269B-03B1-1AAE-ADCAC732F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61DA9-A69E-AC14-FEAC-2D745D7D39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BCD0-932B-4529-8B78-747EC2BA211C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6881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44D3C-F451-C946-838A-390796E51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B07830-4463-7580-DFD4-DAE5E59FA6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688168-7C11-6ABE-0D43-3BFA5FBB9D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C0320-9FE4-B3F3-184E-7CD71D00A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BCD0-932B-4529-8B78-747EC2BA211C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8148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1399C-3A91-8550-52BD-8BF149630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FD7DC2-D702-C954-B9EF-A437D3E31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4CD4CA-DFB0-A769-6B9B-8DE41CBAAC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Membership trends</a:t>
            </a:r>
          </a:p>
          <a:p>
            <a:r>
              <a:rPr lang="en-US" dirty="0"/>
              <a:t>Club engagement</a:t>
            </a:r>
          </a:p>
          <a:p>
            <a:r>
              <a:rPr lang="en-US" dirty="0"/>
              <a:t>Financial health</a:t>
            </a:r>
          </a:p>
          <a:p>
            <a:r>
              <a:rPr lang="en-US" dirty="0"/>
              <a:t>Community needs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6C723-45DB-AF0B-7055-A317C542C0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BCD0-932B-4529-8B78-747EC2BA211C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2490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9EE6E-560F-BAF8-5D14-F7C4D0953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D999DB-B30C-DBFB-6233-A9EA26441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5E52E2-02FA-6CC4-2C37-B80D506764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Membership trends</a:t>
            </a:r>
          </a:p>
          <a:p>
            <a:r>
              <a:rPr lang="en-US" dirty="0"/>
              <a:t>Club engagement</a:t>
            </a:r>
          </a:p>
          <a:p>
            <a:r>
              <a:rPr lang="en-US" dirty="0"/>
              <a:t>Financial health</a:t>
            </a:r>
          </a:p>
          <a:p>
            <a:r>
              <a:rPr lang="en-US" dirty="0"/>
              <a:t>Community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31AF7-A8C1-FA84-4802-4828A8891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BCD0-932B-4529-8B78-747EC2BA211C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7306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FB55-71F9-8EAA-D769-EDB49B6771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CB7E44-67DD-16AD-66F5-44343C568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3F91D-9A09-A74D-E1E6-7B57A003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Saturday,22nd February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B158A-8126-C1C5-C3B8-AA51B2FF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President Elect &amp; Assistant Governor Learning - Oshawa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C5C07-5BCC-5724-E1FE-B7793B02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2C9C-92C7-834B-8975-EA44970B9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16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C9CC2-7D08-B761-C54F-7906F834D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4B4F1C-F4CB-C91D-649D-64916B1FD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5A3E1-125F-2326-B523-30E499288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Saturday,22nd February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72235-14DA-B2D7-A13D-5C97293B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President Elect &amp; Assistant Governor Learning - Oshawa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2713A-7B5B-9462-268F-4271F4BB5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2C9C-92C7-834B-8975-EA44970B9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26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9BC974-9C65-CF99-A117-8DC7F96DF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C0922E-B3E9-DC66-B0E4-073259951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2D587-EECD-AF64-B568-615122A0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Saturday,22nd February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040E5-F185-57A9-1769-94C7A81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President Elect &amp; Assistant Governor Learning - Oshawa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DA246-A297-67BF-C695-740AF5C49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2C9C-92C7-834B-8975-EA44970B9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5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B5DBE-111B-52DC-40BB-829131551D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F5597"/>
          </a:solidFill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5BBDB-519E-1074-70AF-482F62D63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7DE51-72EE-48CA-EE4E-8108DEB87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Saturday,23</a:t>
            </a:r>
            <a:r>
              <a:rPr lang="en-US" baseline="30000" dirty="0"/>
              <a:t>rd</a:t>
            </a:r>
            <a:r>
              <a:rPr lang="en-US" dirty="0"/>
              <a:t> May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3A404-0FCF-3E7E-617A-FD0A9C592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District Assembly – Centennial College - Scarborough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D9D13-2DB8-8E1E-26A6-7590E21DD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2C9C-92C7-834B-8975-EA44970B9A3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761D53-EC33-7DDD-D361-8C10D59A3B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00160" y="6353010"/>
            <a:ext cx="1266305" cy="36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5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23EE8-7AA4-C516-D161-81204DEAE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B4D0A-51FB-AB80-44FA-115178C60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46DF3-4738-390E-D297-6EE48E0F2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Saturday,22nd February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05048-7A11-75D1-9BE5-37ABA89FA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President Elect &amp; Assistant Governor Learning - Oshawa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3CC8A-17E7-15BA-9E59-145B44BE2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2C9C-92C7-834B-8975-EA44970B9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4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7800F-DA2A-964C-3668-E469B63ED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76F43-E87F-87F1-4685-81FC49F89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93EEC-4BE1-D09D-ABE6-4EC134AB4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03175-20D9-890F-B9B4-57A86F8EA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Saturday,22nd February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32DE8-0936-2622-EFA6-DA1C6AA35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President Elect &amp; Assistant Governor Learning - Oshawa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7CA61-6653-B72F-5089-91534DF6C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2C9C-92C7-834B-8975-EA44970B9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6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51EC1-70D9-B96F-1B08-5CE7C934C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B51EB-F0D8-E7CD-0F56-8915DCDD5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50A509-0E76-E3FF-539E-6ABCFB857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399DFF-07B8-BD5E-047C-B5CE7B1933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7D8423-196F-58BC-EB42-289DA1C4F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63EE5E-5313-883E-C380-024FB2784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Saturday,22nd February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1534AD-09AC-2E2E-8EF4-6A5E23CEB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President Elect &amp; Assistant Governor Learning - Oshawa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1AD848-E1B8-BE53-EFFC-EC8B9FE7C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2C9C-92C7-834B-8975-EA44970B9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5B444-57D9-5FD1-E551-79BD32FEA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3F1C1A-8E6D-37B2-2867-F2F025B5E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Saturday,22nd February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CC7F21-29EC-1388-488F-43108066B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President Elect &amp; Assistant Governor Learning - Oshawa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086842-FDD8-151F-587F-C85BCE99B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2C9C-92C7-834B-8975-EA44970B9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68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885D66-5FF0-46CC-6E84-47D451B88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Saturday,22nd February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01B6C-C24D-DB8D-F11F-B0FD20354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President Elect &amp; Assistant Governor Learning - Oshawa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357B0-36EC-4824-EA18-5C0FD2D2C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2C9C-92C7-834B-8975-EA44970B9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42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4C113-51D6-A38B-DAC0-06B60F8F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0D78F-8412-E210-348D-03673719D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3DDAC5-5EEA-3C65-25B3-33C3F0C2E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B2F49-7643-E10A-63DE-D9CAB76A0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Saturday,22nd February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5B1AE-B3EA-2436-195B-98BB18D8C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President Elect &amp; Assistant Governor Learning - Oshawa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7F3998-27FC-4402-BBE2-225B79ADA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2C9C-92C7-834B-8975-EA44970B9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2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C2E5B-6ED7-7517-88F0-70D6CF7BB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70397B-E5EC-56E9-0F7D-0706489A1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0F37E6-8319-9602-4041-3BF6C5AF8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9712C-036A-50D0-6613-DA0A54254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Saturday,22nd February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173FA-F09B-6D62-FDD3-7FA872D18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President Elect &amp; Assistant Governor Learning - Oshawa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7A87C-8872-6AC4-F83F-05C11E354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2C9C-92C7-834B-8975-EA44970B9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85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557849-6EB2-6FCF-CC38-38CDD96CB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3EF2F-EA12-B6B6-1441-5CA6AB0CA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B9EBE-D29E-9492-A6ED-038442C084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Saturday,22nd February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6E556-BC40-4B33-9694-059A48CE73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President Elect &amp; Assistant Governor Learning - Oshawa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031F8-82A4-6F5D-A18C-D99D9726D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72C9C-92C7-834B-8975-EA44970B9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A855E3-71D9-3366-5D8A-AB5324EAE1F9}"/>
              </a:ext>
            </a:extLst>
          </p:cNvPr>
          <p:cNvSpPr/>
          <p:nvPr/>
        </p:nvSpPr>
        <p:spPr>
          <a:xfrm>
            <a:off x="0" y="0"/>
            <a:ext cx="12192000" cy="2692400"/>
          </a:xfrm>
          <a:prstGeom prst="rect">
            <a:avLst/>
          </a:prstGeom>
          <a:solidFill>
            <a:srgbClr val="FAA4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ASSEMBLY</a:t>
            </a:r>
            <a:endParaRPr lang="en-US" sz="6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CF025F-8EB0-430F-09E8-9B5E4C92FCCA}"/>
              </a:ext>
            </a:extLst>
          </p:cNvPr>
          <p:cNvSpPr txBox="1"/>
          <p:nvPr/>
        </p:nvSpPr>
        <p:spPr>
          <a:xfrm>
            <a:off x="5021589" y="6069268"/>
            <a:ext cx="59596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F5597"/>
                </a:solidFill>
              </a:rPr>
              <a:t>Saturday, 23</a:t>
            </a:r>
            <a:r>
              <a:rPr lang="en-US" baseline="30000" dirty="0">
                <a:solidFill>
                  <a:srgbClr val="2F5597"/>
                </a:solidFill>
              </a:rPr>
              <a:t>rd</a:t>
            </a:r>
            <a:r>
              <a:rPr lang="en-US" dirty="0">
                <a:solidFill>
                  <a:srgbClr val="2F5597"/>
                </a:solidFill>
              </a:rPr>
              <a:t> of May 2026 Centennial College - Scarborough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C1F011-6120-4ED8-8849-C841F03956FC}"/>
              </a:ext>
            </a:extLst>
          </p:cNvPr>
          <p:cNvSpPr txBox="1"/>
          <p:nvPr/>
        </p:nvSpPr>
        <p:spPr>
          <a:xfrm>
            <a:off x="0" y="4409622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300" kern="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District Governor 7070 </a:t>
            </a:r>
            <a:r>
              <a:rPr lang="en-US" sz="2300" kern="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Elizabeth (Liz) Compton, from the Rotary Club of Toronto Leaside</a:t>
            </a:r>
            <a:r>
              <a:rPr lang="en-CA" sz="2300" kern="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3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International President Olayinka Hakeem Babalola, member of the Rotary Club of Trans Amadi, Nigeria</a:t>
            </a:r>
            <a:endParaRPr lang="en-CA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3E4700-47AC-81EE-1E4C-18AFDA1C7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10" y="5770043"/>
            <a:ext cx="2538729" cy="7385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DF1E7E-9BF4-4F39-B163-A572740848E8}"/>
              </a:ext>
            </a:extLst>
          </p:cNvPr>
          <p:cNvSpPr/>
          <p:nvPr/>
        </p:nvSpPr>
        <p:spPr>
          <a:xfrm>
            <a:off x="0" y="228600"/>
            <a:ext cx="12192000" cy="2243667"/>
          </a:xfrm>
          <a:prstGeom prst="rect">
            <a:avLst/>
          </a:prstGeom>
          <a:solidFill>
            <a:srgbClr val="FAA4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Breakout Session Name</a:t>
            </a:r>
            <a:endParaRPr lang="en-US" sz="6600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69FFF6-04C6-3965-2503-1CD4EB1A89EE}"/>
              </a:ext>
            </a:extLst>
          </p:cNvPr>
          <p:cNvSpPr/>
          <p:nvPr/>
        </p:nvSpPr>
        <p:spPr>
          <a:xfrm>
            <a:off x="0" y="2693793"/>
            <a:ext cx="12192000" cy="1574800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ASSEMBLY 7070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84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5D3CB-4B14-EE00-F018-AB625C40C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94742-5CAA-C212-1F55-BE2CEE5F3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693"/>
            <a:ext cx="10515600" cy="1325563"/>
          </a:xfrm>
          <a:solidFill>
            <a:srgbClr val="2F5597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Get SMART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3059550-BA93-DCBE-4649-28B169A11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District Assembly – Centennial College - Scarborough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5C778D0-7B10-A0B8-54EC-195961C01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Saturday, 23</a:t>
            </a:r>
            <a:r>
              <a:rPr lang="en-US" baseline="30000" dirty="0">
                <a:solidFill>
                  <a:srgbClr val="4472C4"/>
                </a:solidFill>
              </a:rPr>
              <a:t>rd</a:t>
            </a:r>
            <a:r>
              <a:rPr lang="en-US" dirty="0">
                <a:solidFill>
                  <a:srgbClr val="4472C4"/>
                </a:solidFill>
              </a:rPr>
              <a:t>   May 2026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3A7B71-B407-058B-BBF4-8D7DD7EB6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4455" y="6356345"/>
            <a:ext cx="2743200" cy="365125"/>
          </a:xfrm>
        </p:spPr>
        <p:txBody>
          <a:bodyPr/>
          <a:lstStyle/>
          <a:p>
            <a:fld id="{FCC72C9C-92C7-834B-8975-EA44970B9A3F}" type="slidenum">
              <a:rPr lang="en-US" smtClean="0">
                <a:solidFill>
                  <a:srgbClr val="4472C4"/>
                </a:solidFill>
              </a:rPr>
              <a:t>10</a:t>
            </a:fld>
            <a:endParaRPr lang="en-US" dirty="0">
              <a:solidFill>
                <a:srgbClr val="4472C4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37F1AF-8E5C-9306-5193-5AA2FD3A7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CA" dirty="0"/>
          </a:p>
          <a:p>
            <a:pPr marL="0" indent="0">
              <a:buNone/>
            </a:pPr>
            <a:r>
              <a:rPr lang="en-CA" sz="3200" b="1" dirty="0"/>
              <a:t>Make Goals Clear &amp; Actionable</a:t>
            </a:r>
          </a:p>
          <a:p>
            <a:endParaRPr lang="en-CA" sz="1000" dirty="0"/>
          </a:p>
          <a:p>
            <a:r>
              <a:rPr lang="en-CA" b="1" u="sng" dirty="0"/>
              <a:t>S</a:t>
            </a:r>
            <a:r>
              <a:rPr lang="en-CA" b="1" dirty="0"/>
              <a:t>pecific</a:t>
            </a:r>
            <a:r>
              <a:rPr lang="en-CA" dirty="0"/>
              <a:t> – clearly defined</a:t>
            </a:r>
          </a:p>
          <a:p>
            <a:r>
              <a:rPr lang="en-CA" b="1" u="sng" dirty="0"/>
              <a:t>M</a:t>
            </a:r>
            <a:r>
              <a:rPr lang="en-CA" b="1" dirty="0"/>
              <a:t>easurable</a:t>
            </a:r>
            <a:r>
              <a:rPr lang="en-CA" dirty="0"/>
              <a:t> – trackable outcomes</a:t>
            </a:r>
          </a:p>
          <a:p>
            <a:r>
              <a:rPr lang="en-CA" b="1" u="sng" dirty="0"/>
              <a:t>A</a:t>
            </a:r>
            <a:r>
              <a:rPr lang="en-CA" b="1" dirty="0"/>
              <a:t>chievable </a:t>
            </a:r>
            <a:r>
              <a:rPr lang="en-CA" dirty="0"/>
              <a:t>– realistic</a:t>
            </a:r>
          </a:p>
          <a:p>
            <a:r>
              <a:rPr lang="en-CA" b="1" u="sng" dirty="0"/>
              <a:t>R</a:t>
            </a:r>
            <a:r>
              <a:rPr lang="en-CA" b="1" dirty="0"/>
              <a:t>elevant</a:t>
            </a:r>
            <a:r>
              <a:rPr lang="en-CA" dirty="0"/>
              <a:t> – aligned with mission</a:t>
            </a:r>
          </a:p>
          <a:p>
            <a:r>
              <a:rPr lang="en-CA" b="1" u="sng" dirty="0"/>
              <a:t>T</a:t>
            </a:r>
            <a:r>
              <a:rPr lang="en-CA" b="1" dirty="0"/>
              <a:t>imebound</a:t>
            </a:r>
            <a:r>
              <a:rPr lang="en-CA" dirty="0"/>
              <a:t> – due dates</a:t>
            </a:r>
          </a:p>
          <a:p>
            <a:endParaRPr lang="en-CA" dirty="0"/>
          </a:p>
          <a:p>
            <a:r>
              <a:rPr lang="en-CA" dirty="0"/>
              <a:t>Example - “grow membership by 10% by June 30</a:t>
            </a:r>
            <a:r>
              <a:rPr lang="en-CA" baseline="30000" dirty="0"/>
              <a:t>th</a:t>
            </a:r>
            <a:r>
              <a:rPr lang="en-CA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7549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482FC-FBD6-0933-9BA2-BB279464F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0446-E74B-7C1F-B095-AB1228FCD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693"/>
            <a:ext cx="10515600" cy="1325563"/>
          </a:xfrm>
          <a:solidFill>
            <a:srgbClr val="2F5597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Develop Action Plans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26C4B80-9BED-A9FA-4A26-31F474FDF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District Assembly – Centennial College - Scarborough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B35A817-5C47-20BD-B6EB-325D81F1B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Saturday, 23</a:t>
            </a:r>
            <a:r>
              <a:rPr lang="en-US" baseline="30000" dirty="0">
                <a:solidFill>
                  <a:srgbClr val="4472C4"/>
                </a:solidFill>
              </a:rPr>
              <a:t>rd</a:t>
            </a:r>
            <a:r>
              <a:rPr lang="en-US" dirty="0">
                <a:solidFill>
                  <a:srgbClr val="4472C4"/>
                </a:solidFill>
              </a:rPr>
              <a:t>   May 2026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2354B2B-631E-69E8-A52C-BE4ABEE72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4455" y="6356345"/>
            <a:ext cx="2743200" cy="365125"/>
          </a:xfrm>
        </p:spPr>
        <p:txBody>
          <a:bodyPr/>
          <a:lstStyle/>
          <a:p>
            <a:fld id="{FCC72C9C-92C7-834B-8975-EA44970B9A3F}" type="slidenum">
              <a:rPr lang="en-US" smtClean="0">
                <a:solidFill>
                  <a:srgbClr val="4472C4"/>
                </a:solidFill>
              </a:rPr>
              <a:t>11</a:t>
            </a:fld>
            <a:endParaRPr lang="en-US" dirty="0">
              <a:solidFill>
                <a:srgbClr val="4472C4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92A50-B9AF-20E3-EFA0-3F87FE5BF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dirty="0"/>
          </a:p>
          <a:p>
            <a:pPr marL="0" indent="0">
              <a:buNone/>
            </a:pPr>
            <a:r>
              <a:rPr lang="en-CA" sz="3200" b="1" dirty="0"/>
              <a:t>Turning Goals into Action</a:t>
            </a:r>
          </a:p>
          <a:p>
            <a:endParaRPr lang="en-CA" sz="1000" dirty="0"/>
          </a:p>
          <a:p>
            <a:r>
              <a:rPr lang="en-CA" dirty="0"/>
              <a:t>Define key activities</a:t>
            </a:r>
          </a:p>
          <a:p>
            <a:r>
              <a:rPr lang="en-CA" dirty="0"/>
              <a:t>Set milestones</a:t>
            </a:r>
          </a:p>
          <a:p>
            <a:r>
              <a:rPr lang="en-CA" dirty="0"/>
              <a:t>Identify required resources</a:t>
            </a:r>
          </a:p>
          <a:p>
            <a:r>
              <a:rPr lang="en-CA" dirty="0"/>
              <a:t>Anticipate risks and how to mitigate</a:t>
            </a:r>
          </a:p>
        </p:txBody>
      </p:sp>
    </p:spTree>
    <p:extLst>
      <p:ext uri="{BB962C8B-B14F-4D97-AF65-F5344CB8AC3E}">
        <p14:creationId xmlns:p14="http://schemas.microsoft.com/office/powerpoint/2010/main" val="3656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933E4-75F8-3E96-3134-9690EC44A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49DC0-67A7-2BC3-8CA0-B781D44D9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693"/>
            <a:ext cx="10515600" cy="1325563"/>
          </a:xfrm>
          <a:solidFill>
            <a:srgbClr val="2F5597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Own It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89A105E-A573-79DD-2BC2-890332AFE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District Assembly – Centennial College - Scarborough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3662E4A-FA01-2A4E-56EF-AAF21AE34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Saturday, 23</a:t>
            </a:r>
            <a:r>
              <a:rPr lang="en-US" baseline="30000" dirty="0">
                <a:solidFill>
                  <a:srgbClr val="4472C4"/>
                </a:solidFill>
              </a:rPr>
              <a:t>rd</a:t>
            </a:r>
            <a:r>
              <a:rPr lang="en-US" dirty="0">
                <a:solidFill>
                  <a:srgbClr val="4472C4"/>
                </a:solidFill>
              </a:rPr>
              <a:t>   May 2026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9994082-E397-DB98-9FBF-240EFB3F3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4455" y="6356345"/>
            <a:ext cx="2743200" cy="365125"/>
          </a:xfrm>
        </p:spPr>
        <p:txBody>
          <a:bodyPr/>
          <a:lstStyle/>
          <a:p>
            <a:fld id="{FCC72C9C-92C7-834B-8975-EA44970B9A3F}" type="slidenum">
              <a:rPr lang="en-US" smtClean="0">
                <a:solidFill>
                  <a:srgbClr val="4472C4"/>
                </a:solidFill>
              </a:rPr>
              <a:t>12</a:t>
            </a:fld>
            <a:endParaRPr lang="en-US" dirty="0">
              <a:solidFill>
                <a:srgbClr val="4472C4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C84CEC-9BEF-9DD9-3EDA-C734D6671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dirty="0"/>
          </a:p>
          <a:p>
            <a:pPr marL="0" indent="0">
              <a:buNone/>
            </a:pPr>
            <a:r>
              <a:rPr lang="en-CA" sz="3200" b="1" dirty="0"/>
              <a:t>Accountability drives results</a:t>
            </a:r>
          </a:p>
          <a:p>
            <a:pPr marL="0" indent="0">
              <a:buNone/>
            </a:pPr>
            <a:endParaRPr lang="en-CA" sz="1000" dirty="0"/>
          </a:p>
          <a:p>
            <a:r>
              <a:rPr lang="en-CA" dirty="0"/>
              <a:t>Assign goal leaders</a:t>
            </a:r>
          </a:p>
          <a:p>
            <a:r>
              <a:rPr lang="en-CA" dirty="0"/>
              <a:t>Clarify roles and responsibilities </a:t>
            </a:r>
          </a:p>
          <a:p>
            <a:r>
              <a:rPr lang="en-CA" dirty="0"/>
              <a:t>Provide leadership support</a:t>
            </a:r>
          </a:p>
        </p:txBody>
      </p:sp>
    </p:spTree>
    <p:extLst>
      <p:ext uri="{BB962C8B-B14F-4D97-AF65-F5344CB8AC3E}">
        <p14:creationId xmlns:p14="http://schemas.microsoft.com/office/powerpoint/2010/main" val="2976576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1033D-C198-B984-6DB5-FDCC845D5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18FA1-40F7-6E32-1F8F-006A9D26E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693"/>
            <a:ext cx="10515600" cy="1325563"/>
          </a:xfrm>
          <a:solidFill>
            <a:srgbClr val="2F5597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Example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C737918-0B02-03E3-BA8C-B131428B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District Assembly – Centennial College - Scarborough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0E363F3-EF9E-8D77-6B1B-F23A181E4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Saturday, 23</a:t>
            </a:r>
            <a:r>
              <a:rPr lang="en-US" baseline="30000" dirty="0">
                <a:solidFill>
                  <a:srgbClr val="4472C4"/>
                </a:solidFill>
              </a:rPr>
              <a:t>rd</a:t>
            </a:r>
            <a:r>
              <a:rPr lang="en-US" dirty="0">
                <a:solidFill>
                  <a:srgbClr val="4472C4"/>
                </a:solidFill>
              </a:rPr>
              <a:t>   May 2026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812253-5BF2-F2F3-4834-114EA1BA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4455" y="6356345"/>
            <a:ext cx="2743200" cy="365125"/>
          </a:xfrm>
        </p:spPr>
        <p:txBody>
          <a:bodyPr/>
          <a:lstStyle/>
          <a:p>
            <a:fld id="{FCC72C9C-92C7-834B-8975-EA44970B9A3F}" type="slidenum">
              <a:rPr lang="en-US" smtClean="0">
                <a:solidFill>
                  <a:srgbClr val="4472C4"/>
                </a:solidFill>
              </a:rPr>
              <a:t>13</a:t>
            </a:fld>
            <a:endParaRPr lang="en-US" dirty="0">
              <a:solidFill>
                <a:srgbClr val="4472C4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A2B2D-3F67-1F3A-F57D-FA4078138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dirty="0"/>
          </a:p>
          <a:p>
            <a:pPr marL="0" indent="0">
              <a:buNone/>
            </a:pPr>
            <a:r>
              <a:rPr lang="en-CA" sz="3200" b="1" dirty="0"/>
              <a:t>Linking International Priority into Local Action </a:t>
            </a:r>
          </a:p>
          <a:p>
            <a:endParaRPr lang="en-CA" sz="1000" dirty="0"/>
          </a:p>
          <a:p>
            <a:r>
              <a:rPr lang="en-CA" b="1" dirty="0"/>
              <a:t>RI Priority</a:t>
            </a:r>
            <a:r>
              <a:rPr lang="en-CA" dirty="0"/>
              <a:t>: Expand Reach </a:t>
            </a:r>
          </a:p>
          <a:p>
            <a:r>
              <a:rPr lang="en-CA" b="1" dirty="0"/>
              <a:t>Club Goal</a:t>
            </a:r>
            <a:r>
              <a:rPr lang="en-CA" dirty="0"/>
              <a:t>: increase membership by 10% </a:t>
            </a:r>
          </a:p>
          <a:p>
            <a:r>
              <a:rPr lang="en-CA" b="1" dirty="0"/>
              <a:t>Actions: </a:t>
            </a:r>
          </a:p>
          <a:p>
            <a:pPr lvl="1"/>
            <a:r>
              <a:rPr lang="en-CA" dirty="0"/>
              <a:t>Host guest events</a:t>
            </a:r>
          </a:p>
          <a:p>
            <a:pPr lvl="1"/>
            <a:r>
              <a:rPr lang="en-CA" dirty="0"/>
              <a:t>Launch referral campaign</a:t>
            </a:r>
          </a:p>
          <a:p>
            <a:pPr lvl="1"/>
            <a:r>
              <a:rPr lang="en-CA" dirty="0"/>
              <a:t>Improving onboarding experience</a:t>
            </a:r>
          </a:p>
        </p:txBody>
      </p:sp>
    </p:spTree>
    <p:extLst>
      <p:ext uri="{BB962C8B-B14F-4D97-AF65-F5344CB8AC3E}">
        <p14:creationId xmlns:p14="http://schemas.microsoft.com/office/powerpoint/2010/main" val="1027365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F60AD-D788-FA84-D064-E9DDDCF99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CE9E2-D676-C0AF-29EB-EA2689FC1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693"/>
            <a:ext cx="10515600" cy="1325563"/>
          </a:xfrm>
          <a:solidFill>
            <a:srgbClr val="2F5597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Common Pitfalls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5C6EA81-7343-B299-5FAC-1418CEEC2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District Assembly – Centennial College - Scarborough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DCB323F7-2996-3811-5F8D-B5F44EC40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Saturday, 23</a:t>
            </a:r>
            <a:r>
              <a:rPr lang="en-US" baseline="30000" dirty="0">
                <a:solidFill>
                  <a:srgbClr val="4472C4"/>
                </a:solidFill>
              </a:rPr>
              <a:t>rd</a:t>
            </a:r>
            <a:r>
              <a:rPr lang="en-US" dirty="0">
                <a:solidFill>
                  <a:srgbClr val="4472C4"/>
                </a:solidFill>
              </a:rPr>
              <a:t>   May 2026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BFA58AF-CE43-C9E0-2E3D-F1F526579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4455" y="6356345"/>
            <a:ext cx="2743200" cy="365125"/>
          </a:xfrm>
        </p:spPr>
        <p:txBody>
          <a:bodyPr/>
          <a:lstStyle/>
          <a:p>
            <a:fld id="{FCC72C9C-92C7-834B-8975-EA44970B9A3F}" type="slidenum">
              <a:rPr lang="en-US" smtClean="0">
                <a:solidFill>
                  <a:srgbClr val="4472C4"/>
                </a:solidFill>
              </a:rPr>
              <a:t>14</a:t>
            </a:fld>
            <a:endParaRPr lang="en-US" dirty="0">
              <a:solidFill>
                <a:srgbClr val="4472C4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539F3-7490-0138-9949-B74193688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dirty="0"/>
          </a:p>
          <a:p>
            <a:pPr marL="0" indent="0">
              <a:buNone/>
            </a:pPr>
            <a:r>
              <a:rPr lang="en-CA" sz="3200" b="1" dirty="0"/>
              <a:t>Keep an eye out</a:t>
            </a:r>
          </a:p>
          <a:p>
            <a:endParaRPr lang="en-CA" sz="1000" dirty="0"/>
          </a:p>
          <a:p>
            <a:r>
              <a:rPr lang="en-CA" dirty="0"/>
              <a:t>Too many goals</a:t>
            </a:r>
          </a:p>
          <a:p>
            <a:r>
              <a:rPr lang="en-CA" dirty="0"/>
              <a:t>Vague or unmeasurable targets </a:t>
            </a:r>
          </a:p>
          <a:p>
            <a:r>
              <a:rPr lang="en-CA" dirty="0"/>
              <a:t>Lack of ownership</a:t>
            </a:r>
          </a:p>
          <a:p>
            <a:r>
              <a:rPr lang="en-CA" dirty="0"/>
              <a:t>Ignoring member input </a:t>
            </a:r>
          </a:p>
        </p:txBody>
      </p:sp>
    </p:spTree>
    <p:extLst>
      <p:ext uri="{BB962C8B-B14F-4D97-AF65-F5344CB8AC3E}">
        <p14:creationId xmlns:p14="http://schemas.microsoft.com/office/powerpoint/2010/main" val="1787203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8FD4B-1992-BE7A-D859-25090D745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37B0F-769B-EE7D-620C-655F18CF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693"/>
            <a:ext cx="10515600" cy="1325563"/>
          </a:xfrm>
          <a:solidFill>
            <a:srgbClr val="2F5597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Keys to Success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1344CFB-6BDC-6859-D239-85C1A55D5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District Assembly – Centennial College - Scarborough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1BFE680-A34E-A608-EE00-367FA3A25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Saturday, 23</a:t>
            </a:r>
            <a:r>
              <a:rPr lang="en-US" baseline="30000" dirty="0">
                <a:solidFill>
                  <a:srgbClr val="4472C4"/>
                </a:solidFill>
              </a:rPr>
              <a:t>rd</a:t>
            </a:r>
            <a:r>
              <a:rPr lang="en-US" dirty="0">
                <a:solidFill>
                  <a:srgbClr val="4472C4"/>
                </a:solidFill>
              </a:rPr>
              <a:t>   May 2026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BD2FAEB-C46C-DD18-36AD-D8495E24F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4455" y="6356345"/>
            <a:ext cx="2743200" cy="365125"/>
          </a:xfrm>
        </p:spPr>
        <p:txBody>
          <a:bodyPr/>
          <a:lstStyle/>
          <a:p>
            <a:fld id="{FCC72C9C-92C7-834B-8975-EA44970B9A3F}" type="slidenum">
              <a:rPr lang="en-US" smtClean="0">
                <a:solidFill>
                  <a:srgbClr val="4472C4"/>
                </a:solidFill>
              </a:rPr>
              <a:t>15</a:t>
            </a:fld>
            <a:endParaRPr lang="en-US" dirty="0">
              <a:solidFill>
                <a:srgbClr val="4472C4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54CDA-7AD6-CEEF-2C2B-3910E92AB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dirty="0"/>
          </a:p>
          <a:p>
            <a:pPr marL="0" indent="0">
              <a:buNone/>
            </a:pPr>
            <a:r>
              <a:rPr lang="en-CA" sz="3200" b="1" dirty="0"/>
              <a:t>What Works</a:t>
            </a:r>
          </a:p>
          <a:p>
            <a:endParaRPr lang="en-CA" sz="1000" dirty="0"/>
          </a:p>
          <a:p>
            <a:r>
              <a:rPr lang="en-CA" dirty="0"/>
              <a:t>Focus on a few priorities</a:t>
            </a:r>
          </a:p>
          <a:p>
            <a:r>
              <a:rPr lang="en-CA" dirty="0"/>
              <a:t>Engage members in goal setting</a:t>
            </a:r>
          </a:p>
          <a:p>
            <a:r>
              <a:rPr lang="en-CA" dirty="0"/>
              <a:t>Communicate progress regularly</a:t>
            </a:r>
          </a:p>
          <a:p>
            <a:r>
              <a:rPr lang="en-CA" dirty="0"/>
              <a:t>Celebrate milestones</a:t>
            </a:r>
          </a:p>
          <a:p>
            <a:r>
              <a:rPr lang="en-CA" dirty="0"/>
              <a:t>Stay flexible </a:t>
            </a:r>
          </a:p>
        </p:txBody>
      </p:sp>
    </p:spTree>
    <p:extLst>
      <p:ext uri="{BB962C8B-B14F-4D97-AF65-F5344CB8AC3E}">
        <p14:creationId xmlns:p14="http://schemas.microsoft.com/office/powerpoint/2010/main" val="2997861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468BA-2737-A571-CC49-CD1EB5013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80C9A-4163-FDAA-43B1-0802B66C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693"/>
            <a:ext cx="10515600" cy="1325563"/>
          </a:xfrm>
          <a:solidFill>
            <a:srgbClr val="2F5597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Discussion / Breakout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9F81E82-6378-20E7-FC6E-B104855FE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District Assembly – Centennial College - Scarborough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736B3EC-9C9D-AE1B-51A1-25B797876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Saturday, 23</a:t>
            </a:r>
            <a:r>
              <a:rPr lang="en-US" baseline="30000" dirty="0">
                <a:solidFill>
                  <a:srgbClr val="4472C4"/>
                </a:solidFill>
              </a:rPr>
              <a:t>rd</a:t>
            </a:r>
            <a:r>
              <a:rPr lang="en-US" dirty="0">
                <a:solidFill>
                  <a:srgbClr val="4472C4"/>
                </a:solidFill>
              </a:rPr>
              <a:t>   May 2026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D170AE7-F039-9B10-76DE-E952AB94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4455" y="6356345"/>
            <a:ext cx="2743200" cy="365125"/>
          </a:xfrm>
        </p:spPr>
        <p:txBody>
          <a:bodyPr/>
          <a:lstStyle/>
          <a:p>
            <a:fld id="{FCC72C9C-92C7-834B-8975-EA44970B9A3F}" type="slidenum">
              <a:rPr lang="en-US" smtClean="0">
                <a:solidFill>
                  <a:srgbClr val="4472C4"/>
                </a:solidFill>
              </a:rPr>
              <a:t>16</a:t>
            </a:fld>
            <a:endParaRPr lang="en-US" dirty="0">
              <a:solidFill>
                <a:srgbClr val="4472C4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00CEB5-1D50-E1A0-5BCC-F09E838AE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dirty="0"/>
          </a:p>
          <a:p>
            <a:pPr marL="0" indent="0">
              <a:buNone/>
            </a:pPr>
            <a:r>
              <a:rPr lang="en-CA" sz="3200" b="1" dirty="0"/>
              <a:t>Theory Application</a:t>
            </a:r>
          </a:p>
          <a:p>
            <a:endParaRPr lang="en-CA" sz="1000" dirty="0"/>
          </a:p>
          <a:p>
            <a:r>
              <a:rPr lang="en-CA" dirty="0"/>
              <a:t>What are your top 2-3 priorities?</a:t>
            </a:r>
          </a:p>
          <a:p>
            <a:r>
              <a:rPr lang="en-CA" dirty="0"/>
              <a:t>What is one SMART goal you can define today? </a:t>
            </a:r>
          </a:p>
          <a:p>
            <a:r>
              <a:rPr lang="en-CA" dirty="0"/>
              <a:t>How will you measure success?</a:t>
            </a:r>
          </a:p>
        </p:txBody>
      </p:sp>
    </p:spTree>
    <p:extLst>
      <p:ext uri="{BB962C8B-B14F-4D97-AF65-F5344CB8AC3E}">
        <p14:creationId xmlns:p14="http://schemas.microsoft.com/office/powerpoint/2010/main" val="3416456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43DE3-653D-E988-E111-100F90017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5A5B6-D5C3-CD4F-F0CB-9E2ED3B28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837"/>
            <a:ext cx="10515600" cy="1325563"/>
          </a:xfrm>
          <a:solidFill>
            <a:srgbClr val="2F5597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Closing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7745433-9130-C16C-58FD-1951EB2E6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District Assembly – Centennial College - Scarborough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207C0DC-34FB-3779-877C-1EC5C503E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Saturday, 23</a:t>
            </a:r>
            <a:r>
              <a:rPr lang="en-US" baseline="30000" dirty="0">
                <a:solidFill>
                  <a:srgbClr val="4472C4"/>
                </a:solidFill>
              </a:rPr>
              <a:t>rd</a:t>
            </a:r>
            <a:r>
              <a:rPr lang="en-US" dirty="0">
                <a:solidFill>
                  <a:srgbClr val="4472C4"/>
                </a:solidFill>
              </a:rPr>
              <a:t>   May 2026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C18D237-D61C-A8EA-4315-6DD4B09F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4455" y="6356345"/>
            <a:ext cx="2743200" cy="365125"/>
          </a:xfrm>
        </p:spPr>
        <p:txBody>
          <a:bodyPr/>
          <a:lstStyle/>
          <a:p>
            <a:fld id="{FCC72C9C-92C7-834B-8975-EA44970B9A3F}" type="slidenum">
              <a:rPr lang="en-US" smtClean="0">
                <a:solidFill>
                  <a:srgbClr val="4472C4"/>
                </a:solidFill>
              </a:rPr>
              <a:t>17</a:t>
            </a:fld>
            <a:endParaRPr lang="en-US" dirty="0">
              <a:solidFill>
                <a:srgbClr val="4472C4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CB8E81-F764-CA13-D905-C70BCB822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dirty="0"/>
          </a:p>
          <a:p>
            <a:pPr marL="0" indent="0">
              <a:buNone/>
            </a:pPr>
            <a:r>
              <a:rPr lang="en-CA" sz="3200" b="1" dirty="0"/>
              <a:t>From Goals to Impact</a:t>
            </a:r>
          </a:p>
          <a:p>
            <a:endParaRPr lang="en-CA" sz="1000" dirty="0"/>
          </a:p>
          <a:p>
            <a:r>
              <a:rPr lang="en-CA" dirty="0"/>
              <a:t>Alignment + Ownership = Results</a:t>
            </a:r>
          </a:p>
          <a:p>
            <a:r>
              <a:rPr lang="en-CA" dirty="0"/>
              <a:t>Small, consistent progress wins</a:t>
            </a:r>
          </a:p>
          <a:p>
            <a:r>
              <a:rPr lang="en-CA" dirty="0"/>
              <a:t>Every club can make a measurable difference</a:t>
            </a:r>
            <a:r>
              <a:rPr lang="en-CA"/>
              <a:t>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96135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40452-B0D7-295F-6081-14AD02EC3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693"/>
            <a:ext cx="10515600" cy="1325563"/>
          </a:xfrm>
          <a:solidFill>
            <a:srgbClr val="2F5597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Goal Setting Break-out Session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466870D-8466-2D56-70BF-845F3510D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District Assembly – Centennial College - Scarborough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90B6675-EFA0-ED30-58F1-8E7139D1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Saturday, 23</a:t>
            </a:r>
            <a:r>
              <a:rPr lang="en-US" baseline="30000" dirty="0">
                <a:solidFill>
                  <a:srgbClr val="4472C4"/>
                </a:solidFill>
              </a:rPr>
              <a:t>rd</a:t>
            </a:r>
            <a:r>
              <a:rPr lang="en-US" dirty="0">
                <a:solidFill>
                  <a:srgbClr val="4472C4"/>
                </a:solidFill>
              </a:rPr>
              <a:t>   May 2026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6818114-D05A-9462-56F6-757CEC78C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4455" y="6356345"/>
            <a:ext cx="2743200" cy="365125"/>
          </a:xfrm>
        </p:spPr>
        <p:txBody>
          <a:bodyPr/>
          <a:lstStyle/>
          <a:p>
            <a:fld id="{FCC72C9C-92C7-834B-8975-EA44970B9A3F}" type="slidenum">
              <a:rPr lang="en-US" smtClean="0">
                <a:solidFill>
                  <a:srgbClr val="4472C4"/>
                </a:solidFill>
              </a:rPr>
              <a:t>2</a:t>
            </a:fld>
            <a:endParaRPr lang="en-US" dirty="0">
              <a:solidFill>
                <a:srgbClr val="4472C4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  <a:p>
            <a:pPr marL="0" indent="0">
              <a:buNone/>
            </a:pPr>
            <a:r>
              <a:rPr lang="en-CA" sz="3200" b="1" dirty="0"/>
              <a:t>Aligning with Rotary International</a:t>
            </a:r>
            <a:br>
              <a:rPr lang="en-CA" sz="3200" b="1" dirty="0"/>
            </a:br>
            <a:r>
              <a:rPr lang="en-CA" sz="3200" b="1" dirty="0"/>
              <a:t>while Empowering Local Clubs</a:t>
            </a:r>
          </a:p>
          <a:p>
            <a:endParaRPr lang="en-CA" dirty="0"/>
          </a:p>
          <a:p>
            <a:pPr marL="0" indent="0">
              <a:buNone/>
            </a:pPr>
            <a:r>
              <a:rPr lang="en-CA" dirty="0"/>
              <a:t>Hazzem Koudsi </a:t>
            </a:r>
          </a:p>
          <a:p>
            <a:pPr lvl="1"/>
            <a:r>
              <a:rPr lang="en-CA" dirty="0"/>
              <a:t>Rotary Club of Belleville</a:t>
            </a:r>
          </a:p>
          <a:p>
            <a:pPr lvl="1"/>
            <a:r>
              <a:rPr lang="en-CA" dirty="0"/>
              <a:t>Current CEO Habitat for Humanity </a:t>
            </a:r>
            <a:br>
              <a:rPr lang="en-CA" dirty="0"/>
            </a:br>
            <a:r>
              <a:rPr lang="en-CA" dirty="0"/>
              <a:t>Prince Edward Hastings</a:t>
            </a:r>
          </a:p>
          <a:p>
            <a:pPr lvl="1"/>
            <a:r>
              <a:rPr lang="en-CA" dirty="0"/>
              <a:t>Former Director CRA Tax Services Office 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4D85B-A678-F3AD-2194-A5335C8C1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1948466"/>
            <a:ext cx="2737104" cy="410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08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D8A7C-77EB-430F-F82E-80EC4A927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EDCF-73EF-3A46-472D-C43C6AF23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693"/>
            <a:ext cx="10515600" cy="1325563"/>
          </a:xfrm>
          <a:solidFill>
            <a:srgbClr val="2F5597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Session Objectives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B7BE849-CAEA-E3F4-7F5E-BFE9B2504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District Assembly – Centennial College - Scarborough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F02EF56-7FFD-A895-7E37-784288CFC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Saturday, 23</a:t>
            </a:r>
            <a:r>
              <a:rPr lang="en-US" baseline="30000" dirty="0">
                <a:solidFill>
                  <a:srgbClr val="4472C4"/>
                </a:solidFill>
              </a:rPr>
              <a:t>rd</a:t>
            </a:r>
            <a:r>
              <a:rPr lang="en-US" dirty="0">
                <a:solidFill>
                  <a:srgbClr val="4472C4"/>
                </a:solidFill>
              </a:rPr>
              <a:t>   May 2026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B387DEF-1072-9C47-7B3B-128D60F9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4455" y="6356345"/>
            <a:ext cx="2743200" cy="365125"/>
          </a:xfrm>
        </p:spPr>
        <p:txBody>
          <a:bodyPr/>
          <a:lstStyle/>
          <a:p>
            <a:fld id="{FCC72C9C-92C7-834B-8975-EA44970B9A3F}" type="slidenum">
              <a:rPr lang="en-US" smtClean="0">
                <a:solidFill>
                  <a:srgbClr val="4472C4"/>
                </a:solidFill>
              </a:rPr>
              <a:t>3</a:t>
            </a:fld>
            <a:endParaRPr lang="en-US" dirty="0">
              <a:solidFill>
                <a:srgbClr val="4472C4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6A2290-794D-088A-C6DF-7E0502B53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dirty="0"/>
          </a:p>
          <a:p>
            <a:pPr marL="0" indent="0">
              <a:buNone/>
            </a:pPr>
            <a:r>
              <a:rPr lang="en-CA" sz="3200" b="1" dirty="0"/>
              <a:t>What we will cover</a:t>
            </a:r>
          </a:p>
          <a:p>
            <a:endParaRPr lang="en-CA" dirty="0"/>
          </a:p>
          <a:p>
            <a:r>
              <a:rPr lang="en-CA" dirty="0"/>
              <a:t>Understand Rotary International priorities</a:t>
            </a:r>
          </a:p>
          <a:p>
            <a:r>
              <a:rPr lang="en-CA" dirty="0"/>
              <a:t>Translate global goals into local action</a:t>
            </a:r>
          </a:p>
          <a:p>
            <a:r>
              <a:rPr lang="en-CA" dirty="0"/>
              <a:t>Apply a structured goal-setting process</a:t>
            </a:r>
          </a:p>
          <a:p>
            <a:r>
              <a:rPr lang="en-CA" dirty="0"/>
              <a:t>Measure outcomes and effectively adjust</a:t>
            </a:r>
          </a:p>
        </p:txBody>
      </p:sp>
    </p:spTree>
    <p:extLst>
      <p:ext uri="{BB962C8B-B14F-4D97-AF65-F5344CB8AC3E}">
        <p14:creationId xmlns:p14="http://schemas.microsoft.com/office/powerpoint/2010/main" val="3824341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77450-2100-E257-C0EF-1DEBBEA3F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7F8F8-1400-FB21-4AB0-420E53C61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693"/>
            <a:ext cx="10515600" cy="1325563"/>
          </a:xfrm>
          <a:solidFill>
            <a:srgbClr val="2F5597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Why Goal Setting Matters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C82BF50-3108-1727-EB94-D1EF830FC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District Assembly – Centennial College - Scarborough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8E50E56-819C-A8DC-9A59-305C14223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Saturday, 23</a:t>
            </a:r>
            <a:r>
              <a:rPr lang="en-US" baseline="30000" dirty="0">
                <a:solidFill>
                  <a:srgbClr val="4472C4"/>
                </a:solidFill>
              </a:rPr>
              <a:t>rd</a:t>
            </a:r>
            <a:r>
              <a:rPr lang="en-US" dirty="0">
                <a:solidFill>
                  <a:srgbClr val="4472C4"/>
                </a:solidFill>
              </a:rPr>
              <a:t>   May 2026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22BF888-1873-695D-DD8D-E9EC5F661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4455" y="6356345"/>
            <a:ext cx="2743200" cy="365125"/>
          </a:xfrm>
        </p:spPr>
        <p:txBody>
          <a:bodyPr/>
          <a:lstStyle/>
          <a:p>
            <a:fld id="{FCC72C9C-92C7-834B-8975-EA44970B9A3F}" type="slidenum">
              <a:rPr lang="en-US" smtClean="0">
                <a:solidFill>
                  <a:srgbClr val="4472C4"/>
                </a:solidFill>
              </a:rPr>
              <a:t>4</a:t>
            </a:fld>
            <a:endParaRPr lang="en-US" dirty="0">
              <a:solidFill>
                <a:srgbClr val="4472C4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5E93C6-5D53-B5EA-A894-32DC5E294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dirty="0"/>
          </a:p>
          <a:p>
            <a:pPr marL="0" indent="0">
              <a:buNone/>
            </a:pPr>
            <a:r>
              <a:rPr lang="en-CA" sz="3200" b="1" dirty="0"/>
              <a:t>From Activity to Impact</a:t>
            </a:r>
          </a:p>
          <a:p>
            <a:endParaRPr lang="en-CA" dirty="0"/>
          </a:p>
          <a:p>
            <a:r>
              <a:rPr lang="en-CA" dirty="0"/>
              <a:t>Drives focus and accountability</a:t>
            </a:r>
          </a:p>
          <a:p>
            <a:r>
              <a:rPr lang="en-CA" dirty="0"/>
              <a:t>Aligns club efforts with broader mission</a:t>
            </a:r>
          </a:p>
          <a:p>
            <a:r>
              <a:rPr lang="en-CA" dirty="0"/>
              <a:t>Improves member engagement and retention</a:t>
            </a:r>
          </a:p>
          <a:p>
            <a:r>
              <a:rPr lang="en-CA" dirty="0"/>
              <a:t>Enable measurable community impact</a:t>
            </a:r>
          </a:p>
        </p:txBody>
      </p:sp>
    </p:spTree>
    <p:extLst>
      <p:ext uri="{BB962C8B-B14F-4D97-AF65-F5344CB8AC3E}">
        <p14:creationId xmlns:p14="http://schemas.microsoft.com/office/powerpoint/2010/main" val="2652165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6746C-A6E7-79C8-7398-5B51F22D1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B7847-7989-AC73-C386-99F6B255B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693"/>
            <a:ext cx="10515600" cy="1325563"/>
          </a:xfrm>
          <a:solidFill>
            <a:srgbClr val="2F5597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Rotary’s Strategic Priorities 2026/27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628A81D-1F8E-985A-FEFA-B92857EC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District Assembly – Centennial College - Scarborough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EC011866-A26C-609D-EA1F-937ECDABC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Saturday, 23</a:t>
            </a:r>
            <a:r>
              <a:rPr lang="en-US" baseline="30000" dirty="0">
                <a:solidFill>
                  <a:srgbClr val="4472C4"/>
                </a:solidFill>
              </a:rPr>
              <a:t>rd</a:t>
            </a:r>
            <a:r>
              <a:rPr lang="en-US" dirty="0">
                <a:solidFill>
                  <a:srgbClr val="4472C4"/>
                </a:solidFill>
              </a:rPr>
              <a:t>   May 2026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6803BF6-E964-E78C-0192-9900C8D92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4455" y="6356345"/>
            <a:ext cx="2743200" cy="365125"/>
          </a:xfrm>
        </p:spPr>
        <p:txBody>
          <a:bodyPr/>
          <a:lstStyle/>
          <a:p>
            <a:fld id="{FCC72C9C-92C7-834B-8975-EA44970B9A3F}" type="slidenum">
              <a:rPr lang="en-US" smtClean="0">
                <a:solidFill>
                  <a:srgbClr val="4472C4"/>
                </a:solidFill>
              </a:rPr>
              <a:t>5</a:t>
            </a:fld>
            <a:endParaRPr lang="en-US" dirty="0">
              <a:solidFill>
                <a:srgbClr val="4472C4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6B16D-6DCF-7FE7-F9A4-0018C7B59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27136960" cy="58086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/>
              <a:t>Rotary International Areas of Focus</a:t>
            </a:r>
            <a:br>
              <a:rPr lang="en-CA" sz="3200" b="1" dirty="0"/>
            </a:br>
            <a:r>
              <a:rPr lang="en-CA" sz="3200" b="1" dirty="0"/>
              <a:t>Olayinka Hakeem Babalola “Create Lasting Impact”</a:t>
            </a:r>
          </a:p>
          <a:p>
            <a:endParaRPr lang="en-CA" dirty="0"/>
          </a:p>
          <a:p>
            <a:r>
              <a:rPr lang="en-CA" dirty="0"/>
              <a:t>Create Lasting impact (Expand Reach)</a:t>
            </a:r>
          </a:p>
          <a:p>
            <a:r>
              <a:rPr lang="en-CA" dirty="0"/>
              <a:t>Synergy, Innovation, Positivity (SIP)</a:t>
            </a:r>
          </a:p>
          <a:p>
            <a:r>
              <a:rPr lang="en-CA" dirty="0"/>
              <a:t>Internal Transformation </a:t>
            </a:r>
          </a:p>
          <a:p>
            <a:r>
              <a:rPr lang="en-CA" dirty="0"/>
              <a:t>Empowering Women &amp; Girls</a:t>
            </a:r>
          </a:p>
          <a:p>
            <a:r>
              <a:rPr lang="en-CA" dirty="0"/>
              <a:t>Diversity, Equity and Inclusion (DEI)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7C9682-DEE6-A906-A0BF-55B49EB78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043" y="2764976"/>
            <a:ext cx="498363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54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D372D-8B1B-6E0D-9621-BD3535295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D1B244A-5FE1-1EDB-27B6-DC55E071A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898" y="2353936"/>
            <a:ext cx="6259376" cy="3906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75E5D4-172E-C857-A7E2-C9EA4CFC3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693"/>
            <a:ext cx="10515600" cy="1325563"/>
          </a:xfrm>
          <a:solidFill>
            <a:srgbClr val="2F5597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Rotary’s Strategic “Rolling” Priorities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2025 to 2028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1F09FDA-F764-A340-7377-604C50108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472C4"/>
                </a:solidFill>
              </a:rPr>
              <a:t>District Assembly – Centennial College - Scarborough</a:t>
            </a:r>
            <a:endParaRPr lang="en-US" dirty="0">
              <a:solidFill>
                <a:srgbClr val="4472C4"/>
              </a:solidFill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6FB4A12-8B9C-FE03-D522-AAD14E422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472C4"/>
                </a:solidFill>
              </a:rPr>
              <a:t>Saturday, 23</a:t>
            </a:r>
            <a:r>
              <a:rPr lang="en-US" baseline="30000">
                <a:solidFill>
                  <a:srgbClr val="4472C4"/>
                </a:solidFill>
              </a:rPr>
              <a:t>rd</a:t>
            </a:r>
            <a:r>
              <a:rPr lang="en-US">
                <a:solidFill>
                  <a:srgbClr val="4472C4"/>
                </a:solidFill>
              </a:rPr>
              <a:t>   May 2026</a:t>
            </a:r>
            <a:endParaRPr lang="en-US" dirty="0">
              <a:solidFill>
                <a:srgbClr val="4472C4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B733FFF-A18F-30A2-0387-B96F953F7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89226" y="6492875"/>
            <a:ext cx="3395656" cy="409044"/>
          </a:xfrm>
        </p:spPr>
        <p:txBody>
          <a:bodyPr/>
          <a:lstStyle/>
          <a:p>
            <a:fld id="{FCC72C9C-92C7-834B-8975-EA44970B9A3F}" type="slidenum">
              <a:rPr lang="en-US" smtClean="0">
                <a:solidFill>
                  <a:srgbClr val="4472C4"/>
                </a:solidFill>
              </a:rPr>
              <a:t>6</a:t>
            </a:fld>
            <a:endParaRPr lang="en-US" dirty="0">
              <a:solidFill>
                <a:srgbClr val="4472C4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F1697D-4682-DFFB-CFCF-A68AEFCA3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27136960" cy="58086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/>
              <a:t>Rotary International three-year rolling strategy for </a:t>
            </a:r>
            <a:br>
              <a:rPr lang="en-CA" sz="3200" b="1" dirty="0"/>
            </a:br>
            <a:r>
              <a:rPr lang="en-CA" sz="3200" b="1" dirty="0"/>
              <a:t>continuity and longer-term planning</a:t>
            </a:r>
          </a:p>
          <a:p>
            <a:endParaRPr lang="en-CA" sz="1000" dirty="0"/>
          </a:p>
          <a:p>
            <a:r>
              <a:rPr lang="en-CA" dirty="0"/>
              <a:t>Service Impact </a:t>
            </a:r>
            <a:br>
              <a:rPr lang="en-CA" dirty="0"/>
            </a:br>
            <a:r>
              <a:rPr lang="en-CA" dirty="0"/>
              <a:t>	- Seven </a:t>
            </a:r>
            <a:r>
              <a:rPr lang="en-US" dirty="0"/>
              <a:t>Priority Goals </a:t>
            </a:r>
          </a:p>
          <a:p>
            <a:r>
              <a:rPr lang="en-US" dirty="0"/>
              <a:t>Foundation Focus</a:t>
            </a:r>
          </a:p>
          <a:p>
            <a:r>
              <a:rPr lang="en-US" dirty="0"/>
              <a:t>Polio Eradication</a:t>
            </a:r>
          </a:p>
          <a:p>
            <a:r>
              <a:rPr lang="en-US" dirty="0"/>
              <a:t>The Annual Fund </a:t>
            </a:r>
            <a:endParaRPr lang="en-CA" dirty="0"/>
          </a:p>
          <a:p>
            <a:r>
              <a:rPr lang="en-CA" dirty="0"/>
              <a:t>Endowment Fund</a:t>
            </a:r>
          </a:p>
        </p:txBody>
      </p:sp>
    </p:spTree>
    <p:extLst>
      <p:ext uri="{BB962C8B-B14F-4D97-AF65-F5344CB8AC3E}">
        <p14:creationId xmlns:p14="http://schemas.microsoft.com/office/powerpoint/2010/main" val="4243838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73101-D0B0-E818-5469-1E49D9779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457CF-45C3-CB0F-1A3B-80C2FB45E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693"/>
            <a:ext cx="10515600" cy="1325563"/>
          </a:xfrm>
          <a:solidFill>
            <a:srgbClr val="2F5597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Local Club Challenge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338E9F8-E5D5-AC1D-1E0A-291BB0532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District Assembly – Centennial College - Scarborough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8B69BAF-CA07-18E0-D138-CDC7F60AA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Saturday, 23</a:t>
            </a:r>
            <a:r>
              <a:rPr lang="en-US" baseline="30000" dirty="0">
                <a:solidFill>
                  <a:srgbClr val="4472C4"/>
                </a:solidFill>
              </a:rPr>
              <a:t>rd</a:t>
            </a:r>
            <a:r>
              <a:rPr lang="en-US" dirty="0">
                <a:solidFill>
                  <a:srgbClr val="4472C4"/>
                </a:solidFill>
              </a:rPr>
              <a:t>   May 2026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6553140-AFC1-8526-5643-06A3A29E9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4455" y="6356345"/>
            <a:ext cx="2743200" cy="365125"/>
          </a:xfrm>
        </p:spPr>
        <p:txBody>
          <a:bodyPr/>
          <a:lstStyle/>
          <a:p>
            <a:fld id="{FCC72C9C-92C7-834B-8975-EA44970B9A3F}" type="slidenum">
              <a:rPr lang="en-US" smtClean="0">
                <a:solidFill>
                  <a:srgbClr val="4472C4"/>
                </a:solidFill>
              </a:rPr>
              <a:t>7</a:t>
            </a:fld>
            <a:endParaRPr lang="en-US" dirty="0">
              <a:solidFill>
                <a:srgbClr val="4472C4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2E07C8-284F-3DA7-4980-BE0888229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dirty="0"/>
          </a:p>
          <a:p>
            <a:pPr marL="0" indent="0">
              <a:buNone/>
            </a:pPr>
            <a:r>
              <a:rPr lang="en-CA" sz="3200" b="1" dirty="0"/>
              <a:t>Balancing Alignment &amp; Remaining Flexible</a:t>
            </a:r>
          </a:p>
          <a:p>
            <a:endParaRPr lang="en-CA" dirty="0"/>
          </a:p>
          <a:p>
            <a:r>
              <a:rPr lang="en-CA" dirty="0"/>
              <a:t>Varying club sizes</a:t>
            </a:r>
          </a:p>
          <a:p>
            <a:r>
              <a:rPr lang="en-CA" dirty="0"/>
              <a:t>Translate global goals into local action</a:t>
            </a:r>
          </a:p>
          <a:p>
            <a:pPr lvl="1"/>
            <a:r>
              <a:rPr lang="en-CA" dirty="0"/>
              <a:t>Keep International Focus while defining local relevance</a:t>
            </a:r>
          </a:p>
          <a:p>
            <a:r>
              <a:rPr lang="en-CA" dirty="0"/>
              <a:t>Customization within a shared framework</a:t>
            </a:r>
          </a:p>
          <a:p>
            <a:r>
              <a:rPr lang="en-CA" dirty="0"/>
              <a:t>Identifying achievable and meaningful </a:t>
            </a:r>
            <a:r>
              <a:rPr lang="en-CA" dirty="0" err="1"/>
              <a:t>otcomes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26178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2D449-E205-06A3-35A0-81B8F3A15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C2FDA-2CAE-4044-5ED5-51FFF84B6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693"/>
            <a:ext cx="10515600" cy="1325563"/>
          </a:xfrm>
          <a:solidFill>
            <a:srgbClr val="2F5597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Goal Setting Framework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0BFC5AC-D459-BDC4-91BE-DCBC1E476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District Assembly – Centennial College - Scarborough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B2ABACD-2CEF-6D3F-9367-BF5B57B5F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Saturday, 23</a:t>
            </a:r>
            <a:r>
              <a:rPr lang="en-US" baseline="30000" dirty="0">
                <a:solidFill>
                  <a:srgbClr val="4472C4"/>
                </a:solidFill>
              </a:rPr>
              <a:t>rd</a:t>
            </a:r>
            <a:r>
              <a:rPr lang="en-US" dirty="0">
                <a:solidFill>
                  <a:srgbClr val="4472C4"/>
                </a:solidFill>
              </a:rPr>
              <a:t>   May 2026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4F29E0F-8C08-577F-05CA-DBA92965E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4455" y="6356345"/>
            <a:ext cx="2743200" cy="365125"/>
          </a:xfrm>
        </p:spPr>
        <p:txBody>
          <a:bodyPr/>
          <a:lstStyle/>
          <a:p>
            <a:fld id="{FCC72C9C-92C7-834B-8975-EA44970B9A3F}" type="slidenum">
              <a:rPr lang="en-US" smtClean="0">
                <a:solidFill>
                  <a:srgbClr val="4472C4"/>
                </a:solidFill>
              </a:rPr>
              <a:t>8</a:t>
            </a:fld>
            <a:endParaRPr lang="en-US" dirty="0">
              <a:solidFill>
                <a:srgbClr val="4472C4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7FB74-8657-38C2-ED88-95514450A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CA" dirty="0"/>
          </a:p>
          <a:p>
            <a:pPr marL="0" indent="0">
              <a:buNone/>
            </a:pPr>
            <a:r>
              <a:rPr lang="en-CA" sz="3200" b="1" dirty="0"/>
              <a:t>R &amp; D</a:t>
            </a:r>
          </a:p>
          <a:p>
            <a:endParaRPr lang="en-CA" sz="1000" dirty="0"/>
          </a:p>
          <a:p>
            <a:r>
              <a:rPr lang="en-CA" dirty="0"/>
              <a:t>Assess the current state (SWOT)</a:t>
            </a:r>
          </a:p>
          <a:p>
            <a:r>
              <a:rPr lang="en-CA" dirty="0"/>
              <a:t>Define Priorities</a:t>
            </a:r>
          </a:p>
          <a:p>
            <a:r>
              <a:rPr lang="en-CA" dirty="0"/>
              <a:t>Set SMART Goals</a:t>
            </a:r>
          </a:p>
          <a:p>
            <a:r>
              <a:rPr lang="en-CA" dirty="0"/>
              <a:t>Develop Action Plans</a:t>
            </a:r>
          </a:p>
          <a:p>
            <a:r>
              <a:rPr lang="en-CA" dirty="0"/>
              <a:t>Assign Ownership</a:t>
            </a:r>
          </a:p>
          <a:p>
            <a:r>
              <a:rPr lang="en-CA" dirty="0"/>
              <a:t>Track Progress and Adjust</a:t>
            </a:r>
          </a:p>
        </p:txBody>
      </p:sp>
    </p:spTree>
    <p:extLst>
      <p:ext uri="{BB962C8B-B14F-4D97-AF65-F5344CB8AC3E}">
        <p14:creationId xmlns:p14="http://schemas.microsoft.com/office/powerpoint/2010/main" val="2169434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16DB3-5228-0FDA-53EF-A9BBE4B1E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FD445-839C-8DB2-BDBC-371513A44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693"/>
            <a:ext cx="10515600" cy="1325563"/>
          </a:xfrm>
          <a:solidFill>
            <a:srgbClr val="2F5597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Defining Priorities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5EE4BF6-0BD8-4617-0225-332F591C7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District Assembly – Centennial College - Scarborough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4DF92FD-F1CE-41F8-038C-9DBD27F68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4472C4"/>
                </a:solidFill>
              </a:rPr>
              <a:t>Saturday, 23</a:t>
            </a:r>
            <a:r>
              <a:rPr lang="en-US" baseline="30000" dirty="0">
                <a:solidFill>
                  <a:srgbClr val="4472C4"/>
                </a:solidFill>
              </a:rPr>
              <a:t>rd</a:t>
            </a:r>
            <a:r>
              <a:rPr lang="en-US" dirty="0">
                <a:solidFill>
                  <a:srgbClr val="4472C4"/>
                </a:solidFill>
              </a:rPr>
              <a:t>   May 2026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161DB7E-53C3-9C1C-3F5B-2B779BA7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4455" y="6356345"/>
            <a:ext cx="2743200" cy="365125"/>
          </a:xfrm>
        </p:spPr>
        <p:txBody>
          <a:bodyPr/>
          <a:lstStyle/>
          <a:p>
            <a:fld id="{FCC72C9C-92C7-834B-8975-EA44970B9A3F}" type="slidenum">
              <a:rPr lang="en-US" smtClean="0">
                <a:solidFill>
                  <a:srgbClr val="4472C4"/>
                </a:solidFill>
              </a:rPr>
              <a:t>9</a:t>
            </a:fld>
            <a:endParaRPr lang="en-US" dirty="0">
              <a:solidFill>
                <a:srgbClr val="4472C4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FD6AD4-3056-8E86-8444-63EE21979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dirty="0"/>
          </a:p>
          <a:p>
            <a:pPr marL="0" indent="0">
              <a:buNone/>
            </a:pPr>
            <a:r>
              <a:rPr lang="en-CA" sz="3200" b="1" dirty="0"/>
              <a:t>What Matters Most – Current/Next Year</a:t>
            </a:r>
          </a:p>
          <a:p>
            <a:pPr marL="0" indent="0">
              <a:buNone/>
            </a:pPr>
            <a:br>
              <a:rPr lang="en-CA" sz="1000" dirty="0"/>
            </a:br>
            <a:endParaRPr lang="en-CA" sz="1000" dirty="0"/>
          </a:p>
          <a:p>
            <a:r>
              <a:rPr lang="en-CA" dirty="0"/>
              <a:t>Align with International strategic areas</a:t>
            </a:r>
          </a:p>
          <a:p>
            <a:r>
              <a:rPr lang="en-CA" dirty="0"/>
              <a:t>Identify 2-4 key areas of focus</a:t>
            </a:r>
          </a:p>
          <a:p>
            <a:r>
              <a:rPr lang="en-CA" dirty="0"/>
              <a:t>Consider club capacity and strengths</a:t>
            </a:r>
          </a:p>
        </p:txBody>
      </p:sp>
    </p:spTree>
    <p:extLst>
      <p:ext uri="{BB962C8B-B14F-4D97-AF65-F5344CB8AC3E}">
        <p14:creationId xmlns:p14="http://schemas.microsoft.com/office/powerpoint/2010/main" val="2681615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777</Words>
  <Application>Microsoft Office PowerPoint</Application>
  <PresentationFormat>Widescreen</PresentationFormat>
  <Paragraphs>217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 Goal Setting Break-out Session</vt:lpstr>
      <vt:lpstr>Session Objectives</vt:lpstr>
      <vt:lpstr>Why Goal Setting Matters</vt:lpstr>
      <vt:lpstr>Rotary’s Strategic Priorities 2026/27</vt:lpstr>
      <vt:lpstr>Rotary’s Strategic “Rolling” Priorities  2025 to 2028</vt:lpstr>
      <vt:lpstr>Local Club Challenge</vt:lpstr>
      <vt:lpstr>Goal Setting Framework</vt:lpstr>
      <vt:lpstr>Defining Priorities</vt:lpstr>
      <vt:lpstr>Get SMART</vt:lpstr>
      <vt:lpstr>Develop Action Plans</vt:lpstr>
      <vt:lpstr>Own It</vt:lpstr>
      <vt:lpstr>Example</vt:lpstr>
      <vt:lpstr>Common Pitfalls</vt:lpstr>
      <vt:lpstr>Keys to Success</vt:lpstr>
      <vt:lpstr>Discussion / Breakout</vt:lpstr>
      <vt:lpstr>Closing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President Elect Learning Seminar 2024/2025</dc:title>
  <dc:creator>Iosif Ciosa</dc:creator>
  <cp:lastModifiedBy>David Andrews</cp:lastModifiedBy>
  <cp:revision>17</cp:revision>
  <dcterms:created xsi:type="dcterms:W3CDTF">2024-02-02T17:34:03Z</dcterms:created>
  <dcterms:modified xsi:type="dcterms:W3CDTF">2026-05-04T15:20:51Z</dcterms:modified>
</cp:coreProperties>
</file>