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462" r:id="rId3"/>
    <p:sldId id="463" r:id="rId4"/>
    <p:sldId id="464" r:id="rId5"/>
    <p:sldId id="465" r:id="rId6"/>
    <p:sldId id="467" r:id="rId7"/>
    <p:sldId id="468" r:id="rId8"/>
    <p:sldId id="469" r:id="rId9"/>
    <p:sldId id="470" r:id="rId10"/>
    <p:sldId id="471" r:id="rId11"/>
    <p:sldId id="472" r:id="rId12"/>
    <p:sldId id="474" r:id="rId13"/>
    <p:sldId id="473" r:id="rId14"/>
    <p:sldId id="475" r:id="rId15"/>
    <p:sldId id="476" r:id="rId16"/>
    <p:sldId id="257" r:id="rId17"/>
    <p:sldId id="477" r:id="rId18"/>
    <p:sldId id="478" r:id="rId19"/>
    <p:sldId id="492" r:id="rId20"/>
    <p:sldId id="479" r:id="rId21"/>
    <p:sldId id="480" r:id="rId22"/>
    <p:sldId id="481" r:id="rId23"/>
    <p:sldId id="493" r:id="rId24"/>
    <p:sldId id="482" r:id="rId25"/>
    <p:sldId id="483" r:id="rId26"/>
    <p:sldId id="484" r:id="rId27"/>
    <p:sldId id="485" r:id="rId28"/>
    <p:sldId id="486" r:id="rId29"/>
    <p:sldId id="487" r:id="rId30"/>
    <p:sldId id="488" r:id="rId31"/>
    <p:sldId id="490" r:id="rId32"/>
    <p:sldId id="491" r:id="rId33"/>
    <p:sldId id="4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4472C4"/>
    <a:srgbClr val="FAA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66" autoAdjust="0"/>
    <p:restoredTop sz="71742" autoAdjust="0"/>
  </p:normalViewPr>
  <p:slideViewPr>
    <p:cSldViewPr snapToGrid="0">
      <p:cViewPr varScale="1">
        <p:scale>
          <a:sx n="79" d="100"/>
          <a:sy n="79" d="100"/>
        </p:scale>
        <p:origin x="207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1BAD4-9676-42C9-8DED-49E96541E4AC}" type="datetimeFigureOut">
              <a:rPr lang="en-CA" smtClean="0"/>
              <a:t>2026-05-27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BCD0-932B-4529-8B78-747EC2BA211C}" type="slidenum">
              <a:rPr lang="en-CA" smtClean="0"/>
              <a:t>‹#›</a:t>
            </a:fld>
            <a:endParaRPr lang="en-CA"/>
          </a:p>
        </p:txBody>
      </p:sp>
    </p:spTree>
    <p:extLst>
      <p:ext uri="{BB962C8B-B14F-4D97-AF65-F5344CB8AC3E}">
        <p14:creationId xmlns:p14="http://schemas.microsoft.com/office/powerpoint/2010/main" val="397423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Beatrix_yip@live.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4EBCD0-932B-4529-8B78-747EC2BA211C}" type="slidenum">
              <a:rPr lang="en-CA" smtClean="0"/>
              <a:t>1</a:t>
            </a:fld>
            <a:endParaRPr lang="en-CA"/>
          </a:p>
        </p:txBody>
      </p:sp>
    </p:spTree>
    <p:extLst>
      <p:ext uri="{BB962C8B-B14F-4D97-AF65-F5344CB8AC3E}">
        <p14:creationId xmlns:p14="http://schemas.microsoft.com/office/powerpoint/2010/main" val="22624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D7BE1-689E-1424-5C49-226DC3A79C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3E1F0-EA7B-50BA-236E-43B8431AE0D5}"/>
              </a:ext>
            </a:extLst>
          </p:cNvPr>
          <p:cNvSpPr>
            <a:spLocks noGrp="1" noRot="1" noChangeAspect="1"/>
          </p:cNvSpPr>
          <p:nvPr>
            <p:ph type="sldImg"/>
          </p:nvPr>
        </p:nvSpPr>
        <p:spPr>
          <a:xfrm>
            <a:off x="823913" y="274638"/>
            <a:ext cx="4697412" cy="2643187"/>
          </a:xfrm>
        </p:spPr>
      </p:sp>
      <p:sp>
        <p:nvSpPr>
          <p:cNvPr id="3" name="Notes Placeholder 2">
            <a:extLst>
              <a:ext uri="{FF2B5EF4-FFF2-40B4-BE49-F238E27FC236}">
                <a16:creationId xmlns:a16="http://schemas.microsoft.com/office/drawing/2014/main" id="{178A3B8B-24B0-4DE3-7EB9-E62692C138AE}"/>
              </a:ext>
            </a:extLst>
          </p:cNvPr>
          <p:cNvSpPr>
            <a:spLocks noGrp="1"/>
          </p:cNvSpPr>
          <p:nvPr>
            <p:ph type="body" idx="1"/>
          </p:nvPr>
        </p:nvSpPr>
        <p:spPr>
          <a:xfrm>
            <a:off x="548640" y="3177540"/>
            <a:ext cx="5486400" cy="4274820"/>
          </a:xfrm>
        </p:spPr>
        <p:txBody>
          <a:bodyPr/>
          <a:lstStyle/>
          <a:p>
            <a:r>
              <a:rPr lang="en-US" altLang="en-US" sz="1600" dirty="0">
                <a:solidFill>
                  <a:srgbClr val="313537"/>
                </a:solidFill>
                <a:latin typeface="Arial" panose="020B0604020202020204" pitchFamily="34" charset="0"/>
                <a:cs typeface="Arial" panose="020B0604020202020204" pitchFamily="34" charset="0"/>
              </a:rPr>
              <a:t>Instagram has about 2 billion active monthly users.</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It is best used for building relationships by using </a:t>
            </a:r>
          </a:p>
          <a:p>
            <a:r>
              <a:rPr lang="en-US" altLang="en-US" sz="1600" dirty="0">
                <a:solidFill>
                  <a:srgbClr val="313537"/>
                </a:solidFill>
                <a:latin typeface="Arial" panose="020B0604020202020204" pitchFamily="34" charset="0"/>
                <a:cs typeface="Arial" panose="020B0604020202020204" pitchFamily="34" charset="0"/>
              </a:rPr>
              <a:t>hashtags and keywords to search through topics.</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Its </a:t>
            </a:r>
            <a:r>
              <a:rPr lang="en-US" altLang="en-US" sz="1600" b="1" dirty="0">
                <a:solidFill>
                  <a:srgbClr val="313537"/>
                </a:solidFill>
                <a:latin typeface="Arial" panose="020B0604020202020204" pitchFamily="34" charset="0"/>
                <a:cs typeface="Arial" panose="020B0604020202020204" pitchFamily="34" charset="0"/>
              </a:rPr>
              <a:t>Reels</a:t>
            </a:r>
            <a:r>
              <a:rPr lang="en-US" altLang="en-US" sz="1600" dirty="0">
                <a:solidFill>
                  <a:srgbClr val="313537"/>
                </a:solidFill>
                <a:latin typeface="Arial" panose="020B0604020202020204" pitchFamily="34" charset="0"/>
                <a:cs typeface="Arial" panose="020B0604020202020204" pitchFamily="34" charset="0"/>
              </a:rPr>
              <a:t> feature can also highlight short video content. </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Instagram is a more visual platform and is better for </a:t>
            </a:r>
          </a:p>
          <a:p>
            <a:r>
              <a:rPr lang="en-US" altLang="en-US" sz="1600" dirty="0">
                <a:solidFill>
                  <a:srgbClr val="313537"/>
                </a:solidFill>
                <a:latin typeface="Arial" panose="020B0604020202020204" pitchFamily="34" charset="0"/>
                <a:cs typeface="Arial" panose="020B0604020202020204" pitchFamily="34" charset="0"/>
              </a:rPr>
              <a:t>pictures and short videos, because it doesn't support text-only content.</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Currently 31 of 55 Rotary clubs are on Instagram </a:t>
            </a:r>
          </a:p>
          <a:p>
            <a:r>
              <a:rPr lang="en-US" altLang="en-US" sz="1600" dirty="0">
                <a:solidFill>
                  <a:srgbClr val="313537"/>
                </a:solidFill>
                <a:latin typeface="Arial" panose="020B0604020202020204" pitchFamily="34" charset="0"/>
                <a:cs typeface="Arial" panose="020B0604020202020204" pitchFamily="34" charset="0"/>
              </a:rPr>
              <a:t> -  7 of 7 Rotaract Clubs are too</a:t>
            </a:r>
            <a:endParaRPr lang="en-CA" altLang="en-US" sz="1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00B6AAD-5078-9E6C-C394-AD61010502EA}"/>
              </a:ext>
            </a:extLst>
          </p:cNvPr>
          <p:cNvSpPr>
            <a:spLocks noGrp="1"/>
          </p:cNvSpPr>
          <p:nvPr>
            <p:ph type="sldNum" sz="quarter" idx="5"/>
          </p:nvPr>
        </p:nvSpPr>
        <p:spPr/>
        <p:txBody>
          <a:bodyPr/>
          <a:lstStyle/>
          <a:p>
            <a:fld id="{4E4EBCD0-932B-4529-8B78-747EC2BA211C}" type="slidenum">
              <a:rPr lang="en-CA" smtClean="0"/>
              <a:t>10</a:t>
            </a:fld>
            <a:endParaRPr lang="en-CA"/>
          </a:p>
        </p:txBody>
      </p:sp>
    </p:spTree>
    <p:extLst>
      <p:ext uri="{BB962C8B-B14F-4D97-AF65-F5344CB8AC3E}">
        <p14:creationId xmlns:p14="http://schemas.microsoft.com/office/powerpoint/2010/main" val="284280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66B7-7BA7-4CB3-2EF1-DB321CBA9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4DBCA-2F39-866C-3648-E2585AEE3FAA}"/>
              </a:ext>
            </a:extLst>
          </p:cNvPr>
          <p:cNvSpPr>
            <a:spLocks noGrp="1" noRot="1" noChangeAspect="1"/>
          </p:cNvSpPr>
          <p:nvPr>
            <p:ph type="sldImg"/>
          </p:nvPr>
        </p:nvSpPr>
        <p:spPr>
          <a:xfrm>
            <a:off x="571500" y="285750"/>
            <a:ext cx="5154613" cy="2900363"/>
          </a:xfrm>
        </p:spPr>
      </p:sp>
      <p:sp>
        <p:nvSpPr>
          <p:cNvPr id="3" name="Notes Placeholder 2">
            <a:extLst>
              <a:ext uri="{FF2B5EF4-FFF2-40B4-BE49-F238E27FC236}">
                <a16:creationId xmlns:a16="http://schemas.microsoft.com/office/drawing/2014/main" id="{A9E35B68-FDB8-4D2F-F2E1-17D9520DC54D}"/>
              </a:ext>
            </a:extLst>
          </p:cNvPr>
          <p:cNvSpPr>
            <a:spLocks noGrp="1"/>
          </p:cNvSpPr>
          <p:nvPr>
            <p:ph type="body" idx="1"/>
          </p:nvPr>
        </p:nvSpPr>
        <p:spPr>
          <a:xfrm>
            <a:off x="571500" y="3389312"/>
            <a:ext cx="5486400" cy="4577397"/>
          </a:xfrm>
        </p:spPr>
        <p:txBody>
          <a:bodyPr/>
          <a:lstStyle/>
          <a:p>
            <a:r>
              <a:rPr lang="en-US" altLang="en-US" sz="1400" dirty="0">
                <a:latin typeface="Arial" panose="020B0604020202020204" pitchFamily="34" charset="0"/>
                <a:cs typeface="Arial" panose="020B0604020202020204" pitchFamily="34" charset="0"/>
              </a:rPr>
              <a:t>The most engaging posts on social media are the ones that </a:t>
            </a:r>
          </a:p>
          <a:p>
            <a:r>
              <a:rPr lang="en-US" altLang="en-US" sz="1400" dirty="0">
                <a:latin typeface="Arial" panose="020B0604020202020204" pitchFamily="34" charset="0"/>
                <a:cs typeface="Arial" panose="020B0604020202020204" pitchFamily="34" charset="0"/>
              </a:rPr>
              <a:t>include images.   That isn’t a statement, it’s a fact!</a:t>
            </a:r>
          </a:p>
          <a:p>
            <a:r>
              <a:rPr lang="en-US" altLang="en-US" sz="1400" dirty="0">
                <a:latin typeface="Arial" panose="020B0604020202020204" pitchFamily="34" charset="0"/>
                <a:cs typeface="Arial" panose="020B0604020202020204" pitchFamily="34" charset="0"/>
              </a:rPr>
              <a:t>Out of all of the social media networks,  I have to say </a:t>
            </a:r>
          </a:p>
          <a:p>
            <a:r>
              <a:rPr lang="en-US" altLang="en-US" sz="1400" dirty="0">
                <a:latin typeface="Arial" panose="020B0604020202020204" pitchFamily="34" charset="0"/>
                <a:cs typeface="Arial" panose="020B0604020202020204" pitchFamily="34" charset="0"/>
              </a:rPr>
              <a:t>Instagram is my favorite.  Why? Because photos equal fun!</a:t>
            </a:r>
          </a:p>
          <a:p>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Although Facebook is currently the most popular social network, </a:t>
            </a:r>
          </a:p>
          <a:p>
            <a:r>
              <a:rPr lang="en-US" altLang="en-US" sz="1400" dirty="0">
                <a:latin typeface="Arial" panose="020B0604020202020204" pitchFamily="34" charset="0"/>
                <a:cs typeface="Arial" panose="020B0604020202020204" pitchFamily="34" charset="0"/>
              </a:rPr>
              <a:t>other platforms have been gaining ground, especially </a:t>
            </a:r>
          </a:p>
          <a:p>
            <a:r>
              <a:rPr lang="en-US" altLang="en-US" sz="1400" dirty="0">
                <a:latin typeface="Arial" panose="020B0604020202020204" pitchFamily="34" charset="0"/>
                <a:cs typeface="Arial" panose="020B0604020202020204" pitchFamily="34" charset="0"/>
              </a:rPr>
              <a:t>visual platforms  like Instagram, which allows users to </a:t>
            </a:r>
          </a:p>
          <a:p>
            <a:r>
              <a:rPr lang="en-US" altLang="en-US" sz="1400" dirty="0">
                <a:latin typeface="Arial" panose="020B0604020202020204" pitchFamily="34" charset="0"/>
                <a:cs typeface="Arial" panose="020B0604020202020204" pitchFamily="34" charset="0"/>
              </a:rPr>
              <a:t>share photos,  after applying edits and digital filters.</a:t>
            </a:r>
          </a:p>
          <a:p>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 After uploading your photo, you can share it on your </a:t>
            </a:r>
          </a:p>
          <a:p>
            <a:r>
              <a:rPr lang="en-US" altLang="en-US" sz="1400" dirty="0">
                <a:latin typeface="Arial" panose="020B0604020202020204" pitchFamily="34" charset="0"/>
                <a:cs typeface="Arial" panose="020B0604020202020204" pitchFamily="34" charset="0"/>
              </a:rPr>
              <a:t>club’s social networking  sites like Twitter and Facebook. </a:t>
            </a:r>
          </a:p>
          <a:p>
            <a:r>
              <a:rPr lang="en-US" altLang="en-US" sz="1400" dirty="0">
                <a:latin typeface="Arial" panose="020B0604020202020204" pitchFamily="34" charset="0"/>
                <a:cs typeface="Arial" panose="020B0604020202020204" pitchFamily="34" charset="0"/>
              </a:rPr>
              <a:t>So why should your club be on Instagram? </a:t>
            </a:r>
          </a:p>
          <a:p>
            <a:r>
              <a:rPr lang="en-US" altLang="en-US" sz="1400" b="1" dirty="0">
                <a:latin typeface="Arial" panose="020B0604020202020204" pitchFamily="34" charset="0"/>
                <a:cs typeface="Arial" panose="020B0604020202020204" pitchFamily="34" charset="0"/>
              </a:rPr>
              <a:t>Because “a picture is worth a thousand words.” </a:t>
            </a:r>
          </a:p>
          <a:p>
            <a:r>
              <a:rPr lang="en-US" altLang="en-US" sz="1400" dirty="0">
                <a:latin typeface="Arial" panose="020B0604020202020204" pitchFamily="34" charset="0"/>
                <a:cs typeface="Arial" panose="020B0604020202020204" pitchFamily="34" charset="0"/>
              </a:rPr>
              <a:t>There are so many things you can do with photos</a:t>
            </a:r>
          </a:p>
          <a:p>
            <a:r>
              <a:rPr lang="en-US" altLang="en-US" sz="1400" dirty="0">
                <a:latin typeface="Arial" panose="020B0604020202020204" pitchFamily="34" charset="0"/>
                <a:cs typeface="Arial" panose="020B0604020202020204" pitchFamily="34" charset="0"/>
              </a:rPr>
              <a:t> to showcase your vibrant club and promote Rotary.</a:t>
            </a:r>
          </a:p>
          <a:p>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Evan Burrell  - DG  for D9660 in Australia</a:t>
            </a:r>
          </a:p>
          <a:p>
            <a:endParaRPr lang="en-US" dirty="0"/>
          </a:p>
        </p:txBody>
      </p:sp>
      <p:sp>
        <p:nvSpPr>
          <p:cNvPr id="4" name="Slide Number Placeholder 3">
            <a:extLst>
              <a:ext uri="{FF2B5EF4-FFF2-40B4-BE49-F238E27FC236}">
                <a16:creationId xmlns:a16="http://schemas.microsoft.com/office/drawing/2014/main" id="{8E361ED3-037A-B981-81E8-F8E05DC057A4}"/>
              </a:ext>
            </a:extLst>
          </p:cNvPr>
          <p:cNvSpPr>
            <a:spLocks noGrp="1"/>
          </p:cNvSpPr>
          <p:nvPr>
            <p:ph type="sldNum" sz="quarter" idx="5"/>
          </p:nvPr>
        </p:nvSpPr>
        <p:spPr/>
        <p:txBody>
          <a:bodyPr/>
          <a:lstStyle/>
          <a:p>
            <a:fld id="{4E4EBCD0-932B-4529-8B78-747EC2BA211C}" type="slidenum">
              <a:rPr lang="en-CA" smtClean="0"/>
              <a:t>11</a:t>
            </a:fld>
            <a:endParaRPr lang="en-CA"/>
          </a:p>
        </p:txBody>
      </p:sp>
    </p:spTree>
    <p:extLst>
      <p:ext uri="{BB962C8B-B14F-4D97-AF65-F5344CB8AC3E}">
        <p14:creationId xmlns:p14="http://schemas.microsoft.com/office/powerpoint/2010/main" val="3230489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95B06-06D8-A327-093B-378C7EB64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A9AC2-7352-4518-887E-53731650A5A5}"/>
              </a:ext>
            </a:extLst>
          </p:cNvPr>
          <p:cNvSpPr>
            <a:spLocks noGrp="1" noRot="1" noChangeAspect="1"/>
          </p:cNvSpPr>
          <p:nvPr>
            <p:ph type="sldImg"/>
          </p:nvPr>
        </p:nvSpPr>
        <p:spPr>
          <a:xfrm>
            <a:off x="1349375" y="354013"/>
            <a:ext cx="4137025" cy="2327275"/>
          </a:xfrm>
        </p:spPr>
      </p:sp>
      <p:sp>
        <p:nvSpPr>
          <p:cNvPr id="3" name="Notes Placeholder 2">
            <a:extLst>
              <a:ext uri="{FF2B5EF4-FFF2-40B4-BE49-F238E27FC236}">
                <a16:creationId xmlns:a16="http://schemas.microsoft.com/office/drawing/2014/main" id="{AA72D123-4B75-2084-E757-3B01B0903AD4}"/>
              </a:ext>
            </a:extLst>
          </p:cNvPr>
          <p:cNvSpPr>
            <a:spLocks noGrp="1"/>
          </p:cNvSpPr>
          <p:nvPr>
            <p:ph type="body" idx="1"/>
          </p:nvPr>
        </p:nvSpPr>
        <p:spPr>
          <a:xfrm>
            <a:off x="582930" y="2971800"/>
            <a:ext cx="5486400" cy="5452110"/>
          </a:xfrm>
        </p:spPr>
        <p:txBody>
          <a:bodyPr/>
          <a:lstStyle/>
          <a:p>
            <a:r>
              <a:rPr lang="en-US" altLang="en-US" dirty="0">
                <a:latin typeface="Arial" panose="020B0604020202020204" pitchFamily="34" charset="0"/>
                <a:cs typeface="Arial" panose="020B0604020202020204" pitchFamily="34" charset="0"/>
              </a:rPr>
              <a:t>Before your jump in:</a:t>
            </a:r>
          </a:p>
          <a:p>
            <a:endParaRPr lang="en-US" altLang="en-US"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Make sure you own a smartphone with a camera:</a:t>
            </a:r>
            <a:r>
              <a:rPr lang="en-US" altLang="en-US" sz="1400" dirty="0">
                <a:latin typeface="Arial" panose="020B0604020202020204" pitchFamily="34" charset="0"/>
                <a:cs typeface="Arial" panose="020B0604020202020204" pitchFamily="34" charset="0"/>
              </a:rPr>
              <a:t> </a:t>
            </a:r>
          </a:p>
          <a:p>
            <a:r>
              <a:rPr lang="en-US" altLang="en-US" sz="1400" dirty="0">
                <a:latin typeface="Arial" panose="020B0604020202020204" pitchFamily="34" charset="0"/>
                <a:cs typeface="Arial" panose="020B0604020202020204" pitchFamily="34" charset="0"/>
              </a:rPr>
              <a:t>An Apple iPhone or Samsung Galaxy will suffice.</a:t>
            </a:r>
          </a:p>
          <a:p>
            <a:pPr>
              <a:buFont typeface="Calibri Light" panose="020F0302020204030204" pitchFamily="34" charset="0"/>
              <a:buAutoNum type="arabicPeriod"/>
            </a:pPr>
            <a:endParaRPr lang="en-US" altLang="en-US" sz="1400"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Download the Instagram app:</a:t>
            </a:r>
          </a:p>
          <a:p>
            <a:r>
              <a:rPr lang="en-US" altLang="en-US" sz="1400" dirty="0">
                <a:latin typeface="Arial" panose="020B0604020202020204" pitchFamily="34" charset="0"/>
                <a:cs typeface="Arial" panose="020B0604020202020204" pitchFamily="34" charset="0"/>
              </a:rPr>
              <a:t>You can’t get started unless you start using it. Download the app from Google Play for Android or  Apple App Store for iPhone and iPad.</a:t>
            </a:r>
          </a:p>
          <a:p>
            <a:pPr>
              <a:buFont typeface="Calibri Light" panose="020F0302020204030204" pitchFamily="34" charset="0"/>
              <a:buAutoNum type="arabicPeriod"/>
            </a:pPr>
            <a:endParaRPr lang="en-US" altLang="en-US" sz="1400"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Use hashtags:</a:t>
            </a:r>
            <a:r>
              <a:rPr lang="en-US" altLang="en-US" sz="1400" dirty="0">
                <a:latin typeface="Arial" panose="020B0604020202020204" pitchFamily="34" charset="0"/>
                <a:cs typeface="Arial" panose="020B0604020202020204" pitchFamily="34" charset="0"/>
              </a:rPr>
              <a:t> They are how you reach new audiences and gain more followers. Mix them up. Use some that are general (#barbecue or #ribfest), some that are trending (#environment), and some that are Rotary specific (#Rotary, #RotaryStory, #ricon26). </a:t>
            </a:r>
          </a:p>
          <a:p>
            <a:r>
              <a:rPr lang="en-US" altLang="en-US" sz="1400" dirty="0">
                <a:latin typeface="Arial" panose="020B0604020202020204" pitchFamily="34" charset="0"/>
                <a:cs typeface="Arial" panose="020B0604020202020204" pitchFamily="34" charset="0"/>
              </a:rPr>
              <a:t>But make sure they are relevant to what you are posting about.</a:t>
            </a:r>
          </a:p>
          <a:p>
            <a:endParaRPr lang="en-US" altLang="en-US" sz="1400"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Engage with your audience:</a:t>
            </a:r>
            <a:r>
              <a:rPr lang="en-US" altLang="en-US" sz="1400" dirty="0">
                <a:latin typeface="Arial" panose="020B0604020202020204" pitchFamily="34" charset="0"/>
                <a:cs typeface="Arial" panose="020B0604020202020204" pitchFamily="34" charset="0"/>
              </a:rPr>
              <a:t> Respond to comments you get on your photos</a:t>
            </a:r>
          </a:p>
          <a:p>
            <a:r>
              <a:rPr lang="en-US" altLang="en-US" sz="1400" dirty="0">
                <a:latin typeface="Arial" panose="020B0604020202020204" pitchFamily="34" charset="0"/>
                <a:cs typeface="Arial" panose="020B0604020202020204" pitchFamily="34" charset="0"/>
              </a:rPr>
              <a:t>Follow others who are passionate about Rotary or </a:t>
            </a:r>
          </a:p>
          <a:p>
            <a:r>
              <a:rPr lang="en-US" altLang="en-US" sz="1400" dirty="0">
                <a:latin typeface="Arial" panose="020B0604020202020204" pitchFamily="34" charset="0"/>
                <a:cs typeface="Arial" panose="020B0604020202020204" pitchFamily="34" charset="0"/>
              </a:rPr>
              <a:t>about helping the community.</a:t>
            </a:r>
          </a:p>
          <a:p>
            <a:r>
              <a:rPr lang="en-US" altLang="en-US" sz="1400" dirty="0">
                <a:latin typeface="Arial" panose="020B0604020202020204" pitchFamily="34" charset="0"/>
                <a:cs typeface="Arial" panose="020B0604020202020204" pitchFamily="34" charset="0"/>
              </a:rPr>
              <a:t> Like and comment on their photos.</a:t>
            </a:r>
            <a:r>
              <a:rPr lang="en-US" altLang="en-US" sz="1400" b="1" dirty="0">
                <a:latin typeface="Arial" panose="020B0604020202020204" pitchFamily="34" charset="0"/>
                <a:cs typeface="Arial" panose="020B0604020202020204" pitchFamily="34" charset="0"/>
              </a:rPr>
              <a:t> Use captions:</a:t>
            </a:r>
            <a:r>
              <a:rPr lang="en-US" altLang="en-US" sz="1400" dirty="0">
                <a:latin typeface="Arial" panose="020B0604020202020204" pitchFamily="34" charset="0"/>
                <a:cs typeface="Arial" panose="020B0604020202020204" pitchFamily="34" charset="0"/>
              </a:rPr>
              <a:t> Keep text to a minimum, because it is a visual platform. </a:t>
            </a:r>
          </a:p>
          <a:p>
            <a:r>
              <a:rPr lang="en-US" altLang="en-US" sz="1400" dirty="0">
                <a:latin typeface="Arial" panose="020B0604020202020204" pitchFamily="34" charset="0"/>
                <a:cs typeface="Arial" panose="020B0604020202020204" pitchFamily="34" charset="0"/>
              </a:rPr>
              <a:t>But make sure you have some kind of caption for every post to give viewers context.</a:t>
            </a:r>
          </a:p>
          <a:p>
            <a:r>
              <a:rPr lang="en-US" altLang="en-US" sz="1400" dirty="0">
                <a:latin typeface="Arial" panose="020B0604020202020204" pitchFamily="34" charset="0"/>
                <a:cs typeface="Arial" panose="020B0604020202020204" pitchFamily="34" charset="0"/>
              </a:rPr>
              <a:t>Don’t just leave the caption field blank.</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20ABD6F-9F60-F347-DA52-544C59A87149}"/>
              </a:ext>
            </a:extLst>
          </p:cNvPr>
          <p:cNvSpPr>
            <a:spLocks noGrp="1"/>
          </p:cNvSpPr>
          <p:nvPr>
            <p:ph type="sldNum" sz="quarter" idx="5"/>
          </p:nvPr>
        </p:nvSpPr>
        <p:spPr/>
        <p:txBody>
          <a:bodyPr/>
          <a:lstStyle/>
          <a:p>
            <a:fld id="{4E4EBCD0-932B-4529-8B78-747EC2BA211C}" type="slidenum">
              <a:rPr lang="en-CA" smtClean="0"/>
              <a:t>12</a:t>
            </a:fld>
            <a:endParaRPr lang="en-CA"/>
          </a:p>
        </p:txBody>
      </p:sp>
    </p:spTree>
    <p:extLst>
      <p:ext uri="{BB962C8B-B14F-4D97-AF65-F5344CB8AC3E}">
        <p14:creationId xmlns:p14="http://schemas.microsoft.com/office/powerpoint/2010/main" val="124679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76DCD-181E-B9E8-DE69-960F5A707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E770D-3F05-0691-AE22-5DE6E78A21B7}"/>
              </a:ext>
            </a:extLst>
          </p:cNvPr>
          <p:cNvSpPr>
            <a:spLocks noGrp="1" noRot="1" noChangeAspect="1"/>
          </p:cNvSpPr>
          <p:nvPr>
            <p:ph type="sldImg"/>
          </p:nvPr>
        </p:nvSpPr>
        <p:spPr>
          <a:xfrm>
            <a:off x="1063625" y="354013"/>
            <a:ext cx="4422775" cy="2487612"/>
          </a:xfrm>
        </p:spPr>
      </p:sp>
      <p:sp>
        <p:nvSpPr>
          <p:cNvPr id="3" name="Notes Placeholder 2">
            <a:extLst>
              <a:ext uri="{FF2B5EF4-FFF2-40B4-BE49-F238E27FC236}">
                <a16:creationId xmlns:a16="http://schemas.microsoft.com/office/drawing/2014/main" id="{93C4ECA9-3FAC-217C-330A-01AE39F0467D}"/>
              </a:ext>
            </a:extLst>
          </p:cNvPr>
          <p:cNvSpPr>
            <a:spLocks noGrp="1"/>
          </p:cNvSpPr>
          <p:nvPr>
            <p:ph type="body" idx="1"/>
          </p:nvPr>
        </p:nvSpPr>
        <p:spPr>
          <a:xfrm>
            <a:off x="685800" y="3143250"/>
            <a:ext cx="5486400" cy="5280660"/>
          </a:xfrm>
        </p:spPr>
        <p:txBody>
          <a:bodyPr/>
          <a:lstStyle/>
          <a:p>
            <a:r>
              <a:rPr lang="en-US" altLang="en-US" dirty="0">
                <a:latin typeface="Arial" panose="020B0604020202020204" pitchFamily="34" charset="0"/>
                <a:cs typeface="Arial" panose="020B0604020202020204" pitchFamily="34" charset="0"/>
              </a:rPr>
              <a:t>Before your jump in:</a:t>
            </a:r>
          </a:p>
          <a:p>
            <a:endParaRPr lang="en-US" altLang="en-US" sz="1400"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Plan your photos. </a:t>
            </a:r>
            <a:r>
              <a:rPr lang="en-US" altLang="en-US" sz="1400" dirty="0">
                <a:latin typeface="Arial" panose="020B0604020202020204" pitchFamily="34" charset="0"/>
                <a:cs typeface="Arial" panose="020B0604020202020204" pitchFamily="34" charset="0"/>
              </a:rPr>
              <a:t>Just like the old days of film photography, capturing good photos for Instagram with your smartphone requires planning. </a:t>
            </a:r>
          </a:p>
          <a:p>
            <a:r>
              <a:rPr lang="en-US" altLang="en-US" sz="1400" dirty="0">
                <a:latin typeface="Arial" panose="020B0604020202020204" pitchFamily="34" charset="0"/>
                <a:cs typeface="Arial" panose="020B0604020202020204" pitchFamily="34" charset="0"/>
              </a:rPr>
              <a:t>Occasionally there are happy accidents, but it’s about putting yourself in a position to get a good photo. </a:t>
            </a:r>
          </a:p>
          <a:p>
            <a:r>
              <a:rPr lang="en-US" altLang="en-US" sz="1400" dirty="0">
                <a:latin typeface="Arial" panose="020B0604020202020204" pitchFamily="34" charset="0"/>
                <a:cs typeface="Arial" panose="020B0604020202020204" pitchFamily="34" charset="0"/>
              </a:rPr>
              <a:t>Experiment with different angles and plan around your source of light. </a:t>
            </a:r>
          </a:p>
          <a:p>
            <a:r>
              <a:rPr lang="en-US" altLang="en-US" sz="1400" dirty="0">
                <a:latin typeface="Arial" panose="020B0604020202020204" pitchFamily="34" charset="0"/>
                <a:cs typeface="Arial" panose="020B0604020202020204" pitchFamily="34" charset="0"/>
              </a:rPr>
              <a:t>Keep your eye out for that key moment or winning facial expression.</a:t>
            </a:r>
          </a:p>
          <a:p>
            <a:endParaRPr lang="en-US" altLang="en-US" sz="1400" dirty="0">
              <a:latin typeface="Arial" panose="020B0604020202020204" pitchFamily="34" charset="0"/>
              <a:cs typeface="Arial" panose="020B0604020202020204" pitchFamily="34" charset="0"/>
            </a:endParaRPr>
          </a:p>
          <a:p>
            <a:r>
              <a:rPr lang="en-US" altLang="en-US" sz="1400" b="1" dirty="0">
                <a:latin typeface="Arial" panose="020B0604020202020204" pitchFamily="34" charset="0"/>
                <a:cs typeface="Arial" panose="020B0604020202020204" pitchFamily="34" charset="0"/>
              </a:rPr>
              <a:t>Take a lot of photos: </a:t>
            </a:r>
            <a:r>
              <a:rPr lang="en-US" altLang="en-US" sz="1400" dirty="0">
                <a:latin typeface="Arial" panose="020B0604020202020204" pitchFamily="34" charset="0"/>
                <a:cs typeface="Arial" panose="020B0604020202020204" pitchFamily="34" charset="0"/>
              </a:rPr>
              <a:t> Professional photographers shoot hundreds of images to get that one good shot. </a:t>
            </a:r>
          </a:p>
          <a:p>
            <a:r>
              <a:rPr lang="en-US" altLang="en-US" sz="1400" dirty="0">
                <a:latin typeface="Arial" panose="020B0604020202020204" pitchFamily="34" charset="0"/>
                <a:cs typeface="Arial" panose="020B0604020202020204" pitchFamily="34" charset="0"/>
              </a:rPr>
              <a:t>The same is true for Instagram. And in the days of digital photography, this is easier than ever,</a:t>
            </a:r>
          </a:p>
          <a:p>
            <a:r>
              <a:rPr lang="en-US" altLang="en-US" sz="1400" dirty="0">
                <a:latin typeface="Arial" panose="020B0604020202020204" pitchFamily="34" charset="0"/>
                <a:cs typeface="Arial" panose="020B0604020202020204" pitchFamily="34" charset="0"/>
              </a:rPr>
              <a:t> and you don’t have to blow a fortune on film. Take 10, 20, or more photos of the same subject  and use the one that turns out best. </a:t>
            </a:r>
          </a:p>
          <a:p>
            <a:endParaRPr lang="en-US" altLang="en-US" sz="1400" dirty="0">
              <a:latin typeface="Arial" panose="020B0604020202020204" pitchFamily="34" charset="0"/>
              <a:cs typeface="Arial" panose="020B0604020202020204" pitchFamily="34" charset="0"/>
            </a:endParaRPr>
          </a:p>
          <a:p>
            <a:r>
              <a:rPr lang="en-US" altLang="en-US" sz="1400" dirty="0">
                <a:latin typeface="Arial" panose="020B0604020202020204" pitchFamily="34" charset="0"/>
                <a:cs typeface="Arial" panose="020B0604020202020204" pitchFamily="34" charset="0"/>
              </a:rPr>
              <a:t>Remember, Ansel Adams said, “There are no rules for good photographs, there are only good photographs.”</a:t>
            </a:r>
          </a:p>
          <a:p>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CB2F34C-75E5-1623-9175-49DE5F5EEDA5}"/>
              </a:ext>
            </a:extLst>
          </p:cNvPr>
          <p:cNvSpPr>
            <a:spLocks noGrp="1"/>
          </p:cNvSpPr>
          <p:nvPr>
            <p:ph type="sldNum" sz="quarter" idx="5"/>
          </p:nvPr>
        </p:nvSpPr>
        <p:spPr/>
        <p:txBody>
          <a:bodyPr/>
          <a:lstStyle/>
          <a:p>
            <a:fld id="{4E4EBCD0-932B-4529-8B78-747EC2BA211C}" type="slidenum">
              <a:rPr lang="en-CA" smtClean="0"/>
              <a:t>13</a:t>
            </a:fld>
            <a:endParaRPr lang="en-CA"/>
          </a:p>
        </p:txBody>
      </p:sp>
    </p:spTree>
    <p:extLst>
      <p:ext uri="{BB962C8B-B14F-4D97-AF65-F5344CB8AC3E}">
        <p14:creationId xmlns:p14="http://schemas.microsoft.com/office/powerpoint/2010/main" val="78956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225FF-D1DB-04F9-EB43-A10CC6EE7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3EAD8-10E1-8794-B806-144B81C6CC88}"/>
              </a:ext>
            </a:extLst>
          </p:cNvPr>
          <p:cNvSpPr>
            <a:spLocks noGrp="1" noRot="1" noChangeAspect="1"/>
          </p:cNvSpPr>
          <p:nvPr>
            <p:ph type="sldImg"/>
          </p:nvPr>
        </p:nvSpPr>
        <p:spPr>
          <a:xfrm>
            <a:off x="525463" y="331788"/>
            <a:ext cx="5486400" cy="3086100"/>
          </a:xfrm>
        </p:spPr>
      </p:sp>
      <p:sp>
        <p:nvSpPr>
          <p:cNvPr id="3" name="Notes Placeholder 2">
            <a:extLst>
              <a:ext uri="{FF2B5EF4-FFF2-40B4-BE49-F238E27FC236}">
                <a16:creationId xmlns:a16="http://schemas.microsoft.com/office/drawing/2014/main" id="{6CDE891C-99AD-E055-5413-F04C1A7266A9}"/>
              </a:ext>
            </a:extLst>
          </p:cNvPr>
          <p:cNvSpPr>
            <a:spLocks noGrp="1"/>
          </p:cNvSpPr>
          <p:nvPr>
            <p:ph type="body" idx="1"/>
          </p:nvPr>
        </p:nvSpPr>
        <p:spPr>
          <a:xfrm>
            <a:off x="685800" y="3680460"/>
            <a:ext cx="5486400" cy="3600450"/>
          </a:xfrm>
        </p:spPr>
        <p:txBody>
          <a:bodyPr/>
          <a:lstStyle/>
          <a:p>
            <a:r>
              <a:rPr lang="en-US" altLang="en-US" sz="1600" dirty="0">
                <a:solidFill>
                  <a:srgbClr val="313537"/>
                </a:solidFill>
                <a:latin typeface="Arial" panose="020B0604020202020204" pitchFamily="34" charset="0"/>
                <a:cs typeface="Arial" panose="020B0604020202020204" pitchFamily="34" charset="0"/>
              </a:rPr>
              <a:t>Remember - It is best used for building relationships by using hashtags and keywords to search through topics.</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Here is one from Whitby Sunrise who have posted</a:t>
            </a:r>
          </a:p>
          <a:p>
            <a:r>
              <a:rPr lang="en-US" altLang="en-US" sz="1600" dirty="0">
                <a:solidFill>
                  <a:srgbClr val="313537"/>
                </a:solidFill>
                <a:latin typeface="Arial" panose="020B0604020202020204" pitchFamily="34" charset="0"/>
                <a:cs typeface="Arial" panose="020B0604020202020204" pitchFamily="34" charset="0"/>
              </a:rPr>
              <a:t> over 1,700 posts on Instagram</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One short sentence  </a:t>
            </a:r>
          </a:p>
          <a:p>
            <a:r>
              <a:rPr lang="en-US" altLang="en-US" sz="1600" dirty="0">
                <a:solidFill>
                  <a:srgbClr val="313537"/>
                </a:solidFill>
                <a:latin typeface="Arial" panose="020B0604020202020204" pitchFamily="34" charset="0"/>
                <a:cs typeface="Arial" panose="020B0604020202020204" pitchFamily="34" charset="0"/>
              </a:rPr>
              <a:t>- who what when where and why  and lots of hashtags</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Remember … Instagram is a more visual platform </a:t>
            </a:r>
          </a:p>
          <a:p>
            <a:r>
              <a:rPr lang="en-US" altLang="en-US" sz="1600" dirty="0">
                <a:solidFill>
                  <a:srgbClr val="313537"/>
                </a:solidFill>
                <a:latin typeface="Arial" panose="020B0604020202020204" pitchFamily="34" charset="0"/>
                <a:cs typeface="Arial" panose="020B0604020202020204" pitchFamily="34" charset="0"/>
              </a:rPr>
              <a:t>and is better for pictures and short videos,</a:t>
            </a:r>
          </a:p>
          <a:p>
            <a:r>
              <a:rPr lang="en-US" altLang="en-US" sz="1600" dirty="0">
                <a:solidFill>
                  <a:srgbClr val="313537"/>
                </a:solidFill>
                <a:latin typeface="Arial" panose="020B0604020202020204" pitchFamily="34" charset="0"/>
                <a:cs typeface="Arial" panose="020B0604020202020204" pitchFamily="34" charset="0"/>
              </a:rPr>
              <a:t> because it doesn't support text-only content.</a:t>
            </a:r>
            <a:endParaRPr lang="en-US" sz="1600" dirty="0"/>
          </a:p>
        </p:txBody>
      </p:sp>
      <p:sp>
        <p:nvSpPr>
          <p:cNvPr id="4" name="Slide Number Placeholder 3">
            <a:extLst>
              <a:ext uri="{FF2B5EF4-FFF2-40B4-BE49-F238E27FC236}">
                <a16:creationId xmlns:a16="http://schemas.microsoft.com/office/drawing/2014/main" id="{6BB9E5DE-0819-E4FE-6BCA-2FDE7AA68528}"/>
              </a:ext>
            </a:extLst>
          </p:cNvPr>
          <p:cNvSpPr>
            <a:spLocks noGrp="1"/>
          </p:cNvSpPr>
          <p:nvPr>
            <p:ph type="sldNum" sz="quarter" idx="5"/>
          </p:nvPr>
        </p:nvSpPr>
        <p:spPr/>
        <p:txBody>
          <a:bodyPr/>
          <a:lstStyle/>
          <a:p>
            <a:fld id="{4E4EBCD0-932B-4529-8B78-747EC2BA211C}" type="slidenum">
              <a:rPr lang="en-CA" smtClean="0"/>
              <a:t>14</a:t>
            </a:fld>
            <a:endParaRPr lang="en-CA"/>
          </a:p>
        </p:txBody>
      </p:sp>
    </p:spTree>
    <p:extLst>
      <p:ext uri="{BB962C8B-B14F-4D97-AF65-F5344CB8AC3E}">
        <p14:creationId xmlns:p14="http://schemas.microsoft.com/office/powerpoint/2010/main" val="297754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A8E6-33CF-B1BD-81FB-DF44824A4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4B14A-FE2E-B1C1-683B-00ECF23C174E}"/>
              </a:ext>
            </a:extLst>
          </p:cNvPr>
          <p:cNvSpPr>
            <a:spLocks noGrp="1" noRot="1" noChangeAspect="1"/>
          </p:cNvSpPr>
          <p:nvPr>
            <p:ph type="sldImg"/>
          </p:nvPr>
        </p:nvSpPr>
        <p:spPr>
          <a:xfrm>
            <a:off x="503238" y="400050"/>
            <a:ext cx="5486400" cy="3086100"/>
          </a:xfrm>
        </p:spPr>
      </p:sp>
      <p:sp>
        <p:nvSpPr>
          <p:cNvPr id="3" name="Notes Placeholder 2">
            <a:extLst>
              <a:ext uri="{FF2B5EF4-FFF2-40B4-BE49-F238E27FC236}">
                <a16:creationId xmlns:a16="http://schemas.microsoft.com/office/drawing/2014/main" id="{72ACFE61-1D42-DC08-4DF4-AA6B3D01D9EF}"/>
              </a:ext>
            </a:extLst>
          </p:cNvPr>
          <p:cNvSpPr>
            <a:spLocks noGrp="1"/>
          </p:cNvSpPr>
          <p:nvPr>
            <p:ph type="body" idx="1"/>
          </p:nvPr>
        </p:nvSpPr>
        <p:spPr>
          <a:xfrm>
            <a:off x="503238" y="3737610"/>
            <a:ext cx="5486400" cy="3600450"/>
          </a:xfrm>
        </p:spPr>
        <p:txBody>
          <a:bodyPr/>
          <a:lstStyle/>
          <a:p>
            <a:r>
              <a:rPr lang="en-US" altLang="en-US" sz="1600" dirty="0">
                <a:solidFill>
                  <a:srgbClr val="313537"/>
                </a:solidFill>
                <a:latin typeface="Arial" panose="020B0604020202020204" pitchFamily="34" charset="0"/>
                <a:cs typeface="Arial" panose="020B0604020202020204" pitchFamily="34" charset="0"/>
              </a:rPr>
              <a:t>Here’s one from Bowmanville</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Steve Rutledge talking about Adopt A village Laos , </a:t>
            </a:r>
          </a:p>
          <a:p>
            <a:r>
              <a:rPr lang="en-US" altLang="en-US" sz="1600" dirty="0">
                <a:solidFill>
                  <a:srgbClr val="313537"/>
                </a:solidFill>
                <a:latin typeface="Arial" panose="020B0604020202020204" pitchFamily="34" charset="0"/>
                <a:cs typeface="Arial" panose="020B0604020202020204" pitchFamily="34" charset="0"/>
              </a:rPr>
              <a:t>talking about clean water to villages in Laos,</a:t>
            </a:r>
          </a:p>
          <a:p>
            <a:r>
              <a:rPr lang="en-US" altLang="en-US" sz="1600" dirty="0">
                <a:solidFill>
                  <a:srgbClr val="313537"/>
                </a:solidFill>
                <a:latin typeface="Arial" panose="020B0604020202020204" pitchFamily="34" charset="0"/>
                <a:cs typeface="Arial" panose="020B0604020202020204" pitchFamily="34" charset="0"/>
              </a:rPr>
              <a:t> and Bowmanville made a sizeable donation</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Again – who, what , when , where and why</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And a comment from another club</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Instagram really  is a more visual platform.</a:t>
            </a:r>
            <a:endParaRPr lang="en-CA" altLang="en-US" sz="1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35D00B5-EBA1-F836-2643-126823F5E775}"/>
              </a:ext>
            </a:extLst>
          </p:cNvPr>
          <p:cNvSpPr>
            <a:spLocks noGrp="1"/>
          </p:cNvSpPr>
          <p:nvPr>
            <p:ph type="sldNum" sz="quarter" idx="5"/>
          </p:nvPr>
        </p:nvSpPr>
        <p:spPr/>
        <p:txBody>
          <a:bodyPr/>
          <a:lstStyle/>
          <a:p>
            <a:fld id="{4E4EBCD0-932B-4529-8B78-747EC2BA211C}" type="slidenum">
              <a:rPr lang="en-CA" smtClean="0"/>
              <a:t>15</a:t>
            </a:fld>
            <a:endParaRPr lang="en-CA"/>
          </a:p>
        </p:txBody>
      </p:sp>
    </p:spTree>
    <p:extLst>
      <p:ext uri="{BB962C8B-B14F-4D97-AF65-F5344CB8AC3E}">
        <p14:creationId xmlns:p14="http://schemas.microsoft.com/office/powerpoint/2010/main" val="23569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75" y="446088"/>
            <a:ext cx="4732338" cy="2662237"/>
          </a:xfrm>
        </p:spPr>
      </p:sp>
      <p:sp>
        <p:nvSpPr>
          <p:cNvPr id="3" name="Notes Placeholder 2"/>
          <p:cNvSpPr>
            <a:spLocks noGrp="1"/>
          </p:cNvSpPr>
          <p:nvPr>
            <p:ph type="body" idx="1"/>
          </p:nvPr>
        </p:nvSpPr>
        <p:spPr>
          <a:xfrm>
            <a:off x="605790" y="3246120"/>
            <a:ext cx="5486400" cy="3600450"/>
          </a:xfrm>
        </p:spPr>
        <p:txBody>
          <a:bodyPr/>
          <a:lstStyle/>
          <a:p>
            <a:pPr algn="ctr"/>
            <a:endParaRPr lang="en-CA" dirty="0"/>
          </a:p>
          <a:p>
            <a:pPr algn="ctr"/>
            <a:r>
              <a:rPr lang="en-CA" sz="1600" dirty="0">
                <a:latin typeface="Arial" panose="020B0604020202020204" pitchFamily="34" charset="0"/>
                <a:cs typeface="Arial" panose="020B0604020202020204" pitchFamily="34" charset="0"/>
              </a:rPr>
              <a:t>Our District Public Image Committee is very pleased to have Beatrix  as an esteemed member</a:t>
            </a:r>
          </a:p>
          <a:p>
            <a:pPr algn="ctr"/>
            <a:endParaRPr lang="en-CA" sz="1600" dirty="0">
              <a:latin typeface="Arial" panose="020B0604020202020204" pitchFamily="34" charset="0"/>
              <a:cs typeface="Arial" panose="020B0604020202020204" pitchFamily="34" charset="0"/>
            </a:endParaRPr>
          </a:p>
          <a:p>
            <a:pPr algn="ctr"/>
            <a:r>
              <a:rPr lang="en-CA" sz="1600" dirty="0">
                <a:latin typeface="Arial" panose="020B0604020202020204" pitchFamily="34" charset="0"/>
                <a:cs typeface="Arial" panose="020B0604020202020204" pitchFamily="34" charset="0"/>
              </a:rPr>
              <a:t>Beatrix Yip</a:t>
            </a:r>
          </a:p>
          <a:p>
            <a:pPr algn="ctr"/>
            <a:r>
              <a:rPr lang="en-CA" sz="1600" dirty="0">
                <a:latin typeface="Arial" panose="020B0604020202020204" pitchFamily="34" charset="0"/>
                <a:cs typeface="Arial" panose="020B0604020202020204" pitchFamily="34" charset="0"/>
              </a:rPr>
              <a:t>President of the York Rotary Club</a:t>
            </a:r>
          </a:p>
          <a:p>
            <a:pPr algn="ctr"/>
            <a:r>
              <a:rPr lang="en-CA" sz="1600" dirty="0">
                <a:latin typeface="Arial" panose="020B0604020202020204" pitchFamily="34" charset="0"/>
                <a:cs typeface="Arial" panose="020B0604020202020204" pitchFamily="34" charset="0"/>
              </a:rPr>
              <a:t>Member of the District 7070 Public Image Committee</a:t>
            </a:r>
          </a:p>
          <a:p>
            <a:pPr algn="ctr"/>
            <a:endParaRPr lang="en-CA" sz="1600" dirty="0">
              <a:latin typeface="Arial" panose="020B0604020202020204" pitchFamily="34" charset="0"/>
              <a:cs typeface="Arial" panose="020B0604020202020204" pitchFamily="34" charset="0"/>
            </a:endParaRPr>
          </a:p>
          <a:p>
            <a:pPr algn="ctr"/>
            <a:r>
              <a:rPr lang="en-CA" sz="1600" dirty="0">
                <a:latin typeface="Arial" panose="020B0604020202020204" pitchFamily="34" charset="0"/>
                <a:cs typeface="Arial" panose="020B0604020202020204" pitchFamily="34" charset="0"/>
                <a:hlinkClick r:id="rId3"/>
              </a:rPr>
              <a:t>Beatrix_yip@live.com</a:t>
            </a:r>
            <a:endParaRPr lang="en-CA" sz="1600" dirty="0">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Watch for a District 7070 Public Image Webinar with Beatrix in 2026-27 featuring tips on Instagram for your club</a:t>
            </a:r>
          </a:p>
          <a:p>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Beatrix is willing to put on a presentation for your club</a:t>
            </a:r>
          </a:p>
          <a:p>
            <a:endParaRPr lang="en-US" dirty="0"/>
          </a:p>
        </p:txBody>
      </p:sp>
      <p:sp>
        <p:nvSpPr>
          <p:cNvPr id="4" name="Slide Number Placeholder 3"/>
          <p:cNvSpPr>
            <a:spLocks noGrp="1"/>
          </p:cNvSpPr>
          <p:nvPr>
            <p:ph type="sldNum" sz="quarter" idx="5"/>
          </p:nvPr>
        </p:nvSpPr>
        <p:spPr/>
        <p:txBody>
          <a:bodyPr/>
          <a:lstStyle/>
          <a:p>
            <a:fld id="{4E4EBCD0-932B-4529-8B78-747EC2BA211C}" type="slidenum">
              <a:rPr lang="en-CA" smtClean="0"/>
              <a:t>16</a:t>
            </a:fld>
            <a:endParaRPr lang="en-CA"/>
          </a:p>
        </p:txBody>
      </p:sp>
    </p:spTree>
    <p:extLst>
      <p:ext uri="{BB962C8B-B14F-4D97-AF65-F5344CB8AC3E}">
        <p14:creationId xmlns:p14="http://schemas.microsoft.com/office/powerpoint/2010/main" val="31387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7AA36-5ED1-D9AA-A1FB-3C9B3D133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B4D4F-0426-46A2-6F16-70C0ECA3232C}"/>
              </a:ext>
            </a:extLst>
          </p:cNvPr>
          <p:cNvSpPr>
            <a:spLocks noGrp="1" noRot="1" noChangeAspect="1"/>
          </p:cNvSpPr>
          <p:nvPr>
            <p:ph type="sldImg"/>
          </p:nvPr>
        </p:nvSpPr>
        <p:spPr>
          <a:xfrm>
            <a:off x="971550" y="287338"/>
            <a:ext cx="4629150" cy="2603500"/>
          </a:xfrm>
        </p:spPr>
      </p:sp>
      <p:sp>
        <p:nvSpPr>
          <p:cNvPr id="3" name="Notes Placeholder 2">
            <a:extLst>
              <a:ext uri="{FF2B5EF4-FFF2-40B4-BE49-F238E27FC236}">
                <a16:creationId xmlns:a16="http://schemas.microsoft.com/office/drawing/2014/main" id="{F7BC94EF-B3C4-3370-DFF6-731D4F6A0953}"/>
              </a:ext>
            </a:extLst>
          </p:cNvPr>
          <p:cNvSpPr>
            <a:spLocks noGrp="1"/>
          </p:cNvSpPr>
          <p:nvPr>
            <p:ph type="body" idx="1"/>
          </p:nvPr>
        </p:nvSpPr>
        <p:spPr>
          <a:xfrm>
            <a:off x="685800" y="3143250"/>
            <a:ext cx="5486400" cy="3600450"/>
          </a:xfrm>
        </p:spPr>
        <p:txBody>
          <a:bodyPr/>
          <a:lstStyle/>
          <a:p>
            <a:pPr>
              <a:defRPr/>
            </a:pPr>
            <a:r>
              <a:rPr lang="en-US" sz="1800" dirty="0">
                <a:solidFill>
                  <a:srgbClr val="202122"/>
                </a:solidFill>
                <a:highlight>
                  <a:srgbClr val="FFFFFF"/>
                </a:highlight>
                <a:latin typeface="Arial" panose="020B0604020202020204" pitchFamily="34" charset="0"/>
              </a:rPr>
              <a:t>LinkedIn has more than 1 billion registered members </a:t>
            </a:r>
          </a:p>
          <a:p>
            <a:pPr>
              <a:defRPr/>
            </a:pPr>
            <a:r>
              <a:rPr lang="en-US" sz="1800" dirty="0">
                <a:solidFill>
                  <a:srgbClr val="202122"/>
                </a:solidFill>
                <a:highlight>
                  <a:srgbClr val="FFFFFF"/>
                </a:highlight>
                <a:latin typeface="Arial" panose="020B0604020202020204" pitchFamily="34" charset="0"/>
              </a:rPr>
              <a:t>from over 200 countries and territories.</a:t>
            </a:r>
            <a:r>
              <a:rPr lang="en-US" altLang="en-US" sz="1800" dirty="0">
                <a:solidFill>
                  <a:srgbClr val="313537"/>
                </a:solidFill>
                <a:latin typeface="Arial" panose="020B0604020202020204" pitchFamily="34" charset="0"/>
                <a:cs typeface="Arial" panose="020B0604020202020204" pitchFamily="34" charset="0"/>
              </a:rPr>
              <a:t> </a:t>
            </a:r>
          </a:p>
          <a:p>
            <a:pPr>
              <a:defRPr/>
            </a:pPr>
            <a:endParaRPr lang="en-US" altLang="en-US" sz="1800" dirty="0">
              <a:solidFill>
                <a:srgbClr val="313537"/>
              </a:solidFill>
              <a:latin typeface="Arial" panose="020B0604020202020204" pitchFamily="34" charset="0"/>
              <a:cs typeface="Arial" panose="020B0604020202020204" pitchFamily="34" charset="0"/>
            </a:endParaRPr>
          </a:p>
          <a:p>
            <a:pPr>
              <a:defRPr/>
            </a:pPr>
            <a:r>
              <a:rPr lang="en-US" altLang="en-US" sz="1800" dirty="0">
                <a:solidFill>
                  <a:srgbClr val="313537"/>
                </a:solidFill>
                <a:latin typeface="Arial" panose="020B0604020202020204" pitchFamily="34" charset="0"/>
                <a:cs typeface="Arial" panose="020B0604020202020204" pitchFamily="34" charset="0"/>
              </a:rPr>
              <a:t>If Rotary is the original social network, </a:t>
            </a:r>
          </a:p>
          <a:p>
            <a:pPr>
              <a:defRPr/>
            </a:pPr>
            <a:r>
              <a:rPr lang="en-US" altLang="en-US" sz="1800" dirty="0">
                <a:solidFill>
                  <a:srgbClr val="313537"/>
                </a:solidFill>
                <a:latin typeface="Arial" panose="020B0604020202020204" pitchFamily="34" charset="0"/>
                <a:cs typeface="Arial" panose="020B0604020202020204" pitchFamily="34" charset="0"/>
              </a:rPr>
              <a:t>why not use this networking giant that reaches </a:t>
            </a:r>
          </a:p>
          <a:p>
            <a:pPr>
              <a:defRPr/>
            </a:pPr>
            <a:r>
              <a:rPr lang="en-US" altLang="en-US" sz="1800" dirty="0">
                <a:solidFill>
                  <a:srgbClr val="313537"/>
                </a:solidFill>
                <a:latin typeface="Arial" panose="020B0604020202020204" pitchFamily="34" charset="0"/>
                <a:cs typeface="Arial" panose="020B0604020202020204" pitchFamily="34" charset="0"/>
              </a:rPr>
              <a:t>1 billion people</a:t>
            </a:r>
          </a:p>
          <a:p>
            <a:pPr>
              <a:defRPr/>
            </a:pPr>
            <a:endParaRPr lang="en-US" altLang="en-US" sz="1800" dirty="0">
              <a:solidFill>
                <a:srgbClr val="313537"/>
              </a:solidFill>
              <a:latin typeface="Arial" panose="020B0604020202020204" pitchFamily="34" charset="0"/>
              <a:cs typeface="Arial" panose="020B0604020202020204" pitchFamily="34" charset="0"/>
            </a:endParaRPr>
          </a:p>
          <a:p>
            <a:pPr>
              <a:defRPr/>
            </a:pPr>
            <a:r>
              <a:rPr lang="en-US" altLang="en-US" sz="1800" dirty="0">
                <a:solidFill>
                  <a:srgbClr val="313537"/>
                </a:solidFill>
                <a:latin typeface="Arial" panose="020B0604020202020204" pitchFamily="34" charset="0"/>
                <a:cs typeface="Arial" panose="020B0604020202020204" pitchFamily="34" charset="0"/>
              </a:rPr>
              <a:t>We have a few Clubs in our District who are doing just that</a:t>
            </a:r>
          </a:p>
          <a:p>
            <a:pPr>
              <a:defRPr/>
            </a:pPr>
            <a:endParaRPr lang="en-US" altLang="en-US" sz="1800" dirty="0">
              <a:solidFill>
                <a:srgbClr val="313537"/>
              </a:solidFill>
              <a:latin typeface="Arial" panose="020B0604020202020204" pitchFamily="34" charset="0"/>
              <a:cs typeface="Arial" panose="020B0604020202020204" pitchFamily="34" charset="0"/>
            </a:endParaRPr>
          </a:p>
          <a:p>
            <a:pPr>
              <a:defRPr/>
            </a:pPr>
            <a:r>
              <a:rPr lang="en-US" altLang="en-US" sz="1800" dirty="0">
                <a:solidFill>
                  <a:srgbClr val="313537"/>
                </a:solidFill>
                <a:latin typeface="Arial" panose="020B0604020202020204" pitchFamily="34" charset="0"/>
                <a:cs typeface="Arial" panose="020B0604020202020204" pitchFamily="34" charset="0"/>
              </a:rPr>
              <a:t>We have now have a District 7070 </a:t>
            </a:r>
            <a:r>
              <a:rPr lang="en-US" altLang="en-US" sz="1800" dirty="0" err="1">
                <a:solidFill>
                  <a:srgbClr val="313537"/>
                </a:solidFill>
                <a:latin typeface="Arial" panose="020B0604020202020204" pitchFamily="34" charset="0"/>
                <a:cs typeface="Arial" panose="020B0604020202020204" pitchFamily="34" charset="0"/>
              </a:rPr>
              <a:t>Linkedin</a:t>
            </a:r>
            <a:r>
              <a:rPr lang="en-US" altLang="en-US" sz="1800" dirty="0">
                <a:solidFill>
                  <a:srgbClr val="313537"/>
                </a:solidFill>
                <a:latin typeface="Arial" panose="020B0604020202020204" pitchFamily="34" charset="0"/>
                <a:cs typeface="Arial" panose="020B0604020202020204" pitchFamily="34" charset="0"/>
              </a:rPr>
              <a:t> account</a:t>
            </a:r>
            <a:endParaRPr lang="en-US" dirty="0"/>
          </a:p>
        </p:txBody>
      </p:sp>
      <p:sp>
        <p:nvSpPr>
          <p:cNvPr id="4" name="Slide Number Placeholder 3">
            <a:extLst>
              <a:ext uri="{FF2B5EF4-FFF2-40B4-BE49-F238E27FC236}">
                <a16:creationId xmlns:a16="http://schemas.microsoft.com/office/drawing/2014/main" id="{9A746F81-1366-1B5D-B8AC-5F17B1850106}"/>
              </a:ext>
            </a:extLst>
          </p:cNvPr>
          <p:cNvSpPr>
            <a:spLocks noGrp="1"/>
          </p:cNvSpPr>
          <p:nvPr>
            <p:ph type="sldNum" sz="quarter" idx="5"/>
          </p:nvPr>
        </p:nvSpPr>
        <p:spPr/>
        <p:txBody>
          <a:bodyPr/>
          <a:lstStyle/>
          <a:p>
            <a:fld id="{4E4EBCD0-932B-4529-8B78-747EC2BA211C}" type="slidenum">
              <a:rPr lang="en-CA" smtClean="0"/>
              <a:t>17</a:t>
            </a:fld>
            <a:endParaRPr lang="en-CA"/>
          </a:p>
        </p:txBody>
      </p:sp>
    </p:spTree>
    <p:extLst>
      <p:ext uri="{BB962C8B-B14F-4D97-AF65-F5344CB8AC3E}">
        <p14:creationId xmlns:p14="http://schemas.microsoft.com/office/powerpoint/2010/main" val="3168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6E89E-AC5F-A645-7471-4B9655051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B966B-1F99-7108-AADE-6FF6CB498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BD800-33F1-7EA0-A93A-95C9381EF3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D2348F-4397-4042-3F5E-386ABF2BAE2D}"/>
              </a:ext>
            </a:extLst>
          </p:cNvPr>
          <p:cNvSpPr>
            <a:spLocks noGrp="1"/>
          </p:cNvSpPr>
          <p:nvPr>
            <p:ph type="sldNum" sz="quarter" idx="5"/>
          </p:nvPr>
        </p:nvSpPr>
        <p:spPr/>
        <p:txBody>
          <a:bodyPr/>
          <a:lstStyle/>
          <a:p>
            <a:fld id="{4E4EBCD0-932B-4529-8B78-747EC2BA211C}" type="slidenum">
              <a:rPr lang="en-CA" smtClean="0"/>
              <a:t>18</a:t>
            </a:fld>
            <a:endParaRPr lang="en-CA"/>
          </a:p>
        </p:txBody>
      </p:sp>
    </p:spTree>
    <p:extLst>
      <p:ext uri="{BB962C8B-B14F-4D97-AF65-F5344CB8AC3E}">
        <p14:creationId xmlns:p14="http://schemas.microsoft.com/office/powerpoint/2010/main" val="1404468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E4E6-1E70-31B2-39CF-81B4FAB96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B7470-C23E-8559-4EA7-F9045DA07575}"/>
              </a:ext>
            </a:extLst>
          </p:cNvPr>
          <p:cNvSpPr>
            <a:spLocks noGrp="1" noRot="1" noChangeAspect="1"/>
          </p:cNvSpPr>
          <p:nvPr>
            <p:ph type="sldImg"/>
          </p:nvPr>
        </p:nvSpPr>
        <p:spPr>
          <a:xfrm>
            <a:off x="881063" y="373063"/>
            <a:ext cx="4787900" cy="2693987"/>
          </a:xfrm>
        </p:spPr>
      </p:sp>
      <p:sp>
        <p:nvSpPr>
          <p:cNvPr id="3" name="Notes Placeholder 2">
            <a:extLst>
              <a:ext uri="{FF2B5EF4-FFF2-40B4-BE49-F238E27FC236}">
                <a16:creationId xmlns:a16="http://schemas.microsoft.com/office/drawing/2014/main" id="{8EF553F5-4B19-0E1C-4905-D2F659259E53}"/>
              </a:ext>
            </a:extLst>
          </p:cNvPr>
          <p:cNvSpPr>
            <a:spLocks noGrp="1"/>
          </p:cNvSpPr>
          <p:nvPr>
            <p:ph type="body" idx="1"/>
          </p:nvPr>
        </p:nvSpPr>
        <p:spPr>
          <a:xfrm>
            <a:off x="685800" y="3285490"/>
            <a:ext cx="5486400" cy="5309869"/>
          </a:xfrm>
        </p:spPr>
        <p:txBody>
          <a:bodyPr/>
          <a:lstStyle/>
          <a:p>
            <a:r>
              <a:rPr lang="en-US" altLang="en-US" sz="1600" b="1" dirty="0">
                <a:solidFill>
                  <a:schemeClr val="bg1"/>
                </a:solidFill>
                <a:latin typeface="Arial" panose="020B0604020202020204" pitchFamily="34" charset="0"/>
                <a:cs typeface="Arial" panose="020B0604020202020204" pitchFamily="34" charset="0"/>
              </a:rPr>
              <a:t>Don’t Forget The Impact in Your Posts</a:t>
            </a:r>
          </a:p>
          <a:p>
            <a:pPr marL="0" indent="0">
              <a:buNone/>
            </a:pPr>
            <a:r>
              <a:rPr lang="en-CA" sz="2000" dirty="0"/>
              <a:t>And when we talk about projects, fund raisers, </a:t>
            </a:r>
          </a:p>
          <a:p>
            <a:pPr marL="0" indent="0">
              <a:buNone/>
            </a:pPr>
            <a:r>
              <a:rPr lang="en-CA" sz="2000" dirty="0"/>
              <a:t>donations in a post or story, </a:t>
            </a:r>
            <a:r>
              <a:rPr lang="en-CA" sz="2000" b="1" dirty="0"/>
              <a:t>stress the impact </a:t>
            </a:r>
          </a:p>
          <a:p>
            <a:pPr marL="0" indent="0">
              <a:buNone/>
            </a:pPr>
            <a:endParaRPr lang="en-CA" sz="2000" dirty="0"/>
          </a:p>
          <a:p>
            <a:r>
              <a:rPr lang="en-CA" sz="2000" dirty="0"/>
              <a:t>fed xxx people, </a:t>
            </a:r>
            <a:r>
              <a:rPr lang="en-CA" sz="2000" dirty="0" err="1"/>
              <a:t>etc</a:t>
            </a:r>
            <a:r>
              <a:rPr lang="en-CA" sz="2000" dirty="0"/>
              <a:t>… </a:t>
            </a:r>
          </a:p>
          <a:p>
            <a:r>
              <a:rPr lang="en-CA" sz="2000" dirty="0"/>
              <a:t>planted xxx trees, </a:t>
            </a:r>
          </a:p>
          <a:p>
            <a:r>
              <a:rPr lang="en-CA" sz="2000" dirty="0"/>
              <a:t>impact on the environment … </a:t>
            </a:r>
          </a:p>
          <a:p>
            <a:endParaRPr lang="en-CA" sz="2000" dirty="0"/>
          </a:p>
          <a:p>
            <a:endParaRPr lang="en-CA" sz="2000" dirty="0"/>
          </a:p>
          <a:p>
            <a:r>
              <a:rPr lang="en-CA" sz="2000" dirty="0"/>
              <a:t>Remember Rotary International President Yinka Babalola’s</a:t>
            </a:r>
          </a:p>
          <a:p>
            <a:r>
              <a:rPr lang="en-CA" sz="2000" dirty="0"/>
              <a:t> theme for 2026-27  is “create lasting impact”</a:t>
            </a:r>
          </a:p>
          <a:p>
            <a:endParaRPr lang="en-US" dirty="0"/>
          </a:p>
        </p:txBody>
      </p:sp>
      <p:sp>
        <p:nvSpPr>
          <p:cNvPr id="4" name="Slide Number Placeholder 3">
            <a:extLst>
              <a:ext uri="{FF2B5EF4-FFF2-40B4-BE49-F238E27FC236}">
                <a16:creationId xmlns:a16="http://schemas.microsoft.com/office/drawing/2014/main" id="{87B8A5D6-1652-E5BD-B293-4862349D3BCB}"/>
              </a:ext>
            </a:extLst>
          </p:cNvPr>
          <p:cNvSpPr>
            <a:spLocks noGrp="1"/>
          </p:cNvSpPr>
          <p:nvPr>
            <p:ph type="sldNum" sz="quarter" idx="5"/>
          </p:nvPr>
        </p:nvSpPr>
        <p:spPr/>
        <p:txBody>
          <a:bodyPr/>
          <a:lstStyle/>
          <a:p>
            <a:fld id="{4E4EBCD0-932B-4529-8B78-747EC2BA211C}" type="slidenum">
              <a:rPr lang="en-CA" smtClean="0"/>
              <a:t>19</a:t>
            </a:fld>
            <a:endParaRPr lang="en-CA"/>
          </a:p>
        </p:txBody>
      </p:sp>
    </p:spTree>
    <p:extLst>
      <p:ext uri="{BB962C8B-B14F-4D97-AF65-F5344CB8AC3E}">
        <p14:creationId xmlns:p14="http://schemas.microsoft.com/office/powerpoint/2010/main" val="401754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320675"/>
            <a:ext cx="4660900" cy="2622550"/>
          </a:xfrm>
        </p:spPr>
      </p:sp>
      <p:sp>
        <p:nvSpPr>
          <p:cNvPr id="3" name="Notes Placeholder 2"/>
          <p:cNvSpPr>
            <a:spLocks noGrp="1"/>
          </p:cNvSpPr>
          <p:nvPr>
            <p:ph type="body" idx="1"/>
          </p:nvPr>
        </p:nvSpPr>
        <p:spPr>
          <a:xfrm>
            <a:off x="582613" y="3120390"/>
            <a:ext cx="5486400" cy="3600450"/>
          </a:xfrm>
        </p:spPr>
        <p:txBody>
          <a:bodyPr/>
          <a:lstStyle/>
          <a:p>
            <a:br>
              <a:rPr lang="en-US" altLang="en-US"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Welcome everyone to our Public Image presentation .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I am Dave Andrews, Chair of the </a:t>
            </a:r>
          </a:p>
          <a:p>
            <a:r>
              <a:rPr lang="en-US" altLang="en-US" sz="1600" dirty="0">
                <a:latin typeface="Arial" panose="020B0604020202020204" pitchFamily="34" charset="0"/>
                <a:cs typeface="Arial" panose="020B0604020202020204" pitchFamily="34" charset="0"/>
              </a:rPr>
              <a:t>District 7070 Public Image Committee</a:t>
            </a:r>
          </a:p>
          <a:p>
            <a:r>
              <a:rPr lang="en-US" altLang="en-US" sz="1600" dirty="0">
                <a:latin typeface="Arial" panose="020B0604020202020204" pitchFamily="34" charset="0"/>
                <a:cs typeface="Arial" panose="020B0604020202020204" pitchFamily="34" charset="0"/>
              </a:rPr>
              <a:t> and a member of the Rotary Club of Oshawa-Parkwood</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I am very pleased to have with us today, my good friend </a:t>
            </a:r>
          </a:p>
          <a:p>
            <a:r>
              <a:rPr lang="en-US" altLang="en-US" sz="1600" dirty="0">
                <a:latin typeface="Arial" panose="020B0604020202020204" pitchFamily="34" charset="0"/>
                <a:cs typeface="Arial" panose="020B0604020202020204" pitchFamily="34" charset="0"/>
              </a:rPr>
              <a:t>Joe Solway, our Rotary Zone 28 ARPIC – </a:t>
            </a:r>
          </a:p>
          <a:p>
            <a:r>
              <a:rPr lang="en-US" altLang="en-US" sz="1600" dirty="0">
                <a:latin typeface="Arial" panose="020B0604020202020204" pitchFamily="34" charset="0"/>
                <a:cs typeface="Arial" panose="020B0604020202020204" pitchFamily="34" charset="0"/>
              </a:rPr>
              <a:t>Assistant Rotary Public Image Coordinator </a:t>
            </a:r>
          </a:p>
          <a:p>
            <a:r>
              <a:rPr lang="en-US" altLang="en-US" sz="1600" dirty="0">
                <a:latin typeface="Arial" panose="020B0604020202020204" pitchFamily="34" charset="0"/>
                <a:cs typeface="Arial" panose="020B0604020202020204" pitchFamily="34" charset="0"/>
              </a:rPr>
              <a:t>from the Bowmanville Rotary Club</a:t>
            </a:r>
          </a:p>
          <a:p>
            <a:r>
              <a:rPr lang="en-US" altLang="en-US" sz="900" dirty="0">
                <a:solidFill>
                  <a:srgbClr val="051D43"/>
                </a:solidFill>
                <a:latin typeface="Open Sans" panose="020B0606030504020204" pitchFamily="34" charset="0"/>
              </a:rPr>
              <a:t>And producer of this week’s Unite For Peace – well done Joe</a:t>
            </a:r>
            <a:br>
              <a:rPr lang="en-US" altLang="en-US" sz="900" dirty="0">
                <a:solidFill>
                  <a:srgbClr val="051D43"/>
                </a:solidFill>
                <a:latin typeface="Open Sans" panose="020B0606030504020204" pitchFamily="34" charset="0"/>
              </a:rPr>
            </a:br>
            <a:endParaRPr lang="en-US" dirty="0"/>
          </a:p>
        </p:txBody>
      </p:sp>
      <p:sp>
        <p:nvSpPr>
          <p:cNvPr id="4" name="Slide Number Placeholder 3"/>
          <p:cNvSpPr>
            <a:spLocks noGrp="1"/>
          </p:cNvSpPr>
          <p:nvPr>
            <p:ph type="sldNum" sz="quarter" idx="5"/>
          </p:nvPr>
        </p:nvSpPr>
        <p:spPr/>
        <p:txBody>
          <a:bodyPr/>
          <a:lstStyle/>
          <a:p>
            <a:fld id="{4E4EBCD0-932B-4529-8B78-747EC2BA211C}" type="slidenum">
              <a:rPr lang="en-CA" smtClean="0"/>
              <a:t>2</a:t>
            </a:fld>
            <a:endParaRPr lang="en-CA"/>
          </a:p>
        </p:txBody>
      </p:sp>
    </p:spTree>
    <p:extLst>
      <p:ext uri="{BB962C8B-B14F-4D97-AF65-F5344CB8AC3E}">
        <p14:creationId xmlns:p14="http://schemas.microsoft.com/office/powerpoint/2010/main" val="313872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0A164-673F-5DCB-E942-70AD1EE03F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34D3D-B028-52AC-7CD0-B623639F45A2}"/>
              </a:ext>
            </a:extLst>
          </p:cNvPr>
          <p:cNvSpPr>
            <a:spLocks noGrp="1" noRot="1" noChangeAspect="1"/>
          </p:cNvSpPr>
          <p:nvPr>
            <p:ph type="sldImg"/>
          </p:nvPr>
        </p:nvSpPr>
        <p:spPr>
          <a:xfrm>
            <a:off x="593725" y="422275"/>
            <a:ext cx="5486400" cy="3086100"/>
          </a:xfrm>
        </p:spPr>
      </p:sp>
      <p:sp>
        <p:nvSpPr>
          <p:cNvPr id="3" name="Notes Placeholder 2">
            <a:extLst>
              <a:ext uri="{FF2B5EF4-FFF2-40B4-BE49-F238E27FC236}">
                <a16:creationId xmlns:a16="http://schemas.microsoft.com/office/drawing/2014/main" id="{CB72E2A5-8BB9-8838-56A9-1B8DAC7E1A31}"/>
              </a:ext>
            </a:extLst>
          </p:cNvPr>
          <p:cNvSpPr>
            <a:spLocks noGrp="1"/>
          </p:cNvSpPr>
          <p:nvPr>
            <p:ph type="body" idx="1"/>
          </p:nvPr>
        </p:nvSpPr>
        <p:spPr>
          <a:xfrm>
            <a:off x="685800" y="3966210"/>
            <a:ext cx="5486400" cy="3600450"/>
          </a:xfrm>
        </p:spPr>
        <p:txBody>
          <a:bodyPr/>
          <a:lstStyle/>
          <a:p>
            <a:r>
              <a:rPr lang="en-US" altLang="en-US" sz="2000" dirty="0">
                <a:solidFill>
                  <a:srgbClr val="313537"/>
                </a:solidFill>
                <a:latin typeface="Arial" panose="020B0604020202020204" pitchFamily="34" charset="0"/>
                <a:cs typeface="Arial" panose="020B0604020202020204" pitchFamily="34" charset="0"/>
              </a:rPr>
              <a:t>There is written content</a:t>
            </a:r>
          </a:p>
          <a:p>
            <a:endParaRPr lang="en-US" altLang="en-US" sz="2000" dirty="0">
              <a:solidFill>
                <a:srgbClr val="313537"/>
              </a:solidFill>
              <a:latin typeface="Arial" panose="020B0604020202020204" pitchFamily="34" charset="0"/>
              <a:cs typeface="Arial" panose="020B0604020202020204" pitchFamily="34" charset="0"/>
            </a:endParaRPr>
          </a:p>
          <a:p>
            <a:r>
              <a:rPr lang="en-US" altLang="en-US" sz="2000" dirty="0">
                <a:solidFill>
                  <a:srgbClr val="313537"/>
                </a:solidFill>
                <a:latin typeface="Arial" panose="020B0604020202020204" pitchFamily="34" charset="0"/>
                <a:cs typeface="Arial" panose="020B0604020202020204" pitchFamily="34" charset="0"/>
              </a:rPr>
              <a:t>This is the </a:t>
            </a:r>
            <a:r>
              <a:rPr lang="en-US" altLang="en-US" sz="2000" dirty="0">
                <a:latin typeface="Arial" panose="020B0604020202020204" pitchFamily="34" charset="0"/>
                <a:cs typeface="Arial" panose="020B0604020202020204" pitchFamily="34" charset="0"/>
              </a:rPr>
              <a:t>simplest</a:t>
            </a:r>
            <a:r>
              <a:rPr lang="en-US" altLang="en-US" sz="2000" dirty="0">
                <a:solidFill>
                  <a:srgbClr val="313537"/>
                </a:solidFill>
                <a:latin typeface="Arial" panose="020B0604020202020204" pitchFamily="34" charset="0"/>
                <a:cs typeface="Arial" panose="020B0604020202020204" pitchFamily="34" charset="0"/>
              </a:rPr>
              <a:t> content type,</a:t>
            </a:r>
          </a:p>
          <a:p>
            <a:r>
              <a:rPr lang="en-US" altLang="en-US" sz="2000" dirty="0">
                <a:solidFill>
                  <a:srgbClr val="313537"/>
                </a:solidFill>
                <a:latin typeface="Arial" panose="020B0604020202020204" pitchFamily="34" charset="0"/>
                <a:cs typeface="Arial" panose="020B0604020202020204" pitchFamily="34" charset="0"/>
              </a:rPr>
              <a:t> because you can share a status update, </a:t>
            </a:r>
          </a:p>
          <a:p>
            <a:r>
              <a:rPr lang="en-US" altLang="en-US" sz="2000" dirty="0">
                <a:solidFill>
                  <a:srgbClr val="313537"/>
                </a:solidFill>
                <a:latin typeface="Arial" panose="020B0604020202020204" pitchFamily="34" charset="0"/>
                <a:cs typeface="Arial" panose="020B0604020202020204" pitchFamily="34" charset="0"/>
              </a:rPr>
              <a:t>a link to an event, or a call to action.</a:t>
            </a:r>
            <a:endParaRPr lang="en-CA" altLang="en-US" sz="20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0A17EC2-21A9-D0CA-B59E-49E673A211F5}"/>
              </a:ext>
            </a:extLst>
          </p:cNvPr>
          <p:cNvSpPr>
            <a:spLocks noGrp="1"/>
          </p:cNvSpPr>
          <p:nvPr>
            <p:ph type="sldNum" sz="quarter" idx="5"/>
          </p:nvPr>
        </p:nvSpPr>
        <p:spPr/>
        <p:txBody>
          <a:bodyPr/>
          <a:lstStyle/>
          <a:p>
            <a:fld id="{4E4EBCD0-932B-4529-8B78-747EC2BA211C}" type="slidenum">
              <a:rPr lang="en-CA" smtClean="0"/>
              <a:t>20</a:t>
            </a:fld>
            <a:endParaRPr lang="en-CA"/>
          </a:p>
        </p:txBody>
      </p:sp>
    </p:spTree>
    <p:extLst>
      <p:ext uri="{BB962C8B-B14F-4D97-AF65-F5344CB8AC3E}">
        <p14:creationId xmlns:p14="http://schemas.microsoft.com/office/powerpoint/2010/main" val="3290161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3D7C7-3CF8-9D67-2F6D-1FAA48C15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BBA7F-503F-67EB-0E32-5A9B78259F18}"/>
              </a:ext>
            </a:extLst>
          </p:cNvPr>
          <p:cNvSpPr>
            <a:spLocks noGrp="1" noRot="1" noChangeAspect="1"/>
          </p:cNvSpPr>
          <p:nvPr>
            <p:ph type="sldImg"/>
          </p:nvPr>
        </p:nvSpPr>
        <p:spPr>
          <a:xfrm>
            <a:off x="457200" y="479425"/>
            <a:ext cx="5486400" cy="3086100"/>
          </a:xfrm>
        </p:spPr>
      </p:sp>
      <p:sp>
        <p:nvSpPr>
          <p:cNvPr id="3" name="Notes Placeholder 2">
            <a:extLst>
              <a:ext uri="{FF2B5EF4-FFF2-40B4-BE49-F238E27FC236}">
                <a16:creationId xmlns:a16="http://schemas.microsoft.com/office/drawing/2014/main" id="{125F62F5-73E0-4A74-0F62-4E2507D01591}"/>
              </a:ext>
            </a:extLst>
          </p:cNvPr>
          <p:cNvSpPr>
            <a:spLocks noGrp="1"/>
          </p:cNvSpPr>
          <p:nvPr>
            <p:ph type="body" idx="1"/>
          </p:nvPr>
        </p:nvSpPr>
        <p:spPr>
          <a:xfrm>
            <a:off x="457200" y="3966210"/>
            <a:ext cx="5486400" cy="3600450"/>
          </a:xfrm>
        </p:spPr>
        <p:txBody>
          <a:bodyPr/>
          <a:lstStyle/>
          <a:p>
            <a:r>
              <a:rPr lang="en-US" altLang="en-US" sz="1600" dirty="0">
                <a:latin typeface="Arial" panose="020B0604020202020204" pitchFamily="34" charset="0"/>
                <a:cs typeface="Arial" panose="020B0604020202020204" pitchFamily="34" charset="0"/>
              </a:rPr>
              <a:t>Then there is visual content</a:t>
            </a:r>
          </a:p>
          <a:p>
            <a:endParaRPr lang="en-US" altLang="en-US" sz="1600" dirty="0">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From photos to GIFs to infographics, </a:t>
            </a:r>
          </a:p>
          <a:p>
            <a:r>
              <a:rPr lang="en-US" altLang="en-US" sz="1600" dirty="0">
                <a:solidFill>
                  <a:srgbClr val="313537"/>
                </a:solidFill>
                <a:latin typeface="Arial" panose="020B0604020202020204" pitchFamily="34" charset="0"/>
                <a:cs typeface="Arial" panose="020B0604020202020204" pitchFamily="34" charset="0"/>
              </a:rPr>
              <a:t>visuals can bring your club's story to life. </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Add an image to tell your story visually </a:t>
            </a:r>
          </a:p>
          <a:p>
            <a:r>
              <a:rPr lang="en-US" altLang="en-US" sz="1600" dirty="0">
                <a:solidFill>
                  <a:srgbClr val="313537"/>
                </a:solidFill>
                <a:latin typeface="Arial" panose="020B0604020202020204" pitchFamily="34" charset="0"/>
                <a:cs typeface="Arial" panose="020B0604020202020204" pitchFamily="34" charset="0"/>
              </a:rPr>
              <a:t>or draw attention to your written message</a:t>
            </a:r>
            <a:endParaRPr lang="en-US" sz="1600" dirty="0"/>
          </a:p>
        </p:txBody>
      </p:sp>
      <p:sp>
        <p:nvSpPr>
          <p:cNvPr id="4" name="Slide Number Placeholder 3">
            <a:extLst>
              <a:ext uri="{FF2B5EF4-FFF2-40B4-BE49-F238E27FC236}">
                <a16:creationId xmlns:a16="http://schemas.microsoft.com/office/drawing/2014/main" id="{436223EE-3242-92AE-0EE4-41FE03C4D3CF}"/>
              </a:ext>
            </a:extLst>
          </p:cNvPr>
          <p:cNvSpPr>
            <a:spLocks noGrp="1"/>
          </p:cNvSpPr>
          <p:nvPr>
            <p:ph type="sldNum" sz="quarter" idx="5"/>
          </p:nvPr>
        </p:nvSpPr>
        <p:spPr/>
        <p:txBody>
          <a:bodyPr/>
          <a:lstStyle/>
          <a:p>
            <a:fld id="{4E4EBCD0-932B-4529-8B78-747EC2BA211C}" type="slidenum">
              <a:rPr lang="en-CA" smtClean="0"/>
              <a:t>21</a:t>
            </a:fld>
            <a:endParaRPr lang="en-CA"/>
          </a:p>
        </p:txBody>
      </p:sp>
    </p:spTree>
    <p:extLst>
      <p:ext uri="{BB962C8B-B14F-4D97-AF65-F5344CB8AC3E}">
        <p14:creationId xmlns:p14="http://schemas.microsoft.com/office/powerpoint/2010/main" val="692427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F590-CC4C-6243-E751-53A3E0E95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D85EB-421A-2BBD-87D9-93639077779F}"/>
              </a:ext>
            </a:extLst>
          </p:cNvPr>
          <p:cNvSpPr>
            <a:spLocks noGrp="1" noRot="1" noChangeAspect="1"/>
          </p:cNvSpPr>
          <p:nvPr>
            <p:ph type="sldImg"/>
          </p:nvPr>
        </p:nvSpPr>
        <p:spPr>
          <a:xfrm>
            <a:off x="685800" y="400050"/>
            <a:ext cx="5486400" cy="3086100"/>
          </a:xfrm>
        </p:spPr>
      </p:sp>
      <p:sp>
        <p:nvSpPr>
          <p:cNvPr id="3" name="Notes Placeholder 2">
            <a:extLst>
              <a:ext uri="{FF2B5EF4-FFF2-40B4-BE49-F238E27FC236}">
                <a16:creationId xmlns:a16="http://schemas.microsoft.com/office/drawing/2014/main" id="{E113CD1A-54CF-399A-A515-FCB7D85672B4}"/>
              </a:ext>
            </a:extLst>
          </p:cNvPr>
          <p:cNvSpPr>
            <a:spLocks noGrp="1"/>
          </p:cNvSpPr>
          <p:nvPr>
            <p:ph type="body" idx="1"/>
          </p:nvPr>
        </p:nvSpPr>
        <p:spPr>
          <a:xfrm>
            <a:off x="685800" y="3646170"/>
            <a:ext cx="5486400" cy="3600450"/>
          </a:xfrm>
        </p:spPr>
        <p:txBody>
          <a:bodyPr/>
          <a:lstStyle/>
          <a:p>
            <a:r>
              <a:rPr lang="en-US" altLang="en-US" sz="1600" dirty="0">
                <a:latin typeface="Arial" panose="020B0604020202020204" pitchFamily="34" charset="0"/>
                <a:cs typeface="Arial" panose="020B0604020202020204" pitchFamily="34" charset="0"/>
              </a:rPr>
              <a:t>Then there is video content.</a:t>
            </a:r>
          </a:p>
          <a:p>
            <a:r>
              <a:rPr lang="en-US" altLang="en-US" sz="1600" dirty="0">
                <a:latin typeface="Arial" panose="020B0604020202020204" pitchFamily="34" charset="0"/>
                <a:cs typeface="Arial" panose="020B0604020202020204" pitchFamily="34" charset="0"/>
              </a:rPr>
              <a:t>This is where you will see reels . </a:t>
            </a:r>
          </a:p>
          <a:p>
            <a:endParaRPr lang="en-US" altLang="en-US" sz="1600" dirty="0">
              <a:latin typeface="Arial" panose="020B0604020202020204" pitchFamily="34" charset="0"/>
              <a:cs typeface="Arial" panose="020B0604020202020204" pitchFamily="34" charset="0"/>
            </a:endParaRPr>
          </a:p>
          <a:p>
            <a:pPr>
              <a:spcBef>
                <a:spcPct val="0"/>
              </a:spcBef>
              <a:buFontTx/>
              <a:buNone/>
            </a:pPr>
            <a:r>
              <a:rPr lang="en-US" altLang="en-US" sz="1600" dirty="0">
                <a:latin typeface="Arial" panose="020B0604020202020204" pitchFamily="34" charset="0"/>
                <a:cs typeface="Arial" panose="020B0604020202020204" pitchFamily="34" charset="0"/>
              </a:rPr>
              <a:t>Smartphones and editing apps make it easy </a:t>
            </a:r>
          </a:p>
          <a:p>
            <a:pPr>
              <a:spcBef>
                <a:spcPct val="0"/>
              </a:spcBef>
              <a:buFontTx/>
              <a:buNone/>
            </a:pPr>
            <a:r>
              <a:rPr lang="en-US" altLang="en-US" sz="1600" dirty="0">
                <a:latin typeface="Arial" panose="020B0604020202020204" pitchFamily="34" charset="0"/>
                <a:cs typeface="Arial" panose="020B0604020202020204" pitchFamily="34" charset="0"/>
              </a:rPr>
              <a:t>to tell your story through video.</a:t>
            </a:r>
          </a:p>
          <a:p>
            <a:pPr>
              <a:spcBef>
                <a:spcPct val="0"/>
              </a:spcBef>
              <a:buFontTx/>
              <a:buNone/>
            </a:pPr>
            <a:endParaRPr lang="en-US" altLang="en-US" sz="1600" dirty="0">
              <a:latin typeface="Arial" panose="020B0604020202020204" pitchFamily="34" charset="0"/>
              <a:cs typeface="Arial" panose="020B0604020202020204" pitchFamily="34" charset="0"/>
            </a:endParaRPr>
          </a:p>
          <a:p>
            <a:pPr>
              <a:spcBef>
                <a:spcPct val="0"/>
              </a:spcBef>
              <a:buFontTx/>
              <a:buNone/>
            </a:pPr>
            <a:r>
              <a:rPr lang="en-US" altLang="en-US" sz="1600" dirty="0">
                <a:latin typeface="Arial" panose="020B0604020202020204" pitchFamily="34" charset="0"/>
                <a:cs typeface="Arial" panose="020B0604020202020204" pitchFamily="34" charset="0"/>
              </a:rPr>
              <a:t>Take a behind-the-scenes video at your next event </a:t>
            </a:r>
          </a:p>
          <a:p>
            <a:pPr>
              <a:spcBef>
                <a:spcPct val="0"/>
              </a:spcBef>
              <a:buFontTx/>
              <a:buNone/>
            </a:pPr>
            <a:r>
              <a:rPr lang="en-US" altLang="en-US" sz="1600" dirty="0">
                <a:latin typeface="Arial" panose="020B0604020202020204" pitchFamily="34" charset="0"/>
                <a:cs typeface="Arial" panose="020B0604020202020204" pitchFamily="34" charset="0"/>
              </a:rPr>
              <a:t>or record a series of interviews that feature club members</a:t>
            </a:r>
          </a:p>
          <a:p>
            <a:pPr>
              <a:spcBef>
                <a:spcPct val="0"/>
              </a:spcBef>
              <a:buFontTx/>
              <a:buNone/>
            </a:pPr>
            <a:r>
              <a:rPr lang="en-US" altLang="en-US" sz="1600" dirty="0">
                <a:latin typeface="Arial" panose="020B0604020202020204" pitchFamily="34" charset="0"/>
                <a:cs typeface="Arial" panose="020B0604020202020204" pitchFamily="34" charset="0"/>
              </a:rPr>
              <a:t> and community partners. </a:t>
            </a:r>
          </a:p>
          <a:p>
            <a:pPr>
              <a:spcBef>
                <a:spcPct val="0"/>
              </a:spcBef>
              <a:buFontTx/>
              <a:buNone/>
            </a:pPr>
            <a:endParaRPr lang="en-US" altLang="en-US" sz="1600" dirty="0">
              <a:latin typeface="Arial" panose="020B0604020202020204" pitchFamily="34" charset="0"/>
              <a:cs typeface="Arial" panose="020B0604020202020204" pitchFamily="34" charset="0"/>
            </a:endParaRPr>
          </a:p>
          <a:p>
            <a:pPr>
              <a:spcBef>
                <a:spcPct val="0"/>
              </a:spcBef>
              <a:buFontTx/>
              <a:buNone/>
            </a:pPr>
            <a:r>
              <a:rPr lang="en-US" altLang="en-US" sz="1600" dirty="0">
                <a:latin typeface="Arial" panose="020B0604020202020204" pitchFamily="34" charset="0"/>
                <a:cs typeface="Arial" panose="020B0604020202020204" pitchFamily="34" charset="0"/>
              </a:rPr>
              <a:t>Remember that short videos perform best on social media.</a:t>
            </a:r>
          </a:p>
          <a:p>
            <a:pPr>
              <a:spcBef>
                <a:spcPct val="0"/>
              </a:spcBef>
              <a:buFontTx/>
              <a:buNone/>
            </a:pPr>
            <a:endParaRPr lang="en-US" altLang="en-US" sz="1600" dirty="0">
              <a:latin typeface="Arial" panose="020B0604020202020204" pitchFamily="34" charset="0"/>
              <a:cs typeface="Arial" panose="020B0604020202020204" pitchFamily="34" charset="0"/>
            </a:endParaRPr>
          </a:p>
          <a:p>
            <a:pPr>
              <a:spcBef>
                <a:spcPct val="0"/>
              </a:spcBef>
              <a:buFontTx/>
              <a:buNone/>
            </a:pPr>
            <a:r>
              <a:rPr lang="en-CA" sz="1800" dirty="0"/>
              <a:t>Invite people to your event, project, </a:t>
            </a:r>
            <a:r>
              <a:rPr lang="en-CA" sz="1800" dirty="0" err="1"/>
              <a:t>etc</a:t>
            </a:r>
            <a:r>
              <a:rPr lang="en-CA" sz="1800" dirty="0"/>
              <a:t> in a video. </a:t>
            </a:r>
          </a:p>
          <a:p>
            <a:pPr>
              <a:spcBef>
                <a:spcPct val="0"/>
              </a:spcBef>
              <a:buFontTx/>
              <a:buNone/>
            </a:pPr>
            <a:r>
              <a:rPr lang="en-CA" sz="1800" dirty="0"/>
              <a:t>Preferably a personal invite… people respond to that…</a:t>
            </a:r>
            <a:endParaRPr lang="en-CA" altLang="en-US" sz="1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FD22F40-6E84-D45D-4E08-D00FB8589473}"/>
              </a:ext>
            </a:extLst>
          </p:cNvPr>
          <p:cNvSpPr>
            <a:spLocks noGrp="1"/>
          </p:cNvSpPr>
          <p:nvPr>
            <p:ph type="sldNum" sz="quarter" idx="5"/>
          </p:nvPr>
        </p:nvSpPr>
        <p:spPr/>
        <p:txBody>
          <a:bodyPr/>
          <a:lstStyle/>
          <a:p>
            <a:fld id="{4E4EBCD0-932B-4529-8B78-747EC2BA211C}" type="slidenum">
              <a:rPr lang="en-CA" smtClean="0"/>
              <a:t>22</a:t>
            </a:fld>
            <a:endParaRPr lang="en-CA"/>
          </a:p>
        </p:txBody>
      </p:sp>
    </p:spTree>
    <p:extLst>
      <p:ext uri="{BB962C8B-B14F-4D97-AF65-F5344CB8AC3E}">
        <p14:creationId xmlns:p14="http://schemas.microsoft.com/office/powerpoint/2010/main" val="346768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EEF13-9D14-9DD4-31EF-22C1B9461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9A7C1-45DD-F831-E0B9-3B7E96B9E119}"/>
              </a:ext>
            </a:extLst>
          </p:cNvPr>
          <p:cNvSpPr>
            <a:spLocks noGrp="1" noRot="1" noChangeAspect="1"/>
          </p:cNvSpPr>
          <p:nvPr>
            <p:ph type="sldImg"/>
          </p:nvPr>
        </p:nvSpPr>
        <p:spPr>
          <a:xfrm>
            <a:off x="685800" y="400050"/>
            <a:ext cx="5486400" cy="3086100"/>
          </a:xfrm>
        </p:spPr>
      </p:sp>
      <p:sp>
        <p:nvSpPr>
          <p:cNvPr id="3" name="Notes Placeholder 2">
            <a:extLst>
              <a:ext uri="{FF2B5EF4-FFF2-40B4-BE49-F238E27FC236}">
                <a16:creationId xmlns:a16="http://schemas.microsoft.com/office/drawing/2014/main" id="{B25CC42D-9C24-13F7-1C98-C2AC2A2160B8}"/>
              </a:ext>
            </a:extLst>
          </p:cNvPr>
          <p:cNvSpPr>
            <a:spLocks noGrp="1"/>
          </p:cNvSpPr>
          <p:nvPr>
            <p:ph type="body" idx="1"/>
          </p:nvPr>
        </p:nvSpPr>
        <p:spPr>
          <a:xfrm>
            <a:off x="685800" y="3646170"/>
            <a:ext cx="5486400" cy="3600450"/>
          </a:xfrm>
        </p:spPr>
        <p:txBody>
          <a:bodyPr/>
          <a:lstStyle/>
          <a:p>
            <a:r>
              <a:rPr lang="en-US" altLang="en-US" sz="1600" dirty="0">
                <a:latin typeface="Arial" panose="020B0604020202020204" pitchFamily="34" charset="0"/>
                <a:cs typeface="Arial" panose="020B0604020202020204" pitchFamily="34" charset="0"/>
              </a:rPr>
              <a:t>Here’s a great example that Joe did when he was on the Dominican Republic service project this year with the Whitby Sunrise Rotary Club</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Joe, tell us about the video </a:t>
            </a:r>
            <a:endParaRPr lang="en-CA" altLang="en-US" sz="1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3047467B-3678-91E1-E78A-0130C189E0C1}"/>
              </a:ext>
            </a:extLst>
          </p:cNvPr>
          <p:cNvSpPr>
            <a:spLocks noGrp="1"/>
          </p:cNvSpPr>
          <p:nvPr>
            <p:ph type="sldNum" sz="quarter" idx="5"/>
          </p:nvPr>
        </p:nvSpPr>
        <p:spPr/>
        <p:txBody>
          <a:bodyPr/>
          <a:lstStyle/>
          <a:p>
            <a:fld id="{4E4EBCD0-932B-4529-8B78-747EC2BA211C}" type="slidenum">
              <a:rPr lang="en-CA" smtClean="0"/>
              <a:t>23</a:t>
            </a:fld>
            <a:endParaRPr lang="en-CA"/>
          </a:p>
        </p:txBody>
      </p:sp>
    </p:spTree>
    <p:extLst>
      <p:ext uri="{BB962C8B-B14F-4D97-AF65-F5344CB8AC3E}">
        <p14:creationId xmlns:p14="http://schemas.microsoft.com/office/powerpoint/2010/main" val="148349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280F4-E1FF-D257-19D9-DE0560A4B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A7E3F-756E-088B-A7E5-A02FD292067B}"/>
              </a:ext>
            </a:extLst>
          </p:cNvPr>
          <p:cNvSpPr>
            <a:spLocks noGrp="1" noRot="1" noChangeAspect="1"/>
          </p:cNvSpPr>
          <p:nvPr>
            <p:ph type="sldImg"/>
          </p:nvPr>
        </p:nvSpPr>
        <p:spPr>
          <a:xfrm>
            <a:off x="685800" y="422275"/>
            <a:ext cx="5486400" cy="3086100"/>
          </a:xfrm>
        </p:spPr>
      </p:sp>
      <p:sp>
        <p:nvSpPr>
          <p:cNvPr id="3" name="Notes Placeholder 2">
            <a:extLst>
              <a:ext uri="{FF2B5EF4-FFF2-40B4-BE49-F238E27FC236}">
                <a16:creationId xmlns:a16="http://schemas.microsoft.com/office/drawing/2014/main" id="{AD505522-C47D-7E59-2B0B-80F5BF9FFC26}"/>
              </a:ext>
            </a:extLst>
          </p:cNvPr>
          <p:cNvSpPr>
            <a:spLocks noGrp="1"/>
          </p:cNvSpPr>
          <p:nvPr>
            <p:ph type="body" idx="1"/>
          </p:nvPr>
        </p:nvSpPr>
        <p:spPr>
          <a:xfrm>
            <a:off x="685800" y="3691890"/>
            <a:ext cx="5486400" cy="3600450"/>
          </a:xfrm>
        </p:spPr>
        <p:txBody>
          <a:bodyPr/>
          <a:lstStyle/>
          <a:p>
            <a:r>
              <a:rPr lang="en-US" altLang="en-US" sz="1600" dirty="0">
                <a:latin typeface="Arial" panose="020B0604020202020204" pitchFamily="34" charset="0"/>
                <a:cs typeface="Arial" panose="020B0604020202020204" pitchFamily="34" charset="0"/>
              </a:rPr>
              <a:t>DON’T BE AFRAID TO ASK PEOPLE TO JOIN YOUR CLUB.</a:t>
            </a:r>
          </a:p>
          <a:p>
            <a:r>
              <a:rPr lang="en-US" altLang="en-US" sz="1600" dirty="0">
                <a:latin typeface="Arial" panose="020B0604020202020204" pitchFamily="34" charset="0"/>
                <a:cs typeface="Arial" panose="020B0604020202020204" pitchFamily="34" charset="0"/>
              </a:rPr>
              <a:t>Here are a few examples from the Port hope Rotary Club.</a:t>
            </a:r>
          </a:p>
          <a:p>
            <a:r>
              <a:rPr lang="en-US" altLang="en-US" sz="1600" dirty="0">
                <a:latin typeface="Arial" panose="020B0604020202020204" pitchFamily="34" charset="0"/>
                <a:cs typeface="Arial" panose="020B0604020202020204" pitchFamily="34" charset="0"/>
              </a:rPr>
              <a:t>ABOUT EVERY FIFTH POST</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ASK EVERYONE TO JOIN YOUR CLUB</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The Rotary Club of Port Hope is actively </a:t>
            </a:r>
          </a:p>
          <a:p>
            <a:r>
              <a:rPr lang="en-US" altLang="en-US" sz="1600" dirty="0">
                <a:latin typeface="Arial" panose="020B0604020202020204" pitchFamily="34" charset="0"/>
                <a:cs typeface="Arial" panose="020B0604020202020204" pitchFamily="34" charset="0"/>
              </a:rPr>
              <a:t>accepting new members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If you are interested in meeting new friends </a:t>
            </a:r>
          </a:p>
          <a:p>
            <a:r>
              <a:rPr lang="en-US" altLang="en-US" sz="1600" dirty="0">
                <a:latin typeface="Arial" panose="020B0604020202020204" pitchFamily="34" charset="0"/>
                <a:cs typeface="Arial" panose="020B0604020202020204" pitchFamily="34" charset="0"/>
              </a:rPr>
              <a:t>and serving the  Port Hope community, </a:t>
            </a:r>
          </a:p>
          <a:p>
            <a:r>
              <a:rPr lang="en-US" altLang="en-US" sz="1600" dirty="0">
                <a:latin typeface="Arial" panose="020B0604020202020204" pitchFamily="34" charset="0"/>
                <a:cs typeface="Arial" panose="020B0604020202020204" pitchFamily="34" charset="0"/>
              </a:rPr>
              <a:t>contact us for details !</a:t>
            </a:r>
          </a:p>
          <a:p>
            <a:endParaRPr lang="en-US" dirty="0"/>
          </a:p>
        </p:txBody>
      </p:sp>
      <p:sp>
        <p:nvSpPr>
          <p:cNvPr id="4" name="Slide Number Placeholder 3">
            <a:extLst>
              <a:ext uri="{FF2B5EF4-FFF2-40B4-BE49-F238E27FC236}">
                <a16:creationId xmlns:a16="http://schemas.microsoft.com/office/drawing/2014/main" id="{599C6C98-D9DB-F70B-9D76-EA711B0041BA}"/>
              </a:ext>
            </a:extLst>
          </p:cNvPr>
          <p:cNvSpPr>
            <a:spLocks noGrp="1"/>
          </p:cNvSpPr>
          <p:nvPr>
            <p:ph type="sldNum" sz="quarter" idx="5"/>
          </p:nvPr>
        </p:nvSpPr>
        <p:spPr/>
        <p:txBody>
          <a:bodyPr/>
          <a:lstStyle/>
          <a:p>
            <a:fld id="{4E4EBCD0-932B-4529-8B78-747EC2BA211C}" type="slidenum">
              <a:rPr lang="en-CA" smtClean="0"/>
              <a:t>24</a:t>
            </a:fld>
            <a:endParaRPr lang="en-CA"/>
          </a:p>
        </p:txBody>
      </p:sp>
    </p:spTree>
    <p:extLst>
      <p:ext uri="{BB962C8B-B14F-4D97-AF65-F5344CB8AC3E}">
        <p14:creationId xmlns:p14="http://schemas.microsoft.com/office/powerpoint/2010/main" val="3884413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D0B1F-9C94-F717-EF89-BDBE25C17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84675-5FE8-6F56-C357-EC3C43B1A284}"/>
              </a:ext>
            </a:extLst>
          </p:cNvPr>
          <p:cNvSpPr>
            <a:spLocks noGrp="1" noRot="1" noChangeAspect="1"/>
          </p:cNvSpPr>
          <p:nvPr>
            <p:ph type="sldImg"/>
          </p:nvPr>
        </p:nvSpPr>
        <p:spPr>
          <a:xfrm>
            <a:off x="446088" y="307975"/>
            <a:ext cx="5486400" cy="3086100"/>
          </a:xfrm>
        </p:spPr>
      </p:sp>
      <p:sp>
        <p:nvSpPr>
          <p:cNvPr id="3" name="Notes Placeholder 2">
            <a:extLst>
              <a:ext uri="{FF2B5EF4-FFF2-40B4-BE49-F238E27FC236}">
                <a16:creationId xmlns:a16="http://schemas.microsoft.com/office/drawing/2014/main" id="{EECA3307-7F3A-8393-E0A5-0A87F3C2E81F}"/>
              </a:ext>
            </a:extLst>
          </p:cNvPr>
          <p:cNvSpPr>
            <a:spLocks noGrp="1"/>
          </p:cNvSpPr>
          <p:nvPr>
            <p:ph type="body" idx="1"/>
          </p:nvPr>
        </p:nvSpPr>
        <p:spPr>
          <a:xfrm>
            <a:off x="446088" y="3771900"/>
            <a:ext cx="5486400" cy="3600450"/>
          </a:xfrm>
        </p:spPr>
        <p:txBody>
          <a:bodyPr/>
          <a:lstStyle/>
          <a:p>
            <a:r>
              <a:rPr lang="en-US" altLang="en-US" sz="1600" dirty="0">
                <a:latin typeface="Arial" panose="020B0604020202020204" pitchFamily="34" charset="0"/>
                <a:cs typeface="Arial" panose="020B0604020202020204" pitchFamily="34" charset="0"/>
              </a:rPr>
              <a:t>Here is a great </a:t>
            </a:r>
            <a:r>
              <a:rPr lang="en-US" altLang="en-US" sz="1600" dirty="0" err="1">
                <a:latin typeface="Arial" panose="020B0604020202020204" pitchFamily="34" charset="0"/>
                <a:cs typeface="Arial" panose="020B0604020202020204" pitchFamily="34" charset="0"/>
              </a:rPr>
              <a:t>facebook</a:t>
            </a:r>
            <a:r>
              <a:rPr lang="en-US" altLang="en-US" sz="1600" dirty="0">
                <a:latin typeface="Arial" panose="020B0604020202020204" pitchFamily="34" charset="0"/>
                <a:cs typeface="Arial" panose="020B0604020202020204" pitchFamily="34" charset="0"/>
              </a:rPr>
              <a:t> example from the Whitby Sunrise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Look at everyone at the Sew Girls Can Go To School program  and the event is for girls in the Dominican Republic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Again – who, what, when, where and why</a:t>
            </a:r>
          </a:p>
          <a:p>
            <a:endParaRPr lang="en-US" dirty="0"/>
          </a:p>
        </p:txBody>
      </p:sp>
      <p:sp>
        <p:nvSpPr>
          <p:cNvPr id="4" name="Slide Number Placeholder 3">
            <a:extLst>
              <a:ext uri="{FF2B5EF4-FFF2-40B4-BE49-F238E27FC236}">
                <a16:creationId xmlns:a16="http://schemas.microsoft.com/office/drawing/2014/main" id="{C243195E-A50C-11C2-F979-B938B0850977}"/>
              </a:ext>
            </a:extLst>
          </p:cNvPr>
          <p:cNvSpPr>
            <a:spLocks noGrp="1"/>
          </p:cNvSpPr>
          <p:nvPr>
            <p:ph type="sldNum" sz="quarter" idx="5"/>
          </p:nvPr>
        </p:nvSpPr>
        <p:spPr/>
        <p:txBody>
          <a:bodyPr/>
          <a:lstStyle/>
          <a:p>
            <a:fld id="{4E4EBCD0-932B-4529-8B78-747EC2BA211C}" type="slidenum">
              <a:rPr lang="en-CA" smtClean="0"/>
              <a:t>25</a:t>
            </a:fld>
            <a:endParaRPr lang="en-CA"/>
          </a:p>
        </p:txBody>
      </p:sp>
    </p:spTree>
    <p:extLst>
      <p:ext uri="{BB962C8B-B14F-4D97-AF65-F5344CB8AC3E}">
        <p14:creationId xmlns:p14="http://schemas.microsoft.com/office/powerpoint/2010/main" val="4220185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DA778-1C0D-A5E8-5E9B-14F801974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3AFC4-E8CA-E24E-7892-841A066CCE28}"/>
              </a:ext>
            </a:extLst>
          </p:cNvPr>
          <p:cNvSpPr>
            <a:spLocks noGrp="1" noRot="1" noChangeAspect="1"/>
          </p:cNvSpPr>
          <p:nvPr>
            <p:ph type="sldImg"/>
          </p:nvPr>
        </p:nvSpPr>
        <p:spPr>
          <a:xfrm>
            <a:off x="685800" y="307975"/>
            <a:ext cx="5486400" cy="3086100"/>
          </a:xfrm>
        </p:spPr>
      </p:sp>
      <p:sp>
        <p:nvSpPr>
          <p:cNvPr id="3" name="Notes Placeholder 2">
            <a:extLst>
              <a:ext uri="{FF2B5EF4-FFF2-40B4-BE49-F238E27FC236}">
                <a16:creationId xmlns:a16="http://schemas.microsoft.com/office/drawing/2014/main" id="{9E99815E-6C22-4C39-1C47-00E4F67B0475}"/>
              </a:ext>
            </a:extLst>
          </p:cNvPr>
          <p:cNvSpPr>
            <a:spLocks noGrp="1"/>
          </p:cNvSpPr>
          <p:nvPr>
            <p:ph type="body" idx="1"/>
          </p:nvPr>
        </p:nvSpPr>
        <p:spPr>
          <a:xfrm>
            <a:off x="685800" y="3680460"/>
            <a:ext cx="5486400" cy="3600450"/>
          </a:xfrm>
        </p:spPr>
        <p:txBody>
          <a:bodyPr/>
          <a:lstStyle/>
          <a:p>
            <a:r>
              <a:rPr lang="en-US" altLang="en-US" sz="1600" dirty="0">
                <a:latin typeface="Arial" panose="020B0604020202020204" pitchFamily="34" charset="0"/>
                <a:cs typeface="Arial" panose="020B0604020202020204" pitchFamily="34" charset="0"/>
              </a:rPr>
              <a:t>Lots of photos here in the </a:t>
            </a:r>
            <a:r>
              <a:rPr lang="en-US" altLang="en-US" sz="1600" dirty="0" err="1">
                <a:latin typeface="Arial" panose="020B0604020202020204" pitchFamily="34" charset="0"/>
                <a:cs typeface="Arial" panose="020B0604020202020204" pitchFamily="34" charset="0"/>
              </a:rPr>
              <a:t>Thickson’s</a:t>
            </a:r>
            <a:r>
              <a:rPr lang="en-US" altLang="en-US" sz="1600" dirty="0">
                <a:latin typeface="Arial" panose="020B0604020202020204" pitchFamily="34" charset="0"/>
                <a:cs typeface="Arial" panose="020B0604020202020204" pitchFamily="34" charset="0"/>
              </a:rPr>
              <a:t> Woods nature preserve , getting fixed up thanks to the RC of Whitby Sunrise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Wow   - these people are people of action</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Again ,  the 5 W’s</a:t>
            </a:r>
          </a:p>
          <a:p>
            <a:endParaRPr lang="en-US" dirty="0"/>
          </a:p>
        </p:txBody>
      </p:sp>
      <p:sp>
        <p:nvSpPr>
          <p:cNvPr id="4" name="Slide Number Placeholder 3">
            <a:extLst>
              <a:ext uri="{FF2B5EF4-FFF2-40B4-BE49-F238E27FC236}">
                <a16:creationId xmlns:a16="http://schemas.microsoft.com/office/drawing/2014/main" id="{2A553DCD-732A-B6D0-59CD-4CD715E8AE87}"/>
              </a:ext>
            </a:extLst>
          </p:cNvPr>
          <p:cNvSpPr>
            <a:spLocks noGrp="1"/>
          </p:cNvSpPr>
          <p:nvPr>
            <p:ph type="sldNum" sz="quarter" idx="5"/>
          </p:nvPr>
        </p:nvSpPr>
        <p:spPr/>
        <p:txBody>
          <a:bodyPr/>
          <a:lstStyle/>
          <a:p>
            <a:fld id="{4E4EBCD0-932B-4529-8B78-747EC2BA211C}" type="slidenum">
              <a:rPr lang="en-CA" smtClean="0"/>
              <a:t>26</a:t>
            </a:fld>
            <a:endParaRPr lang="en-CA"/>
          </a:p>
        </p:txBody>
      </p:sp>
    </p:spTree>
    <p:extLst>
      <p:ext uri="{BB962C8B-B14F-4D97-AF65-F5344CB8AC3E}">
        <p14:creationId xmlns:p14="http://schemas.microsoft.com/office/powerpoint/2010/main" val="3708153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185C2-814F-6916-7566-96C5EE331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FB8C1-308E-66AE-C16F-1BFCCCB93988}"/>
              </a:ext>
            </a:extLst>
          </p:cNvPr>
          <p:cNvSpPr>
            <a:spLocks noGrp="1" noRot="1" noChangeAspect="1"/>
          </p:cNvSpPr>
          <p:nvPr>
            <p:ph type="sldImg"/>
          </p:nvPr>
        </p:nvSpPr>
        <p:spPr>
          <a:xfrm>
            <a:off x="1600200" y="296863"/>
            <a:ext cx="3603625" cy="2027237"/>
          </a:xfrm>
        </p:spPr>
      </p:sp>
      <p:sp>
        <p:nvSpPr>
          <p:cNvPr id="3" name="Notes Placeholder 2">
            <a:extLst>
              <a:ext uri="{FF2B5EF4-FFF2-40B4-BE49-F238E27FC236}">
                <a16:creationId xmlns:a16="http://schemas.microsoft.com/office/drawing/2014/main" id="{2423F9C4-7711-4187-DE51-DAB2769F3683}"/>
              </a:ext>
            </a:extLst>
          </p:cNvPr>
          <p:cNvSpPr>
            <a:spLocks noGrp="1"/>
          </p:cNvSpPr>
          <p:nvPr>
            <p:ph type="body" idx="1"/>
          </p:nvPr>
        </p:nvSpPr>
        <p:spPr>
          <a:xfrm>
            <a:off x="550624" y="2492693"/>
            <a:ext cx="5702776" cy="6023926"/>
          </a:xfrm>
        </p:spPr>
        <p:txBody>
          <a:bodyPr/>
          <a:lstStyle/>
          <a:p>
            <a:r>
              <a:rPr lang="en-US" altLang="en-US" sz="1600" dirty="0">
                <a:latin typeface="Arial" panose="020B0604020202020204" pitchFamily="34" charset="0"/>
                <a:cs typeface="Arial" panose="020B0604020202020204" pitchFamily="34" charset="0"/>
              </a:rPr>
              <a:t>The </a:t>
            </a:r>
            <a:r>
              <a:rPr lang="en-US" altLang="en-US" sz="1600" dirty="0" err="1">
                <a:latin typeface="Arial" panose="020B0604020202020204" pitchFamily="34" charset="0"/>
                <a:cs typeface="Arial" panose="020B0604020202020204" pitchFamily="34" charset="0"/>
              </a:rPr>
              <a:t>ClubRunner</a:t>
            </a:r>
            <a:r>
              <a:rPr lang="en-US" altLang="en-US" sz="1600" dirty="0">
                <a:latin typeface="Arial" panose="020B0604020202020204" pitchFamily="34" charset="0"/>
                <a:cs typeface="Arial" panose="020B0604020202020204" pitchFamily="34" charset="0"/>
              </a:rPr>
              <a:t> website refresh program is still here for 2026-27. It will include :</a:t>
            </a:r>
          </a:p>
          <a:p>
            <a:r>
              <a:rPr lang="en-US" altLang="en-US" sz="1600" dirty="0">
                <a:latin typeface="Arial" panose="020B0604020202020204" pitchFamily="34" charset="0"/>
                <a:cs typeface="Arial" panose="020B0604020202020204" pitchFamily="34" charset="0"/>
              </a:rPr>
              <a:t>A Homepage re-design with a </a:t>
            </a:r>
            <a:r>
              <a:rPr lang="en-US" altLang="en-US" sz="1600" b="1" dirty="0">
                <a:latin typeface="Arial" panose="020B0604020202020204" pitchFamily="34" charset="0"/>
                <a:cs typeface="Arial" panose="020B0604020202020204" pitchFamily="34" charset="0"/>
              </a:rPr>
              <a:t>visually engaging </a:t>
            </a:r>
            <a:r>
              <a:rPr lang="en-US" altLang="en-US" sz="1600" dirty="0">
                <a:latin typeface="Arial" panose="020B0604020202020204" pitchFamily="34" charset="0"/>
                <a:cs typeface="Arial" panose="020B0604020202020204" pitchFamily="34" charset="0"/>
              </a:rPr>
              <a:t>layout with simultaneous visitor and Rotarian user focus.</a:t>
            </a:r>
          </a:p>
          <a:p>
            <a:r>
              <a:rPr lang="en-US" altLang="en-US" sz="1600" dirty="0">
                <a:latin typeface="Arial" panose="020B0604020202020204" pitchFamily="34" charset="0"/>
                <a:cs typeface="Arial" panose="020B0604020202020204" pitchFamily="34" charset="0"/>
              </a:rPr>
              <a:t>The Creation of a membership join page with email form.</a:t>
            </a:r>
          </a:p>
          <a:p>
            <a:r>
              <a:rPr lang="en-US" altLang="en-US" sz="1600" dirty="0">
                <a:latin typeface="Arial" panose="020B0604020202020204" pitchFamily="34" charset="0"/>
                <a:cs typeface="Arial" panose="020B0604020202020204" pitchFamily="34" charset="0"/>
              </a:rPr>
              <a:t>The Creation of additional content pages as required (contact, causes/programs, about us, youth programs, Paul Harris, Rotary Foundation, as required).</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The Integration of social media account links and Facebook feed.</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The Creation of Google Analytics account if required for website statistics.</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Information on e-Commerce </a:t>
            </a:r>
            <a:r>
              <a:rPr lang="en-US" altLang="en-US" sz="1600" dirty="0" err="1">
                <a:latin typeface="Arial" panose="020B0604020202020204" pitchFamily="34" charset="0"/>
                <a:cs typeface="Arial" panose="020B0604020202020204" pitchFamily="34" charset="0"/>
              </a:rPr>
              <a:t>ClubRunner</a:t>
            </a:r>
            <a:r>
              <a:rPr lang="en-US" altLang="en-US" sz="1600" dirty="0">
                <a:latin typeface="Arial" panose="020B0604020202020204" pitchFamily="34" charset="0"/>
                <a:cs typeface="Arial" panose="020B0604020202020204" pitchFamily="34" charset="0"/>
              </a:rPr>
              <a:t> capabilities and the creation of a Donate page if the club adopts this program.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The Current and correct usage of the Rotary and Rotary Theme logos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Your website will display better on a mobile device.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Your training video to keep your website fresh and current</a:t>
            </a:r>
          </a:p>
          <a:p>
            <a:endParaRPr lang="en-US" dirty="0"/>
          </a:p>
        </p:txBody>
      </p:sp>
      <p:sp>
        <p:nvSpPr>
          <p:cNvPr id="4" name="Slide Number Placeholder 3">
            <a:extLst>
              <a:ext uri="{FF2B5EF4-FFF2-40B4-BE49-F238E27FC236}">
                <a16:creationId xmlns:a16="http://schemas.microsoft.com/office/drawing/2014/main" id="{71FBD389-365D-4263-5D19-0A208D11AD62}"/>
              </a:ext>
            </a:extLst>
          </p:cNvPr>
          <p:cNvSpPr>
            <a:spLocks noGrp="1"/>
          </p:cNvSpPr>
          <p:nvPr>
            <p:ph type="sldNum" sz="quarter" idx="5"/>
          </p:nvPr>
        </p:nvSpPr>
        <p:spPr/>
        <p:txBody>
          <a:bodyPr/>
          <a:lstStyle/>
          <a:p>
            <a:fld id="{4E4EBCD0-932B-4529-8B78-747EC2BA211C}" type="slidenum">
              <a:rPr lang="en-CA" smtClean="0"/>
              <a:t>27</a:t>
            </a:fld>
            <a:endParaRPr lang="en-CA"/>
          </a:p>
        </p:txBody>
      </p:sp>
    </p:spTree>
    <p:extLst>
      <p:ext uri="{BB962C8B-B14F-4D97-AF65-F5344CB8AC3E}">
        <p14:creationId xmlns:p14="http://schemas.microsoft.com/office/powerpoint/2010/main" val="3654918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F2C29-1941-1A9D-C2D5-5EB94637F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1B89A-4BD0-FBBC-AE8D-D7EC5444A030}"/>
              </a:ext>
            </a:extLst>
          </p:cNvPr>
          <p:cNvSpPr>
            <a:spLocks noGrp="1" noRot="1" noChangeAspect="1"/>
          </p:cNvSpPr>
          <p:nvPr>
            <p:ph type="sldImg"/>
          </p:nvPr>
        </p:nvSpPr>
        <p:spPr>
          <a:xfrm>
            <a:off x="1211263" y="182563"/>
            <a:ext cx="3421062" cy="1924050"/>
          </a:xfrm>
        </p:spPr>
      </p:sp>
      <p:sp>
        <p:nvSpPr>
          <p:cNvPr id="3" name="Notes Placeholder 2">
            <a:extLst>
              <a:ext uri="{FF2B5EF4-FFF2-40B4-BE49-F238E27FC236}">
                <a16:creationId xmlns:a16="http://schemas.microsoft.com/office/drawing/2014/main" id="{111E3F28-BA91-82D5-30FA-D4B22CE03A56}"/>
              </a:ext>
            </a:extLst>
          </p:cNvPr>
          <p:cNvSpPr>
            <a:spLocks noGrp="1"/>
          </p:cNvSpPr>
          <p:nvPr>
            <p:ph type="body" idx="1"/>
          </p:nvPr>
        </p:nvSpPr>
        <p:spPr>
          <a:xfrm>
            <a:off x="434340" y="2383950"/>
            <a:ext cx="5702776" cy="6023926"/>
          </a:xfrm>
        </p:spPr>
        <p:txBody>
          <a:bodyPr/>
          <a:lstStyle/>
          <a:p>
            <a:r>
              <a:rPr lang="en-US" altLang="en-US" sz="1600" dirty="0">
                <a:latin typeface="Arial" panose="020B0604020202020204" pitchFamily="34" charset="0"/>
                <a:cs typeface="Arial" panose="020B0604020202020204" pitchFamily="34" charset="0"/>
              </a:rPr>
              <a:t>Melissa Wells, (Rotary Club of </a:t>
            </a:r>
            <a:r>
              <a:rPr lang="en-US" altLang="en-US" sz="1600" dirty="0" err="1">
                <a:latin typeface="Arial" panose="020B0604020202020204" pitchFamily="34" charset="0"/>
                <a:cs typeface="Arial" panose="020B0604020202020204" pitchFamily="34" charset="0"/>
              </a:rPr>
              <a:t>Welland</a:t>
            </a:r>
            <a:r>
              <a:rPr lang="en-US" altLang="en-US" sz="1600" dirty="0">
                <a:latin typeface="Arial" panose="020B0604020202020204" pitchFamily="34" charset="0"/>
                <a:cs typeface="Arial" panose="020B0604020202020204" pitchFamily="34" charset="0"/>
              </a:rPr>
              <a:t> in D7090) will contact your Rotary Club to arrange a Zoom kick-off meeting to discuss design and content goals.</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 Each Rotary Club will have a minimum of the same two Rotarians participate in both the Kick Off and Training Meetings. </a:t>
            </a:r>
          </a:p>
          <a:p>
            <a:r>
              <a:rPr lang="en-US" altLang="en-US" sz="1600" dirty="0">
                <a:latin typeface="Arial" panose="020B0604020202020204" pitchFamily="34" charset="0"/>
                <a:cs typeface="Arial" panose="020B0604020202020204" pitchFamily="34" charset="0"/>
              </a:rPr>
              <a:t>There is no limit of Rotarians to participate in either or both meetings.</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Following the Kickoff meeting, Melissa will complete the redesign work and you will immediately see the fresh new results in your Club Website. </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Part of the website redesign is to ensure your Club Website</a:t>
            </a:r>
          </a:p>
          <a:p>
            <a:r>
              <a:rPr lang="en-US" altLang="en-US" sz="1600" dirty="0">
                <a:latin typeface="Arial" panose="020B0604020202020204" pitchFamily="34" charset="0"/>
                <a:cs typeface="Arial" panose="020B0604020202020204" pitchFamily="34" charset="0"/>
              </a:rPr>
              <a:t>works on mobile devices as an important factor in younger potential members to view your website.</a:t>
            </a:r>
          </a:p>
          <a:p>
            <a:endParaRPr lang="en-US" dirty="0"/>
          </a:p>
        </p:txBody>
      </p:sp>
      <p:sp>
        <p:nvSpPr>
          <p:cNvPr id="4" name="Slide Number Placeholder 3">
            <a:extLst>
              <a:ext uri="{FF2B5EF4-FFF2-40B4-BE49-F238E27FC236}">
                <a16:creationId xmlns:a16="http://schemas.microsoft.com/office/drawing/2014/main" id="{B5788B1D-AC8E-B4AC-576F-5C5FE12F1EF4}"/>
              </a:ext>
            </a:extLst>
          </p:cNvPr>
          <p:cNvSpPr>
            <a:spLocks noGrp="1"/>
          </p:cNvSpPr>
          <p:nvPr>
            <p:ph type="sldNum" sz="quarter" idx="5"/>
          </p:nvPr>
        </p:nvSpPr>
        <p:spPr/>
        <p:txBody>
          <a:bodyPr/>
          <a:lstStyle/>
          <a:p>
            <a:fld id="{4E4EBCD0-932B-4529-8B78-747EC2BA211C}" type="slidenum">
              <a:rPr lang="en-CA" smtClean="0"/>
              <a:t>28</a:t>
            </a:fld>
            <a:endParaRPr lang="en-CA"/>
          </a:p>
        </p:txBody>
      </p:sp>
    </p:spTree>
    <p:extLst>
      <p:ext uri="{BB962C8B-B14F-4D97-AF65-F5344CB8AC3E}">
        <p14:creationId xmlns:p14="http://schemas.microsoft.com/office/powerpoint/2010/main" val="25757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159ED-2FFB-BF4B-0DF8-F8EA2F14C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E0582-8962-86F5-9358-16C08CB25283}"/>
              </a:ext>
            </a:extLst>
          </p:cNvPr>
          <p:cNvSpPr>
            <a:spLocks noGrp="1" noRot="1" noChangeAspect="1"/>
          </p:cNvSpPr>
          <p:nvPr>
            <p:ph type="sldImg"/>
          </p:nvPr>
        </p:nvSpPr>
        <p:spPr>
          <a:xfrm>
            <a:off x="1439863" y="193675"/>
            <a:ext cx="3306762" cy="1860550"/>
          </a:xfrm>
        </p:spPr>
      </p:sp>
      <p:sp>
        <p:nvSpPr>
          <p:cNvPr id="3" name="Notes Placeholder 2">
            <a:extLst>
              <a:ext uri="{FF2B5EF4-FFF2-40B4-BE49-F238E27FC236}">
                <a16:creationId xmlns:a16="http://schemas.microsoft.com/office/drawing/2014/main" id="{989E1681-F616-A053-452B-333D898C95ED}"/>
              </a:ext>
            </a:extLst>
          </p:cNvPr>
          <p:cNvSpPr>
            <a:spLocks noGrp="1"/>
          </p:cNvSpPr>
          <p:nvPr>
            <p:ph type="body" idx="1"/>
          </p:nvPr>
        </p:nvSpPr>
        <p:spPr>
          <a:xfrm>
            <a:off x="468630" y="2263140"/>
            <a:ext cx="5702776" cy="6583997"/>
          </a:xfrm>
        </p:spPr>
        <p:txBody>
          <a:bodyPr/>
          <a:lstStyle/>
          <a:p>
            <a:r>
              <a:rPr lang="en-US" altLang="en-US" sz="1600" dirty="0">
                <a:latin typeface="Arial" panose="020B0604020202020204" pitchFamily="34" charset="0"/>
                <a:cs typeface="Arial" panose="020B0604020202020204" pitchFamily="34" charset="0"/>
              </a:rPr>
              <a:t>Once the redesign work is complete, Melissa will provide a one-hour Zoom training meeting that will be recorded as an ongoing resource for your Club. The Training meeting will provide the information and</a:t>
            </a:r>
          </a:p>
          <a:p>
            <a:r>
              <a:rPr lang="en-US" altLang="en-US" sz="1600" dirty="0">
                <a:latin typeface="Arial" panose="020B0604020202020204" pitchFamily="34" charset="0"/>
                <a:cs typeface="Arial" panose="020B0604020202020204" pitchFamily="34" charset="0"/>
              </a:rPr>
              <a:t>helpful tips for you to keep your website fresh and up to date. 6 hours of Melissa’s time is allotted to the 2 meetings and redesign time.</a:t>
            </a:r>
          </a:p>
          <a:p>
            <a:r>
              <a:rPr lang="en-US" altLang="en-US" sz="1600" dirty="0">
                <a:latin typeface="Arial" panose="020B0604020202020204" pitchFamily="34" charset="0"/>
                <a:cs typeface="Arial" panose="020B0604020202020204" pitchFamily="34" charset="0"/>
              </a:rPr>
              <a:t>Cost- $300 plus HST.</a:t>
            </a:r>
          </a:p>
          <a:p>
            <a:endParaRPr lang="en-US" altLang="en-US" sz="1600" dirty="0">
              <a:latin typeface="Arial" panose="020B0604020202020204" pitchFamily="34" charset="0"/>
              <a:cs typeface="Arial" panose="020B0604020202020204" pitchFamily="34" charset="0"/>
            </a:endParaRPr>
          </a:p>
          <a:p>
            <a:r>
              <a:rPr lang="en-US" altLang="en-US" sz="1600" b="1" dirty="0">
                <a:latin typeface="Arial" panose="020B0604020202020204" pitchFamily="34" charset="0"/>
                <a:cs typeface="Arial" panose="020B0604020202020204" pitchFamily="34" charset="0"/>
              </a:rPr>
              <a:t>Special Co-op incentive</a:t>
            </a:r>
            <a:r>
              <a:rPr lang="en-US" altLang="en-US" sz="1600" dirty="0">
                <a:latin typeface="Arial" panose="020B0604020202020204" pitchFamily="34" charset="0"/>
                <a:cs typeface="Arial" panose="020B0604020202020204" pitchFamily="34" charset="0"/>
              </a:rPr>
              <a:t>- Upon completion of your Training meeting</a:t>
            </a:r>
          </a:p>
          <a:p>
            <a:r>
              <a:rPr lang="en-US" altLang="en-US" sz="1600" dirty="0">
                <a:latin typeface="Arial" panose="020B0604020202020204" pitchFamily="34" charset="0"/>
                <a:cs typeface="Arial" panose="020B0604020202020204" pitchFamily="34" charset="0"/>
              </a:rPr>
              <a:t>and follow up work on your website , all you have to do is:</a:t>
            </a:r>
          </a:p>
          <a:p>
            <a:r>
              <a:rPr lang="en-US" altLang="en-US" sz="1600" dirty="0">
                <a:latin typeface="Arial" panose="020B0604020202020204" pitchFamily="34" charset="0"/>
                <a:cs typeface="Arial" panose="020B0604020202020204" pitchFamily="34" charset="0"/>
              </a:rPr>
              <a:t>1. Ensure All Rotary logos are current and correctly used</a:t>
            </a:r>
          </a:p>
          <a:p>
            <a:r>
              <a:rPr lang="en-US" altLang="en-US" sz="1600" dirty="0">
                <a:latin typeface="Arial" panose="020B0604020202020204" pitchFamily="34" charset="0"/>
                <a:cs typeface="Arial" panose="020B0604020202020204" pitchFamily="34" charset="0"/>
              </a:rPr>
              <a:t>2. Following the training session , add 3 upcoming meetings or events</a:t>
            </a:r>
          </a:p>
          <a:p>
            <a:r>
              <a:rPr lang="en-US" altLang="en-US" sz="1600" dirty="0">
                <a:latin typeface="Arial" panose="020B0604020202020204" pitchFamily="34" charset="0"/>
                <a:cs typeface="Arial" panose="020B0604020202020204" pitchFamily="34" charset="0"/>
              </a:rPr>
              <a:t>3. Following the training session, add 3 Club Stories</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Once the District Public Relations Chair has been contacted and confirmed that all of these steps are completed,</a:t>
            </a:r>
          </a:p>
          <a:p>
            <a:r>
              <a:rPr lang="en-US" altLang="en-US" sz="1600" dirty="0">
                <a:latin typeface="Arial" panose="020B0604020202020204" pitchFamily="34" charset="0"/>
                <a:cs typeface="Arial" panose="020B0604020202020204" pitchFamily="34" charset="0"/>
              </a:rPr>
              <a:t> the District will reimburse you for 50% of the Program fee ($150 plus HST) for your club.</a:t>
            </a:r>
          </a:p>
          <a:p>
            <a:endParaRPr lang="en-US" dirty="0"/>
          </a:p>
        </p:txBody>
      </p:sp>
      <p:sp>
        <p:nvSpPr>
          <p:cNvPr id="4" name="Slide Number Placeholder 3">
            <a:extLst>
              <a:ext uri="{FF2B5EF4-FFF2-40B4-BE49-F238E27FC236}">
                <a16:creationId xmlns:a16="http://schemas.microsoft.com/office/drawing/2014/main" id="{81EA2A25-B8D1-6A6E-6299-EF9AFA95A517}"/>
              </a:ext>
            </a:extLst>
          </p:cNvPr>
          <p:cNvSpPr>
            <a:spLocks noGrp="1"/>
          </p:cNvSpPr>
          <p:nvPr>
            <p:ph type="sldNum" sz="quarter" idx="5"/>
          </p:nvPr>
        </p:nvSpPr>
        <p:spPr/>
        <p:txBody>
          <a:bodyPr/>
          <a:lstStyle/>
          <a:p>
            <a:fld id="{4E4EBCD0-932B-4529-8B78-747EC2BA211C}" type="slidenum">
              <a:rPr lang="en-CA" smtClean="0"/>
              <a:t>29</a:t>
            </a:fld>
            <a:endParaRPr lang="en-CA"/>
          </a:p>
        </p:txBody>
      </p:sp>
    </p:spTree>
    <p:extLst>
      <p:ext uri="{BB962C8B-B14F-4D97-AF65-F5344CB8AC3E}">
        <p14:creationId xmlns:p14="http://schemas.microsoft.com/office/powerpoint/2010/main" val="102135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365125"/>
            <a:ext cx="5486400" cy="3086100"/>
          </a:xfrm>
        </p:spPr>
      </p:sp>
      <p:sp>
        <p:nvSpPr>
          <p:cNvPr id="3" name="Notes Placeholder 2"/>
          <p:cNvSpPr>
            <a:spLocks noGrp="1"/>
          </p:cNvSpPr>
          <p:nvPr>
            <p:ph type="body" idx="1"/>
          </p:nvPr>
        </p:nvSpPr>
        <p:spPr>
          <a:xfrm>
            <a:off x="549275" y="3691890"/>
            <a:ext cx="5486400" cy="3600450"/>
          </a:xfrm>
        </p:spPr>
        <p:txBody>
          <a:bodyPr/>
          <a:lstStyle/>
          <a:p>
            <a:pPr>
              <a:spcBef>
                <a:spcPts val="800"/>
              </a:spcBef>
              <a:defRPr/>
            </a:pPr>
            <a:r>
              <a:rPr lang="en-US" altLang="en-US" sz="1800" dirty="0">
                <a:latin typeface="Arial" panose="020B0604020202020204" pitchFamily="34" charset="0"/>
                <a:cs typeface="Arial" panose="020B0604020202020204" pitchFamily="34" charset="0"/>
              </a:rPr>
              <a:t>Why a Positive Public Image ?</a:t>
            </a:r>
          </a:p>
          <a:p>
            <a:pPr>
              <a:spcBef>
                <a:spcPts val="800"/>
              </a:spcBef>
              <a:defRPr/>
            </a:pP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 Here’s The Bottom Line</a:t>
            </a:r>
          </a:p>
          <a:p>
            <a:pPr>
              <a:spcBef>
                <a:spcPts val="800"/>
              </a:spcBef>
              <a:defRPr/>
            </a:pPr>
            <a:r>
              <a:rPr lang="en-US" altLang="en-US" sz="1800" dirty="0">
                <a:latin typeface="Arial" panose="020B0604020202020204" pitchFamily="34" charset="0"/>
                <a:cs typeface="Arial" panose="020B0604020202020204" pitchFamily="34" charset="0"/>
              </a:rPr>
              <a:t>When your Rotary Club has a </a:t>
            </a:r>
            <a:r>
              <a:rPr lang="en-US" altLang="en-US" sz="1800" b="1" dirty="0">
                <a:latin typeface="Arial" panose="020B0604020202020204" pitchFamily="34" charset="0"/>
                <a:cs typeface="Arial" panose="020B0604020202020204" pitchFamily="34" charset="0"/>
              </a:rPr>
              <a:t>positive  public image</a:t>
            </a:r>
            <a:r>
              <a:rPr lang="en-US" altLang="en-US" sz="1800" dirty="0">
                <a:latin typeface="Arial" panose="020B0604020202020204" pitchFamily="34" charset="0"/>
                <a:cs typeface="Arial" panose="020B0604020202020204" pitchFamily="34" charset="0"/>
              </a:rPr>
              <a:t>:</a:t>
            </a:r>
          </a:p>
          <a:p>
            <a:pPr>
              <a:spcBef>
                <a:spcPts val="800"/>
              </a:spcBef>
              <a:defRPr/>
            </a:pPr>
            <a:endParaRPr lang="en-US" altLang="en-US" sz="1800" dirty="0">
              <a:latin typeface="Arial" panose="020B0604020202020204" pitchFamily="34" charset="0"/>
              <a:cs typeface="Arial" panose="020B0604020202020204" pitchFamily="34" charset="0"/>
            </a:endParaRPr>
          </a:p>
          <a:p>
            <a:pPr>
              <a:spcBef>
                <a:spcPts val="700"/>
              </a:spcBef>
              <a:defRPr/>
            </a:pPr>
            <a:r>
              <a:rPr lang="en-US" altLang="en-US" sz="1800" dirty="0">
                <a:latin typeface="Arial" panose="020B0604020202020204" pitchFamily="34" charset="0"/>
                <a:cs typeface="Arial" panose="020B0604020202020204" pitchFamily="34" charset="0"/>
              </a:rPr>
              <a:t>your current members are </a:t>
            </a:r>
            <a:r>
              <a:rPr lang="en-US" altLang="en-US" sz="1800" b="1" dirty="0">
                <a:latin typeface="Arial" panose="020B0604020202020204" pitchFamily="34" charset="0"/>
                <a:cs typeface="Arial" panose="020B0604020202020204" pitchFamily="34" charset="0"/>
              </a:rPr>
              <a:t>motivated</a:t>
            </a:r>
            <a:r>
              <a:rPr lang="en-US" altLang="en-US" sz="1800" dirty="0">
                <a:latin typeface="Arial" panose="020B0604020202020204" pitchFamily="34" charset="0"/>
                <a:cs typeface="Arial" panose="020B0604020202020204" pitchFamily="34" charset="0"/>
              </a:rPr>
              <a:t> to be active </a:t>
            </a:r>
          </a:p>
          <a:p>
            <a:pPr marL="2057400" indent="-215900">
              <a:spcBef>
                <a:spcPts val="900"/>
              </a:spcBef>
              <a:defRPr/>
            </a:pPr>
            <a:r>
              <a:rPr lang="en-US" altLang="en-US" sz="1800" dirty="0">
                <a:latin typeface="Arial" panose="020B0604020202020204" pitchFamily="34" charset="0"/>
                <a:cs typeface="Arial" panose="020B0604020202020204" pitchFamily="34" charset="0"/>
              </a:rPr>
              <a:t>              AND</a:t>
            </a:r>
          </a:p>
          <a:p>
            <a:pPr>
              <a:spcBef>
                <a:spcPts val="700"/>
              </a:spcBef>
              <a:defRPr/>
            </a:pPr>
            <a:r>
              <a:rPr lang="en-US" altLang="en-US" sz="1800" dirty="0">
                <a:latin typeface="Arial" panose="020B0604020202020204" pitchFamily="34" charset="0"/>
                <a:cs typeface="Arial" panose="020B0604020202020204" pitchFamily="34" charset="0"/>
              </a:rPr>
              <a:t> prospective members are </a:t>
            </a:r>
            <a:r>
              <a:rPr lang="en-US" altLang="en-US" sz="1800" b="1" dirty="0">
                <a:latin typeface="Arial" panose="020B0604020202020204" pitchFamily="34" charset="0"/>
                <a:cs typeface="Arial" panose="020B0604020202020204" pitchFamily="34" charset="0"/>
              </a:rPr>
              <a:t>eager</a:t>
            </a:r>
            <a:r>
              <a:rPr lang="en-US" altLang="en-US" sz="1800" dirty="0">
                <a:latin typeface="Arial" panose="020B0604020202020204" pitchFamily="34" charset="0"/>
                <a:cs typeface="Arial" panose="020B0604020202020204" pitchFamily="34" charset="0"/>
              </a:rPr>
              <a:t> to join your club</a:t>
            </a:r>
            <a:endParaRPr lang="en-US" sz="1800" dirty="0"/>
          </a:p>
        </p:txBody>
      </p:sp>
      <p:sp>
        <p:nvSpPr>
          <p:cNvPr id="4" name="Slide Number Placeholder 3"/>
          <p:cNvSpPr>
            <a:spLocks noGrp="1"/>
          </p:cNvSpPr>
          <p:nvPr>
            <p:ph type="sldNum" sz="quarter" idx="5"/>
          </p:nvPr>
        </p:nvSpPr>
        <p:spPr/>
        <p:txBody>
          <a:bodyPr/>
          <a:lstStyle/>
          <a:p>
            <a:fld id="{4E4EBCD0-932B-4529-8B78-747EC2BA211C}" type="slidenum">
              <a:rPr lang="en-CA" smtClean="0"/>
              <a:t>3</a:t>
            </a:fld>
            <a:endParaRPr lang="en-CA"/>
          </a:p>
        </p:txBody>
      </p:sp>
    </p:spTree>
    <p:extLst>
      <p:ext uri="{BB962C8B-B14F-4D97-AF65-F5344CB8AC3E}">
        <p14:creationId xmlns:p14="http://schemas.microsoft.com/office/powerpoint/2010/main" val="313872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DE47-F642-F313-4B6C-7DB6DB0A0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8C921-4816-5585-D081-49BEFF78FBF9}"/>
              </a:ext>
            </a:extLst>
          </p:cNvPr>
          <p:cNvSpPr>
            <a:spLocks noGrp="1" noRot="1" noChangeAspect="1"/>
          </p:cNvSpPr>
          <p:nvPr>
            <p:ph type="sldImg"/>
          </p:nvPr>
        </p:nvSpPr>
        <p:spPr>
          <a:xfrm>
            <a:off x="571500" y="422275"/>
            <a:ext cx="5486400" cy="3086100"/>
          </a:xfrm>
        </p:spPr>
      </p:sp>
      <p:sp>
        <p:nvSpPr>
          <p:cNvPr id="3" name="Notes Placeholder 2">
            <a:extLst>
              <a:ext uri="{FF2B5EF4-FFF2-40B4-BE49-F238E27FC236}">
                <a16:creationId xmlns:a16="http://schemas.microsoft.com/office/drawing/2014/main" id="{EC18A1AF-2BCB-FCF5-E2AE-DA6ABD06DECA}"/>
              </a:ext>
            </a:extLst>
          </p:cNvPr>
          <p:cNvSpPr>
            <a:spLocks noGrp="1"/>
          </p:cNvSpPr>
          <p:nvPr>
            <p:ph type="body" idx="1"/>
          </p:nvPr>
        </p:nvSpPr>
        <p:spPr/>
        <p:txBody>
          <a:bodyPr/>
          <a:lstStyle/>
          <a:p>
            <a:r>
              <a:rPr lang="en-US" altLang="en-US" sz="1600" dirty="0">
                <a:latin typeface="Arial" panose="020B0604020202020204" pitchFamily="34" charset="0"/>
                <a:cs typeface="Arial" panose="020B0604020202020204" pitchFamily="34" charset="0"/>
              </a:rPr>
              <a:t>Just one example: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We are looking at Bowmanville here  - top of the page</a:t>
            </a:r>
          </a:p>
          <a:p>
            <a:endParaRPr lang="en-US" dirty="0"/>
          </a:p>
        </p:txBody>
      </p:sp>
      <p:sp>
        <p:nvSpPr>
          <p:cNvPr id="4" name="Slide Number Placeholder 3">
            <a:extLst>
              <a:ext uri="{FF2B5EF4-FFF2-40B4-BE49-F238E27FC236}">
                <a16:creationId xmlns:a16="http://schemas.microsoft.com/office/drawing/2014/main" id="{B8A2CDC9-AA39-0CE8-4091-65B98BCAD6C6}"/>
              </a:ext>
            </a:extLst>
          </p:cNvPr>
          <p:cNvSpPr>
            <a:spLocks noGrp="1"/>
          </p:cNvSpPr>
          <p:nvPr>
            <p:ph type="sldNum" sz="quarter" idx="5"/>
          </p:nvPr>
        </p:nvSpPr>
        <p:spPr/>
        <p:txBody>
          <a:bodyPr/>
          <a:lstStyle/>
          <a:p>
            <a:fld id="{4E4EBCD0-932B-4529-8B78-747EC2BA211C}" type="slidenum">
              <a:rPr lang="en-CA" smtClean="0"/>
              <a:t>30</a:t>
            </a:fld>
            <a:endParaRPr lang="en-CA"/>
          </a:p>
        </p:txBody>
      </p:sp>
    </p:spTree>
    <p:extLst>
      <p:ext uri="{BB962C8B-B14F-4D97-AF65-F5344CB8AC3E}">
        <p14:creationId xmlns:p14="http://schemas.microsoft.com/office/powerpoint/2010/main" val="1792334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474C3-3C71-2E4D-DBFE-B93D03DE4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E0BBF-2B21-93E4-2579-C9C35C46C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164CA-D1A2-8447-3371-0AA30F39D016}"/>
              </a:ext>
            </a:extLst>
          </p:cNvPr>
          <p:cNvSpPr>
            <a:spLocks noGrp="1"/>
          </p:cNvSpPr>
          <p:nvPr>
            <p:ph type="body" idx="1"/>
          </p:nvPr>
        </p:nvSpPr>
        <p:spPr/>
        <p:txBody>
          <a:bodyPr/>
          <a:lstStyle/>
          <a:p>
            <a:r>
              <a:rPr lang="en-US" altLang="en-US" sz="1600" dirty="0">
                <a:latin typeface="Arial" panose="020B0604020202020204" pitchFamily="34" charset="0"/>
                <a:cs typeface="Arial" panose="020B0604020202020204" pitchFamily="34" charset="0"/>
              </a:rPr>
              <a:t>Just one example: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We are looking at Bowmanville here  - middle of the page</a:t>
            </a:r>
          </a:p>
          <a:p>
            <a:endParaRPr lang="en-US" dirty="0"/>
          </a:p>
        </p:txBody>
      </p:sp>
      <p:sp>
        <p:nvSpPr>
          <p:cNvPr id="4" name="Slide Number Placeholder 3">
            <a:extLst>
              <a:ext uri="{FF2B5EF4-FFF2-40B4-BE49-F238E27FC236}">
                <a16:creationId xmlns:a16="http://schemas.microsoft.com/office/drawing/2014/main" id="{4C95772F-049F-1FD7-AD0B-676B78F5F130}"/>
              </a:ext>
            </a:extLst>
          </p:cNvPr>
          <p:cNvSpPr>
            <a:spLocks noGrp="1"/>
          </p:cNvSpPr>
          <p:nvPr>
            <p:ph type="sldNum" sz="quarter" idx="5"/>
          </p:nvPr>
        </p:nvSpPr>
        <p:spPr/>
        <p:txBody>
          <a:bodyPr/>
          <a:lstStyle/>
          <a:p>
            <a:fld id="{4E4EBCD0-932B-4529-8B78-747EC2BA211C}" type="slidenum">
              <a:rPr lang="en-CA" smtClean="0"/>
              <a:t>31</a:t>
            </a:fld>
            <a:endParaRPr lang="en-CA"/>
          </a:p>
        </p:txBody>
      </p:sp>
    </p:spTree>
    <p:extLst>
      <p:ext uri="{BB962C8B-B14F-4D97-AF65-F5344CB8AC3E}">
        <p14:creationId xmlns:p14="http://schemas.microsoft.com/office/powerpoint/2010/main" val="1329977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99200-AB4E-DA56-D9BC-103D184CF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083A6-5B7A-DBD0-2880-A17DA99DC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310227-6825-22F0-83C1-DF0DB9F9F3C4}"/>
              </a:ext>
            </a:extLst>
          </p:cNvPr>
          <p:cNvSpPr>
            <a:spLocks noGrp="1"/>
          </p:cNvSpPr>
          <p:nvPr>
            <p:ph type="body" idx="1"/>
          </p:nvPr>
        </p:nvSpPr>
        <p:spPr/>
        <p:txBody>
          <a:bodyPr/>
          <a:lstStyle/>
          <a:p>
            <a:r>
              <a:rPr lang="en-US" altLang="en-US" sz="1600" dirty="0">
                <a:latin typeface="Arial" panose="020B0604020202020204" pitchFamily="34" charset="0"/>
                <a:cs typeface="Arial" panose="020B0604020202020204" pitchFamily="34" charset="0"/>
              </a:rPr>
              <a:t>Just one example:</a:t>
            </a: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We are looking at Bowmanville here  - bottom  of the page</a:t>
            </a:r>
          </a:p>
          <a:p>
            <a:endParaRPr lang="en-US" altLang="en-US" sz="1600" dirty="0">
              <a:latin typeface="Arial" panose="020B0604020202020204" pitchFamily="34" charset="0"/>
              <a:cs typeface="Arial" panose="020B0604020202020204" pitchFamily="34" charset="0"/>
            </a:endParaRPr>
          </a:p>
          <a:p>
            <a:endParaRPr lang="en-US" altLang="en-US" sz="1600" dirty="0">
              <a:latin typeface="Arial" panose="020B0604020202020204" pitchFamily="34" charset="0"/>
              <a:cs typeface="Arial" panose="020B0604020202020204" pitchFamily="34" charset="0"/>
            </a:endParaRPr>
          </a:p>
          <a:p>
            <a:r>
              <a:rPr lang="en-US" altLang="en-US" sz="1600" dirty="0">
                <a:latin typeface="Arial" panose="020B0604020202020204" pitchFamily="34" charset="0"/>
                <a:cs typeface="Arial" panose="020B0604020202020204" pitchFamily="34" charset="0"/>
              </a:rPr>
              <a:t>NOTE: Last year’s page . They have changed the theme if you look at their page this year</a:t>
            </a:r>
          </a:p>
          <a:p>
            <a:endParaRPr lang="en-US" dirty="0"/>
          </a:p>
        </p:txBody>
      </p:sp>
      <p:sp>
        <p:nvSpPr>
          <p:cNvPr id="4" name="Slide Number Placeholder 3">
            <a:extLst>
              <a:ext uri="{FF2B5EF4-FFF2-40B4-BE49-F238E27FC236}">
                <a16:creationId xmlns:a16="http://schemas.microsoft.com/office/drawing/2014/main" id="{6F7D3D4F-7ACD-B3B7-C8BB-1479A0E674B6}"/>
              </a:ext>
            </a:extLst>
          </p:cNvPr>
          <p:cNvSpPr>
            <a:spLocks noGrp="1"/>
          </p:cNvSpPr>
          <p:nvPr>
            <p:ph type="sldNum" sz="quarter" idx="5"/>
          </p:nvPr>
        </p:nvSpPr>
        <p:spPr/>
        <p:txBody>
          <a:bodyPr/>
          <a:lstStyle/>
          <a:p>
            <a:fld id="{4E4EBCD0-932B-4529-8B78-747EC2BA211C}" type="slidenum">
              <a:rPr lang="en-CA" smtClean="0"/>
              <a:t>32</a:t>
            </a:fld>
            <a:endParaRPr lang="en-CA"/>
          </a:p>
        </p:txBody>
      </p:sp>
    </p:spTree>
    <p:extLst>
      <p:ext uri="{BB962C8B-B14F-4D97-AF65-F5344CB8AC3E}">
        <p14:creationId xmlns:p14="http://schemas.microsoft.com/office/powerpoint/2010/main" val="2813935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17F5-A93E-F85D-FF07-7D4BB61CB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18E9C-07E4-BA4F-87D6-D2F6EF6A5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2D2FA-DB00-FFB2-DD61-140DD6A3C8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3A1D90-F4DB-54EF-E8B0-0CF1C3B55D81}"/>
              </a:ext>
            </a:extLst>
          </p:cNvPr>
          <p:cNvSpPr>
            <a:spLocks noGrp="1"/>
          </p:cNvSpPr>
          <p:nvPr>
            <p:ph type="sldNum" sz="quarter" idx="5"/>
          </p:nvPr>
        </p:nvSpPr>
        <p:spPr/>
        <p:txBody>
          <a:bodyPr/>
          <a:lstStyle/>
          <a:p>
            <a:fld id="{4E4EBCD0-932B-4529-8B78-747EC2BA211C}" type="slidenum">
              <a:rPr lang="en-CA" smtClean="0"/>
              <a:t>33</a:t>
            </a:fld>
            <a:endParaRPr lang="en-CA"/>
          </a:p>
        </p:txBody>
      </p:sp>
    </p:spTree>
    <p:extLst>
      <p:ext uri="{BB962C8B-B14F-4D97-AF65-F5344CB8AC3E}">
        <p14:creationId xmlns:p14="http://schemas.microsoft.com/office/powerpoint/2010/main" val="70213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4975"/>
            <a:ext cx="5486400" cy="3086100"/>
          </a:xfrm>
        </p:spPr>
      </p:sp>
      <p:sp>
        <p:nvSpPr>
          <p:cNvPr id="3" name="Notes Placeholder 2"/>
          <p:cNvSpPr>
            <a:spLocks noGrp="1"/>
          </p:cNvSpPr>
          <p:nvPr>
            <p:ph type="body" idx="1"/>
          </p:nvPr>
        </p:nvSpPr>
        <p:spPr>
          <a:xfrm>
            <a:off x="685800" y="3822701"/>
            <a:ext cx="5486400" cy="3600450"/>
          </a:xfrm>
        </p:spPr>
        <p:txBody>
          <a:bodyPr/>
          <a:lstStyle/>
          <a:p>
            <a:pPr>
              <a:spcBef>
                <a:spcPts val="700"/>
              </a:spcBef>
            </a:pPr>
            <a:r>
              <a:rPr lang="en-US" altLang="en-US" sz="1600" dirty="0">
                <a:latin typeface="Arial" panose="020B0604020202020204" pitchFamily="34" charset="0"/>
                <a:cs typeface="Arial" panose="020B0604020202020204" pitchFamily="34" charset="0"/>
              </a:rPr>
              <a:t>Although most of our presentation today is about social</a:t>
            </a:r>
          </a:p>
          <a:p>
            <a:pPr>
              <a:spcBef>
                <a:spcPts val="700"/>
              </a:spcBef>
            </a:pPr>
            <a:r>
              <a:rPr lang="en-US" altLang="en-US" sz="1600" dirty="0">
                <a:latin typeface="Arial" panose="020B0604020202020204" pitchFamily="34" charset="0"/>
                <a:cs typeface="Arial" panose="020B0604020202020204" pitchFamily="34" charset="0"/>
              </a:rPr>
              <a:t> media and what is coming up in the new year,</a:t>
            </a:r>
          </a:p>
          <a:p>
            <a:pPr>
              <a:spcBef>
                <a:spcPts val="700"/>
              </a:spcBef>
            </a:pPr>
            <a:r>
              <a:rPr lang="en-US" altLang="en-US" sz="1600" dirty="0">
                <a:latin typeface="Arial" panose="020B0604020202020204" pitchFamily="34" charset="0"/>
                <a:cs typeface="Arial" panose="020B0604020202020204" pitchFamily="34" charset="0"/>
              </a:rPr>
              <a:t> we think it is very important that you also use</a:t>
            </a:r>
          </a:p>
          <a:p>
            <a:pPr>
              <a:spcBef>
                <a:spcPts val="700"/>
              </a:spcBef>
            </a:pPr>
            <a:r>
              <a:rPr lang="en-US" altLang="en-US" sz="1600" dirty="0">
                <a:latin typeface="Arial" panose="020B0604020202020204" pitchFamily="34" charset="0"/>
                <a:cs typeface="Arial" panose="020B0604020202020204" pitchFamily="34" charset="0"/>
              </a:rPr>
              <a:t> the mainstream media too,   to tell your club’s story.</a:t>
            </a:r>
          </a:p>
          <a:p>
            <a:pPr>
              <a:spcBef>
                <a:spcPts val="700"/>
              </a:spcBef>
            </a:pPr>
            <a:endParaRPr lang="en-US" altLang="en-US" sz="1600" dirty="0">
              <a:latin typeface="Arial" panose="020B0604020202020204" pitchFamily="34" charset="0"/>
              <a:cs typeface="Arial" panose="020B0604020202020204" pitchFamily="34" charset="0"/>
            </a:endParaRPr>
          </a:p>
          <a:p>
            <a:pPr>
              <a:spcBef>
                <a:spcPts val="700"/>
              </a:spcBef>
            </a:pPr>
            <a:r>
              <a:rPr lang="en-US" altLang="en-US" sz="1600" dirty="0">
                <a:latin typeface="Arial" panose="020B0604020202020204" pitchFamily="34" charset="0"/>
                <a:cs typeface="Arial" panose="020B0604020202020204" pitchFamily="34" charset="0"/>
              </a:rPr>
              <a:t>I can think of no one better to give you some tips on </a:t>
            </a:r>
          </a:p>
          <a:p>
            <a:pPr>
              <a:spcBef>
                <a:spcPts val="700"/>
              </a:spcBef>
            </a:pPr>
            <a:r>
              <a:rPr lang="en-US" altLang="en-US" sz="1600" dirty="0">
                <a:latin typeface="Arial" panose="020B0604020202020204" pitchFamily="34" charset="0"/>
                <a:cs typeface="Arial" panose="020B0604020202020204" pitchFamily="34" charset="0"/>
              </a:rPr>
              <a:t>How to talk to the media , than Joe Solway.</a:t>
            </a:r>
          </a:p>
          <a:p>
            <a:pPr>
              <a:spcBef>
                <a:spcPts val="700"/>
              </a:spcBef>
            </a:pPr>
            <a:endParaRPr lang="en-US" altLang="en-US" sz="1600" dirty="0">
              <a:latin typeface="Arial" panose="020B0604020202020204" pitchFamily="34" charset="0"/>
              <a:cs typeface="Arial" panose="020B0604020202020204" pitchFamily="34" charset="0"/>
            </a:endParaRPr>
          </a:p>
          <a:p>
            <a:pPr>
              <a:spcBef>
                <a:spcPts val="700"/>
              </a:spcBef>
            </a:pPr>
            <a:r>
              <a:rPr lang="en-US" altLang="en-US" sz="1600" dirty="0">
                <a:latin typeface="Arial" panose="020B0604020202020204" pitchFamily="34" charset="0"/>
                <a:cs typeface="Arial" panose="020B0604020202020204" pitchFamily="34" charset="0"/>
              </a:rPr>
              <a:t>Joe, the floor is yours….. , </a:t>
            </a:r>
          </a:p>
          <a:p>
            <a:endParaRPr lang="en-US" dirty="0"/>
          </a:p>
        </p:txBody>
      </p:sp>
      <p:sp>
        <p:nvSpPr>
          <p:cNvPr id="4" name="Slide Number Placeholder 3"/>
          <p:cNvSpPr>
            <a:spLocks noGrp="1"/>
          </p:cNvSpPr>
          <p:nvPr>
            <p:ph type="sldNum" sz="quarter" idx="5"/>
          </p:nvPr>
        </p:nvSpPr>
        <p:spPr/>
        <p:txBody>
          <a:bodyPr/>
          <a:lstStyle/>
          <a:p>
            <a:fld id="{4E4EBCD0-932B-4529-8B78-747EC2BA211C}" type="slidenum">
              <a:rPr lang="en-CA" smtClean="0"/>
              <a:t>4</a:t>
            </a:fld>
            <a:endParaRPr lang="en-CA"/>
          </a:p>
        </p:txBody>
      </p:sp>
    </p:spTree>
    <p:extLst>
      <p:ext uri="{BB962C8B-B14F-4D97-AF65-F5344CB8AC3E}">
        <p14:creationId xmlns:p14="http://schemas.microsoft.com/office/powerpoint/2010/main" val="313872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479425"/>
            <a:ext cx="5486400" cy="3086100"/>
          </a:xfrm>
        </p:spPr>
      </p:sp>
      <p:sp>
        <p:nvSpPr>
          <p:cNvPr id="3" name="Notes Placeholder 2"/>
          <p:cNvSpPr>
            <a:spLocks noGrp="1"/>
          </p:cNvSpPr>
          <p:nvPr>
            <p:ph type="body" idx="1"/>
          </p:nvPr>
        </p:nvSpPr>
        <p:spPr>
          <a:xfrm>
            <a:off x="377825" y="3863340"/>
            <a:ext cx="5486400" cy="3600450"/>
          </a:xfrm>
        </p:spPr>
        <p:txBody>
          <a:bodyPr/>
          <a:lstStyle/>
          <a:p>
            <a:r>
              <a:rPr lang="en-US" sz="1600" dirty="0"/>
              <a:t>Why should we use Social media to tell your Rotary Story?</a:t>
            </a:r>
          </a:p>
        </p:txBody>
      </p:sp>
      <p:sp>
        <p:nvSpPr>
          <p:cNvPr id="4" name="Slide Number Placeholder 3"/>
          <p:cNvSpPr>
            <a:spLocks noGrp="1"/>
          </p:cNvSpPr>
          <p:nvPr>
            <p:ph type="sldNum" sz="quarter" idx="5"/>
          </p:nvPr>
        </p:nvSpPr>
        <p:spPr/>
        <p:txBody>
          <a:bodyPr/>
          <a:lstStyle/>
          <a:p>
            <a:fld id="{4E4EBCD0-932B-4529-8B78-747EC2BA211C}" type="slidenum">
              <a:rPr lang="en-CA" smtClean="0"/>
              <a:t>5</a:t>
            </a:fld>
            <a:endParaRPr lang="en-CA"/>
          </a:p>
        </p:txBody>
      </p:sp>
    </p:spTree>
    <p:extLst>
      <p:ext uri="{BB962C8B-B14F-4D97-AF65-F5344CB8AC3E}">
        <p14:creationId xmlns:p14="http://schemas.microsoft.com/office/powerpoint/2010/main" val="31387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A531C-D2A0-03F0-A881-5C34E89493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3A94C-F74F-AAA4-45F6-F87B7C878B00}"/>
              </a:ext>
            </a:extLst>
          </p:cNvPr>
          <p:cNvSpPr>
            <a:spLocks noGrp="1" noRot="1" noChangeAspect="1"/>
          </p:cNvSpPr>
          <p:nvPr>
            <p:ph type="sldImg"/>
          </p:nvPr>
        </p:nvSpPr>
        <p:spPr>
          <a:xfrm>
            <a:off x="857250" y="309563"/>
            <a:ext cx="4732338" cy="2662237"/>
          </a:xfrm>
        </p:spPr>
      </p:sp>
      <p:sp>
        <p:nvSpPr>
          <p:cNvPr id="3" name="Notes Placeholder 2">
            <a:extLst>
              <a:ext uri="{FF2B5EF4-FFF2-40B4-BE49-F238E27FC236}">
                <a16:creationId xmlns:a16="http://schemas.microsoft.com/office/drawing/2014/main" id="{B37DAD87-5FB0-FE2A-0309-26F596CD6C35}"/>
              </a:ext>
            </a:extLst>
          </p:cNvPr>
          <p:cNvSpPr>
            <a:spLocks noGrp="1"/>
          </p:cNvSpPr>
          <p:nvPr>
            <p:ph type="body" idx="1"/>
          </p:nvPr>
        </p:nvSpPr>
        <p:spPr>
          <a:xfrm>
            <a:off x="857250" y="3188970"/>
            <a:ext cx="5486400" cy="4709160"/>
          </a:xfrm>
        </p:spPr>
        <p:txBody>
          <a:bodyPr/>
          <a:lstStyle/>
          <a:p>
            <a:pPr>
              <a:defRPr/>
            </a:pPr>
            <a:r>
              <a:rPr lang="en-US" altLang="en-US" sz="1600" b="1" dirty="0">
                <a:latin typeface="Arial" panose="020B0604020202020204" pitchFamily="34" charset="0"/>
                <a:cs typeface="Arial" panose="020B0604020202020204" pitchFamily="34" charset="0"/>
              </a:rPr>
              <a:t>WHY?     To Create Connections</a:t>
            </a:r>
          </a:p>
          <a:p>
            <a:pPr>
              <a:defRPr/>
            </a:pPr>
            <a:endParaRPr lang="en-US" altLang="en-US" sz="1600" dirty="0">
              <a:latin typeface="Arial" panose="020B0604020202020204" pitchFamily="34" charset="0"/>
              <a:cs typeface="Arial" panose="020B0604020202020204" pitchFamily="34" charset="0"/>
            </a:endParaRPr>
          </a:p>
          <a:p>
            <a:pPr eaLnBrk="1" hangingPunct="1">
              <a:spcBef>
                <a:spcPts val="700"/>
              </a:spcBef>
              <a:buFont typeface="Arial" panose="020B0604020202020204" pitchFamily="34" charset="0"/>
              <a:buNone/>
              <a:defRPr/>
            </a:pPr>
            <a:r>
              <a:rPr lang="en-US" altLang="en-US" sz="1600" dirty="0">
                <a:latin typeface="Arial" panose="020B0604020202020204" pitchFamily="34" charset="0"/>
                <a:cs typeface="Arial" panose="020B0604020202020204" pitchFamily="34" charset="0"/>
              </a:rPr>
              <a:t>A well-built media presence will help you create </a:t>
            </a:r>
          </a:p>
          <a:p>
            <a:pPr eaLnBrk="1" hangingPunct="1">
              <a:spcBef>
                <a:spcPts val="700"/>
              </a:spcBef>
              <a:buFont typeface="Arial" panose="020B0604020202020204" pitchFamily="34" charset="0"/>
              <a:buNone/>
              <a:defRPr/>
            </a:pPr>
            <a:r>
              <a:rPr lang="en-US" altLang="en-US" sz="1600" dirty="0">
                <a:latin typeface="Arial" panose="020B0604020202020204" pitchFamily="34" charset="0"/>
                <a:cs typeface="Arial" panose="020B0604020202020204" pitchFamily="34" charset="0"/>
              </a:rPr>
              <a:t>connections in your community and beyond, </a:t>
            </a:r>
          </a:p>
          <a:p>
            <a:pPr eaLnBrk="1" hangingPunct="1">
              <a:spcBef>
                <a:spcPts val="700"/>
              </a:spcBef>
              <a:buFont typeface="Arial" panose="020B0604020202020204" pitchFamily="34" charset="0"/>
              <a:buNone/>
              <a:defRPr/>
            </a:pPr>
            <a:r>
              <a:rPr lang="en-US" altLang="en-US" sz="1600" dirty="0">
                <a:latin typeface="Arial" panose="020B0604020202020204" pitchFamily="34" charset="0"/>
                <a:cs typeface="Arial" panose="020B0604020202020204" pitchFamily="34" charset="0"/>
              </a:rPr>
              <a:t>from building awareness of your club’s presence</a:t>
            </a:r>
          </a:p>
          <a:p>
            <a:pPr eaLnBrk="1" hangingPunct="1">
              <a:spcBef>
                <a:spcPts val="700"/>
              </a:spcBef>
              <a:buFont typeface="Arial" panose="020B0604020202020204" pitchFamily="34" charset="0"/>
              <a:buNone/>
              <a:defRPr/>
            </a:pPr>
            <a:r>
              <a:rPr lang="en-US" altLang="en-US" sz="1600" dirty="0">
                <a:latin typeface="Arial" panose="020B0604020202020204" pitchFamily="34" charset="0"/>
                <a:cs typeface="Arial" panose="020B0604020202020204" pitchFamily="34" charset="0"/>
              </a:rPr>
              <a:t> to showcasing its success.</a:t>
            </a:r>
          </a:p>
          <a:p>
            <a:pPr eaLnBrk="1" hangingPunct="1">
              <a:spcBef>
                <a:spcPts val="700"/>
              </a:spcBef>
              <a:buFont typeface="Arial" panose="020B0604020202020204" pitchFamily="34" charset="0"/>
              <a:buNone/>
              <a:defRPr/>
            </a:pPr>
            <a:endParaRPr lang="en-US" altLang="en-US" sz="1600" dirty="0">
              <a:latin typeface="Arial" panose="020B0604020202020204" pitchFamily="34" charset="0"/>
              <a:cs typeface="Arial" panose="020B0604020202020204" pitchFamily="34" charset="0"/>
            </a:endParaRPr>
          </a:p>
          <a:p>
            <a:pPr eaLnBrk="1" hangingPunct="1">
              <a:spcBef>
                <a:spcPts val="700"/>
              </a:spcBef>
              <a:buFont typeface="Arial" panose="020B0604020202020204" pitchFamily="34" charset="0"/>
              <a:buNone/>
              <a:defRPr/>
            </a:pPr>
            <a:r>
              <a:rPr lang="en-US" altLang="en-US" sz="1600" dirty="0">
                <a:latin typeface="Arial" panose="020B0604020202020204" pitchFamily="34" charset="0"/>
                <a:cs typeface="Arial" panose="020B0604020202020204" pitchFamily="34" charset="0"/>
              </a:rPr>
              <a:t>Who are you Connecting with?</a:t>
            </a:r>
          </a:p>
          <a:p>
            <a:pPr marL="457200" indent="-457200" eaLnBrk="1" hangingPunct="1">
              <a:spcBef>
                <a:spcPts val="700"/>
              </a:spcBef>
              <a:defRPr/>
            </a:pPr>
            <a:r>
              <a:rPr lang="en-US" altLang="en-US" sz="1600" dirty="0">
                <a:latin typeface="Arial" panose="020B0604020202020204" pitchFamily="34" charset="0"/>
                <a:cs typeface="Arial" panose="020B0604020202020204" pitchFamily="34" charset="0"/>
              </a:rPr>
              <a:t>Current members</a:t>
            </a:r>
          </a:p>
          <a:p>
            <a:pPr marL="457200" indent="-457200" eaLnBrk="1" hangingPunct="1">
              <a:spcBef>
                <a:spcPts val="700"/>
              </a:spcBef>
              <a:defRPr/>
            </a:pPr>
            <a:r>
              <a:rPr lang="en-US" altLang="en-US" sz="1600" dirty="0">
                <a:latin typeface="Arial" panose="020B0604020202020204" pitchFamily="34" charset="0"/>
                <a:cs typeface="Arial" panose="020B0604020202020204" pitchFamily="34" charset="0"/>
              </a:rPr>
              <a:t>Potential members</a:t>
            </a:r>
          </a:p>
          <a:p>
            <a:pPr marL="457200" indent="-457200" eaLnBrk="1" hangingPunct="1">
              <a:spcBef>
                <a:spcPts val="700"/>
              </a:spcBef>
              <a:defRPr/>
            </a:pPr>
            <a:r>
              <a:rPr lang="en-US" altLang="en-US" sz="1600" dirty="0">
                <a:latin typeface="Arial" panose="020B0604020202020204" pitchFamily="34" charset="0"/>
                <a:cs typeface="Arial" panose="020B0604020202020204" pitchFamily="34" charset="0"/>
              </a:rPr>
              <a:t>Community partners</a:t>
            </a:r>
          </a:p>
          <a:p>
            <a:pPr marL="457200" indent="-457200" eaLnBrk="1" hangingPunct="1">
              <a:spcBef>
                <a:spcPts val="700"/>
              </a:spcBef>
              <a:defRPr/>
            </a:pPr>
            <a:r>
              <a:rPr lang="en-US" altLang="en-US" sz="1600" dirty="0">
                <a:latin typeface="Arial" panose="020B0604020202020204" pitchFamily="34" charset="0"/>
                <a:cs typeface="Arial" panose="020B0604020202020204" pitchFamily="34" charset="0"/>
              </a:rPr>
              <a:t>Event sponsors</a:t>
            </a:r>
          </a:p>
          <a:p>
            <a:pPr marL="457200" indent="-457200" eaLnBrk="1" hangingPunct="1">
              <a:spcBef>
                <a:spcPts val="700"/>
              </a:spcBef>
              <a:defRPr/>
            </a:pPr>
            <a:r>
              <a:rPr lang="en-US" altLang="en-US" sz="1600" dirty="0">
                <a:latin typeface="Arial" panose="020B0604020202020204" pitchFamily="34" charset="0"/>
                <a:cs typeface="Arial" panose="020B0604020202020204" pitchFamily="34" charset="0"/>
              </a:rPr>
              <a:t>Attendees</a:t>
            </a:r>
          </a:p>
          <a:p>
            <a:endParaRPr lang="en-US" dirty="0"/>
          </a:p>
        </p:txBody>
      </p:sp>
      <p:sp>
        <p:nvSpPr>
          <p:cNvPr id="4" name="Slide Number Placeholder 3">
            <a:extLst>
              <a:ext uri="{FF2B5EF4-FFF2-40B4-BE49-F238E27FC236}">
                <a16:creationId xmlns:a16="http://schemas.microsoft.com/office/drawing/2014/main" id="{590537B2-A034-E80A-E17A-9E3C262F9CA4}"/>
              </a:ext>
            </a:extLst>
          </p:cNvPr>
          <p:cNvSpPr>
            <a:spLocks noGrp="1"/>
          </p:cNvSpPr>
          <p:nvPr>
            <p:ph type="sldNum" sz="quarter" idx="5"/>
          </p:nvPr>
        </p:nvSpPr>
        <p:spPr/>
        <p:txBody>
          <a:bodyPr/>
          <a:lstStyle/>
          <a:p>
            <a:fld id="{4E4EBCD0-932B-4529-8B78-747EC2BA211C}" type="slidenum">
              <a:rPr lang="en-CA" smtClean="0"/>
              <a:t>6</a:t>
            </a:fld>
            <a:endParaRPr lang="en-CA"/>
          </a:p>
        </p:txBody>
      </p:sp>
    </p:spTree>
    <p:extLst>
      <p:ext uri="{BB962C8B-B14F-4D97-AF65-F5344CB8AC3E}">
        <p14:creationId xmlns:p14="http://schemas.microsoft.com/office/powerpoint/2010/main" val="82386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DF8E-2F4C-C3E0-70FD-F035CC68C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418F8-CD90-0C98-0A34-81751DBF2318}"/>
              </a:ext>
            </a:extLst>
          </p:cNvPr>
          <p:cNvSpPr>
            <a:spLocks noGrp="1" noRot="1" noChangeAspect="1"/>
          </p:cNvSpPr>
          <p:nvPr>
            <p:ph type="sldImg"/>
          </p:nvPr>
        </p:nvSpPr>
        <p:spPr>
          <a:xfrm>
            <a:off x="881063" y="373063"/>
            <a:ext cx="4787900" cy="2693987"/>
          </a:xfrm>
        </p:spPr>
      </p:sp>
      <p:sp>
        <p:nvSpPr>
          <p:cNvPr id="3" name="Notes Placeholder 2">
            <a:extLst>
              <a:ext uri="{FF2B5EF4-FFF2-40B4-BE49-F238E27FC236}">
                <a16:creationId xmlns:a16="http://schemas.microsoft.com/office/drawing/2014/main" id="{39E963D8-AAD6-AE5E-0D50-5ADC28BF659A}"/>
              </a:ext>
            </a:extLst>
          </p:cNvPr>
          <p:cNvSpPr>
            <a:spLocks noGrp="1"/>
          </p:cNvSpPr>
          <p:nvPr>
            <p:ph type="body" idx="1"/>
          </p:nvPr>
        </p:nvSpPr>
        <p:spPr>
          <a:xfrm>
            <a:off x="685800" y="3285490"/>
            <a:ext cx="5486400" cy="5309869"/>
          </a:xfrm>
        </p:spPr>
        <p:txBody>
          <a:bodyPr/>
          <a:lstStyle/>
          <a:p>
            <a:r>
              <a:rPr lang="en-US" altLang="en-US" sz="1600" b="1" dirty="0">
                <a:solidFill>
                  <a:schemeClr val="tx1"/>
                </a:solidFill>
                <a:latin typeface="Arial" panose="020B0604020202020204" pitchFamily="34" charset="0"/>
                <a:cs typeface="Arial" panose="020B0604020202020204" pitchFamily="34" charset="0"/>
              </a:rPr>
              <a:t>Do You Want New Members in Your Club? </a:t>
            </a:r>
            <a:br>
              <a:rPr lang="en-US" altLang="en-US" sz="1600" b="1" dirty="0">
                <a:solidFill>
                  <a:schemeClr val="tx1"/>
                </a:solidFill>
                <a:latin typeface="Arial" panose="020B0604020202020204" pitchFamily="34" charset="0"/>
                <a:cs typeface="Arial" panose="020B0604020202020204" pitchFamily="34" charset="0"/>
              </a:rPr>
            </a:br>
            <a:br>
              <a:rPr lang="en-US" altLang="en-US" sz="1600" b="1" dirty="0">
                <a:solidFill>
                  <a:schemeClr val="tx1"/>
                </a:solidFill>
                <a:latin typeface="Arial" panose="020B0604020202020204" pitchFamily="34" charset="0"/>
                <a:cs typeface="Arial" panose="020B0604020202020204" pitchFamily="34" charset="0"/>
              </a:rPr>
            </a:br>
            <a:r>
              <a:rPr lang="en-US" altLang="en-US" sz="1600" b="1" dirty="0">
                <a:solidFill>
                  <a:schemeClr val="tx1"/>
                </a:solidFill>
                <a:latin typeface="Arial" panose="020B0604020202020204" pitchFamily="34" charset="0"/>
                <a:cs typeface="Arial" panose="020B0604020202020204" pitchFamily="34" charset="0"/>
              </a:rPr>
              <a:t>YOU HAVE TO GET SOCIAL     from Evan Burrell</a:t>
            </a:r>
          </a:p>
          <a:p>
            <a:r>
              <a:rPr lang="en-US" altLang="en-US" sz="1600" dirty="0">
                <a:latin typeface="Arial" panose="020B0604020202020204" pitchFamily="34" charset="0"/>
                <a:cs typeface="Arial" panose="020B0604020202020204" pitchFamily="34" charset="0"/>
              </a:rPr>
              <a:t>This year’ s District Governor for D9660 in Australia with a </a:t>
            </a:r>
          </a:p>
          <a:p>
            <a:r>
              <a:rPr lang="en-US" altLang="en-US" sz="1600" dirty="0">
                <a:latin typeface="Arial" panose="020B0604020202020204" pitchFamily="34" charset="0"/>
                <a:cs typeface="Arial" panose="020B0604020202020204" pitchFamily="34" charset="0"/>
              </a:rPr>
              <a:t>huge International following on social media. Please check him out, follow him, become his friend. You won’t be disappointed.</a:t>
            </a:r>
            <a:endParaRPr lang="en-US" altLang="en-US" sz="1600" b="1" dirty="0">
              <a:solidFill>
                <a:schemeClr val="tx1"/>
              </a:solidFill>
              <a:latin typeface="Arial" panose="020B0604020202020204" pitchFamily="34" charset="0"/>
              <a:cs typeface="Arial" panose="020B0604020202020204" pitchFamily="34" charset="0"/>
            </a:endParaRPr>
          </a:p>
          <a:p>
            <a:endParaRPr lang="en-US" altLang="en-US" sz="1600" b="1" dirty="0">
              <a:solidFill>
                <a:schemeClr val="tx1"/>
              </a:solidFill>
              <a:latin typeface="Arial" panose="020B0604020202020204" pitchFamily="34" charset="0"/>
              <a:cs typeface="Arial" panose="020B0604020202020204" pitchFamily="34" charset="0"/>
            </a:endParaRPr>
          </a:p>
          <a:p>
            <a:pPr>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“While it can seem overwhelming, social media is the </a:t>
            </a:r>
          </a:p>
          <a:p>
            <a:pPr>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best Rotary  promotional tool for building strong </a:t>
            </a:r>
          </a:p>
          <a:p>
            <a:pPr>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relationships  and engaging with your community. </a:t>
            </a:r>
          </a:p>
          <a:p>
            <a:pPr>
              <a:spcBef>
                <a:spcPct val="0"/>
              </a:spcBef>
              <a:buFontTx/>
              <a:buNone/>
            </a:pPr>
            <a:endParaRPr lang="en-US" altLang="en-US" sz="1600" dirty="0">
              <a:solidFill>
                <a:schemeClr val="tx1"/>
              </a:solidFill>
              <a:latin typeface="Arial" panose="020B0604020202020204" pitchFamily="34" charset="0"/>
              <a:cs typeface="Arial" panose="020B0604020202020204" pitchFamily="34" charset="0"/>
            </a:endParaRPr>
          </a:p>
          <a:p>
            <a:pPr>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If you set yourself some achievable goals this year, </a:t>
            </a:r>
          </a:p>
          <a:p>
            <a:pPr>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you and your club will reap the rewards.”</a:t>
            </a:r>
          </a:p>
          <a:p>
            <a:pPr>
              <a:spcBef>
                <a:spcPct val="0"/>
              </a:spcBef>
              <a:buFontTx/>
              <a:buNone/>
            </a:pPr>
            <a:endParaRPr lang="en-US" altLang="en-US" sz="1600" dirty="0">
              <a:solidFill>
                <a:schemeClr val="tx1"/>
              </a:solidFill>
              <a:latin typeface="Arial" panose="020B0604020202020204" pitchFamily="34" charset="0"/>
              <a:cs typeface="Arial" panose="020B0604020202020204" pitchFamily="34" charset="0"/>
            </a:endParaRPr>
          </a:p>
          <a:p>
            <a:pPr>
              <a:spcBef>
                <a:spcPct val="0"/>
              </a:spcBef>
              <a:buFontTx/>
              <a:buNone/>
            </a:pPr>
            <a:r>
              <a:rPr lang="en-US" altLang="en-US" sz="1600" dirty="0">
                <a:solidFill>
                  <a:schemeClr val="tx1"/>
                </a:solidFill>
                <a:latin typeface="Arial" panose="020B0604020202020204" pitchFamily="34" charset="0"/>
                <a:cs typeface="Arial" panose="020B0604020202020204" pitchFamily="34" charset="0"/>
              </a:rPr>
              <a:t>….. Evan Burrell                </a:t>
            </a:r>
            <a:r>
              <a:rPr lang="en-US" altLang="en-US" sz="1600" b="1" dirty="0">
                <a:solidFill>
                  <a:schemeClr val="tx1"/>
                </a:solidFill>
                <a:latin typeface="Arial" panose="020B0604020202020204" pitchFamily="34" charset="0"/>
                <a:cs typeface="Arial" panose="020B0604020202020204" pitchFamily="34" charset="0"/>
              </a:rPr>
              <a:t>U HAVE TO GET SOCIAL </a:t>
            </a:r>
            <a:endParaRPr lang="en-US" altLang="en-US" sz="16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9E962BE-D13B-C933-B8F0-FE4BC5BB3969}"/>
              </a:ext>
            </a:extLst>
          </p:cNvPr>
          <p:cNvSpPr>
            <a:spLocks noGrp="1"/>
          </p:cNvSpPr>
          <p:nvPr>
            <p:ph type="sldNum" sz="quarter" idx="5"/>
          </p:nvPr>
        </p:nvSpPr>
        <p:spPr/>
        <p:txBody>
          <a:bodyPr/>
          <a:lstStyle/>
          <a:p>
            <a:fld id="{4E4EBCD0-932B-4529-8B78-747EC2BA211C}" type="slidenum">
              <a:rPr lang="en-CA" smtClean="0"/>
              <a:t>7</a:t>
            </a:fld>
            <a:endParaRPr lang="en-CA"/>
          </a:p>
        </p:txBody>
      </p:sp>
    </p:spTree>
    <p:extLst>
      <p:ext uri="{BB962C8B-B14F-4D97-AF65-F5344CB8AC3E}">
        <p14:creationId xmlns:p14="http://schemas.microsoft.com/office/powerpoint/2010/main" val="149568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32BEA-3932-9111-55D8-8EB81CEE44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C9868-3254-A0B7-58B4-18B580297DAD}"/>
              </a:ext>
            </a:extLst>
          </p:cNvPr>
          <p:cNvSpPr>
            <a:spLocks noGrp="1" noRot="1" noChangeAspect="1"/>
          </p:cNvSpPr>
          <p:nvPr>
            <p:ph type="sldImg"/>
          </p:nvPr>
        </p:nvSpPr>
        <p:spPr>
          <a:xfrm>
            <a:off x="1052513" y="309563"/>
            <a:ext cx="4583112" cy="2578100"/>
          </a:xfrm>
        </p:spPr>
      </p:sp>
      <p:sp>
        <p:nvSpPr>
          <p:cNvPr id="3" name="Notes Placeholder 2">
            <a:extLst>
              <a:ext uri="{FF2B5EF4-FFF2-40B4-BE49-F238E27FC236}">
                <a16:creationId xmlns:a16="http://schemas.microsoft.com/office/drawing/2014/main" id="{7B82A612-518E-1A5A-77D8-6E458265A8EF}"/>
              </a:ext>
            </a:extLst>
          </p:cNvPr>
          <p:cNvSpPr>
            <a:spLocks noGrp="1"/>
          </p:cNvSpPr>
          <p:nvPr>
            <p:ph type="body" idx="1"/>
          </p:nvPr>
        </p:nvSpPr>
        <p:spPr>
          <a:xfrm>
            <a:off x="685800" y="3143250"/>
            <a:ext cx="5486400" cy="3600450"/>
          </a:xfrm>
        </p:spPr>
        <p:txBody>
          <a:bodyPr/>
          <a:lstStyle/>
          <a:p>
            <a:r>
              <a:rPr lang="en-US" altLang="en-US" sz="1800" b="1" dirty="0">
                <a:latin typeface="Arial" panose="020B0604020202020204" pitchFamily="34" charset="0"/>
                <a:cs typeface="Arial" panose="020B0604020202020204" pitchFamily="34" charset="0"/>
              </a:rPr>
              <a:t>Pick Your Platform</a:t>
            </a:r>
          </a:p>
          <a:p>
            <a:endParaRPr lang="en-US" altLang="en-US" sz="1800" dirty="0">
              <a:latin typeface="Arial" panose="020B0604020202020204" pitchFamily="34" charset="0"/>
              <a:cs typeface="Arial" panose="020B0604020202020204" pitchFamily="34" charset="0"/>
            </a:endParaRPr>
          </a:p>
          <a:p>
            <a:pPr eaLnBrk="1" hangingPunct="1">
              <a:spcBef>
                <a:spcPts val="700"/>
              </a:spcBef>
              <a:buFontTx/>
              <a:buNone/>
            </a:pPr>
            <a:r>
              <a:rPr lang="en-US" altLang="en-US" sz="1800" dirty="0">
                <a:solidFill>
                  <a:srgbClr val="333333"/>
                </a:solidFill>
                <a:latin typeface="Arial" panose="020B0604020202020204" pitchFamily="34" charset="0"/>
                <a:cs typeface="Arial" panose="020B0604020202020204" pitchFamily="34" charset="0"/>
              </a:rPr>
              <a:t>With so many social media platforms available, </a:t>
            </a:r>
          </a:p>
          <a:p>
            <a:pPr eaLnBrk="1" hangingPunct="1">
              <a:spcBef>
                <a:spcPts val="700"/>
              </a:spcBef>
              <a:buFontTx/>
              <a:buNone/>
            </a:pPr>
            <a:r>
              <a:rPr lang="en-US" altLang="en-US" sz="1800" dirty="0">
                <a:solidFill>
                  <a:srgbClr val="333333"/>
                </a:solidFill>
                <a:latin typeface="Arial" panose="020B0604020202020204" pitchFamily="34" charset="0"/>
                <a:cs typeface="Arial" panose="020B0604020202020204" pitchFamily="34" charset="0"/>
              </a:rPr>
              <a:t>getting started can be intimidating. </a:t>
            </a:r>
          </a:p>
          <a:p>
            <a:pPr eaLnBrk="1" hangingPunct="1">
              <a:spcBef>
                <a:spcPts val="700"/>
              </a:spcBef>
              <a:buFontTx/>
              <a:buNone/>
            </a:pPr>
            <a:endParaRPr lang="en-US" altLang="en-US" sz="1800" dirty="0">
              <a:solidFill>
                <a:srgbClr val="333333"/>
              </a:solidFill>
              <a:latin typeface="Arial" panose="020B0604020202020204" pitchFamily="34" charset="0"/>
              <a:cs typeface="Arial" panose="020B0604020202020204" pitchFamily="34" charset="0"/>
            </a:endParaRPr>
          </a:p>
          <a:p>
            <a:pPr eaLnBrk="1" hangingPunct="1">
              <a:spcBef>
                <a:spcPts val="700"/>
              </a:spcBef>
              <a:buFontTx/>
              <a:buNone/>
            </a:pPr>
            <a:r>
              <a:rPr lang="en-US" altLang="en-US" sz="1800" dirty="0">
                <a:solidFill>
                  <a:srgbClr val="333333"/>
                </a:solidFill>
                <a:latin typeface="Arial" panose="020B0604020202020204" pitchFamily="34" charset="0"/>
                <a:cs typeface="Arial" panose="020B0604020202020204" pitchFamily="34" charset="0"/>
              </a:rPr>
              <a:t>Choose one platform to focus on and grow from there. </a:t>
            </a:r>
          </a:p>
          <a:p>
            <a:pPr eaLnBrk="1" hangingPunct="1">
              <a:spcBef>
                <a:spcPts val="700"/>
              </a:spcBef>
              <a:buFontTx/>
              <a:buNone/>
            </a:pPr>
            <a:endParaRPr lang="en-US" altLang="en-US" sz="1800" dirty="0">
              <a:solidFill>
                <a:srgbClr val="333333"/>
              </a:solidFill>
              <a:latin typeface="Arial" panose="020B0604020202020204" pitchFamily="34" charset="0"/>
              <a:cs typeface="Arial" panose="020B0604020202020204" pitchFamily="34" charset="0"/>
            </a:endParaRPr>
          </a:p>
          <a:p>
            <a:pPr eaLnBrk="1" hangingPunct="1">
              <a:spcBef>
                <a:spcPts val="700"/>
              </a:spcBef>
              <a:buFontTx/>
              <a:buNone/>
            </a:pPr>
            <a:r>
              <a:rPr lang="en-US" altLang="en-US" sz="1800" dirty="0">
                <a:solidFill>
                  <a:srgbClr val="333333"/>
                </a:solidFill>
                <a:latin typeface="Arial" panose="020B0604020202020204" pitchFamily="34" charset="0"/>
                <a:cs typeface="Arial" panose="020B0604020202020204" pitchFamily="34" charset="0"/>
              </a:rPr>
              <a:t>We recommend starting with Facebook, </a:t>
            </a:r>
          </a:p>
          <a:p>
            <a:pPr eaLnBrk="1" hangingPunct="1">
              <a:spcBef>
                <a:spcPts val="700"/>
              </a:spcBef>
              <a:buFontTx/>
              <a:buNone/>
            </a:pPr>
            <a:r>
              <a:rPr lang="en-US" altLang="en-US" sz="1800" dirty="0">
                <a:solidFill>
                  <a:srgbClr val="333333"/>
                </a:solidFill>
                <a:latin typeface="Arial" panose="020B0604020202020204" pitchFamily="34" charset="0"/>
                <a:cs typeface="Arial" panose="020B0604020202020204" pitchFamily="34" charset="0"/>
              </a:rPr>
              <a:t>which has the largest user base.</a:t>
            </a:r>
            <a:endParaRPr lang="en-US" altLang="en-US" sz="1800" dirty="0">
              <a:latin typeface="Arial" panose="020B0604020202020204" pitchFamily="34" charset="0"/>
              <a:ea typeface="Microsoft YaHei" panose="020B0503020204020204" pitchFamily="34" charset="-122"/>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616BD8E-07B9-7D9B-0ACE-9F5B588AEAA1}"/>
              </a:ext>
            </a:extLst>
          </p:cNvPr>
          <p:cNvSpPr>
            <a:spLocks noGrp="1"/>
          </p:cNvSpPr>
          <p:nvPr>
            <p:ph type="sldNum" sz="quarter" idx="5"/>
          </p:nvPr>
        </p:nvSpPr>
        <p:spPr/>
        <p:txBody>
          <a:bodyPr/>
          <a:lstStyle/>
          <a:p>
            <a:fld id="{4E4EBCD0-932B-4529-8B78-747EC2BA211C}" type="slidenum">
              <a:rPr lang="en-CA" smtClean="0"/>
              <a:t>8</a:t>
            </a:fld>
            <a:endParaRPr lang="en-CA"/>
          </a:p>
        </p:txBody>
      </p:sp>
    </p:spTree>
    <p:extLst>
      <p:ext uri="{BB962C8B-B14F-4D97-AF65-F5344CB8AC3E}">
        <p14:creationId xmlns:p14="http://schemas.microsoft.com/office/powerpoint/2010/main" val="138122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A721-31AA-18F8-CE77-9EFD21128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FC373-8039-5EB5-0940-BD6307027CE4}"/>
              </a:ext>
            </a:extLst>
          </p:cNvPr>
          <p:cNvSpPr>
            <a:spLocks noGrp="1" noRot="1" noChangeAspect="1"/>
          </p:cNvSpPr>
          <p:nvPr>
            <p:ph type="sldImg"/>
          </p:nvPr>
        </p:nvSpPr>
        <p:spPr>
          <a:xfrm>
            <a:off x="1062038" y="331788"/>
            <a:ext cx="4732337" cy="2662237"/>
          </a:xfrm>
        </p:spPr>
      </p:sp>
      <p:sp>
        <p:nvSpPr>
          <p:cNvPr id="3" name="Notes Placeholder 2">
            <a:extLst>
              <a:ext uri="{FF2B5EF4-FFF2-40B4-BE49-F238E27FC236}">
                <a16:creationId xmlns:a16="http://schemas.microsoft.com/office/drawing/2014/main" id="{5A84DF93-6167-0F19-490D-02DD9C62E385}"/>
              </a:ext>
            </a:extLst>
          </p:cNvPr>
          <p:cNvSpPr>
            <a:spLocks noGrp="1"/>
          </p:cNvSpPr>
          <p:nvPr>
            <p:ph type="body" idx="1"/>
          </p:nvPr>
        </p:nvSpPr>
        <p:spPr>
          <a:xfrm>
            <a:off x="788670" y="3320732"/>
            <a:ext cx="5486400" cy="4520247"/>
          </a:xfrm>
        </p:spPr>
        <p:txBody>
          <a:bodyPr/>
          <a:lstStyle/>
          <a:p>
            <a:r>
              <a:rPr lang="en-US" altLang="en-US" sz="1600" dirty="0">
                <a:solidFill>
                  <a:srgbClr val="313537"/>
                </a:solidFill>
                <a:latin typeface="Arial" panose="020B0604020202020204" pitchFamily="34" charset="0"/>
                <a:cs typeface="Arial" panose="020B0604020202020204" pitchFamily="34" charset="0"/>
              </a:rPr>
              <a:t>A Facebook page can establish your club's social media</a:t>
            </a:r>
          </a:p>
          <a:p>
            <a:r>
              <a:rPr lang="en-US" altLang="en-US" sz="1600" dirty="0">
                <a:solidFill>
                  <a:srgbClr val="313537"/>
                </a:solidFill>
                <a:latin typeface="Arial" panose="020B0604020202020204" pitchFamily="34" charset="0"/>
                <a:cs typeface="Arial" panose="020B0604020202020204" pitchFamily="34" charset="0"/>
              </a:rPr>
              <a:t> presence and reach members who are already</a:t>
            </a:r>
          </a:p>
          <a:p>
            <a:r>
              <a:rPr lang="en-US" altLang="en-US" sz="1600" dirty="0">
                <a:solidFill>
                  <a:srgbClr val="313537"/>
                </a:solidFill>
                <a:latin typeface="Arial" panose="020B0604020202020204" pitchFamily="34" charset="0"/>
                <a:cs typeface="Arial" panose="020B0604020202020204" pitchFamily="34" charset="0"/>
              </a:rPr>
              <a:t> using this platform.  How about 3 billion monthly </a:t>
            </a:r>
          </a:p>
          <a:p>
            <a:r>
              <a:rPr lang="en-US" altLang="en-US" sz="1600" dirty="0">
                <a:solidFill>
                  <a:srgbClr val="313537"/>
                </a:solidFill>
                <a:latin typeface="Arial" panose="020B0604020202020204" pitchFamily="34" charset="0"/>
                <a:cs typeface="Arial" panose="020B0604020202020204" pitchFamily="34" charset="0"/>
              </a:rPr>
              <a:t>active users</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Facebook lets you showcase content such as</a:t>
            </a:r>
          </a:p>
          <a:p>
            <a:r>
              <a:rPr lang="en-US" altLang="en-US" sz="1600" dirty="0">
                <a:solidFill>
                  <a:srgbClr val="313537"/>
                </a:solidFill>
                <a:latin typeface="Arial" panose="020B0604020202020204" pitchFamily="34" charset="0"/>
                <a:cs typeface="Arial" panose="020B0604020202020204" pitchFamily="34" charset="0"/>
              </a:rPr>
              <a:t> videos, photos, news, and events. </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It's also useful for building relationships with </a:t>
            </a:r>
          </a:p>
          <a:p>
            <a:r>
              <a:rPr lang="en-US" altLang="en-US" sz="1600" dirty="0">
                <a:solidFill>
                  <a:srgbClr val="313537"/>
                </a:solidFill>
                <a:latin typeface="Arial" panose="020B0604020202020204" pitchFamily="34" charset="0"/>
                <a:cs typeface="Arial" panose="020B0604020202020204" pitchFamily="34" charset="0"/>
              </a:rPr>
              <a:t>prospective members </a:t>
            </a:r>
            <a:r>
              <a:rPr lang="en-US" altLang="en-US" sz="1600" b="1" dirty="0">
                <a:solidFill>
                  <a:srgbClr val="313537"/>
                </a:solidFill>
                <a:latin typeface="Arial" panose="020B0604020202020204" pitchFamily="34" charset="0"/>
                <a:cs typeface="Arial" panose="020B0604020202020204" pitchFamily="34" charset="0"/>
              </a:rPr>
              <a:t>and</a:t>
            </a:r>
            <a:r>
              <a:rPr lang="en-US" altLang="en-US" sz="1600" dirty="0">
                <a:solidFill>
                  <a:srgbClr val="313537"/>
                </a:solidFill>
                <a:latin typeface="Arial" panose="020B0604020202020204" pitchFamily="34" charset="0"/>
                <a:cs typeface="Arial" panose="020B0604020202020204" pitchFamily="34" charset="0"/>
              </a:rPr>
              <a:t> the local community. </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Your page can have limited reach, however, </a:t>
            </a:r>
          </a:p>
          <a:p>
            <a:r>
              <a:rPr lang="en-US" altLang="en-US" sz="1600" dirty="0">
                <a:solidFill>
                  <a:srgbClr val="313537"/>
                </a:solidFill>
                <a:latin typeface="Arial" panose="020B0604020202020204" pitchFamily="34" charset="0"/>
                <a:cs typeface="Arial" panose="020B0604020202020204" pitchFamily="34" charset="0"/>
              </a:rPr>
              <a:t>if you don't pay for advertisements or boosted posts. </a:t>
            </a:r>
          </a:p>
          <a:p>
            <a:endParaRPr lang="en-US" altLang="en-US" sz="1600" dirty="0">
              <a:solidFill>
                <a:srgbClr val="313537"/>
              </a:solidFill>
              <a:latin typeface="Arial" panose="020B0604020202020204" pitchFamily="34" charset="0"/>
              <a:cs typeface="Arial" panose="020B0604020202020204" pitchFamily="34" charset="0"/>
            </a:endParaRPr>
          </a:p>
          <a:p>
            <a:r>
              <a:rPr lang="en-US" altLang="en-US" sz="1600" dirty="0">
                <a:solidFill>
                  <a:srgbClr val="313537"/>
                </a:solidFill>
                <a:latin typeface="Arial" panose="020B0604020202020204" pitchFamily="34" charset="0"/>
                <a:cs typeface="Arial" panose="020B0604020202020204" pitchFamily="34" charset="0"/>
              </a:rPr>
              <a:t>Almost all of our clubs in D7070 are on </a:t>
            </a:r>
            <a:r>
              <a:rPr lang="en-US" altLang="en-US" sz="1600" dirty="0" err="1">
                <a:solidFill>
                  <a:srgbClr val="313537"/>
                </a:solidFill>
                <a:latin typeface="Arial" panose="020B0604020202020204" pitchFamily="34" charset="0"/>
                <a:cs typeface="Arial" panose="020B0604020202020204" pitchFamily="34" charset="0"/>
              </a:rPr>
              <a:t>facebook</a:t>
            </a:r>
            <a:r>
              <a:rPr lang="en-US" altLang="en-US" sz="1600" dirty="0">
                <a:solidFill>
                  <a:srgbClr val="313537"/>
                </a:solidFill>
                <a:latin typeface="Arial" panose="020B0604020202020204" pitchFamily="34" charset="0"/>
                <a:cs typeface="Arial" panose="020B0604020202020204" pitchFamily="34" charset="0"/>
              </a:rPr>
              <a:t> - - </a:t>
            </a:r>
          </a:p>
          <a:p>
            <a:r>
              <a:rPr lang="en-US" altLang="en-US" sz="1600" b="1" dirty="0">
                <a:solidFill>
                  <a:srgbClr val="313537"/>
                </a:solidFill>
                <a:latin typeface="Arial" panose="020B0604020202020204" pitchFamily="34" charset="0"/>
                <a:cs typeface="Arial" panose="020B0604020202020204" pitchFamily="34" charset="0"/>
              </a:rPr>
              <a:t>please keep the content and logos up to date</a:t>
            </a:r>
            <a:endParaRPr lang="en-CA" altLang="en-US" sz="1600" b="1"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816B79F-9C6A-89F0-CAAC-51C8A722EE73}"/>
              </a:ext>
            </a:extLst>
          </p:cNvPr>
          <p:cNvSpPr>
            <a:spLocks noGrp="1"/>
          </p:cNvSpPr>
          <p:nvPr>
            <p:ph type="sldNum" sz="quarter" idx="5"/>
          </p:nvPr>
        </p:nvSpPr>
        <p:spPr/>
        <p:txBody>
          <a:bodyPr/>
          <a:lstStyle/>
          <a:p>
            <a:fld id="{4E4EBCD0-932B-4529-8B78-747EC2BA211C}" type="slidenum">
              <a:rPr lang="en-CA" smtClean="0"/>
              <a:t>9</a:t>
            </a:fld>
            <a:endParaRPr lang="en-CA"/>
          </a:p>
        </p:txBody>
      </p:sp>
    </p:spTree>
    <p:extLst>
      <p:ext uri="{BB962C8B-B14F-4D97-AF65-F5344CB8AC3E}">
        <p14:creationId xmlns:p14="http://schemas.microsoft.com/office/powerpoint/2010/main" val="96810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FB55-71F9-8EAA-D769-EDB49B677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B7E44-67DD-16AD-66F5-44343C568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53F91D-9A09-A74D-E1E6-7B57A003EC4E}"/>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0C1B158A-8126-C1C5-C3B8-AA51B2FF1DEA}"/>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27DC5C07-5BCC-5724-E1FE-B7793B025619}"/>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85601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9CC2-7D08-B761-C54F-7906F834D8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4B4F1C-F4CB-C91D-649D-64916B1FD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5A3E1-125F-2326-B523-30E499288817}"/>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50172235-14DA-B2D7-A13D-5C97293B39B0}"/>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5972713A-7B5B-9462-268F-4271F4BB5A03}"/>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53482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9BC974-9C65-CF99-A117-8DC7F96DFA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0922E-B3E9-DC66-B0E4-073259951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2D587-EECD-AF64-B568-615122A0C332}"/>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EF2040E5-F185-57A9-1769-94C7A81D6B11}"/>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26BDA246-A297-67BF-C695-740AF5C49D09}"/>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721459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5DBE-111B-52DC-40BB-829131551DAC}"/>
              </a:ext>
            </a:extLst>
          </p:cNvPr>
          <p:cNvSpPr>
            <a:spLocks noGrp="1"/>
          </p:cNvSpPr>
          <p:nvPr>
            <p:ph type="title"/>
          </p:nvPr>
        </p:nvSpPr>
        <p:spPr>
          <a:solidFill>
            <a:srgbClr val="2F5597"/>
          </a:solidFill>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D15BBDB-519E-1074-70AF-482F62D6363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E7DE51-72EE-48CA-EE4E-8108DEB873BD}"/>
              </a:ext>
            </a:extLst>
          </p:cNvPr>
          <p:cNvSpPr>
            <a:spLocks noGrp="1"/>
          </p:cNvSpPr>
          <p:nvPr>
            <p:ph type="dt" sz="half" idx="10"/>
          </p:nvPr>
        </p:nvSpPr>
        <p:spPr/>
        <p:txBody>
          <a:bodyPr/>
          <a:lstStyle/>
          <a:p>
            <a:r>
              <a:rPr lang="en-US" dirty="0"/>
              <a:t>Saturday,23</a:t>
            </a:r>
            <a:r>
              <a:rPr lang="en-US" baseline="30000" dirty="0"/>
              <a:t>rd</a:t>
            </a:r>
            <a:r>
              <a:rPr lang="en-US" dirty="0"/>
              <a:t> May 2026</a:t>
            </a:r>
          </a:p>
        </p:txBody>
      </p:sp>
      <p:sp>
        <p:nvSpPr>
          <p:cNvPr id="5" name="Footer Placeholder 4">
            <a:extLst>
              <a:ext uri="{FF2B5EF4-FFF2-40B4-BE49-F238E27FC236}">
                <a16:creationId xmlns:a16="http://schemas.microsoft.com/office/drawing/2014/main" id="{EED3A404-0FCF-3E7E-617A-FD0A9C592797}"/>
              </a:ext>
            </a:extLst>
          </p:cNvPr>
          <p:cNvSpPr>
            <a:spLocks noGrp="1"/>
          </p:cNvSpPr>
          <p:nvPr>
            <p:ph type="ftr" sz="quarter" idx="11"/>
          </p:nvPr>
        </p:nvSpPr>
        <p:spPr/>
        <p:txBody>
          <a:bodyPr/>
          <a:lstStyle/>
          <a:p>
            <a:r>
              <a:rPr lang="en-US" dirty="0"/>
              <a:t>District Assembly – Centennial College - Scarborough</a:t>
            </a:r>
          </a:p>
        </p:txBody>
      </p:sp>
      <p:sp>
        <p:nvSpPr>
          <p:cNvPr id="6" name="Slide Number Placeholder 5">
            <a:extLst>
              <a:ext uri="{FF2B5EF4-FFF2-40B4-BE49-F238E27FC236}">
                <a16:creationId xmlns:a16="http://schemas.microsoft.com/office/drawing/2014/main" id="{EB4D9D13-2DB8-8E1E-26A6-7590E21DD07E}"/>
              </a:ext>
            </a:extLst>
          </p:cNvPr>
          <p:cNvSpPr>
            <a:spLocks noGrp="1"/>
          </p:cNvSpPr>
          <p:nvPr>
            <p:ph type="sldNum" sz="quarter" idx="12"/>
          </p:nvPr>
        </p:nvSpPr>
        <p:spPr/>
        <p:txBody>
          <a:bodyPr/>
          <a:lstStyle/>
          <a:p>
            <a:fld id="{FCC72C9C-92C7-834B-8975-EA44970B9A3F}" type="slidenum">
              <a:rPr lang="en-US" smtClean="0"/>
              <a:t>‹#›</a:t>
            </a:fld>
            <a:endParaRPr lang="en-US" dirty="0"/>
          </a:p>
        </p:txBody>
      </p:sp>
      <p:pic>
        <p:nvPicPr>
          <p:cNvPr id="8" name="Picture 7">
            <a:extLst>
              <a:ext uri="{FF2B5EF4-FFF2-40B4-BE49-F238E27FC236}">
                <a16:creationId xmlns:a16="http://schemas.microsoft.com/office/drawing/2014/main" id="{50761D53-EC33-7DDD-D361-8C10D59A3B02}"/>
              </a:ext>
            </a:extLst>
          </p:cNvPr>
          <p:cNvPicPr>
            <a:picLocks noChangeAspect="1"/>
          </p:cNvPicPr>
          <p:nvPr userDrawn="1"/>
        </p:nvPicPr>
        <p:blipFill>
          <a:blip r:embed="rId2"/>
          <a:stretch>
            <a:fillRect/>
          </a:stretch>
        </p:blipFill>
        <p:spPr>
          <a:xfrm>
            <a:off x="8900160" y="6353010"/>
            <a:ext cx="1266305" cy="368379"/>
          </a:xfrm>
          <a:prstGeom prst="rect">
            <a:avLst/>
          </a:prstGeom>
        </p:spPr>
      </p:pic>
    </p:spTree>
    <p:extLst>
      <p:ext uri="{BB962C8B-B14F-4D97-AF65-F5344CB8AC3E}">
        <p14:creationId xmlns:p14="http://schemas.microsoft.com/office/powerpoint/2010/main" val="56945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3EE8-7AA4-C516-D161-81204DEAE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7B4D0A-51FB-AB80-44FA-115178C60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46DF3-4738-390E-D297-6EE48E0F213D}"/>
              </a:ext>
            </a:extLst>
          </p:cNvPr>
          <p:cNvSpPr>
            <a:spLocks noGrp="1"/>
          </p:cNvSpPr>
          <p:nvPr>
            <p:ph type="dt" sz="half" idx="10"/>
          </p:nvPr>
        </p:nvSpPr>
        <p:spPr/>
        <p:txBody>
          <a:bodyPr/>
          <a:lstStyle/>
          <a:p>
            <a:r>
              <a:rPr lang="en-US"/>
              <a:t>Saturday,22nd February 2025</a:t>
            </a:r>
          </a:p>
        </p:txBody>
      </p:sp>
      <p:sp>
        <p:nvSpPr>
          <p:cNvPr id="5" name="Footer Placeholder 4">
            <a:extLst>
              <a:ext uri="{FF2B5EF4-FFF2-40B4-BE49-F238E27FC236}">
                <a16:creationId xmlns:a16="http://schemas.microsoft.com/office/drawing/2014/main" id="{D0F05048-7A11-75D1-9BE5-37ABA89FA013}"/>
              </a:ext>
            </a:extLst>
          </p:cNvPr>
          <p:cNvSpPr>
            <a:spLocks noGrp="1"/>
          </p:cNvSpPr>
          <p:nvPr>
            <p:ph type="ftr" sz="quarter" idx="11"/>
          </p:nvPr>
        </p:nvSpPr>
        <p:spPr/>
        <p:txBody>
          <a:body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9F93CC8A-17E7-15BA-9E59-145B44BE2A1B}"/>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218134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800F-DA2A-964C-3668-E469B63ED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76F43-E87F-87F1-4685-81FC49F89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93EEC-4BE1-D09D-ABE6-4EC134AB4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03175-20D9-890F-B9B4-57A86F8EA1D5}"/>
              </a:ext>
            </a:extLst>
          </p:cNvPr>
          <p:cNvSpPr>
            <a:spLocks noGrp="1"/>
          </p:cNvSpPr>
          <p:nvPr>
            <p:ph type="dt" sz="half" idx="10"/>
          </p:nvPr>
        </p:nvSpPr>
        <p:spPr/>
        <p:txBody>
          <a:bodyPr/>
          <a:lstStyle/>
          <a:p>
            <a:r>
              <a:rPr lang="en-US"/>
              <a:t>Saturday,22nd February 2025</a:t>
            </a:r>
          </a:p>
        </p:txBody>
      </p:sp>
      <p:sp>
        <p:nvSpPr>
          <p:cNvPr id="6" name="Footer Placeholder 5">
            <a:extLst>
              <a:ext uri="{FF2B5EF4-FFF2-40B4-BE49-F238E27FC236}">
                <a16:creationId xmlns:a16="http://schemas.microsoft.com/office/drawing/2014/main" id="{49732DE8-0936-2622-EFA6-DA1C6AA35EF8}"/>
              </a:ext>
            </a:extLst>
          </p:cNvPr>
          <p:cNvSpPr>
            <a:spLocks noGrp="1"/>
          </p:cNvSpPr>
          <p:nvPr>
            <p:ph type="ftr" sz="quarter" idx="11"/>
          </p:nvPr>
        </p:nvSpPr>
        <p:spPr/>
        <p:txBody>
          <a:bodyPr/>
          <a:lstStyle/>
          <a:p>
            <a:r>
              <a:rPr lang="en-US"/>
              <a:t>President Elect &amp; Assistant Governor Learning - Oshawa</a:t>
            </a:r>
          </a:p>
        </p:txBody>
      </p:sp>
      <p:sp>
        <p:nvSpPr>
          <p:cNvPr id="7" name="Slide Number Placeholder 6">
            <a:extLst>
              <a:ext uri="{FF2B5EF4-FFF2-40B4-BE49-F238E27FC236}">
                <a16:creationId xmlns:a16="http://schemas.microsoft.com/office/drawing/2014/main" id="{A9F7CA61-6653-B72F-5089-91534DF6C109}"/>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84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1EC1-70D9-B96F-1B08-5CE7C934C8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2B51EB-F0D8-E7CD-0F56-8915DCDD5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0A509-0E76-E3FF-539E-6ABCFB857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399DFF-07B8-BD5E-047C-B5CE7B1933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7D8423-196F-58BC-EB42-289DA1C4F3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3EE5E-5313-883E-C380-024FB2784F56}"/>
              </a:ext>
            </a:extLst>
          </p:cNvPr>
          <p:cNvSpPr>
            <a:spLocks noGrp="1"/>
          </p:cNvSpPr>
          <p:nvPr>
            <p:ph type="dt" sz="half" idx="10"/>
          </p:nvPr>
        </p:nvSpPr>
        <p:spPr/>
        <p:txBody>
          <a:bodyPr/>
          <a:lstStyle/>
          <a:p>
            <a:r>
              <a:rPr lang="en-US"/>
              <a:t>Saturday,22nd February 2025</a:t>
            </a:r>
          </a:p>
        </p:txBody>
      </p:sp>
      <p:sp>
        <p:nvSpPr>
          <p:cNvPr id="8" name="Footer Placeholder 7">
            <a:extLst>
              <a:ext uri="{FF2B5EF4-FFF2-40B4-BE49-F238E27FC236}">
                <a16:creationId xmlns:a16="http://schemas.microsoft.com/office/drawing/2014/main" id="{EC1534AD-09AC-2E2E-8EF4-6A5E23CEB6F4}"/>
              </a:ext>
            </a:extLst>
          </p:cNvPr>
          <p:cNvSpPr>
            <a:spLocks noGrp="1"/>
          </p:cNvSpPr>
          <p:nvPr>
            <p:ph type="ftr" sz="quarter" idx="11"/>
          </p:nvPr>
        </p:nvSpPr>
        <p:spPr/>
        <p:txBody>
          <a:bodyPr/>
          <a:lstStyle/>
          <a:p>
            <a:r>
              <a:rPr lang="en-US"/>
              <a:t>President Elect &amp; Assistant Governor Learning - Oshawa</a:t>
            </a:r>
          </a:p>
        </p:txBody>
      </p:sp>
      <p:sp>
        <p:nvSpPr>
          <p:cNvPr id="9" name="Slide Number Placeholder 8">
            <a:extLst>
              <a:ext uri="{FF2B5EF4-FFF2-40B4-BE49-F238E27FC236}">
                <a16:creationId xmlns:a16="http://schemas.microsoft.com/office/drawing/2014/main" id="{211AD848-E1B8-BE53-EFFC-EC8B9FE7C40F}"/>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9953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5B444-57D9-5FD1-E551-79BD32FEA4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3F1C1A-8E6D-37B2-2867-F2F025B5E594}"/>
              </a:ext>
            </a:extLst>
          </p:cNvPr>
          <p:cNvSpPr>
            <a:spLocks noGrp="1"/>
          </p:cNvSpPr>
          <p:nvPr>
            <p:ph type="dt" sz="half" idx="10"/>
          </p:nvPr>
        </p:nvSpPr>
        <p:spPr/>
        <p:txBody>
          <a:bodyPr/>
          <a:lstStyle/>
          <a:p>
            <a:r>
              <a:rPr lang="en-US"/>
              <a:t>Saturday,22nd February 2025</a:t>
            </a:r>
          </a:p>
        </p:txBody>
      </p:sp>
      <p:sp>
        <p:nvSpPr>
          <p:cNvPr id="4" name="Footer Placeholder 3">
            <a:extLst>
              <a:ext uri="{FF2B5EF4-FFF2-40B4-BE49-F238E27FC236}">
                <a16:creationId xmlns:a16="http://schemas.microsoft.com/office/drawing/2014/main" id="{F3CC7F21-29EC-1388-488F-43108066B818}"/>
              </a:ext>
            </a:extLst>
          </p:cNvPr>
          <p:cNvSpPr>
            <a:spLocks noGrp="1"/>
          </p:cNvSpPr>
          <p:nvPr>
            <p:ph type="ftr" sz="quarter" idx="11"/>
          </p:nvPr>
        </p:nvSpPr>
        <p:spPr/>
        <p:txBody>
          <a:bodyPr/>
          <a:lstStyle/>
          <a:p>
            <a:r>
              <a:rPr lang="en-US"/>
              <a:t>President Elect &amp; Assistant Governor Learning - Oshawa</a:t>
            </a:r>
          </a:p>
        </p:txBody>
      </p:sp>
      <p:sp>
        <p:nvSpPr>
          <p:cNvPr id="5" name="Slide Number Placeholder 4">
            <a:extLst>
              <a:ext uri="{FF2B5EF4-FFF2-40B4-BE49-F238E27FC236}">
                <a16:creationId xmlns:a16="http://schemas.microsoft.com/office/drawing/2014/main" id="{F9086842-FDD8-151F-587F-C85BCE99BC62}"/>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64226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885D66-5FF0-46CC-6E84-47D451B8888A}"/>
              </a:ext>
            </a:extLst>
          </p:cNvPr>
          <p:cNvSpPr>
            <a:spLocks noGrp="1"/>
          </p:cNvSpPr>
          <p:nvPr>
            <p:ph type="dt" sz="half" idx="10"/>
          </p:nvPr>
        </p:nvSpPr>
        <p:spPr/>
        <p:txBody>
          <a:bodyPr/>
          <a:lstStyle/>
          <a:p>
            <a:r>
              <a:rPr lang="en-US"/>
              <a:t>Saturday,22nd February 2025</a:t>
            </a:r>
          </a:p>
        </p:txBody>
      </p:sp>
      <p:sp>
        <p:nvSpPr>
          <p:cNvPr id="3" name="Footer Placeholder 2">
            <a:extLst>
              <a:ext uri="{FF2B5EF4-FFF2-40B4-BE49-F238E27FC236}">
                <a16:creationId xmlns:a16="http://schemas.microsoft.com/office/drawing/2014/main" id="{CB301B6C-C24D-DB8D-F11F-B0FD20354AC0}"/>
              </a:ext>
            </a:extLst>
          </p:cNvPr>
          <p:cNvSpPr>
            <a:spLocks noGrp="1"/>
          </p:cNvSpPr>
          <p:nvPr>
            <p:ph type="ftr" sz="quarter" idx="11"/>
          </p:nvPr>
        </p:nvSpPr>
        <p:spPr/>
        <p:txBody>
          <a:bodyPr/>
          <a:lstStyle/>
          <a:p>
            <a:r>
              <a:rPr lang="en-US"/>
              <a:t>President Elect &amp; Assistant Governor Learning - Oshawa</a:t>
            </a:r>
          </a:p>
        </p:txBody>
      </p:sp>
      <p:sp>
        <p:nvSpPr>
          <p:cNvPr id="4" name="Slide Number Placeholder 3">
            <a:extLst>
              <a:ext uri="{FF2B5EF4-FFF2-40B4-BE49-F238E27FC236}">
                <a16:creationId xmlns:a16="http://schemas.microsoft.com/office/drawing/2014/main" id="{C12357B0-36EC-4824-EA18-5C0FD2D2C49C}"/>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18624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4C113-51D6-A38B-DAC0-06B60F8F9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B0D78F-8412-E210-348D-03673719D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3DDAC5-5EEA-3C65-25B3-33C3F0C2E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B2F49-7643-E10A-63DE-D9CAB76A0413}"/>
              </a:ext>
            </a:extLst>
          </p:cNvPr>
          <p:cNvSpPr>
            <a:spLocks noGrp="1"/>
          </p:cNvSpPr>
          <p:nvPr>
            <p:ph type="dt" sz="half" idx="10"/>
          </p:nvPr>
        </p:nvSpPr>
        <p:spPr/>
        <p:txBody>
          <a:bodyPr/>
          <a:lstStyle/>
          <a:p>
            <a:r>
              <a:rPr lang="en-US"/>
              <a:t>Saturday,22nd February 2025</a:t>
            </a:r>
          </a:p>
        </p:txBody>
      </p:sp>
      <p:sp>
        <p:nvSpPr>
          <p:cNvPr id="6" name="Footer Placeholder 5">
            <a:extLst>
              <a:ext uri="{FF2B5EF4-FFF2-40B4-BE49-F238E27FC236}">
                <a16:creationId xmlns:a16="http://schemas.microsoft.com/office/drawing/2014/main" id="{1505B1AE-B3EA-2436-195B-98BB18D8CFB8}"/>
              </a:ext>
            </a:extLst>
          </p:cNvPr>
          <p:cNvSpPr>
            <a:spLocks noGrp="1"/>
          </p:cNvSpPr>
          <p:nvPr>
            <p:ph type="ftr" sz="quarter" idx="11"/>
          </p:nvPr>
        </p:nvSpPr>
        <p:spPr/>
        <p:txBody>
          <a:bodyPr/>
          <a:lstStyle/>
          <a:p>
            <a:r>
              <a:rPr lang="en-US"/>
              <a:t>President Elect &amp; Assistant Governor Learning - Oshawa</a:t>
            </a:r>
          </a:p>
        </p:txBody>
      </p:sp>
      <p:sp>
        <p:nvSpPr>
          <p:cNvPr id="7" name="Slide Number Placeholder 6">
            <a:extLst>
              <a:ext uri="{FF2B5EF4-FFF2-40B4-BE49-F238E27FC236}">
                <a16:creationId xmlns:a16="http://schemas.microsoft.com/office/drawing/2014/main" id="{8D7F3998-27FC-4402-BBE2-225B79ADAC94}"/>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14702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2E5B-6ED7-7517-88F0-70D6CF7BB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70397B-E5EC-56E9-0F7D-0706489A1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F37E6-8319-9602-4041-3BF6C5AF8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9712C-036A-50D0-6613-DA0A542544D6}"/>
              </a:ext>
            </a:extLst>
          </p:cNvPr>
          <p:cNvSpPr>
            <a:spLocks noGrp="1"/>
          </p:cNvSpPr>
          <p:nvPr>
            <p:ph type="dt" sz="half" idx="10"/>
          </p:nvPr>
        </p:nvSpPr>
        <p:spPr/>
        <p:txBody>
          <a:bodyPr/>
          <a:lstStyle/>
          <a:p>
            <a:r>
              <a:rPr lang="en-US"/>
              <a:t>Saturday,22nd February 2025</a:t>
            </a:r>
          </a:p>
        </p:txBody>
      </p:sp>
      <p:sp>
        <p:nvSpPr>
          <p:cNvPr id="6" name="Footer Placeholder 5">
            <a:extLst>
              <a:ext uri="{FF2B5EF4-FFF2-40B4-BE49-F238E27FC236}">
                <a16:creationId xmlns:a16="http://schemas.microsoft.com/office/drawing/2014/main" id="{368173FA-F09B-6D62-FDD3-7FA872D18020}"/>
              </a:ext>
            </a:extLst>
          </p:cNvPr>
          <p:cNvSpPr>
            <a:spLocks noGrp="1"/>
          </p:cNvSpPr>
          <p:nvPr>
            <p:ph type="ftr" sz="quarter" idx="11"/>
          </p:nvPr>
        </p:nvSpPr>
        <p:spPr/>
        <p:txBody>
          <a:bodyPr/>
          <a:lstStyle/>
          <a:p>
            <a:r>
              <a:rPr lang="en-US"/>
              <a:t>President Elect &amp; Assistant Governor Learning - Oshawa</a:t>
            </a:r>
          </a:p>
        </p:txBody>
      </p:sp>
      <p:sp>
        <p:nvSpPr>
          <p:cNvPr id="7" name="Slide Number Placeholder 6">
            <a:extLst>
              <a:ext uri="{FF2B5EF4-FFF2-40B4-BE49-F238E27FC236}">
                <a16:creationId xmlns:a16="http://schemas.microsoft.com/office/drawing/2014/main" id="{FD67A87C-8872-6AC4-F83F-05C11E3546A7}"/>
              </a:ext>
            </a:extLst>
          </p:cNvPr>
          <p:cNvSpPr>
            <a:spLocks noGrp="1"/>
          </p:cNvSpPr>
          <p:nvPr>
            <p:ph type="sldNum" sz="quarter" idx="12"/>
          </p:nvPr>
        </p:nvSpPr>
        <p:spPr/>
        <p:txBody>
          <a:bodyPr/>
          <a:lstStyle/>
          <a:p>
            <a:fld id="{FCC72C9C-92C7-834B-8975-EA44970B9A3F}" type="slidenum">
              <a:rPr lang="en-US" smtClean="0"/>
              <a:t>‹#›</a:t>
            </a:fld>
            <a:endParaRPr lang="en-US"/>
          </a:p>
        </p:txBody>
      </p:sp>
    </p:spTree>
    <p:extLst>
      <p:ext uri="{BB962C8B-B14F-4D97-AF65-F5344CB8AC3E}">
        <p14:creationId xmlns:p14="http://schemas.microsoft.com/office/powerpoint/2010/main" val="337418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57849-6EB2-6FCF-CC38-38CDD96CB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F3EF2F-EA12-B6B6-1441-5CA6AB0CA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B9EBE-D29E-9492-A6ED-038442C08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Saturday,22nd February 2025</a:t>
            </a:r>
          </a:p>
        </p:txBody>
      </p:sp>
      <p:sp>
        <p:nvSpPr>
          <p:cNvPr id="5" name="Footer Placeholder 4">
            <a:extLst>
              <a:ext uri="{FF2B5EF4-FFF2-40B4-BE49-F238E27FC236}">
                <a16:creationId xmlns:a16="http://schemas.microsoft.com/office/drawing/2014/main" id="{86D6E556-BC40-4B33-9694-059A48CE7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President Elect &amp; Assistant Governor Learning - Oshawa</a:t>
            </a:r>
          </a:p>
        </p:txBody>
      </p:sp>
      <p:sp>
        <p:nvSpPr>
          <p:cNvPr id="6" name="Slide Number Placeholder 5">
            <a:extLst>
              <a:ext uri="{FF2B5EF4-FFF2-40B4-BE49-F238E27FC236}">
                <a16:creationId xmlns:a16="http://schemas.microsoft.com/office/drawing/2014/main" id="{D79031F8-82A4-6F5D-A18C-D99D9726D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72C9C-92C7-834B-8975-EA44970B9A3F}" type="slidenum">
              <a:rPr lang="en-US" smtClean="0"/>
              <a:t>‹#›</a:t>
            </a:fld>
            <a:endParaRPr lang="en-US"/>
          </a:p>
        </p:txBody>
      </p:sp>
    </p:spTree>
    <p:extLst>
      <p:ext uri="{BB962C8B-B14F-4D97-AF65-F5344CB8AC3E}">
        <p14:creationId xmlns:p14="http://schemas.microsoft.com/office/powerpoint/2010/main" val="42631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Beatrix_yip@liv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ave.f.andrews99@gmail.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A855E3-71D9-3366-5D8A-AB5324EAE1F9}"/>
              </a:ext>
            </a:extLst>
          </p:cNvPr>
          <p:cNvSpPr/>
          <p:nvPr/>
        </p:nvSpPr>
        <p:spPr>
          <a:xfrm>
            <a:off x="0" y="0"/>
            <a:ext cx="12192000" cy="2692400"/>
          </a:xfrm>
          <a:prstGeom prst="rect">
            <a:avLst/>
          </a:prstGeom>
          <a:solidFill>
            <a:srgbClr val="FAA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accent5">
                    <a:lumMod val="75000"/>
                  </a:schemeClr>
                </a:solidFill>
                <a:latin typeface="Arial" panose="020B0604020202020204" pitchFamily="34" charset="0"/>
                <a:cs typeface="Arial" panose="020B0604020202020204" pitchFamily="34" charset="0"/>
              </a:rPr>
              <a:t>DISTRICT ASSEMBLY</a:t>
            </a:r>
            <a:endParaRPr lang="en-US" sz="6000" dirty="0"/>
          </a:p>
        </p:txBody>
      </p:sp>
      <p:sp>
        <p:nvSpPr>
          <p:cNvPr id="11" name="TextBox 10">
            <a:extLst>
              <a:ext uri="{FF2B5EF4-FFF2-40B4-BE49-F238E27FC236}">
                <a16:creationId xmlns:a16="http://schemas.microsoft.com/office/drawing/2014/main" id="{6ACF025F-8EB0-430F-09E8-9B5E4C92FCCA}"/>
              </a:ext>
            </a:extLst>
          </p:cNvPr>
          <p:cNvSpPr txBox="1"/>
          <p:nvPr/>
        </p:nvSpPr>
        <p:spPr>
          <a:xfrm>
            <a:off x="5021589" y="6069268"/>
            <a:ext cx="5959681" cy="369332"/>
          </a:xfrm>
          <a:prstGeom prst="rect">
            <a:avLst/>
          </a:prstGeom>
          <a:noFill/>
        </p:spPr>
        <p:txBody>
          <a:bodyPr wrap="square">
            <a:spAutoFit/>
          </a:bodyPr>
          <a:lstStyle/>
          <a:p>
            <a:pPr algn="ctr"/>
            <a:r>
              <a:rPr lang="en-US" dirty="0">
                <a:solidFill>
                  <a:srgbClr val="2F5597"/>
                </a:solidFill>
              </a:rPr>
              <a:t>Saturday, 23</a:t>
            </a:r>
            <a:r>
              <a:rPr lang="en-US" baseline="30000" dirty="0">
                <a:solidFill>
                  <a:srgbClr val="2F5597"/>
                </a:solidFill>
              </a:rPr>
              <a:t>rd</a:t>
            </a:r>
            <a:r>
              <a:rPr lang="en-US" dirty="0">
                <a:solidFill>
                  <a:srgbClr val="2F5597"/>
                </a:solidFill>
              </a:rPr>
              <a:t> of May 2026 Centennial College - Scarborough</a:t>
            </a:r>
          </a:p>
        </p:txBody>
      </p:sp>
      <p:sp>
        <p:nvSpPr>
          <p:cNvPr id="12" name="TextBox 11">
            <a:extLst>
              <a:ext uri="{FF2B5EF4-FFF2-40B4-BE49-F238E27FC236}">
                <a16:creationId xmlns:a16="http://schemas.microsoft.com/office/drawing/2014/main" id="{67C1F011-6120-4ED8-8849-C841F03956FC}"/>
              </a:ext>
            </a:extLst>
          </p:cNvPr>
          <p:cNvSpPr txBox="1"/>
          <p:nvPr/>
        </p:nvSpPr>
        <p:spPr>
          <a:xfrm>
            <a:off x="0" y="4409622"/>
            <a:ext cx="12192000" cy="630942"/>
          </a:xfrm>
          <a:prstGeom prst="rect">
            <a:avLst/>
          </a:prstGeom>
          <a:noFill/>
        </p:spPr>
        <p:txBody>
          <a:bodyPr wrap="square" rtlCol="0">
            <a:spAutoFit/>
          </a:bodyPr>
          <a:lstStyle/>
          <a:p>
            <a:pPr algn="ctr"/>
            <a:r>
              <a:rPr lang="en-CA" sz="23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District Governor 7070 </a:t>
            </a:r>
            <a:r>
              <a:rPr lang="en-US" sz="23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Elizabeth (Liz) Compton, from the Rotary Club of Toronto Leaside</a:t>
            </a:r>
            <a:r>
              <a:rPr lang="en-CA" sz="23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endParaRPr lang="en-US" sz="2300" dirty="0">
              <a:solidFill>
                <a:schemeClr val="accent1">
                  <a:lumMod val="75000"/>
                </a:schemeClr>
              </a:solidFill>
              <a:latin typeface="Arial" panose="020B0604020202020204" pitchFamily="34" charset="0"/>
              <a:cs typeface="Arial" panose="020B0604020202020204" pitchFamily="34" charset="0"/>
            </a:endParaRPr>
          </a:p>
          <a:p>
            <a:pPr algn="ctr"/>
            <a:r>
              <a:rPr lang="en-US" sz="1200" dirty="0">
                <a:solidFill>
                  <a:schemeClr val="accent1">
                    <a:lumMod val="75000"/>
                  </a:schemeClr>
                </a:solidFill>
                <a:latin typeface="Arial" panose="020B0604020202020204" pitchFamily="34" charset="0"/>
                <a:cs typeface="Arial" panose="020B0604020202020204" pitchFamily="34" charset="0"/>
              </a:rPr>
              <a:t>Rotary International President Olayinka Hakeem Babalola, member of the Rotary Club of Trans Amadi, Nigeria</a:t>
            </a:r>
            <a:endParaRPr lang="en-CA" sz="1200" dirty="0">
              <a:solidFill>
                <a:schemeClr val="accent1">
                  <a:lumMod val="75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33E4700-47AC-81EE-1E4C-18AFDA1C7913}"/>
              </a:ext>
            </a:extLst>
          </p:cNvPr>
          <p:cNvPicPr>
            <a:picLocks noChangeAspect="1"/>
          </p:cNvPicPr>
          <p:nvPr/>
        </p:nvPicPr>
        <p:blipFill>
          <a:blip r:embed="rId3"/>
          <a:stretch>
            <a:fillRect/>
          </a:stretch>
        </p:blipFill>
        <p:spPr>
          <a:xfrm>
            <a:off x="533410" y="5770043"/>
            <a:ext cx="2538729" cy="738539"/>
          </a:xfrm>
          <a:prstGeom prst="rect">
            <a:avLst/>
          </a:prstGeom>
        </p:spPr>
      </p:pic>
      <p:sp>
        <p:nvSpPr>
          <p:cNvPr id="4" name="Rectangle 3">
            <a:extLst>
              <a:ext uri="{FF2B5EF4-FFF2-40B4-BE49-F238E27FC236}">
                <a16:creationId xmlns:a16="http://schemas.microsoft.com/office/drawing/2014/main" id="{B2DF1E7E-9BF4-4F39-B163-A572740848E8}"/>
              </a:ext>
            </a:extLst>
          </p:cNvPr>
          <p:cNvSpPr/>
          <p:nvPr/>
        </p:nvSpPr>
        <p:spPr>
          <a:xfrm>
            <a:off x="0" y="228600"/>
            <a:ext cx="12192000" cy="2243667"/>
          </a:xfrm>
          <a:prstGeom prst="rect">
            <a:avLst/>
          </a:prstGeom>
          <a:solidFill>
            <a:srgbClr val="FAA4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4400" dirty="0">
                <a:solidFill>
                  <a:srgbClr val="051D43"/>
                </a:solidFill>
                <a:latin typeface="Open Sans" panose="020B0606030504020204" pitchFamily="34" charset="0"/>
              </a:rPr>
              <a:t>How Your Club’s Web Presence </a:t>
            </a:r>
            <a:br>
              <a:rPr lang="en-US" altLang="en-US" sz="4400" dirty="0">
                <a:solidFill>
                  <a:srgbClr val="051D43"/>
                </a:solidFill>
                <a:latin typeface="Open Sans" panose="020B0606030504020204" pitchFamily="34" charset="0"/>
              </a:rPr>
            </a:br>
            <a:r>
              <a:rPr lang="en-US" altLang="en-US" sz="4400" dirty="0">
                <a:solidFill>
                  <a:srgbClr val="051D43"/>
                </a:solidFill>
                <a:latin typeface="Open Sans" panose="020B0606030504020204" pitchFamily="34" charset="0"/>
              </a:rPr>
              <a:t>Impacts </a:t>
            </a:r>
            <a:br>
              <a:rPr lang="en-US" altLang="en-US" sz="4400" dirty="0">
                <a:solidFill>
                  <a:srgbClr val="051D43"/>
                </a:solidFill>
                <a:latin typeface="Open Sans" panose="020B0606030504020204" pitchFamily="34" charset="0"/>
              </a:rPr>
            </a:br>
            <a:r>
              <a:rPr lang="en-US" altLang="en-US" sz="4400" dirty="0">
                <a:solidFill>
                  <a:srgbClr val="051D43"/>
                </a:solidFill>
                <a:latin typeface="Open Sans" panose="020B0606030504020204" pitchFamily="34" charset="0"/>
              </a:rPr>
              <a:t>Your Club’s Public Image</a:t>
            </a:r>
            <a:endParaRPr lang="en-US" sz="4400" i="1" dirty="0"/>
          </a:p>
        </p:txBody>
      </p:sp>
      <p:sp>
        <p:nvSpPr>
          <p:cNvPr id="5" name="Rectangle 4">
            <a:extLst>
              <a:ext uri="{FF2B5EF4-FFF2-40B4-BE49-F238E27FC236}">
                <a16:creationId xmlns:a16="http://schemas.microsoft.com/office/drawing/2014/main" id="{B169FFF6-04C6-3965-2503-1CD4EB1A89EE}"/>
              </a:ext>
            </a:extLst>
          </p:cNvPr>
          <p:cNvSpPr/>
          <p:nvPr/>
        </p:nvSpPr>
        <p:spPr>
          <a:xfrm>
            <a:off x="0" y="2693793"/>
            <a:ext cx="12192000" cy="1574800"/>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Arial" panose="020B0604020202020204" pitchFamily="34" charset="0"/>
                <a:cs typeface="Arial" panose="020B0604020202020204" pitchFamily="34" charset="0"/>
              </a:rPr>
              <a:t>DISTRICT ASSEMBLY 7070</a:t>
            </a:r>
            <a:endParaRPr lang="en-US" sz="6000" dirty="0">
              <a:solidFill>
                <a:schemeClr val="bg1"/>
              </a:solidFill>
            </a:endParaRPr>
          </a:p>
        </p:txBody>
      </p:sp>
    </p:spTree>
    <p:extLst>
      <p:ext uri="{BB962C8B-B14F-4D97-AF65-F5344CB8AC3E}">
        <p14:creationId xmlns:p14="http://schemas.microsoft.com/office/powerpoint/2010/main" val="204788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133A-F846-78E4-8F08-006BAA1ECF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89C48-D9B3-5A2A-A1EE-D5E6E51B2AF7}"/>
              </a:ext>
            </a:extLst>
          </p:cNvPr>
          <p:cNvSpPr>
            <a:spLocks noGrp="1"/>
          </p:cNvSpPr>
          <p:nvPr>
            <p:ph type="title"/>
          </p:nvPr>
        </p:nvSpPr>
        <p:spPr>
          <a:solidFill>
            <a:srgbClr val="2F5597"/>
          </a:solidFill>
        </p:spPr>
        <p:txBody>
          <a:bodyPr/>
          <a:lstStyle/>
          <a:p>
            <a:pPr algn="ctr"/>
            <a:r>
              <a:rPr lang="en-US" dirty="0">
                <a:solidFill>
                  <a:schemeClr val="bg1"/>
                </a:solidFill>
              </a:rPr>
              <a:t> 3 Primary Types</a:t>
            </a:r>
            <a:endParaRPr lang="en-CA" dirty="0">
              <a:solidFill>
                <a:schemeClr val="bg1"/>
              </a:solidFill>
            </a:endParaRPr>
          </a:p>
        </p:txBody>
      </p:sp>
      <p:sp>
        <p:nvSpPr>
          <p:cNvPr id="12" name="Footer Placeholder 11">
            <a:extLst>
              <a:ext uri="{FF2B5EF4-FFF2-40B4-BE49-F238E27FC236}">
                <a16:creationId xmlns:a16="http://schemas.microsoft.com/office/drawing/2014/main" id="{68911B69-F6ED-7F16-9A14-3CA43E230EB4}"/>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A2F4A843-E5B8-6052-EC5D-387C91363B76}"/>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45497A17-61F7-5090-1638-A70634B7D0AB}"/>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10</a:t>
            </a:fld>
            <a:endParaRPr lang="en-US" dirty="0">
              <a:solidFill>
                <a:srgbClr val="4472C4"/>
              </a:solidFill>
            </a:endParaRPr>
          </a:p>
        </p:txBody>
      </p:sp>
      <p:pic>
        <p:nvPicPr>
          <p:cNvPr id="3" name="Content Placeholder 2">
            <a:extLst>
              <a:ext uri="{FF2B5EF4-FFF2-40B4-BE49-F238E27FC236}">
                <a16:creationId xmlns:a16="http://schemas.microsoft.com/office/drawing/2014/main" id="{11669F09-FBA2-C642-535D-54EC2072BE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3941" y="1976580"/>
            <a:ext cx="2408527" cy="24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4F70283-3861-D7D3-5667-D7263D53A60C}"/>
              </a:ext>
            </a:extLst>
          </p:cNvPr>
          <p:cNvSpPr txBox="1"/>
          <p:nvPr/>
        </p:nvSpPr>
        <p:spPr>
          <a:xfrm>
            <a:off x="1819565" y="4911144"/>
            <a:ext cx="8321962" cy="523220"/>
          </a:xfrm>
          <a:prstGeom prst="rect">
            <a:avLst/>
          </a:prstGeom>
          <a:noFill/>
        </p:spPr>
        <p:txBody>
          <a:bodyPr wrap="square">
            <a:spAutoFit/>
          </a:bodyPr>
          <a:lstStyle/>
          <a:p>
            <a:pPr>
              <a:lnSpc>
                <a:spcPct val="100000"/>
              </a:lnSpc>
              <a:spcBef>
                <a:spcPct val="0"/>
              </a:spcBef>
              <a:buFontTx/>
              <a:buNone/>
            </a:pPr>
            <a:r>
              <a:rPr lang="en-US" altLang="en-US" sz="2800" dirty="0">
                <a:solidFill>
                  <a:srgbClr val="313537"/>
                </a:solidFill>
                <a:latin typeface="Arial" panose="020B0604020202020204" pitchFamily="34" charset="0"/>
                <a:cs typeface="Arial" panose="020B0604020202020204" pitchFamily="34" charset="0"/>
              </a:rPr>
              <a:t>Instagram has about 2 billion active monthly users.</a:t>
            </a:r>
          </a:p>
        </p:txBody>
      </p:sp>
    </p:spTree>
    <p:extLst>
      <p:ext uri="{BB962C8B-B14F-4D97-AF65-F5344CB8AC3E}">
        <p14:creationId xmlns:p14="http://schemas.microsoft.com/office/powerpoint/2010/main" val="102970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E83A-DE90-34EB-023F-B428A29E8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3D45D-DF9D-D96C-37DD-2F8569EE567B}"/>
              </a:ext>
            </a:extLst>
          </p:cNvPr>
          <p:cNvSpPr>
            <a:spLocks noGrp="1"/>
          </p:cNvSpPr>
          <p:nvPr>
            <p:ph type="title"/>
          </p:nvPr>
        </p:nvSpPr>
        <p:spPr>
          <a:solidFill>
            <a:srgbClr val="2F5597"/>
          </a:solidFill>
        </p:spPr>
        <p:txBody>
          <a:bodyPr/>
          <a:lstStyle/>
          <a:p>
            <a:r>
              <a:rPr lang="en-US" dirty="0">
                <a:solidFill>
                  <a:schemeClr val="bg1"/>
                </a:solidFill>
              </a:rPr>
              <a:t> Why Instagram for Your Club?</a:t>
            </a:r>
            <a:endParaRPr lang="en-CA" dirty="0">
              <a:solidFill>
                <a:schemeClr val="bg1"/>
              </a:solidFill>
            </a:endParaRPr>
          </a:p>
        </p:txBody>
      </p:sp>
      <p:sp>
        <p:nvSpPr>
          <p:cNvPr id="12" name="Footer Placeholder 11">
            <a:extLst>
              <a:ext uri="{FF2B5EF4-FFF2-40B4-BE49-F238E27FC236}">
                <a16:creationId xmlns:a16="http://schemas.microsoft.com/office/drawing/2014/main" id="{EE27B6E0-DC6F-BAF8-8B3C-40567CFDA3E6}"/>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5EE84C7-E5A7-C35E-C594-82AA54E37851}"/>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9C495EEB-3256-4540-ACD5-C3A35C9AF2F4}"/>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11</a:t>
            </a:fld>
            <a:endParaRPr lang="en-US" dirty="0">
              <a:solidFill>
                <a:srgbClr val="4472C4"/>
              </a:solidFill>
            </a:endParaRPr>
          </a:p>
        </p:txBody>
      </p:sp>
      <p:pic>
        <p:nvPicPr>
          <p:cNvPr id="3" name="Content Placeholder 2" descr="160513_burrell_instagram">
            <a:extLst>
              <a:ext uri="{FF2B5EF4-FFF2-40B4-BE49-F238E27FC236}">
                <a16:creationId xmlns:a16="http://schemas.microsoft.com/office/drawing/2014/main" id="{4EB95B00-A928-F128-5F52-24C5F5F6D33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4189" y="1930181"/>
            <a:ext cx="2130137" cy="234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o alternative text description for this image">
            <a:extLst>
              <a:ext uri="{FF2B5EF4-FFF2-40B4-BE49-F238E27FC236}">
                <a16:creationId xmlns:a16="http://schemas.microsoft.com/office/drawing/2014/main" id="{925C1418-F564-77BA-4FF1-F5D7AD4F2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184" y="1877111"/>
            <a:ext cx="17589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A907B71-BB0E-4268-11D5-D5B755FFB449}"/>
              </a:ext>
            </a:extLst>
          </p:cNvPr>
          <p:cNvSpPr txBox="1"/>
          <p:nvPr/>
        </p:nvSpPr>
        <p:spPr>
          <a:xfrm>
            <a:off x="480291" y="4459754"/>
            <a:ext cx="10954327" cy="1938992"/>
          </a:xfrm>
          <a:prstGeom prst="rect">
            <a:avLst/>
          </a:prstGeom>
          <a:noFill/>
        </p:spPr>
        <p:txBody>
          <a:bodyPr wrap="square">
            <a:spAutoFit/>
          </a:bodyPr>
          <a:lstStyle/>
          <a:p>
            <a:r>
              <a:rPr lang="en-US" altLang="en-US" sz="2000" dirty="0">
                <a:latin typeface="Arial" panose="020B0604020202020204" pitchFamily="34" charset="0"/>
                <a:cs typeface="Arial" panose="020B0604020202020204" pitchFamily="34" charset="0"/>
              </a:rPr>
              <a:t>Out of all of the social media networks, I have to say Instagram is my favorite. Why? Because photos equal fun!</a:t>
            </a:r>
          </a:p>
          <a:p>
            <a:endParaRPr lang="en-US" altLang="en-US" sz="2000" dirty="0">
              <a:latin typeface="Arial" panose="020B0604020202020204" pitchFamily="34" charset="0"/>
              <a:cs typeface="Arial" panose="020B0604020202020204" pitchFamily="34" charset="0"/>
            </a:endParaRPr>
          </a:p>
          <a:p>
            <a:r>
              <a:rPr lang="en-US" altLang="en-US" sz="2000" dirty="0">
                <a:solidFill>
                  <a:srgbClr val="000000"/>
                </a:solidFill>
                <a:latin typeface="Arial" panose="020B0604020202020204" pitchFamily="34" charset="0"/>
                <a:cs typeface="Arial" panose="020B0604020202020204" pitchFamily="34" charset="0"/>
              </a:rPr>
              <a:t>So why should your club be on Instagram? </a:t>
            </a:r>
            <a:r>
              <a:rPr lang="en-US" altLang="en-US" sz="2000" b="1" dirty="0">
                <a:solidFill>
                  <a:srgbClr val="000000"/>
                </a:solidFill>
                <a:latin typeface="Arial" panose="020B0604020202020204" pitchFamily="34" charset="0"/>
                <a:cs typeface="Arial" panose="020B0604020202020204" pitchFamily="34" charset="0"/>
              </a:rPr>
              <a:t>Because “a picture is worth a thousand words.” </a:t>
            </a:r>
            <a:r>
              <a:rPr lang="en-US" altLang="en-US" sz="2000" dirty="0">
                <a:solidFill>
                  <a:srgbClr val="000000"/>
                </a:solidFill>
                <a:latin typeface="Arial" panose="020B0604020202020204" pitchFamily="34" charset="0"/>
                <a:cs typeface="Arial" panose="020B0604020202020204" pitchFamily="34" charset="0"/>
              </a:rPr>
              <a:t>There are so many things you can do with photos to showcase your vibrant club and promote Rotary.</a:t>
            </a:r>
            <a:endParaRPr lang="en-US" alt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F1CCAAF-1A4F-3507-E316-D872DC201804}"/>
              </a:ext>
            </a:extLst>
          </p:cNvPr>
          <p:cNvSpPr txBox="1"/>
          <p:nvPr/>
        </p:nvSpPr>
        <p:spPr>
          <a:xfrm>
            <a:off x="5318991" y="1938336"/>
            <a:ext cx="5570681" cy="1938992"/>
          </a:xfrm>
          <a:prstGeom prst="rect">
            <a:avLst/>
          </a:prstGeom>
          <a:noFill/>
        </p:spPr>
        <p:txBody>
          <a:bodyPr wrap="square">
            <a:spAutoFit/>
          </a:bodyPr>
          <a:lstStyle/>
          <a:p>
            <a:r>
              <a:rPr lang="en-US" altLang="en-US" sz="2400" dirty="0">
                <a:latin typeface="Arial" panose="020B0604020202020204" pitchFamily="34" charset="0"/>
                <a:cs typeface="Arial" panose="020B0604020202020204" pitchFamily="34" charset="0"/>
              </a:rPr>
              <a:t>The most engaging posts on social media are the ones that include images. </a:t>
            </a:r>
          </a:p>
          <a:p>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That isn’t a statement, it’s a fact!</a:t>
            </a:r>
          </a:p>
        </p:txBody>
      </p:sp>
    </p:spTree>
    <p:extLst>
      <p:ext uri="{BB962C8B-B14F-4D97-AF65-F5344CB8AC3E}">
        <p14:creationId xmlns:p14="http://schemas.microsoft.com/office/powerpoint/2010/main" val="344612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DBDF1-B273-67B5-0D1B-41C6ABB94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6D143-D4D7-B433-283E-D6F4619E8F90}"/>
              </a:ext>
            </a:extLst>
          </p:cNvPr>
          <p:cNvSpPr>
            <a:spLocks noGrp="1"/>
          </p:cNvSpPr>
          <p:nvPr>
            <p:ph type="title"/>
          </p:nvPr>
        </p:nvSpPr>
        <p:spPr>
          <a:solidFill>
            <a:srgbClr val="2F5597"/>
          </a:solidFill>
        </p:spPr>
        <p:txBody>
          <a:bodyPr/>
          <a:lstStyle/>
          <a:p>
            <a:r>
              <a:rPr lang="en-US" dirty="0">
                <a:solidFill>
                  <a:schemeClr val="bg1"/>
                </a:solidFill>
              </a:rPr>
              <a:t> </a:t>
            </a:r>
            <a:r>
              <a:rPr lang="en-US" altLang="en-US" dirty="0">
                <a:solidFill>
                  <a:schemeClr val="bg1"/>
                </a:solidFill>
                <a:latin typeface="Arial" panose="020B0604020202020204" pitchFamily="34" charset="0"/>
                <a:cs typeface="Arial" panose="020B0604020202020204" pitchFamily="34" charset="0"/>
              </a:rPr>
              <a:t>How To Use Instagram for your club?</a:t>
            </a:r>
            <a:endParaRPr lang="en-CA" dirty="0">
              <a:solidFill>
                <a:schemeClr val="bg1"/>
              </a:solidFill>
            </a:endParaRPr>
          </a:p>
        </p:txBody>
      </p:sp>
      <p:sp>
        <p:nvSpPr>
          <p:cNvPr id="12" name="Footer Placeholder 11">
            <a:extLst>
              <a:ext uri="{FF2B5EF4-FFF2-40B4-BE49-F238E27FC236}">
                <a16:creationId xmlns:a16="http://schemas.microsoft.com/office/drawing/2014/main" id="{6E2C72B8-CE13-1861-3675-1B92BC28A073}"/>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FB18346D-0B6C-6406-70B4-0D9073111A6B}"/>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D5403268-56A3-F5A3-88E8-A0CE82DA296C}"/>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12</a:t>
            </a:fld>
            <a:endParaRPr lang="en-US" dirty="0">
              <a:solidFill>
                <a:srgbClr val="4472C4"/>
              </a:solidFill>
            </a:endParaRPr>
          </a:p>
        </p:txBody>
      </p:sp>
      <p:sp>
        <p:nvSpPr>
          <p:cNvPr id="4" name="Content Placeholder 3">
            <a:extLst>
              <a:ext uri="{FF2B5EF4-FFF2-40B4-BE49-F238E27FC236}">
                <a16:creationId xmlns:a16="http://schemas.microsoft.com/office/drawing/2014/main" id="{2A3E77D7-0D06-3E24-54C9-23F46F9301F0}"/>
              </a:ext>
            </a:extLst>
          </p:cNvPr>
          <p:cNvSpPr>
            <a:spLocks noGrp="1"/>
          </p:cNvSpPr>
          <p:nvPr>
            <p:ph idx="1"/>
          </p:nvPr>
        </p:nvSpPr>
        <p:spPr/>
        <p:txBody>
          <a:bodyPr>
            <a:normAutofit fontScale="55000" lnSpcReduction="20000"/>
          </a:bodyPr>
          <a:lstStyle/>
          <a:p>
            <a:pPr>
              <a:lnSpc>
                <a:spcPct val="100000"/>
              </a:lnSpc>
              <a:spcBef>
                <a:spcPct val="0"/>
              </a:spcBef>
              <a:buFontTx/>
              <a:buNone/>
            </a:pPr>
            <a:r>
              <a:rPr lang="en-US" altLang="en-US" dirty="0">
                <a:solidFill>
                  <a:srgbClr val="000000"/>
                </a:solidFill>
                <a:latin typeface="Arial" panose="020B0604020202020204" pitchFamily="34" charset="0"/>
                <a:cs typeface="Arial" panose="020B0604020202020204" pitchFamily="34" charset="0"/>
              </a:rPr>
              <a:t>Before your jump in:</a:t>
            </a:r>
          </a:p>
          <a:p>
            <a:pPr>
              <a:lnSpc>
                <a:spcPct val="100000"/>
              </a:lnSpc>
              <a:spcBef>
                <a:spcPct val="0"/>
              </a:spcBef>
              <a:buFontTx/>
              <a:buNone/>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Make sure you own a smartphone with a camera</a:t>
            </a:r>
            <a:r>
              <a:rPr lang="en-US" altLang="en-US" dirty="0">
                <a:solidFill>
                  <a:srgbClr val="000000"/>
                </a:solidFill>
                <a:latin typeface="Arial" panose="020B0604020202020204" pitchFamily="34" charset="0"/>
                <a:cs typeface="Arial" panose="020B0604020202020204" pitchFamily="34" charset="0"/>
              </a:rPr>
              <a:t> </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Download the Instagram app </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Use hashtags:</a:t>
            </a:r>
            <a:r>
              <a:rPr lang="en-US" altLang="en-US" dirty="0">
                <a:solidFill>
                  <a:srgbClr val="000000"/>
                </a:solidFill>
                <a:latin typeface="Arial" panose="020B0604020202020204" pitchFamily="34" charset="0"/>
                <a:cs typeface="Arial" panose="020B0604020202020204" pitchFamily="34" charset="0"/>
              </a:rPr>
              <a:t> Mix them up. Use some that are general (#barbecue or #ribfest), some that are trending, and some that are Rotary specific (#Rotary, #RotaryStory, #ricon26). But make sure they are relevant to what you are posting about.</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Engage with your audience:</a:t>
            </a:r>
            <a:r>
              <a:rPr lang="en-US" altLang="en-US" dirty="0">
                <a:solidFill>
                  <a:srgbClr val="000000"/>
                </a:solidFill>
                <a:latin typeface="Arial" panose="020B0604020202020204" pitchFamily="34" charset="0"/>
                <a:cs typeface="Arial" panose="020B0604020202020204" pitchFamily="34" charset="0"/>
              </a:rPr>
              <a:t> Respond to comments you get on your photos. Follow others</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Use captions:</a:t>
            </a:r>
            <a:r>
              <a:rPr lang="en-US" altLang="en-US" dirty="0">
                <a:solidFill>
                  <a:srgbClr val="000000"/>
                </a:solidFill>
                <a:latin typeface="Arial" panose="020B0604020202020204" pitchFamily="34" charset="0"/>
                <a:cs typeface="Arial" panose="020B0604020202020204" pitchFamily="34" charset="0"/>
              </a:rPr>
              <a:t> Keep text to a minimum, because it is a visual platform. Don’t just leave the caption field blank.</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Plan your photos. </a:t>
            </a:r>
            <a:r>
              <a:rPr lang="en-US" altLang="en-US" dirty="0">
                <a:solidFill>
                  <a:srgbClr val="000000"/>
                </a:solidFill>
                <a:latin typeface="Arial" panose="020B0604020202020204" pitchFamily="34" charset="0"/>
                <a:cs typeface="Arial" panose="020B0604020202020204" pitchFamily="34" charset="0"/>
              </a:rPr>
              <a:t>Just like the old days of film photography, capturing good photos for Instagram with your smartphone requires planning. Experiment with different angles and plan around your source of light. Keep your eye out for that key moment or winning facial expression.</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Take a lot of photos: </a:t>
            </a:r>
            <a:r>
              <a:rPr lang="en-US" altLang="en-US" dirty="0">
                <a:solidFill>
                  <a:srgbClr val="000000"/>
                </a:solidFill>
                <a:latin typeface="Arial" panose="020B0604020202020204" pitchFamily="34" charset="0"/>
                <a:cs typeface="Arial" panose="020B0604020202020204" pitchFamily="34" charset="0"/>
              </a:rPr>
              <a:t> Professional photographers shoot hundreds of images to get that one good shot. The same is true for Instagram. “There are no rules for good photographs, there are only good photographs.”</a:t>
            </a:r>
          </a:p>
          <a:p>
            <a:endParaRPr lang="en-CA" dirty="0"/>
          </a:p>
        </p:txBody>
      </p:sp>
    </p:spTree>
    <p:extLst>
      <p:ext uri="{BB962C8B-B14F-4D97-AF65-F5344CB8AC3E}">
        <p14:creationId xmlns:p14="http://schemas.microsoft.com/office/powerpoint/2010/main" val="318968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988C-FBAA-75C9-FD14-AB9B657333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D50C2-D8DB-AC55-3DC2-DCCDD311B325}"/>
              </a:ext>
            </a:extLst>
          </p:cNvPr>
          <p:cNvSpPr>
            <a:spLocks noGrp="1"/>
          </p:cNvSpPr>
          <p:nvPr>
            <p:ph type="title"/>
          </p:nvPr>
        </p:nvSpPr>
        <p:spPr>
          <a:solidFill>
            <a:srgbClr val="2F5597"/>
          </a:solidFill>
        </p:spPr>
        <p:txBody>
          <a:bodyPr/>
          <a:lstStyle/>
          <a:p>
            <a:r>
              <a:rPr lang="en-US" dirty="0">
                <a:solidFill>
                  <a:schemeClr val="bg1"/>
                </a:solidFill>
              </a:rPr>
              <a:t> </a:t>
            </a:r>
            <a:r>
              <a:rPr lang="en-US" altLang="en-US" dirty="0">
                <a:solidFill>
                  <a:schemeClr val="bg1"/>
                </a:solidFill>
                <a:latin typeface="Arial" panose="020B0604020202020204" pitchFamily="34" charset="0"/>
                <a:cs typeface="Arial" panose="020B0604020202020204" pitchFamily="34" charset="0"/>
              </a:rPr>
              <a:t>How To Use Instagram for your club?</a:t>
            </a:r>
            <a:endParaRPr lang="en-CA" dirty="0">
              <a:solidFill>
                <a:schemeClr val="bg1"/>
              </a:solidFill>
            </a:endParaRPr>
          </a:p>
        </p:txBody>
      </p:sp>
      <p:sp>
        <p:nvSpPr>
          <p:cNvPr id="12" name="Footer Placeholder 11">
            <a:extLst>
              <a:ext uri="{FF2B5EF4-FFF2-40B4-BE49-F238E27FC236}">
                <a16:creationId xmlns:a16="http://schemas.microsoft.com/office/drawing/2014/main" id="{97721E87-29BE-E001-EE16-B4A4B3A34140}"/>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0E2D12AC-40FB-8E7F-5326-6B18B353BBF7}"/>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BFB53020-5B4A-DC5C-999C-F351B1AA9959}"/>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13</a:t>
            </a:fld>
            <a:endParaRPr lang="en-US" dirty="0">
              <a:solidFill>
                <a:srgbClr val="4472C4"/>
              </a:solidFill>
            </a:endParaRPr>
          </a:p>
        </p:txBody>
      </p:sp>
      <p:sp>
        <p:nvSpPr>
          <p:cNvPr id="4" name="Content Placeholder 3">
            <a:extLst>
              <a:ext uri="{FF2B5EF4-FFF2-40B4-BE49-F238E27FC236}">
                <a16:creationId xmlns:a16="http://schemas.microsoft.com/office/drawing/2014/main" id="{04A009CB-E7C8-BEA3-76B7-C3FFBDA7C1F4}"/>
              </a:ext>
            </a:extLst>
          </p:cNvPr>
          <p:cNvSpPr>
            <a:spLocks noGrp="1"/>
          </p:cNvSpPr>
          <p:nvPr>
            <p:ph idx="1"/>
          </p:nvPr>
        </p:nvSpPr>
        <p:spPr/>
        <p:txBody>
          <a:bodyPr>
            <a:normAutofit fontScale="55000" lnSpcReduction="20000"/>
          </a:bodyPr>
          <a:lstStyle/>
          <a:p>
            <a:pPr>
              <a:lnSpc>
                <a:spcPct val="100000"/>
              </a:lnSpc>
              <a:spcBef>
                <a:spcPct val="0"/>
              </a:spcBef>
              <a:buFontTx/>
              <a:buNone/>
            </a:pPr>
            <a:r>
              <a:rPr lang="en-US" altLang="en-US" dirty="0">
                <a:solidFill>
                  <a:srgbClr val="000000"/>
                </a:solidFill>
                <a:latin typeface="Arial" panose="020B0604020202020204" pitchFamily="34" charset="0"/>
                <a:cs typeface="Arial" panose="020B0604020202020204" pitchFamily="34" charset="0"/>
              </a:rPr>
              <a:t>Before your jump in:</a:t>
            </a:r>
          </a:p>
          <a:p>
            <a:pPr>
              <a:lnSpc>
                <a:spcPct val="100000"/>
              </a:lnSpc>
              <a:spcBef>
                <a:spcPct val="0"/>
              </a:spcBef>
              <a:buFontTx/>
              <a:buNone/>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Make sure you own a smartphone with a camera</a:t>
            </a:r>
            <a:r>
              <a:rPr lang="en-US" altLang="en-US" dirty="0">
                <a:solidFill>
                  <a:srgbClr val="000000"/>
                </a:solidFill>
                <a:latin typeface="Arial" panose="020B0604020202020204" pitchFamily="34" charset="0"/>
                <a:cs typeface="Arial" panose="020B0604020202020204" pitchFamily="34" charset="0"/>
              </a:rPr>
              <a:t> </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Download the Instagram app </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Use hashtags:</a:t>
            </a:r>
            <a:r>
              <a:rPr lang="en-US" altLang="en-US" dirty="0">
                <a:solidFill>
                  <a:srgbClr val="000000"/>
                </a:solidFill>
                <a:latin typeface="Arial" panose="020B0604020202020204" pitchFamily="34" charset="0"/>
                <a:cs typeface="Arial" panose="020B0604020202020204" pitchFamily="34" charset="0"/>
              </a:rPr>
              <a:t> Mix them up. Use some that are general (#barbecue), some that are trending, and some that are Rotary specific (#Rotary, #RotaryStory, #ricon16). But make sure they are relevant to what you are posting about.</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Engage with your audience:</a:t>
            </a:r>
            <a:r>
              <a:rPr lang="en-US" altLang="en-US" dirty="0">
                <a:solidFill>
                  <a:srgbClr val="000000"/>
                </a:solidFill>
                <a:latin typeface="Arial" panose="020B0604020202020204" pitchFamily="34" charset="0"/>
                <a:cs typeface="Arial" panose="020B0604020202020204" pitchFamily="34" charset="0"/>
              </a:rPr>
              <a:t> Respond to comments you get on your photos. Follow others</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Use captions:</a:t>
            </a:r>
            <a:r>
              <a:rPr lang="en-US" altLang="en-US" dirty="0">
                <a:solidFill>
                  <a:srgbClr val="000000"/>
                </a:solidFill>
                <a:latin typeface="Arial" panose="020B0604020202020204" pitchFamily="34" charset="0"/>
                <a:cs typeface="Arial" panose="020B0604020202020204" pitchFamily="34" charset="0"/>
              </a:rPr>
              <a:t> Keep text to a minimum, because it is a visual platform. Don’t just leave the caption field blank.</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Plan your photos. </a:t>
            </a:r>
            <a:r>
              <a:rPr lang="en-US" altLang="en-US" dirty="0">
                <a:solidFill>
                  <a:srgbClr val="000000"/>
                </a:solidFill>
                <a:latin typeface="Arial" panose="020B0604020202020204" pitchFamily="34" charset="0"/>
                <a:cs typeface="Arial" panose="020B0604020202020204" pitchFamily="34" charset="0"/>
              </a:rPr>
              <a:t>Just like the old days of film photography, capturing good photos for Instagram with your smartphone requires planning. Experiment with different angles and plan around your source of light. Keep your eye out for that key moment or winning facial expression.</a:t>
            </a:r>
          </a:p>
          <a:p>
            <a:pPr>
              <a:lnSpc>
                <a:spcPct val="100000"/>
              </a:lnSpc>
              <a:spcBef>
                <a:spcPct val="0"/>
              </a:spcBef>
              <a:buFont typeface="Calibri Light" panose="020F0302020204030204" pitchFamily="34" charset="0"/>
              <a:buAutoNum type="arabicPeriod"/>
            </a:pPr>
            <a:endParaRPr lang="en-US" altLang="en-US" dirty="0">
              <a:solidFill>
                <a:srgbClr val="000000"/>
              </a:solidFill>
              <a:latin typeface="Arial" panose="020B0604020202020204" pitchFamily="34" charset="0"/>
              <a:cs typeface="Arial" panose="020B0604020202020204" pitchFamily="34" charset="0"/>
            </a:endParaRPr>
          </a:p>
          <a:p>
            <a:pPr>
              <a:lnSpc>
                <a:spcPct val="100000"/>
              </a:lnSpc>
              <a:spcBef>
                <a:spcPct val="0"/>
              </a:spcBef>
              <a:buFont typeface="Calibri Light" panose="020F0302020204030204" pitchFamily="34" charset="0"/>
              <a:buAutoNum type="arabicPeriod"/>
            </a:pPr>
            <a:r>
              <a:rPr lang="en-US" altLang="en-US" b="1" dirty="0">
                <a:solidFill>
                  <a:srgbClr val="000000"/>
                </a:solidFill>
                <a:latin typeface="Arial" panose="020B0604020202020204" pitchFamily="34" charset="0"/>
                <a:cs typeface="Arial" panose="020B0604020202020204" pitchFamily="34" charset="0"/>
              </a:rPr>
              <a:t>Take a lot of photos: </a:t>
            </a:r>
            <a:r>
              <a:rPr lang="en-US" altLang="en-US" dirty="0">
                <a:solidFill>
                  <a:srgbClr val="000000"/>
                </a:solidFill>
                <a:latin typeface="Arial" panose="020B0604020202020204" pitchFamily="34" charset="0"/>
                <a:cs typeface="Arial" panose="020B0604020202020204" pitchFamily="34" charset="0"/>
              </a:rPr>
              <a:t> Professional photographers shoot hundreds of images to get that one good shot. The same is true for Instagram. “There are no rules for good photographs, there are only good photographs.”</a:t>
            </a:r>
          </a:p>
          <a:p>
            <a:endParaRPr lang="en-CA" dirty="0"/>
          </a:p>
        </p:txBody>
      </p:sp>
    </p:spTree>
    <p:extLst>
      <p:ext uri="{BB962C8B-B14F-4D97-AF65-F5344CB8AC3E}">
        <p14:creationId xmlns:p14="http://schemas.microsoft.com/office/powerpoint/2010/main" val="316238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74316-4679-A6C8-EAC1-85583A541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EFCFF-5253-793D-2965-0CA195CB9FCE}"/>
              </a:ext>
            </a:extLst>
          </p:cNvPr>
          <p:cNvSpPr>
            <a:spLocks noGrp="1"/>
          </p:cNvSpPr>
          <p:nvPr>
            <p:ph type="title"/>
          </p:nvPr>
        </p:nvSpPr>
        <p:spPr>
          <a:xfrm>
            <a:off x="1126837" y="257030"/>
            <a:ext cx="10088418" cy="946439"/>
          </a:xfrm>
          <a:solidFill>
            <a:srgbClr val="2F5597"/>
          </a:solidFill>
        </p:spPr>
        <p:txBody>
          <a:bodyPr/>
          <a:lstStyle/>
          <a:p>
            <a:r>
              <a:rPr lang="en-US" dirty="0">
                <a:solidFill>
                  <a:schemeClr val="bg1"/>
                </a:solidFill>
              </a:rPr>
              <a:t> Instagram Example – Whitby Sunrise</a:t>
            </a:r>
            <a:endParaRPr lang="en-CA" dirty="0">
              <a:solidFill>
                <a:schemeClr val="bg1"/>
              </a:solidFill>
            </a:endParaRPr>
          </a:p>
        </p:txBody>
      </p:sp>
      <p:sp>
        <p:nvSpPr>
          <p:cNvPr id="12" name="Footer Placeholder 11">
            <a:extLst>
              <a:ext uri="{FF2B5EF4-FFF2-40B4-BE49-F238E27FC236}">
                <a16:creationId xmlns:a16="http://schemas.microsoft.com/office/drawing/2014/main" id="{A3C63EBB-10EB-2E92-941A-9D86B873EFE2}"/>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0DCD7423-318D-9EFC-9536-F7093E3ACD2E}"/>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8F05B80F-6373-1E4E-C70F-83617B703B3E}"/>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14</a:t>
            </a:fld>
            <a:endParaRPr lang="en-US" dirty="0">
              <a:solidFill>
                <a:srgbClr val="4472C4"/>
              </a:solidFill>
            </a:endParaRPr>
          </a:p>
        </p:txBody>
      </p:sp>
      <p:pic>
        <p:nvPicPr>
          <p:cNvPr id="3" name="Picture 5">
            <a:extLst>
              <a:ext uri="{FF2B5EF4-FFF2-40B4-BE49-F238E27FC236}">
                <a16:creationId xmlns:a16="http://schemas.microsoft.com/office/drawing/2014/main" id="{DA590573-5153-5275-9F20-1CABCCB478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1560" y="1330036"/>
            <a:ext cx="7774003" cy="484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395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20B30-5651-6FE6-7CCD-978D1E97F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31039-B932-E1C4-4590-D5C05E51976E}"/>
              </a:ext>
            </a:extLst>
          </p:cNvPr>
          <p:cNvSpPr>
            <a:spLocks noGrp="1"/>
          </p:cNvSpPr>
          <p:nvPr>
            <p:ph type="title"/>
          </p:nvPr>
        </p:nvSpPr>
        <p:spPr>
          <a:xfrm>
            <a:off x="1228435" y="257031"/>
            <a:ext cx="9986819" cy="869806"/>
          </a:xfrm>
          <a:solidFill>
            <a:srgbClr val="2F5597"/>
          </a:solidFill>
        </p:spPr>
        <p:txBody>
          <a:bodyPr>
            <a:normAutofit/>
          </a:bodyPr>
          <a:lstStyle/>
          <a:p>
            <a:r>
              <a:rPr lang="en-US" dirty="0">
                <a:solidFill>
                  <a:schemeClr val="bg1"/>
                </a:solidFill>
              </a:rPr>
              <a:t> Instagram Example – Bowmanville</a:t>
            </a:r>
            <a:endParaRPr lang="en-CA" dirty="0">
              <a:solidFill>
                <a:schemeClr val="bg1"/>
              </a:solidFill>
            </a:endParaRPr>
          </a:p>
        </p:txBody>
      </p:sp>
      <p:sp>
        <p:nvSpPr>
          <p:cNvPr id="12" name="Footer Placeholder 11">
            <a:extLst>
              <a:ext uri="{FF2B5EF4-FFF2-40B4-BE49-F238E27FC236}">
                <a16:creationId xmlns:a16="http://schemas.microsoft.com/office/drawing/2014/main" id="{11310067-6BB3-F02E-B01E-C97EF19D330B}"/>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5C7D749F-1B3E-300F-F336-9D744AB3B0B8}"/>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FCAAB80A-2B80-4D46-40EF-351CFEED366E}"/>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15</a:t>
            </a:fld>
            <a:endParaRPr lang="en-US" dirty="0">
              <a:solidFill>
                <a:srgbClr val="4472C4"/>
              </a:solidFill>
            </a:endParaRPr>
          </a:p>
        </p:txBody>
      </p:sp>
      <p:pic>
        <p:nvPicPr>
          <p:cNvPr id="6" name="Picture 2">
            <a:extLst>
              <a:ext uri="{FF2B5EF4-FFF2-40B4-BE49-F238E27FC236}">
                <a16:creationId xmlns:a16="http://schemas.microsoft.com/office/drawing/2014/main" id="{B6CD5393-5E4C-BCB4-0934-E9975E3FB7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9971" y="1200727"/>
            <a:ext cx="7722318" cy="497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079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2F5597"/>
          </a:solidFill>
        </p:spPr>
        <p:txBody>
          <a:bodyPr/>
          <a:lstStyle/>
          <a:p>
            <a:r>
              <a:rPr lang="en-US" dirty="0">
                <a:solidFill>
                  <a:schemeClr val="bg1"/>
                </a:solidFill>
              </a:rPr>
              <a:t> Want Some Help With Instagram?</a:t>
            </a:r>
            <a:endParaRPr lang="en-CA"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16</a:t>
            </a:fld>
            <a:endParaRPr lang="en-US" dirty="0">
              <a:solidFill>
                <a:srgbClr val="4472C4"/>
              </a:solidFill>
            </a:endParaRPr>
          </a:p>
        </p:txBody>
      </p:sp>
      <p:sp>
        <p:nvSpPr>
          <p:cNvPr id="4" name="Content Placeholder 3"/>
          <p:cNvSpPr>
            <a:spLocks noGrp="1"/>
          </p:cNvSpPr>
          <p:nvPr>
            <p:ph idx="1"/>
          </p:nvPr>
        </p:nvSpPr>
        <p:spPr/>
        <p:txBody>
          <a:bodyPr>
            <a:normAutofit lnSpcReduction="10000"/>
          </a:bodyPr>
          <a:lstStyle/>
          <a:p>
            <a:pPr marL="0" indent="0" algn="ctr">
              <a:buNone/>
            </a:pPr>
            <a:r>
              <a:rPr lang="en-CA" dirty="0"/>
              <a:t>Beatrix Yip</a:t>
            </a:r>
          </a:p>
          <a:p>
            <a:pPr marL="0" indent="0" algn="ctr">
              <a:buNone/>
            </a:pPr>
            <a:r>
              <a:rPr lang="en-CA" dirty="0"/>
              <a:t>President of the York Rotary Club</a:t>
            </a:r>
          </a:p>
          <a:p>
            <a:pPr marL="0" indent="0" algn="ctr">
              <a:buNone/>
            </a:pPr>
            <a:r>
              <a:rPr lang="en-CA" dirty="0"/>
              <a:t>Member of the District 7070 Public Image Committee</a:t>
            </a:r>
          </a:p>
          <a:p>
            <a:pPr marL="0" indent="0" algn="ctr">
              <a:buNone/>
            </a:pPr>
            <a:endParaRPr lang="en-CA" dirty="0"/>
          </a:p>
          <a:p>
            <a:pPr marL="0" indent="0" algn="ctr">
              <a:buNone/>
            </a:pPr>
            <a:r>
              <a:rPr lang="en-CA" dirty="0">
                <a:hlinkClick r:id="rId3"/>
              </a:rPr>
              <a:t>Beatrix_yip@live.com</a:t>
            </a:r>
            <a:endParaRPr lang="en-CA" dirty="0"/>
          </a:p>
          <a:p>
            <a:endParaRPr lang="en-CA" dirty="0"/>
          </a:p>
          <a:p>
            <a:r>
              <a:rPr lang="en-CA" dirty="0"/>
              <a:t>Watch for a District 7070 Public Image Webinar with Beatrix in 2026-27 featuring tips on Instagram for your club</a:t>
            </a:r>
          </a:p>
          <a:p>
            <a:r>
              <a:rPr lang="en-CA" dirty="0"/>
              <a:t>Beatrix is willing to put on a presentation for your club</a:t>
            </a:r>
          </a:p>
        </p:txBody>
      </p:sp>
      <p:sp>
        <p:nvSpPr>
          <p:cNvPr id="3" name="Rectangle 1">
            <a:extLst>
              <a:ext uri="{FF2B5EF4-FFF2-40B4-BE49-F238E27FC236}">
                <a16:creationId xmlns:a16="http://schemas.microsoft.com/office/drawing/2014/main" id="{6A047A7A-06DC-F368-CCBC-7BCD8491F054}"/>
              </a:ext>
            </a:extLst>
          </p:cNvPr>
          <p:cNvSpPr>
            <a:spLocks noChangeArrowheads="1"/>
          </p:cNvSpPr>
          <p:nvPr/>
        </p:nvSpPr>
        <p:spPr bwMode="auto">
          <a:xfrm>
            <a:off x="0" y="-323165"/>
            <a:ext cx="3770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65ED3914-4F16-6301-048C-BF6FADAD6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2063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378C151-FA30-A224-E466-B8C5D7769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5397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0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0B5BB-A436-5D38-B486-2970EA924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E3BD1-6EC4-544E-72ED-7B9D92A44AE0}"/>
              </a:ext>
            </a:extLst>
          </p:cNvPr>
          <p:cNvSpPr>
            <a:spLocks noGrp="1"/>
          </p:cNvSpPr>
          <p:nvPr>
            <p:ph type="title"/>
          </p:nvPr>
        </p:nvSpPr>
        <p:spPr>
          <a:solidFill>
            <a:srgbClr val="2F5597"/>
          </a:solidFill>
        </p:spPr>
        <p:txBody>
          <a:bodyPr/>
          <a:lstStyle/>
          <a:p>
            <a:r>
              <a:rPr lang="en-US" dirty="0">
                <a:solidFill>
                  <a:schemeClr val="bg1"/>
                </a:solidFill>
              </a:rPr>
              <a:t> The Third Primary Type</a:t>
            </a:r>
            <a:endParaRPr lang="en-CA" dirty="0">
              <a:solidFill>
                <a:schemeClr val="bg1"/>
              </a:solidFill>
            </a:endParaRPr>
          </a:p>
        </p:txBody>
      </p:sp>
      <p:sp>
        <p:nvSpPr>
          <p:cNvPr id="12" name="Footer Placeholder 11">
            <a:extLst>
              <a:ext uri="{FF2B5EF4-FFF2-40B4-BE49-F238E27FC236}">
                <a16:creationId xmlns:a16="http://schemas.microsoft.com/office/drawing/2014/main" id="{8D4080DC-0CBC-E5BE-90A6-D31D5D4A2F02}"/>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328FD17B-20FB-8CFF-91F7-2AE84A32F40D}"/>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4D9867AD-169D-A57D-576B-99122966F26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17</a:t>
            </a:fld>
            <a:endParaRPr lang="en-US" dirty="0">
              <a:solidFill>
                <a:srgbClr val="4472C4"/>
              </a:solidFill>
            </a:endParaRPr>
          </a:p>
        </p:txBody>
      </p:sp>
      <p:pic>
        <p:nvPicPr>
          <p:cNvPr id="3" name="Content Placeholder 2" descr="Company Content On Personal LinkedIn Pages">
            <a:extLst>
              <a:ext uri="{FF2B5EF4-FFF2-40B4-BE49-F238E27FC236}">
                <a16:creationId xmlns:a16="http://schemas.microsoft.com/office/drawing/2014/main" id="{DA8A6651-3CE8-C95A-D437-48A3C380B45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38600" y="2058338"/>
            <a:ext cx="3618345" cy="240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016ED66-EC15-6AF4-D699-7A631AA3900D}"/>
              </a:ext>
            </a:extLst>
          </p:cNvPr>
          <p:cNvSpPr txBox="1"/>
          <p:nvPr/>
        </p:nvSpPr>
        <p:spPr>
          <a:xfrm>
            <a:off x="939800" y="4896335"/>
            <a:ext cx="9707417" cy="954107"/>
          </a:xfrm>
          <a:prstGeom prst="rect">
            <a:avLst/>
          </a:prstGeom>
          <a:noFill/>
        </p:spPr>
        <p:txBody>
          <a:bodyPr wrap="square">
            <a:spAutoFit/>
          </a:bodyPr>
          <a:lstStyle/>
          <a:p>
            <a:pPr>
              <a:defRPr/>
            </a:pPr>
            <a:r>
              <a:rPr lang="en-US" sz="2800" dirty="0">
                <a:solidFill>
                  <a:srgbClr val="202122"/>
                </a:solidFill>
                <a:highlight>
                  <a:srgbClr val="FFFFFF"/>
                </a:highlight>
                <a:latin typeface="Arial" panose="020B0604020202020204" pitchFamily="34" charset="0"/>
              </a:rPr>
              <a:t>LinkedIn has more than 1 billion registered members from over 200 countries and territories.</a:t>
            </a:r>
            <a:r>
              <a:rPr lang="en-US" altLang="en-US" sz="2800" dirty="0">
                <a:solidFill>
                  <a:srgbClr val="313537"/>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9024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C032F-3B08-5625-719E-E59A26C790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FCCB6-57D3-0B0C-5FEC-6696823DA6F2}"/>
              </a:ext>
            </a:extLst>
          </p:cNvPr>
          <p:cNvSpPr>
            <a:spLocks noGrp="1"/>
          </p:cNvSpPr>
          <p:nvPr>
            <p:ph type="title"/>
          </p:nvPr>
        </p:nvSpPr>
        <p:spPr>
          <a:solidFill>
            <a:srgbClr val="2F5597"/>
          </a:solidFill>
        </p:spPr>
        <p:txBody>
          <a:bodyPr/>
          <a:lstStyle/>
          <a:p>
            <a:pPr algn="ctr"/>
            <a:r>
              <a:rPr lang="en-US" dirty="0">
                <a:solidFill>
                  <a:schemeClr val="bg1"/>
                </a:solidFill>
              </a:rPr>
              <a:t> What Do I Post ?</a:t>
            </a:r>
            <a:endParaRPr lang="en-CA" dirty="0">
              <a:solidFill>
                <a:schemeClr val="bg1"/>
              </a:solidFill>
            </a:endParaRPr>
          </a:p>
        </p:txBody>
      </p:sp>
      <p:sp>
        <p:nvSpPr>
          <p:cNvPr id="12" name="Footer Placeholder 11">
            <a:extLst>
              <a:ext uri="{FF2B5EF4-FFF2-40B4-BE49-F238E27FC236}">
                <a16:creationId xmlns:a16="http://schemas.microsoft.com/office/drawing/2014/main" id="{BA56FC0A-4EC5-ACF7-AC82-D25DD9BB8996}"/>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BF5E4D61-69B0-16C9-8184-8F910CC83892}"/>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DC332579-98CD-A57A-8476-A2C54B1CA715}"/>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18</a:t>
            </a:fld>
            <a:endParaRPr lang="en-US" dirty="0">
              <a:solidFill>
                <a:srgbClr val="4472C4"/>
              </a:solidFill>
            </a:endParaRPr>
          </a:p>
        </p:txBody>
      </p:sp>
      <p:sp>
        <p:nvSpPr>
          <p:cNvPr id="4" name="Content Placeholder 3">
            <a:extLst>
              <a:ext uri="{FF2B5EF4-FFF2-40B4-BE49-F238E27FC236}">
                <a16:creationId xmlns:a16="http://schemas.microsoft.com/office/drawing/2014/main" id="{32FD0A4E-6CFE-765A-4B35-B9CBD07B2AC9}"/>
              </a:ext>
            </a:extLst>
          </p:cNvPr>
          <p:cNvSpPr>
            <a:spLocks noGrp="1"/>
          </p:cNvSpPr>
          <p:nvPr>
            <p:ph idx="1"/>
          </p:nvPr>
        </p:nvSpPr>
        <p:spPr/>
        <p:txBody>
          <a:bodyPr>
            <a:normAutofit/>
          </a:bodyPr>
          <a:lstStyle/>
          <a:p>
            <a:pPr marL="0" indent="0">
              <a:buNone/>
            </a:pPr>
            <a:endParaRPr lang="en-CA" sz="4400" dirty="0"/>
          </a:p>
          <a:p>
            <a:pPr marL="0" indent="0" algn="ctr">
              <a:buNone/>
            </a:pPr>
            <a:r>
              <a:rPr lang="en-CA" sz="4400" dirty="0"/>
              <a:t>Great Question</a:t>
            </a:r>
          </a:p>
        </p:txBody>
      </p:sp>
    </p:spTree>
    <p:extLst>
      <p:ext uri="{BB962C8B-B14F-4D97-AF65-F5344CB8AC3E}">
        <p14:creationId xmlns:p14="http://schemas.microsoft.com/office/powerpoint/2010/main" val="338297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BD687-A1F5-9F6A-6DE8-D7F210F98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B0FF7-2CBD-BE70-5D5C-20518196225E}"/>
              </a:ext>
            </a:extLst>
          </p:cNvPr>
          <p:cNvSpPr>
            <a:spLocks noGrp="1"/>
          </p:cNvSpPr>
          <p:nvPr>
            <p:ph type="title"/>
          </p:nvPr>
        </p:nvSpPr>
        <p:spPr>
          <a:solidFill>
            <a:srgbClr val="2F5597"/>
          </a:solidFill>
        </p:spPr>
        <p:txBody>
          <a:bodyPr>
            <a:normAutofit/>
          </a:bodyPr>
          <a:lstStyle/>
          <a:p>
            <a:pPr algn="ctr"/>
            <a:r>
              <a:rPr lang="en-US" dirty="0">
                <a:solidFill>
                  <a:schemeClr val="bg1"/>
                </a:solidFill>
              </a:rPr>
              <a:t>   </a:t>
            </a:r>
            <a:r>
              <a:rPr lang="en-US" sz="2800" dirty="0">
                <a:solidFill>
                  <a:schemeClr val="bg1"/>
                </a:solidFill>
              </a:rPr>
              <a:t>   </a:t>
            </a:r>
            <a:r>
              <a:rPr lang="en-US" altLang="en-US" sz="3600" dirty="0">
                <a:solidFill>
                  <a:schemeClr val="bg1"/>
                </a:solidFill>
                <a:latin typeface="Arial" panose="020B0604020202020204" pitchFamily="34" charset="0"/>
                <a:cs typeface="Arial" panose="020B0604020202020204" pitchFamily="34" charset="0"/>
              </a:rPr>
              <a:t>Don’t Forget The Impact in Your Posts</a:t>
            </a:r>
            <a:endParaRPr lang="en-CA" sz="3600" dirty="0">
              <a:solidFill>
                <a:schemeClr val="bg1"/>
              </a:solidFill>
              <a:latin typeface="Arial" panose="020B0604020202020204" pitchFamily="34" charset="0"/>
              <a:cs typeface="Arial" panose="020B0604020202020204" pitchFamily="34" charset="0"/>
            </a:endParaRPr>
          </a:p>
        </p:txBody>
      </p:sp>
      <p:sp>
        <p:nvSpPr>
          <p:cNvPr id="12" name="Footer Placeholder 11">
            <a:extLst>
              <a:ext uri="{FF2B5EF4-FFF2-40B4-BE49-F238E27FC236}">
                <a16:creationId xmlns:a16="http://schemas.microsoft.com/office/drawing/2014/main" id="{181D44D8-78F9-60AE-255B-EB72CA6D200B}"/>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A1ADCF51-B715-DEC9-F6F3-99C556855E8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30FBF56B-AE11-1D24-BA26-6AD307269947}"/>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19</a:t>
            </a:fld>
            <a:endParaRPr lang="en-US" dirty="0">
              <a:solidFill>
                <a:srgbClr val="4472C4"/>
              </a:solidFill>
            </a:endParaRPr>
          </a:p>
        </p:txBody>
      </p:sp>
      <p:sp>
        <p:nvSpPr>
          <p:cNvPr id="4" name="Content Placeholder 3">
            <a:extLst>
              <a:ext uri="{FF2B5EF4-FFF2-40B4-BE49-F238E27FC236}">
                <a16:creationId xmlns:a16="http://schemas.microsoft.com/office/drawing/2014/main" id="{DDE1D25F-552F-2DA1-F252-DCBF33B7DD22}"/>
              </a:ext>
            </a:extLst>
          </p:cNvPr>
          <p:cNvSpPr>
            <a:spLocks noGrp="1"/>
          </p:cNvSpPr>
          <p:nvPr>
            <p:ph idx="1"/>
          </p:nvPr>
        </p:nvSpPr>
        <p:spPr/>
        <p:txBody>
          <a:bodyPr>
            <a:normAutofit lnSpcReduction="10000"/>
          </a:bodyPr>
          <a:lstStyle/>
          <a:p>
            <a:pPr marL="0" indent="0">
              <a:buNone/>
            </a:pPr>
            <a:r>
              <a:rPr lang="en-CA" dirty="0"/>
              <a:t>And when we talk about projects, fund raisers, donations in a post or story, </a:t>
            </a:r>
            <a:r>
              <a:rPr lang="en-CA" sz="3200" b="1" dirty="0"/>
              <a:t>stress the impact </a:t>
            </a:r>
          </a:p>
          <a:p>
            <a:pPr marL="0" indent="0">
              <a:buNone/>
            </a:pPr>
            <a:endParaRPr lang="en-CA" dirty="0"/>
          </a:p>
          <a:p>
            <a:r>
              <a:rPr lang="en-CA" dirty="0"/>
              <a:t>fed xxx people, </a:t>
            </a:r>
            <a:r>
              <a:rPr lang="en-CA" dirty="0" err="1"/>
              <a:t>etc</a:t>
            </a:r>
            <a:r>
              <a:rPr lang="en-CA" dirty="0"/>
              <a:t>… </a:t>
            </a:r>
          </a:p>
          <a:p>
            <a:r>
              <a:rPr lang="en-CA" dirty="0"/>
              <a:t>planted xxx trees, </a:t>
            </a:r>
          </a:p>
          <a:p>
            <a:r>
              <a:rPr lang="en-CA" dirty="0"/>
              <a:t>impact on the environment … </a:t>
            </a:r>
          </a:p>
          <a:p>
            <a:endParaRPr lang="en-CA" dirty="0"/>
          </a:p>
          <a:p>
            <a:pPr marL="0" indent="0">
              <a:buNone/>
            </a:pPr>
            <a:r>
              <a:rPr lang="en-CA" dirty="0"/>
              <a:t>Remember Rotary International President Yinka Babalola’s theme for 2026-27  is “create lasting impact”</a:t>
            </a:r>
          </a:p>
        </p:txBody>
      </p:sp>
    </p:spTree>
    <p:extLst>
      <p:ext uri="{BB962C8B-B14F-4D97-AF65-F5344CB8AC3E}">
        <p14:creationId xmlns:p14="http://schemas.microsoft.com/office/powerpoint/2010/main" val="26695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2F5597"/>
          </a:solidFill>
        </p:spPr>
        <p:txBody>
          <a:bodyPr/>
          <a:lstStyle/>
          <a:p>
            <a:pPr algn="ctr"/>
            <a:r>
              <a:rPr lang="en-US" dirty="0">
                <a:solidFill>
                  <a:schemeClr val="bg1"/>
                </a:solidFill>
              </a:rPr>
              <a:t> YOUR CLUB WEB PRESENCE</a:t>
            </a:r>
            <a:endParaRPr lang="en-CA"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a:t>
            </a:fld>
            <a:endParaRPr lang="en-US" dirty="0">
              <a:solidFill>
                <a:srgbClr val="4472C4"/>
              </a:solidFill>
            </a:endParaRPr>
          </a:p>
        </p:txBody>
      </p:sp>
      <p:sp>
        <p:nvSpPr>
          <p:cNvPr id="4" name="Content Placeholder 3"/>
          <p:cNvSpPr>
            <a:spLocks noGrp="1"/>
          </p:cNvSpPr>
          <p:nvPr>
            <p:ph idx="1"/>
          </p:nvPr>
        </p:nvSpPr>
        <p:spPr/>
        <p:txBody>
          <a:bodyPr>
            <a:normAutofit/>
          </a:bodyPr>
          <a:lstStyle/>
          <a:p>
            <a:pPr marL="0" indent="0" algn="ctr">
              <a:buNone/>
            </a:pPr>
            <a:r>
              <a:rPr lang="en-US" altLang="en-US" sz="4000" dirty="0">
                <a:solidFill>
                  <a:srgbClr val="051D43"/>
                </a:solidFill>
                <a:latin typeface="Open Sans" panose="020B0606030504020204" pitchFamily="34" charset="0"/>
              </a:rPr>
              <a:t>How Your Club’s Web Presence </a:t>
            </a:r>
            <a:br>
              <a:rPr lang="en-US" altLang="en-US" sz="4000" dirty="0">
                <a:solidFill>
                  <a:srgbClr val="051D43"/>
                </a:solidFill>
                <a:latin typeface="Open Sans" panose="020B0606030504020204" pitchFamily="34" charset="0"/>
              </a:rPr>
            </a:br>
            <a:r>
              <a:rPr lang="en-US" altLang="en-US" sz="4000" dirty="0">
                <a:solidFill>
                  <a:srgbClr val="051D43"/>
                </a:solidFill>
                <a:latin typeface="Open Sans" panose="020B0606030504020204" pitchFamily="34" charset="0"/>
              </a:rPr>
              <a:t>Impacts </a:t>
            </a:r>
            <a:br>
              <a:rPr lang="en-US" altLang="en-US" sz="4000" dirty="0">
                <a:solidFill>
                  <a:srgbClr val="051D43"/>
                </a:solidFill>
                <a:latin typeface="Open Sans" panose="020B0606030504020204" pitchFamily="34" charset="0"/>
              </a:rPr>
            </a:br>
            <a:r>
              <a:rPr lang="en-US" altLang="en-US" sz="4000" dirty="0">
                <a:solidFill>
                  <a:srgbClr val="051D43"/>
                </a:solidFill>
                <a:latin typeface="Open Sans" panose="020B0606030504020204" pitchFamily="34" charset="0"/>
              </a:rPr>
              <a:t>Your Club’s Public Image</a:t>
            </a:r>
            <a:br>
              <a:rPr lang="en-US" altLang="en-US" sz="3600" dirty="0">
                <a:solidFill>
                  <a:srgbClr val="051D43"/>
                </a:solidFill>
                <a:latin typeface="Open Sans" panose="020B0606030504020204" pitchFamily="34" charset="0"/>
              </a:rPr>
            </a:br>
            <a:br>
              <a:rPr lang="en-US" altLang="en-US" sz="3600" dirty="0">
                <a:solidFill>
                  <a:srgbClr val="051D43"/>
                </a:solidFill>
                <a:latin typeface="Open Sans" panose="020B0606030504020204" pitchFamily="34" charset="0"/>
              </a:rPr>
            </a:br>
            <a:r>
              <a:rPr lang="en-US" altLang="en-US" dirty="0">
                <a:solidFill>
                  <a:srgbClr val="051D43"/>
                </a:solidFill>
                <a:latin typeface="Open Sans" panose="020B0606030504020204" pitchFamily="34" charset="0"/>
              </a:rPr>
              <a:t>Dave Andrews and Joe Solway</a:t>
            </a:r>
            <a:br>
              <a:rPr lang="en-US" altLang="en-US" sz="3600" b="1" dirty="0">
                <a:latin typeface="Arial" panose="020B0604020202020204" pitchFamily="34" charset="0"/>
                <a:cs typeface="Arial" panose="020B0604020202020204" pitchFamily="34" charset="0"/>
              </a:rPr>
            </a:b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2026 District Assembly</a:t>
            </a:r>
            <a:endParaRPr lang="en-CA" sz="3600" dirty="0"/>
          </a:p>
        </p:txBody>
      </p:sp>
    </p:spTree>
    <p:extLst>
      <p:ext uri="{BB962C8B-B14F-4D97-AF65-F5344CB8AC3E}">
        <p14:creationId xmlns:p14="http://schemas.microsoft.com/office/powerpoint/2010/main" val="198322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B4788-7716-DF5C-752E-E5060306F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16ADB-B592-9B23-FF8F-EC2D74725EBF}"/>
              </a:ext>
            </a:extLst>
          </p:cNvPr>
          <p:cNvSpPr>
            <a:spLocks noGrp="1"/>
          </p:cNvSpPr>
          <p:nvPr>
            <p:ph type="title"/>
          </p:nvPr>
        </p:nvSpPr>
        <p:spPr>
          <a:solidFill>
            <a:srgbClr val="2F5597"/>
          </a:solidFill>
        </p:spPr>
        <p:txBody>
          <a:bodyPr/>
          <a:lstStyle/>
          <a:p>
            <a:pPr algn="ctr"/>
            <a:r>
              <a:rPr lang="en-US" dirty="0">
                <a:solidFill>
                  <a:schemeClr val="bg1"/>
                </a:solidFill>
              </a:rPr>
              <a:t> Written Content</a:t>
            </a:r>
            <a:endParaRPr lang="en-CA" dirty="0">
              <a:solidFill>
                <a:schemeClr val="bg1"/>
              </a:solidFill>
            </a:endParaRPr>
          </a:p>
        </p:txBody>
      </p:sp>
      <p:sp>
        <p:nvSpPr>
          <p:cNvPr id="12" name="Footer Placeholder 11">
            <a:extLst>
              <a:ext uri="{FF2B5EF4-FFF2-40B4-BE49-F238E27FC236}">
                <a16:creationId xmlns:a16="http://schemas.microsoft.com/office/drawing/2014/main" id="{C4992DAA-445B-0004-F0E7-66D56C007B7B}"/>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B5FE7C84-94AE-AFDD-BBD0-6A05ACA5D894}"/>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4CA4129D-E41A-34CA-FE48-BE6D79646178}"/>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20</a:t>
            </a:fld>
            <a:endParaRPr lang="en-US" dirty="0">
              <a:solidFill>
                <a:srgbClr val="4472C4"/>
              </a:solidFill>
            </a:endParaRPr>
          </a:p>
        </p:txBody>
      </p:sp>
      <p:sp>
        <p:nvSpPr>
          <p:cNvPr id="4" name="Content Placeholder 3">
            <a:extLst>
              <a:ext uri="{FF2B5EF4-FFF2-40B4-BE49-F238E27FC236}">
                <a16:creationId xmlns:a16="http://schemas.microsoft.com/office/drawing/2014/main" id="{164273A9-B916-AD55-4E75-EE653467CB2B}"/>
              </a:ext>
            </a:extLst>
          </p:cNvPr>
          <p:cNvSpPr>
            <a:spLocks noGrp="1"/>
          </p:cNvSpPr>
          <p:nvPr>
            <p:ph idx="1"/>
          </p:nvPr>
        </p:nvSpPr>
        <p:spPr/>
        <p:txBody>
          <a:bodyPr/>
          <a:lstStyle/>
          <a:p>
            <a:pPr marL="0" indent="0">
              <a:buNone/>
            </a:pPr>
            <a:r>
              <a:rPr lang="en-US" altLang="en-US" dirty="0">
                <a:solidFill>
                  <a:srgbClr val="313537"/>
                </a:solidFill>
                <a:latin typeface="Arial" panose="020B0604020202020204" pitchFamily="34" charset="0"/>
                <a:cs typeface="Arial" panose="020B0604020202020204" pitchFamily="34" charset="0"/>
              </a:rPr>
              <a:t>This is the </a:t>
            </a:r>
            <a:r>
              <a:rPr lang="en-US" altLang="en-US" dirty="0">
                <a:solidFill>
                  <a:srgbClr val="000000"/>
                </a:solidFill>
                <a:latin typeface="Arial" panose="020B0604020202020204" pitchFamily="34" charset="0"/>
                <a:cs typeface="Arial" panose="020B0604020202020204" pitchFamily="34" charset="0"/>
              </a:rPr>
              <a:t>simplest</a:t>
            </a:r>
            <a:r>
              <a:rPr lang="en-US" altLang="en-US" dirty="0">
                <a:solidFill>
                  <a:srgbClr val="313537"/>
                </a:solidFill>
                <a:latin typeface="Arial" panose="020B0604020202020204" pitchFamily="34" charset="0"/>
                <a:cs typeface="Arial" panose="020B0604020202020204" pitchFamily="34" charset="0"/>
              </a:rPr>
              <a:t> content type, because you can share a status update, a link to an event, or a call to action.</a:t>
            </a:r>
          </a:p>
          <a:p>
            <a:endParaRPr lang="en-CA" altLang="en-US" dirty="0">
              <a:latin typeface="Arial" panose="020B0604020202020204" pitchFamily="34" charset="0"/>
              <a:cs typeface="Arial" panose="020B0604020202020204" pitchFamily="34" charset="0"/>
            </a:endParaRPr>
          </a:p>
          <a:p>
            <a:endParaRPr lang="en-CA" dirty="0"/>
          </a:p>
        </p:txBody>
      </p:sp>
      <p:pic>
        <p:nvPicPr>
          <p:cNvPr id="3" name="Picture 2" descr="A tweet that says &quot;Zeinab was 12 years old when she moved from Iran to Australia, where she found community and eventually #Rotary. Today, she's the incoming president of the Illawarra #Rotary Club. on.rotary.org/3xgrCVS (via @illawarramerc)">
            <a:extLst>
              <a:ext uri="{FF2B5EF4-FFF2-40B4-BE49-F238E27FC236}">
                <a16:creationId xmlns:a16="http://schemas.microsoft.com/office/drawing/2014/main" id="{E61BE5F6-C4C0-A895-BE8C-7440FD4DB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508" y="2886075"/>
            <a:ext cx="8495282" cy="317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43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A594A-E36B-13CF-3E6E-11F1B1C1F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E2D2F0-AC3E-B823-4F19-F4575E7352C0}"/>
              </a:ext>
            </a:extLst>
          </p:cNvPr>
          <p:cNvSpPr>
            <a:spLocks noGrp="1"/>
          </p:cNvSpPr>
          <p:nvPr>
            <p:ph type="title"/>
          </p:nvPr>
        </p:nvSpPr>
        <p:spPr>
          <a:xfrm>
            <a:off x="1250372" y="136525"/>
            <a:ext cx="9691255" cy="752475"/>
          </a:xfrm>
          <a:solidFill>
            <a:srgbClr val="2F5597"/>
          </a:solidFill>
        </p:spPr>
        <p:txBody>
          <a:bodyPr/>
          <a:lstStyle/>
          <a:p>
            <a:pPr algn="ctr"/>
            <a:r>
              <a:rPr lang="en-US" dirty="0">
                <a:solidFill>
                  <a:schemeClr val="bg1"/>
                </a:solidFill>
              </a:rPr>
              <a:t> Visual Content</a:t>
            </a:r>
            <a:endParaRPr lang="en-CA" dirty="0">
              <a:solidFill>
                <a:schemeClr val="bg1"/>
              </a:solidFill>
            </a:endParaRPr>
          </a:p>
        </p:txBody>
      </p:sp>
      <p:sp>
        <p:nvSpPr>
          <p:cNvPr id="12" name="Footer Placeholder 11">
            <a:extLst>
              <a:ext uri="{FF2B5EF4-FFF2-40B4-BE49-F238E27FC236}">
                <a16:creationId xmlns:a16="http://schemas.microsoft.com/office/drawing/2014/main" id="{C1253BF2-2206-9082-6043-7593DF582B1C}"/>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F09773DF-DBAF-92A2-46FF-A90446A4F492}"/>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EFCA30C1-CD6C-68E8-0CDD-9D10B6B2F259}"/>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21</a:t>
            </a:fld>
            <a:endParaRPr lang="en-US" dirty="0">
              <a:solidFill>
                <a:srgbClr val="4472C4"/>
              </a:solidFill>
            </a:endParaRPr>
          </a:p>
        </p:txBody>
      </p:sp>
      <p:sp>
        <p:nvSpPr>
          <p:cNvPr id="4" name="Content Placeholder 3">
            <a:extLst>
              <a:ext uri="{FF2B5EF4-FFF2-40B4-BE49-F238E27FC236}">
                <a16:creationId xmlns:a16="http://schemas.microsoft.com/office/drawing/2014/main" id="{5D226E38-2051-AD7C-C99E-D3B90081A2A3}"/>
              </a:ext>
            </a:extLst>
          </p:cNvPr>
          <p:cNvSpPr>
            <a:spLocks noGrp="1"/>
          </p:cNvSpPr>
          <p:nvPr>
            <p:ph idx="1"/>
          </p:nvPr>
        </p:nvSpPr>
        <p:spPr>
          <a:xfrm>
            <a:off x="976745" y="1031297"/>
            <a:ext cx="10515600" cy="4351338"/>
          </a:xfrm>
        </p:spPr>
        <p:txBody>
          <a:bodyPr/>
          <a:lstStyle/>
          <a:p>
            <a:endParaRPr lang="en-CA" altLang="en-US" dirty="0">
              <a:latin typeface="Arial" panose="020B0604020202020204" pitchFamily="34" charset="0"/>
              <a:cs typeface="Arial" panose="020B0604020202020204" pitchFamily="34" charset="0"/>
            </a:endParaRPr>
          </a:p>
          <a:p>
            <a:endParaRPr lang="en-CA" dirty="0"/>
          </a:p>
        </p:txBody>
      </p:sp>
      <p:pic>
        <p:nvPicPr>
          <p:cNvPr id="3" name="Picture 2" descr="Photo of two people holding trash bags with the text &quot;Today has been a great day! The weather was absolutely perfect as we met at Harbert-Payne Park to take part in the citywide Earth Day Kick-off for @parkrecevanston. We're committed to cleaning up our adopted park each month through November - stay tuned to our page so you can join us at the next one! ... Before leaving, we had a little something special to reveal: our official Adopt-a-Park sign! Next time you're out at Harbert-Payne, snap a pic and let us know!">
            <a:extLst>
              <a:ext uri="{FF2B5EF4-FFF2-40B4-BE49-F238E27FC236}">
                <a16:creationId xmlns:a16="http://schemas.microsoft.com/office/drawing/2014/main" id="{C1BC1900-76F8-ED9F-9253-8640FC366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56" y="980760"/>
            <a:ext cx="5137134" cy="525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a:extLst>
              <a:ext uri="{FF2B5EF4-FFF2-40B4-BE49-F238E27FC236}">
                <a16:creationId xmlns:a16="http://schemas.microsoft.com/office/drawing/2014/main" id="{77B62A1F-D013-5EB4-27AC-A59CE9F74BA3}"/>
              </a:ext>
            </a:extLst>
          </p:cNvPr>
          <p:cNvSpPr txBox="1">
            <a:spLocks noChangeArrowheads="1"/>
          </p:cNvSpPr>
          <p:nvPr/>
        </p:nvSpPr>
        <p:spPr bwMode="auto">
          <a:xfrm>
            <a:off x="6391563" y="1025525"/>
            <a:ext cx="471978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dirty="0">
                <a:solidFill>
                  <a:srgbClr val="313537"/>
                </a:solidFill>
                <a:latin typeface="Arial" panose="020B0604020202020204" pitchFamily="34" charset="0"/>
                <a:cs typeface="Arial" panose="020B0604020202020204" pitchFamily="34" charset="0"/>
              </a:rPr>
              <a:t>From photos to GIFs to infographics, </a:t>
            </a:r>
          </a:p>
          <a:p>
            <a:pPr>
              <a:lnSpc>
                <a:spcPct val="100000"/>
              </a:lnSpc>
              <a:spcBef>
                <a:spcPct val="0"/>
              </a:spcBef>
              <a:buFontTx/>
              <a:buNone/>
            </a:pPr>
            <a:r>
              <a:rPr lang="en-US" altLang="en-US" sz="3200" dirty="0">
                <a:solidFill>
                  <a:srgbClr val="313537"/>
                </a:solidFill>
                <a:latin typeface="Arial" panose="020B0604020202020204" pitchFamily="34" charset="0"/>
                <a:cs typeface="Arial" panose="020B0604020202020204" pitchFamily="34" charset="0"/>
              </a:rPr>
              <a:t>visuals can bring your club's story to life. </a:t>
            </a:r>
          </a:p>
          <a:p>
            <a:pPr>
              <a:lnSpc>
                <a:spcPct val="100000"/>
              </a:lnSpc>
              <a:spcBef>
                <a:spcPct val="0"/>
              </a:spcBef>
              <a:buFontTx/>
              <a:buNone/>
            </a:pPr>
            <a:endParaRPr lang="en-US" altLang="en-US" sz="3200" dirty="0">
              <a:solidFill>
                <a:srgbClr val="313537"/>
              </a:solidFill>
              <a:latin typeface="Arial" panose="020B0604020202020204" pitchFamily="34" charset="0"/>
              <a:cs typeface="Arial" panose="020B0604020202020204" pitchFamily="34" charset="0"/>
            </a:endParaRPr>
          </a:p>
          <a:p>
            <a:pPr>
              <a:lnSpc>
                <a:spcPct val="100000"/>
              </a:lnSpc>
              <a:spcBef>
                <a:spcPct val="0"/>
              </a:spcBef>
              <a:buFontTx/>
              <a:buNone/>
            </a:pPr>
            <a:r>
              <a:rPr lang="en-US" altLang="en-US" sz="3200" dirty="0">
                <a:solidFill>
                  <a:srgbClr val="313537"/>
                </a:solidFill>
                <a:latin typeface="Arial" panose="020B0604020202020204" pitchFamily="34" charset="0"/>
                <a:cs typeface="Arial" panose="020B0604020202020204" pitchFamily="34" charset="0"/>
              </a:rPr>
              <a:t>Add an image to tell your story visually or draw attention to your written message. </a:t>
            </a:r>
            <a:endParaRPr lang="en-CA"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08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7B176-75FD-9B38-04BA-0D51DCF87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7A12C-F139-0E37-FDD3-2F17EE511F3D}"/>
              </a:ext>
            </a:extLst>
          </p:cNvPr>
          <p:cNvSpPr>
            <a:spLocks noGrp="1"/>
          </p:cNvSpPr>
          <p:nvPr>
            <p:ph type="title"/>
          </p:nvPr>
        </p:nvSpPr>
        <p:spPr>
          <a:xfrm>
            <a:off x="1295400" y="365126"/>
            <a:ext cx="10058400" cy="974148"/>
          </a:xfrm>
          <a:solidFill>
            <a:srgbClr val="2F5597"/>
          </a:solidFill>
        </p:spPr>
        <p:txBody>
          <a:bodyPr/>
          <a:lstStyle/>
          <a:p>
            <a:pPr algn="ctr"/>
            <a:r>
              <a:rPr lang="en-US" dirty="0">
                <a:solidFill>
                  <a:schemeClr val="bg1"/>
                </a:solidFill>
              </a:rPr>
              <a:t> Video Content</a:t>
            </a:r>
            <a:endParaRPr lang="en-CA" dirty="0">
              <a:solidFill>
                <a:schemeClr val="bg1"/>
              </a:solidFill>
            </a:endParaRPr>
          </a:p>
        </p:txBody>
      </p:sp>
      <p:sp>
        <p:nvSpPr>
          <p:cNvPr id="12" name="Footer Placeholder 11">
            <a:extLst>
              <a:ext uri="{FF2B5EF4-FFF2-40B4-BE49-F238E27FC236}">
                <a16:creationId xmlns:a16="http://schemas.microsoft.com/office/drawing/2014/main" id="{1D1A7698-4DF5-B84B-FE6D-8EAD3EDD1AF9}"/>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79EF7BDA-4050-E6A1-A7D2-4539EE4A170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AAA96B6B-6293-F854-94EA-33E01EF6BD80}"/>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22</a:t>
            </a:fld>
            <a:endParaRPr lang="en-US" dirty="0">
              <a:solidFill>
                <a:srgbClr val="4472C4"/>
              </a:solidFill>
            </a:endParaRPr>
          </a:p>
        </p:txBody>
      </p:sp>
      <p:sp>
        <p:nvSpPr>
          <p:cNvPr id="3" name="Content Placeholder 2">
            <a:extLst>
              <a:ext uri="{FF2B5EF4-FFF2-40B4-BE49-F238E27FC236}">
                <a16:creationId xmlns:a16="http://schemas.microsoft.com/office/drawing/2014/main" id="{1315536F-B837-B92B-F57F-B0F72CC9C624}"/>
              </a:ext>
            </a:extLst>
          </p:cNvPr>
          <p:cNvSpPr txBox="1">
            <a:spLocks noGrp="1" noChangeArrowheads="1"/>
          </p:cNvSpPr>
          <p:nvPr>
            <p:ph idx="1"/>
          </p:nvPr>
        </p:nvSpPr>
        <p:spPr bwMode="auto">
          <a:xfrm>
            <a:off x="4973782" y="1414561"/>
            <a:ext cx="61629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a:latin typeface="Arial" panose="020B0604020202020204" pitchFamily="34" charset="0"/>
                <a:cs typeface="Arial" panose="020B0604020202020204" pitchFamily="34" charset="0"/>
              </a:rPr>
              <a:t>Smartphones and editing apps make it easy to tell your story through video.</a:t>
            </a:r>
          </a:p>
          <a:p>
            <a:pPr>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a:lnSpc>
                <a:spcPct val="100000"/>
              </a:lnSpc>
              <a:spcBef>
                <a:spcPct val="0"/>
              </a:spcBef>
              <a:buFontTx/>
              <a:buNone/>
            </a:pPr>
            <a:r>
              <a:rPr lang="en-US" altLang="en-US" sz="2400" dirty="0">
                <a:latin typeface="Arial" panose="020B0604020202020204" pitchFamily="34" charset="0"/>
                <a:cs typeface="Arial" panose="020B0604020202020204" pitchFamily="34" charset="0"/>
              </a:rPr>
              <a:t>Take a behind-the-scenes video at your next event or record a series of interviews that feature club members and community partners. </a:t>
            </a:r>
          </a:p>
          <a:p>
            <a:pPr>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a:lnSpc>
                <a:spcPct val="100000"/>
              </a:lnSpc>
              <a:spcBef>
                <a:spcPct val="0"/>
              </a:spcBef>
              <a:buFontTx/>
              <a:buNone/>
            </a:pPr>
            <a:r>
              <a:rPr lang="en-US" altLang="en-US" sz="2400" dirty="0">
                <a:latin typeface="Arial" panose="020B0604020202020204" pitchFamily="34" charset="0"/>
                <a:cs typeface="Arial" panose="020B0604020202020204" pitchFamily="34" charset="0"/>
              </a:rPr>
              <a:t>Remember that short videos perform best on social media.</a:t>
            </a:r>
          </a:p>
          <a:p>
            <a:pPr>
              <a:lnSpc>
                <a:spcPct val="100000"/>
              </a:lnSpc>
              <a:spcBef>
                <a:spcPct val="0"/>
              </a:spcBef>
              <a:buFontTx/>
              <a:buNone/>
            </a:pPr>
            <a:r>
              <a:rPr lang="en-CA" dirty="0"/>
              <a:t> Invite people to your event, project, </a:t>
            </a:r>
            <a:r>
              <a:rPr lang="en-CA" dirty="0" err="1"/>
              <a:t>etc</a:t>
            </a:r>
            <a:r>
              <a:rPr lang="en-CA" dirty="0"/>
              <a:t> in a video. Preferably a personal invite… people respond to that…</a:t>
            </a:r>
            <a:endParaRPr lang="en-CA" altLang="en-US" sz="2400"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6060607E-407C-228D-6B94-7E4869D47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06252"/>
            <a:ext cx="3221182" cy="483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02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97DE-27B4-8DCF-EE93-D8D5A4E27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E88DE-4E03-F81E-162C-6FC47917E5FE}"/>
              </a:ext>
            </a:extLst>
          </p:cNvPr>
          <p:cNvSpPr>
            <a:spLocks noGrp="1"/>
          </p:cNvSpPr>
          <p:nvPr>
            <p:ph type="title"/>
          </p:nvPr>
        </p:nvSpPr>
        <p:spPr>
          <a:xfrm>
            <a:off x="1660513" y="292926"/>
            <a:ext cx="9476232" cy="585850"/>
          </a:xfrm>
          <a:solidFill>
            <a:srgbClr val="2F5597"/>
          </a:solidFill>
        </p:spPr>
        <p:txBody>
          <a:bodyPr>
            <a:normAutofit fontScale="90000"/>
          </a:bodyPr>
          <a:lstStyle/>
          <a:p>
            <a:pPr algn="ctr"/>
            <a:r>
              <a:rPr lang="en-US" dirty="0">
                <a:solidFill>
                  <a:schemeClr val="bg1"/>
                </a:solidFill>
              </a:rPr>
              <a:t> Video Content</a:t>
            </a:r>
            <a:endParaRPr lang="en-CA" dirty="0">
              <a:solidFill>
                <a:schemeClr val="bg1"/>
              </a:solidFill>
            </a:endParaRPr>
          </a:p>
        </p:txBody>
      </p:sp>
      <p:sp>
        <p:nvSpPr>
          <p:cNvPr id="12" name="Footer Placeholder 11">
            <a:extLst>
              <a:ext uri="{FF2B5EF4-FFF2-40B4-BE49-F238E27FC236}">
                <a16:creationId xmlns:a16="http://schemas.microsoft.com/office/drawing/2014/main" id="{9C7BAD42-60AB-0F97-3B9B-91B28555DA08}"/>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E09189DF-D25B-BB85-6004-FF52056AFA68}"/>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D328CE1B-E9FB-C606-B3BA-FDB388A6460C}"/>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23</a:t>
            </a:fld>
            <a:endParaRPr lang="en-US" dirty="0">
              <a:solidFill>
                <a:srgbClr val="4472C4"/>
              </a:solidFill>
            </a:endParaRPr>
          </a:p>
        </p:txBody>
      </p:sp>
      <p:sp>
        <p:nvSpPr>
          <p:cNvPr id="3" name="Content Placeholder 2">
            <a:extLst>
              <a:ext uri="{FF2B5EF4-FFF2-40B4-BE49-F238E27FC236}">
                <a16:creationId xmlns:a16="http://schemas.microsoft.com/office/drawing/2014/main" id="{64BF5CB6-8CA9-EB34-B845-338261C0B0B0}"/>
              </a:ext>
            </a:extLst>
          </p:cNvPr>
          <p:cNvSpPr txBox="1">
            <a:spLocks noGrp="1" noChangeArrowheads="1"/>
          </p:cNvSpPr>
          <p:nvPr>
            <p:ph idx="1"/>
          </p:nvPr>
        </p:nvSpPr>
        <p:spPr bwMode="auto">
          <a:xfrm>
            <a:off x="838200" y="878776"/>
            <a:ext cx="1045945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2400" dirty="0">
                <a:latin typeface="Arial" panose="020B0604020202020204" pitchFamily="34" charset="0"/>
                <a:cs typeface="Arial" panose="020B0604020202020204" pitchFamily="34" charset="0"/>
              </a:rPr>
              <a:t>                                                                 Here is a good example of</a:t>
            </a:r>
          </a:p>
          <a:p>
            <a:pPr>
              <a:lnSpc>
                <a:spcPct val="100000"/>
              </a:lnSpc>
              <a:spcBef>
                <a:spcPct val="0"/>
              </a:spcBef>
              <a:buFontTx/>
              <a:buNone/>
            </a:pPr>
            <a:r>
              <a:rPr lang="en-CA" altLang="en-US" sz="2400" dirty="0">
                <a:latin typeface="Arial" panose="020B0604020202020204" pitchFamily="34" charset="0"/>
                <a:cs typeface="Arial" panose="020B0604020202020204" pitchFamily="34" charset="0"/>
              </a:rPr>
              <a:t>                                                                 a  video that you can post –</a:t>
            </a:r>
          </a:p>
          <a:p>
            <a:pPr>
              <a:lnSpc>
                <a:spcPct val="100000"/>
              </a:lnSpc>
              <a:spcBef>
                <a:spcPct val="0"/>
              </a:spcBef>
              <a:buFontTx/>
              <a:buNone/>
            </a:pPr>
            <a:r>
              <a:rPr lang="en-CA" altLang="en-US" sz="2400" dirty="0">
                <a:latin typeface="Arial" panose="020B0604020202020204" pitchFamily="34" charset="0"/>
                <a:cs typeface="Arial" panose="020B0604020202020204" pitchFamily="34" charset="0"/>
              </a:rPr>
              <a:t>                                                                 from Joe Solway</a:t>
            </a: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a:p>
            <a:pPr>
              <a:lnSpc>
                <a:spcPct val="100000"/>
              </a:lnSpc>
              <a:spcBef>
                <a:spcPct val="0"/>
              </a:spcBef>
              <a:buFontTx/>
              <a:buNone/>
            </a:pPr>
            <a:endParaRPr lang="en-C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3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CFF00-A45E-5F5F-A80C-4EEC5A778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828A5-85A3-F02F-B726-AC35650D0182}"/>
              </a:ext>
            </a:extLst>
          </p:cNvPr>
          <p:cNvSpPr>
            <a:spLocks noGrp="1"/>
          </p:cNvSpPr>
          <p:nvPr>
            <p:ph type="title"/>
          </p:nvPr>
        </p:nvSpPr>
        <p:spPr>
          <a:xfrm>
            <a:off x="1220067" y="261650"/>
            <a:ext cx="9986818" cy="937202"/>
          </a:xfrm>
          <a:solidFill>
            <a:srgbClr val="2F5597"/>
          </a:solidFill>
        </p:spPr>
        <p:txBody>
          <a:bodyPr>
            <a:normAutofit fontScale="90000"/>
          </a:bodyPr>
          <a:lstStyle/>
          <a:p>
            <a:pPr algn="ctr"/>
            <a:r>
              <a:rPr lang="en-US" dirty="0">
                <a:solidFill>
                  <a:schemeClr val="bg1"/>
                </a:solidFill>
              </a:rPr>
              <a:t> Don’t be Afraid to ASK </a:t>
            </a:r>
            <a:br>
              <a:rPr lang="en-US" dirty="0">
                <a:solidFill>
                  <a:schemeClr val="bg1"/>
                </a:solidFill>
              </a:rPr>
            </a:br>
            <a:r>
              <a:rPr lang="en-US" dirty="0">
                <a:solidFill>
                  <a:schemeClr val="bg1"/>
                </a:solidFill>
              </a:rPr>
              <a:t>From The Rotary Club of Port Hope Rotary</a:t>
            </a:r>
            <a:endParaRPr lang="en-CA" dirty="0">
              <a:solidFill>
                <a:schemeClr val="bg1"/>
              </a:solidFill>
            </a:endParaRPr>
          </a:p>
        </p:txBody>
      </p:sp>
      <p:sp>
        <p:nvSpPr>
          <p:cNvPr id="12" name="Footer Placeholder 11">
            <a:extLst>
              <a:ext uri="{FF2B5EF4-FFF2-40B4-BE49-F238E27FC236}">
                <a16:creationId xmlns:a16="http://schemas.microsoft.com/office/drawing/2014/main" id="{477A2CDA-D0F5-551F-C96A-D5DA4251B557}"/>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B27FB21F-C509-16AE-1F53-C41083893A7B}"/>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A3FBD348-81BB-9425-78D7-2C692F446CA3}"/>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24</a:t>
            </a:fld>
            <a:endParaRPr lang="en-US" dirty="0">
              <a:solidFill>
                <a:srgbClr val="4472C4"/>
              </a:solidFill>
            </a:endParaRPr>
          </a:p>
        </p:txBody>
      </p:sp>
      <p:pic>
        <p:nvPicPr>
          <p:cNvPr id="3" name="Content Placeholder 2">
            <a:extLst>
              <a:ext uri="{FF2B5EF4-FFF2-40B4-BE49-F238E27FC236}">
                <a16:creationId xmlns:a16="http://schemas.microsoft.com/office/drawing/2014/main" id="{85BC8943-FA48-6B0A-88DC-93B16EAC9C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085" y="1487055"/>
            <a:ext cx="5278543" cy="46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EC5383A9-90FD-ACA5-B036-94510C550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3476" y="1487056"/>
            <a:ext cx="4928248" cy="46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60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8B33-A6F5-DAAE-8989-7723F07A7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BFF7C-33D3-D1E5-FC7C-B082275AB460}"/>
              </a:ext>
            </a:extLst>
          </p:cNvPr>
          <p:cNvSpPr>
            <a:spLocks noGrp="1"/>
          </p:cNvSpPr>
          <p:nvPr>
            <p:ph type="title"/>
          </p:nvPr>
        </p:nvSpPr>
        <p:spPr>
          <a:xfrm>
            <a:off x="1781891" y="258617"/>
            <a:ext cx="9515764" cy="844839"/>
          </a:xfrm>
          <a:solidFill>
            <a:srgbClr val="2F5597"/>
          </a:solidFill>
        </p:spPr>
        <p:txBody>
          <a:bodyPr/>
          <a:lstStyle/>
          <a:p>
            <a:r>
              <a:rPr lang="en-US" dirty="0">
                <a:solidFill>
                  <a:schemeClr val="bg1"/>
                </a:solidFill>
              </a:rPr>
              <a:t> Another Example – Whitby-Sunrise</a:t>
            </a:r>
            <a:endParaRPr lang="en-CA" dirty="0">
              <a:solidFill>
                <a:schemeClr val="bg1"/>
              </a:solidFill>
            </a:endParaRPr>
          </a:p>
        </p:txBody>
      </p:sp>
      <p:sp>
        <p:nvSpPr>
          <p:cNvPr id="12" name="Footer Placeholder 11">
            <a:extLst>
              <a:ext uri="{FF2B5EF4-FFF2-40B4-BE49-F238E27FC236}">
                <a16:creationId xmlns:a16="http://schemas.microsoft.com/office/drawing/2014/main" id="{31AE7CAF-C96C-1552-C485-BBBCB9CA8267}"/>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33D13283-CA57-3C65-9C56-D38B45035972}"/>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9BD1B87B-7336-68D4-96BA-51E7FE7D2411}"/>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25</a:t>
            </a:fld>
            <a:endParaRPr lang="en-US" dirty="0">
              <a:solidFill>
                <a:srgbClr val="4472C4"/>
              </a:solidFill>
            </a:endParaRPr>
          </a:p>
        </p:txBody>
      </p:sp>
      <p:pic>
        <p:nvPicPr>
          <p:cNvPr id="3" name="Content Placeholder 2">
            <a:extLst>
              <a:ext uri="{FF2B5EF4-FFF2-40B4-BE49-F238E27FC236}">
                <a16:creationId xmlns:a16="http://schemas.microsoft.com/office/drawing/2014/main" id="{C3A5C768-738B-DF69-6713-1673F13ADC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93969" y="1228436"/>
            <a:ext cx="4822127" cy="494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446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AD33E-3507-2659-77F0-8B7872080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84F5A-4C86-836F-D9F7-7F8A703ECF15}"/>
              </a:ext>
            </a:extLst>
          </p:cNvPr>
          <p:cNvSpPr>
            <a:spLocks noGrp="1"/>
          </p:cNvSpPr>
          <p:nvPr>
            <p:ph type="title"/>
          </p:nvPr>
        </p:nvSpPr>
        <p:spPr>
          <a:xfrm>
            <a:off x="1329310" y="286327"/>
            <a:ext cx="9968345" cy="789420"/>
          </a:xfrm>
          <a:solidFill>
            <a:srgbClr val="2F5597"/>
          </a:solidFill>
        </p:spPr>
        <p:txBody>
          <a:bodyPr/>
          <a:lstStyle/>
          <a:p>
            <a:r>
              <a:rPr lang="en-US" dirty="0">
                <a:solidFill>
                  <a:schemeClr val="bg1"/>
                </a:solidFill>
              </a:rPr>
              <a:t>      Another Example – Whitby-Sunrise</a:t>
            </a:r>
            <a:endParaRPr lang="en-CA" dirty="0">
              <a:solidFill>
                <a:schemeClr val="bg1"/>
              </a:solidFill>
            </a:endParaRPr>
          </a:p>
        </p:txBody>
      </p:sp>
      <p:sp>
        <p:nvSpPr>
          <p:cNvPr id="12" name="Footer Placeholder 11">
            <a:extLst>
              <a:ext uri="{FF2B5EF4-FFF2-40B4-BE49-F238E27FC236}">
                <a16:creationId xmlns:a16="http://schemas.microsoft.com/office/drawing/2014/main" id="{9C79EA7F-B8E0-8CE3-FFF2-7FD34E7EF301}"/>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61DD98F8-AFCC-C7B4-9F80-494FD72D1BB9}"/>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DCA7B287-50B1-3413-5724-8F622462B66C}"/>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26</a:t>
            </a:fld>
            <a:endParaRPr lang="en-US" dirty="0">
              <a:solidFill>
                <a:srgbClr val="4472C4"/>
              </a:solidFill>
            </a:endParaRPr>
          </a:p>
        </p:txBody>
      </p:sp>
      <p:pic>
        <p:nvPicPr>
          <p:cNvPr id="3" name="Picture 7">
            <a:extLst>
              <a:ext uri="{FF2B5EF4-FFF2-40B4-BE49-F238E27FC236}">
                <a16:creationId xmlns:a16="http://schemas.microsoft.com/office/drawing/2014/main" id="{ABD5D4D9-9B57-025F-D778-D57DF43065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41964" y="1147258"/>
            <a:ext cx="5029705" cy="5029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074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B2647-76B1-B3BF-E555-44D86C536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FDEB07-F36F-CA33-8E56-59C4619DF2DA}"/>
              </a:ext>
            </a:extLst>
          </p:cNvPr>
          <p:cNvSpPr>
            <a:spLocks noGrp="1"/>
          </p:cNvSpPr>
          <p:nvPr>
            <p:ph type="title"/>
          </p:nvPr>
        </p:nvSpPr>
        <p:spPr>
          <a:xfrm>
            <a:off x="969816" y="291234"/>
            <a:ext cx="10097655" cy="1066511"/>
          </a:xfrm>
          <a:solidFill>
            <a:srgbClr val="2F5597"/>
          </a:solidFill>
        </p:spPr>
        <p:txBody>
          <a:bodyPr>
            <a:normAutofit fontScale="90000"/>
          </a:bodyPr>
          <a:lstStyle/>
          <a:p>
            <a:pPr algn="ctr">
              <a:lnSpc>
                <a:spcPct val="100000"/>
              </a:lnSpc>
            </a:pPr>
            <a:br>
              <a:rPr lang="en-US" dirty="0">
                <a:solidFill>
                  <a:schemeClr val="bg1"/>
                </a:solidFill>
              </a:rPr>
            </a:br>
            <a:r>
              <a:rPr lang="en-US" dirty="0">
                <a:solidFill>
                  <a:schemeClr val="bg1"/>
                </a:solidFill>
              </a:rPr>
              <a:t> </a:t>
            </a:r>
            <a:r>
              <a:rPr lang="en-US" altLang="en-US" sz="3600" dirty="0">
                <a:solidFill>
                  <a:schemeClr val="bg1"/>
                </a:solidFill>
                <a:latin typeface="Arial" panose="020B0604020202020204" pitchFamily="34" charset="0"/>
                <a:cs typeface="Arial" panose="020B0604020202020204" pitchFamily="34" charset="0"/>
              </a:rPr>
              <a:t>2026-27 Club Website Refresh</a:t>
            </a:r>
            <a:br>
              <a:rPr lang="en-US" altLang="en-US" sz="3600" dirty="0">
                <a:solidFill>
                  <a:schemeClr val="bg1"/>
                </a:solidFill>
                <a:latin typeface="Arial" panose="020B0604020202020204" pitchFamily="34" charset="0"/>
                <a:cs typeface="Arial" panose="020B0604020202020204" pitchFamily="34" charset="0"/>
              </a:rPr>
            </a:br>
            <a:r>
              <a:rPr lang="en-US" altLang="en-US" sz="3600" dirty="0">
                <a:solidFill>
                  <a:schemeClr val="bg1"/>
                </a:solidFill>
                <a:latin typeface="Arial" panose="020B0604020202020204" pitchFamily="34" charset="0"/>
                <a:cs typeface="Arial" panose="020B0604020202020204" pitchFamily="34" charset="0"/>
              </a:rPr>
              <a:t>&amp; Rebate Program</a:t>
            </a:r>
            <a:br>
              <a:rPr lang="en-US" altLang="en-US" b="1" dirty="0">
                <a:solidFill>
                  <a:srgbClr val="000000"/>
                </a:solidFill>
                <a:latin typeface="Arial" panose="020B0604020202020204" pitchFamily="34" charset="0"/>
                <a:cs typeface="Arial" panose="020B0604020202020204" pitchFamily="34" charset="0"/>
              </a:rPr>
            </a:br>
            <a:endParaRPr lang="en-CA" dirty="0">
              <a:solidFill>
                <a:schemeClr val="bg1"/>
              </a:solidFill>
            </a:endParaRPr>
          </a:p>
        </p:txBody>
      </p:sp>
      <p:sp>
        <p:nvSpPr>
          <p:cNvPr id="12" name="Footer Placeholder 11">
            <a:extLst>
              <a:ext uri="{FF2B5EF4-FFF2-40B4-BE49-F238E27FC236}">
                <a16:creationId xmlns:a16="http://schemas.microsoft.com/office/drawing/2014/main" id="{82389218-1E16-E717-31A3-6E107C277907}"/>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AC4F8094-0DA9-B868-1AAB-9AE61E9BCC21}"/>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ED69ED3C-0636-259E-231C-E0A9C2604B24}"/>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27</a:t>
            </a:fld>
            <a:endParaRPr lang="en-US" dirty="0">
              <a:solidFill>
                <a:srgbClr val="4472C4"/>
              </a:solidFill>
            </a:endParaRPr>
          </a:p>
        </p:txBody>
      </p:sp>
      <p:sp>
        <p:nvSpPr>
          <p:cNvPr id="4" name="Content Placeholder 3">
            <a:extLst>
              <a:ext uri="{FF2B5EF4-FFF2-40B4-BE49-F238E27FC236}">
                <a16:creationId xmlns:a16="http://schemas.microsoft.com/office/drawing/2014/main" id="{86A1D0A7-E4F7-30BE-F817-542A97E0ADBB}"/>
              </a:ext>
            </a:extLst>
          </p:cNvPr>
          <p:cNvSpPr>
            <a:spLocks noGrp="1"/>
          </p:cNvSpPr>
          <p:nvPr>
            <p:ph idx="1"/>
          </p:nvPr>
        </p:nvSpPr>
        <p:spPr>
          <a:xfrm>
            <a:off x="628073" y="1570182"/>
            <a:ext cx="10725727" cy="4606781"/>
          </a:xfrm>
        </p:spPr>
        <p:txBody>
          <a:bodyPr>
            <a:normAutofit fontScale="77500" lnSpcReduction="20000"/>
          </a:bodyPr>
          <a:lstStyle/>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Club Website Refresh (&amp; Rebate) Program </a:t>
            </a:r>
          </a:p>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          - 36 clubs completed in 2021-26</a:t>
            </a:r>
          </a:p>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          - 20 more clubs eligible for the refresh &amp; rebate program</a:t>
            </a:r>
          </a:p>
          <a:p>
            <a:pPr>
              <a:lnSpc>
                <a:spcPct val="100000"/>
              </a:lnSpc>
              <a:spcBef>
                <a:spcPts val="800"/>
              </a:spcBef>
              <a:buClr>
                <a:srgbClr val="7A6300"/>
              </a:buClr>
              <a:buSzPct val="80000"/>
              <a:buNone/>
            </a:pPr>
            <a:endParaRPr lang="en-US" altLang="en-US" dirty="0">
              <a:solidFill>
                <a:srgbClr val="000000"/>
              </a:solidFill>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Web Design Professional, Rotarian and </a:t>
            </a:r>
            <a:r>
              <a:rPr lang="en-US" altLang="en-US" dirty="0" err="1">
                <a:latin typeface="Arial" panose="020B0604020202020204" pitchFamily="34" charset="0"/>
                <a:cs typeface="Arial" panose="020B0604020202020204" pitchFamily="34" charset="0"/>
              </a:rPr>
              <a:t>ClubRunner</a:t>
            </a:r>
            <a:r>
              <a:rPr lang="en-US" altLang="en-US" dirty="0">
                <a:latin typeface="Arial" panose="020B0604020202020204" pitchFamily="34" charset="0"/>
                <a:cs typeface="Arial" panose="020B0604020202020204" pitchFamily="34" charset="0"/>
              </a:rPr>
              <a:t> expert, Melissa Wells (Rotary Club of </a:t>
            </a:r>
            <a:r>
              <a:rPr lang="en-US" altLang="en-US" dirty="0" err="1">
                <a:latin typeface="Arial" panose="020B0604020202020204" pitchFamily="34" charset="0"/>
                <a:cs typeface="Arial" panose="020B0604020202020204" pitchFamily="34" charset="0"/>
              </a:rPr>
              <a:t>Welland</a:t>
            </a:r>
            <a:r>
              <a:rPr lang="en-US" altLang="en-US" dirty="0">
                <a:latin typeface="Arial" panose="020B0604020202020204" pitchFamily="34" charset="0"/>
                <a:cs typeface="Arial" panose="020B0604020202020204" pitchFamily="34" charset="0"/>
              </a:rPr>
              <a:t>) , Ex Nihilo Website Designs (www.exnihilodesigns.com), manages the </a:t>
            </a:r>
            <a:r>
              <a:rPr lang="en-US" altLang="en-US" dirty="0" err="1">
                <a:latin typeface="Arial" panose="020B0604020202020204" pitchFamily="34" charset="0"/>
                <a:cs typeface="Arial" panose="020B0604020202020204" pitchFamily="34" charset="0"/>
              </a:rPr>
              <a:t>ClubRunner</a:t>
            </a:r>
            <a:r>
              <a:rPr lang="en-US" altLang="en-US" dirty="0">
                <a:latin typeface="Arial" panose="020B0604020202020204" pitchFamily="34" charset="0"/>
                <a:cs typeface="Arial" panose="020B0604020202020204" pitchFamily="34" charset="0"/>
              </a:rPr>
              <a:t> Website refresh program for each Club</a:t>
            </a:r>
          </a:p>
          <a:p>
            <a:pPr>
              <a:buNone/>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Your Cost: $300.00 + HST</a:t>
            </a:r>
          </a:p>
          <a:p>
            <a:pPr>
              <a:buNone/>
            </a:pPr>
            <a:r>
              <a:rPr lang="en-US" altLang="en-US" dirty="0">
                <a:latin typeface="Arial" panose="020B0604020202020204" pitchFamily="34" charset="0"/>
                <a:cs typeface="Arial" panose="020B0604020202020204" pitchFamily="34" charset="0"/>
              </a:rPr>
              <a:t>Rebate: $150.00 + HST</a:t>
            </a:r>
          </a:p>
          <a:p>
            <a:r>
              <a:rPr lang="en-US" altLang="en-US" dirty="0">
                <a:latin typeface="Arial" panose="020B0604020202020204" pitchFamily="34" charset="0"/>
                <a:cs typeface="Arial" panose="020B0604020202020204" pitchFamily="34" charset="0"/>
              </a:rPr>
              <a:t>1. All Rotary logos current and correctly used</a:t>
            </a:r>
          </a:p>
          <a:p>
            <a:r>
              <a:rPr lang="en-US" altLang="en-US" dirty="0">
                <a:latin typeface="Arial" panose="020B0604020202020204" pitchFamily="34" charset="0"/>
                <a:cs typeface="Arial" panose="020B0604020202020204" pitchFamily="34" charset="0"/>
              </a:rPr>
              <a:t>2. Following the training session the addition of 3 upcoming meetings or events</a:t>
            </a:r>
          </a:p>
          <a:p>
            <a:r>
              <a:rPr lang="en-US" altLang="en-US" dirty="0">
                <a:latin typeface="Arial" panose="020B0604020202020204" pitchFamily="34" charset="0"/>
                <a:cs typeface="Arial" panose="020B0604020202020204" pitchFamily="34" charset="0"/>
              </a:rPr>
              <a:t>3. Following the training session the addition of 3 Club Stories</a:t>
            </a:r>
          </a:p>
          <a:p>
            <a:pPr>
              <a:buNone/>
            </a:pPr>
            <a:endParaRPr lang="en-US" altLang="en-US" sz="3200" dirty="0">
              <a:solidFill>
                <a:srgbClr val="000000"/>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811437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3139-7980-931B-502F-FBFAB2F9E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97A24-4DBE-EBB9-3AC9-30FB877BA9A7}"/>
              </a:ext>
            </a:extLst>
          </p:cNvPr>
          <p:cNvSpPr>
            <a:spLocks noGrp="1"/>
          </p:cNvSpPr>
          <p:nvPr>
            <p:ph type="title"/>
          </p:nvPr>
        </p:nvSpPr>
        <p:spPr>
          <a:xfrm>
            <a:off x="969816" y="291234"/>
            <a:ext cx="10097655" cy="1066511"/>
          </a:xfrm>
          <a:solidFill>
            <a:srgbClr val="2F5597"/>
          </a:solidFill>
        </p:spPr>
        <p:txBody>
          <a:bodyPr>
            <a:normAutofit fontScale="90000"/>
          </a:bodyPr>
          <a:lstStyle/>
          <a:p>
            <a:pPr algn="ctr">
              <a:lnSpc>
                <a:spcPct val="100000"/>
              </a:lnSpc>
            </a:pPr>
            <a:br>
              <a:rPr lang="en-US" dirty="0">
                <a:solidFill>
                  <a:schemeClr val="bg1"/>
                </a:solidFill>
              </a:rPr>
            </a:br>
            <a:r>
              <a:rPr lang="en-US" dirty="0">
                <a:solidFill>
                  <a:schemeClr val="bg1"/>
                </a:solidFill>
              </a:rPr>
              <a:t> </a:t>
            </a:r>
            <a:r>
              <a:rPr lang="en-US" altLang="en-US" sz="3600" dirty="0">
                <a:solidFill>
                  <a:schemeClr val="bg1"/>
                </a:solidFill>
                <a:latin typeface="Arial" panose="020B0604020202020204" pitchFamily="34" charset="0"/>
                <a:cs typeface="Arial" panose="020B0604020202020204" pitchFamily="34" charset="0"/>
              </a:rPr>
              <a:t>2026-27 Club Website Refresh</a:t>
            </a:r>
            <a:br>
              <a:rPr lang="en-US" altLang="en-US" sz="3600" dirty="0">
                <a:solidFill>
                  <a:schemeClr val="bg1"/>
                </a:solidFill>
                <a:latin typeface="Arial" panose="020B0604020202020204" pitchFamily="34" charset="0"/>
                <a:cs typeface="Arial" panose="020B0604020202020204" pitchFamily="34" charset="0"/>
              </a:rPr>
            </a:br>
            <a:r>
              <a:rPr lang="en-US" altLang="en-US" sz="3600" dirty="0">
                <a:solidFill>
                  <a:schemeClr val="bg1"/>
                </a:solidFill>
                <a:latin typeface="Arial" panose="020B0604020202020204" pitchFamily="34" charset="0"/>
                <a:cs typeface="Arial" panose="020B0604020202020204" pitchFamily="34" charset="0"/>
              </a:rPr>
              <a:t>&amp; Rebate Program</a:t>
            </a:r>
            <a:br>
              <a:rPr lang="en-US" altLang="en-US" b="1" dirty="0">
                <a:solidFill>
                  <a:srgbClr val="000000"/>
                </a:solidFill>
                <a:latin typeface="Arial" panose="020B0604020202020204" pitchFamily="34" charset="0"/>
                <a:cs typeface="Arial" panose="020B0604020202020204" pitchFamily="34" charset="0"/>
              </a:rPr>
            </a:br>
            <a:endParaRPr lang="en-CA" dirty="0">
              <a:solidFill>
                <a:schemeClr val="bg1"/>
              </a:solidFill>
            </a:endParaRPr>
          </a:p>
        </p:txBody>
      </p:sp>
      <p:sp>
        <p:nvSpPr>
          <p:cNvPr id="12" name="Footer Placeholder 11">
            <a:extLst>
              <a:ext uri="{FF2B5EF4-FFF2-40B4-BE49-F238E27FC236}">
                <a16:creationId xmlns:a16="http://schemas.microsoft.com/office/drawing/2014/main" id="{E9197865-71B3-D559-F842-D0260C0E7027}"/>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BB645DC4-7AF0-E375-3C3F-0B00BBE45B0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9A5AD925-9F37-A3D9-F938-77607AFA673D}"/>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28</a:t>
            </a:fld>
            <a:endParaRPr lang="en-US" dirty="0">
              <a:solidFill>
                <a:srgbClr val="4472C4"/>
              </a:solidFill>
            </a:endParaRPr>
          </a:p>
        </p:txBody>
      </p:sp>
      <p:sp>
        <p:nvSpPr>
          <p:cNvPr id="4" name="Content Placeholder 3">
            <a:extLst>
              <a:ext uri="{FF2B5EF4-FFF2-40B4-BE49-F238E27FC236}">
                <a16:creationId xmlns:a16="http://schemas.microsoft.com/office/drawing/2014/main" id="{82363FC7-3AD3-2F1A-0221-9FEF0997C426}"/>
              </a:ext>
            </a:extLst>
          </p:cNvPr>
          <p:cNvSpPr>
            <a:spLocks noGrp="1"/>
          </p:cNvSpPr>
          <p:nvPr>
            <p:ph idx="1"/>
          </p:nvPr>
        </p:nvSpPr>
        <p:spPr>
          <a:xfrm>
            <a:off x="628073" y="1570182"/>
            <a:ext cx="10725727" cy="4606781"/>
          </a:xfrm>
        </p:spPr>
        <p:txBody>
          <a:bodyPr>
            <a:normAutofit fontScale="77500" lnSpcReduction="20000"/>
          </a:bodyPr>
          <a:lstStyle/>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Club Website Refresh (&amp; Rebate) Program </a:t>
            </a:r>
          </a:p>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          - 36 clubs completed in 2021-26</a:t>
            </a:r>
          </a:p>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          - 20 more clubs eligible for the refresh &amp; rebate program</a:t>
            </a:r>
          </a:p>
          <a:p>
            <a:pPr>
              <a:lnSpc>
                <a:spcPct val="100000"/>
              </a:lnSpc>
              <a:spcBef>
                <a:spcPts val="800"/>
              </a:spcBef>
              <a:buClr>
                <a:srgbClr val="7A6300"/>
              </a:buClr>
              <a:buSzPct val="80000"/>
              <a:buNone/>
            </a:pPr>
            <a:endParaRPr lang="en-US" altLang="en-US" dirty="0">
              <a:solidFill>
                <a:srgbClr val="000000"/>
              </a:solidFill>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Web Design Professional, Rotarian and </a:t>
            </a:r>
            <a:r>
              <a:rPr lang="en-US" altLang="en-US" dirty="0" err="1">
                <a:latin typeface="Arial" panose="020B0604020202020204" pitchFamily="34" charset="0"/>
                <a:cs typeface="Arial" panose="020B0604020202020204" pitchFamily="34" charset="0"/>
              </a:rPr>
              <a:t>ClubRunner</a:t>
            </a:r>
            <a:r>
              <a:rPr lang="en-US" altLang="en-US" dirty="0">
                <a:latin typeface="Arial" panose="020B0604020202020204" pitchFamily="34" charset="0"/>
                <a:cs typeface="Arial" panose="020B0604020202020204" pitchFamily="34" charset="0"/>
              </a:rPr>
              <a:t> expert, Melissa Wells (Rotary Club of </a:t>
            </a:r>
            <a:r>
              <a:rPr lang="en-US" altLang="en-US" dirty="0" err="1">
                <a:latin typeface="Arial" panose="020B0604020202020204" pitchFamily="34" charset="0"/>
                <a:cs typeface="Arial" panose="020B0604020202020204" pitchFamily="34" charset="0"/>
              </a:rPr>
              <a:t>Welland</a:t>
            </a:r>
            <a:r>
              <a:rPr lang="en-US" altLang="en-US" dirty="0">
                <a:latin typeface="Arial" panose="020B0604020202020204" pitchFamily="34" charset="0"/>
                <a:cs typeface="Arial" panose="020B0604020202020204" pitchFamily="34" charset="0"/>
              </a:rPr>
              <a:t>) , Ex Nihilo Website Designs (www.exnihilodesigns.com), manages the </a:t>
            </a:r>
            <a:r>
              <a:rPr lang="en-US" altLang="en-US" dirty="0" err="1">
                <a:latin typeface="Arial" panose="020B0604020202020204" pitchFamily="34" charset="0"/>
                <a:cs typeface="Arial" panose="020B0604020202020204" pitchFamily="34" charset="0"/>
              </a:rPr>
              <a:t>ClubRunner</a:t>
            </a:r>
            <a:r>
              <a:rPr lang="en-US" altLang="en-US" dirty="0">
                <a:latin typeface="Arial" panose="020B0604020202020204" pitchFamily="34" charset="0"/>
                <a:cs typeface="Arial" panose="020B0604020202020204" pitchFamily="34" charset="0"/>
              </a:rPr>
              <a:t> Website refresh program for each Club</a:t>
            </a:r>
          </a:p>
          <a:p>
            <a:pPr>
              <a:buNone/>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Your Cost: $300.00 + HST</a:t>
            </a:r>
          </a:p>
          <a:p>
            <a:pPr>
              <a:buNone/>
            </a:pPr>
            <a:r>
              <a:rPr lang="en-US" altLang="en-US" dirty="0">
                <a:latin typeface="Arial" panose="020B0604020202020204" pitchFamily="34" charset="0"/>
                <a:cs typeface="Arial" panose="020B0604020202020204" pitchFamily="34" charset="0"/>
              </a:rPr>
              <a:t>Rebate: $150.00 + HST</a:t>
            </a:r>
          </a:p>
          <a:p>
            <a:r>
              <a:rPr lang="en-US" altLang="en-US" dirty="0">
                <a:latin typeface="Arial" panose="020B0604020202020204" pitchFamily="34" charset="0"/>
                <a:cs typeface="Arial" panose="020B0604020202020204" pitchFamily="34" charset="0"/>
              </a:rPr>
              <a:t>1. All Rotary logos current and correctly used</a:t>
            </a:r>
          </a:p>
          <a:p>
            <a:r>
              <a:rPr lang="en-US" altLang="en-US" dirty="0">
                <a:latin typeface="Arial" panose="020B0604020202020204" pitchFamily="34" charset="0"/>
                <a:cs typeface="Arial" panose="020B0604020202020204" pitchFamily="34" charset="0"/>
              </a:rPr>
              <a:t>2. Following the training session the addition of 3 upcoming meetings or events</a:t>
            </a:r>
          </a:p>
          <a:p>
            <a:r>
              <a:rPr lang="en-US" altLang="en-US" dirty="0">
                <a:latin typeface="Arial" panose="020B0604020202020204" pitchFamily="34" charset="0"/>
                <a:cs typeface="Arial" panose="020B0604020202020204" pitchFamily="34" charset="0"/>
              </a:rPr>
              <a:t>3. Following the training session the addition of 3 Club Stories</a:t>
            </a:r>
          </a:p>
          <a:p>
            <a:pPr>
              <a:buNone/>
            </a:pPr>
            <a:endParaRPr lang="en-US" altLang="en-US" sz="3200" dirty="0">
              <a:solidFill>
                <a:srgbClr val="000000"/>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07288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8241-36E3-2B82-8E07-9BDD26BBC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79574-C7D5-4D6A-2572-6A56C57235C4}"/>
              </a:ext>
            </a:extLst>
          </p:cNvPr>
          <p:cNvSpPr>
            <a:spLocks noGrp="1"/>
          </p:cNvSpPr>
          <p:nvPr>
            <p:ph type="title"/>
          </p:nvPr>
        </p:nvSpPr>
        <p:spPr>
          <a:xfrm>
            <a:off x="969816" y="291234"/>
            <a:ext cx="10097655" cy="1066511"/>
          </a:xfrm>
          <a:solidFill>
            <a:srgbClr val="2F5597"/>
          </a:solidFill>
        </p:spPr>
        <p:txBody>
          <a:bodyPr>
            <a:normAutofit fontScale="90000"/>
          </a:bodyPr>
          <a:lstStyle/>
          <a:p>
            <a:pPr algn="ctr">
              <a:lnSpc>
                <a:spcPct val="100000"/>
              </a:lnSpc>
            </a:pPr>
            <a:br>
              <a:rPr lang="en-US" dirty="0">
                <a:solidFill>
                  <a:schemeClr val="bg1"/>
                </a:solidFill>
              </a:rPr>
            </a:br>
            <a:r>
              <a:rPr lang="en-US" dirty="0">
                <a:solidFill>
                  <a:schemeClr val="bg1"/>
                </a:solidFill>
              </a:rPr>
              <a:t> </a:t>
            </a:r>
            <a:r>
              <a:rPr lang="en-US" altLang="en-US" sz="3600" dirty="0">
                <a:solidFill>
                  <a:schemeClr val="bg1"/>
                </a:solidFill>
                <a:latin typeface="Arial" panose="020B0604020202020204" pitchFamily="34" charset="0"/>
                <a:cs typeface="Arial" panose="020B0604020202020204" pitchFamily="34" charset="0"/>
              </a:rPr>
              <a:t>2026-27 Club Website Refresh</a:t>
            </a:r>
            <a:br>
              <a:rPr lang="en-US" altLang="en-US" sz="3600" dirty="0">
                <a:solidFill>
                  <a:schemeClr val="bg1"/>
                </a:solidFill>
                <a:latin typeface="Arial" panose="020B0604020202020204" pitchFamily="34" charset="0"/>
                <a:cs typeface="Arial" panose="020B0604020202020204" pitchFamily="34" charset="0"/>
              </a:rPr>
            </a:br>
            <a:r>
              <a:rPr lang="en-US" altLang="en-US" sz="3600" dirty="0">
                <a:solidFill>
                  <a:schemeClr val="bg1"/>
                </a:solidFill>
                <a:latin typeface="Arial" panose="020B0604020202020204" pitchFamily="34" charset="0"/>
                <a:cs typeface="Arial" panose="020B0604020202020204" pitchFamily="34" charset="0"/>
              </a:rPr>
              <a:t>&amp; Rebate Program</a:t>
            </a:r>
            <a:br>
              <a:rPr lang="en-US" altLang="en-US" b="1" dirty="0">
                <a:solidFill>
                  <a:srgbClr val="000000"/>
                </a:solidFill>
                <a:latin typeface="Arial" panose="020B0604020202020204" pitchFamily="34" charset="0"/>
                <a:cs typeface="Arial" panose="020B0604020202020204" pitchFamily="34" charset="0"/>
              </a:rPr>
            </a:br>
            <a:endParaRPr lang="en-CA" dirty="0">
              <a:solidFill>
                <a:schemeClr val="bg1"/>
              </a:solidFill>
            </a:endParaRPr>
          </a:p>
        </p:txBody>
      </p:sp>
      <p:sp>
        <p:nvSpPr>
          <p:cNvPr id="12" name="Footer Placeholder 11">
            <a:extLst>
              <a:ext uri="{FF2B5EF4-FFF2-40B4-BE49-F238E27FC236}">
                <a16:creationId xmlns:a16="http://schemas.microsoft.com/office/drawing/2014/main" id="{6353F04D-4BAC-C77D-A834-558FA90D9079}"/>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7400F927-5189-833B-4FA0-8EF88C5A3966}"/>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161DDBB4-6405-FE03-3A26-4FC8D93A0B1F}"/>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29</a:t>
            </a:fld>
            <a:endParaRPr lang="en-US" dirty="0">
              <a:solidFill>
                <a:srgbClr val="4472C4"/>
              </a:solidFill>
            </a:endParaRPr>
          </a:p>
        </p:txBody>
      </p:sp>
      <p:sp>
        <p:nvSpPr>
          <p:cNvPr id="4" name="Content Placeholder 3">
            <a:extLst>
              <a:ext uri="{FF2B5EF4-FFF2-40B4-BE49-F238E27FC236}">
                <a16:creationId xmlns:a16="http://schemas.microsoft.com/office/drawing/2014/main" id="{5A0A5AE0-ECB9-ABB3-A47A-7941C6A3B951}"/>
              </a:ext>
            </a:extLst>
          </p:cNvPr>
          <p:cNvSpPr>
            <a:spLocks noGrp="1"/>
          </p:cNvSpPr>
          <p:nvPr>
            <p:ph idx="1"/>
          </p:nvPr>
        </p:nvSpPr>
        <p:spPr>
          <a:xfrm>
            <a:off x="628073" y="1570182"/>
            <a:ext cx="10725727" cy="4606781"/>
          </a:xfrm>
        </p:spPr>
        <p:txBody>
          <a:bodyPr>
            <a:normAutofit fontScale="77500" lnSpcReduction="20000"/>
          </a:bodyPr>
          <a:lstStyle/>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Club Website Refresh (&amp; Rebate) Program </a:t>
            </a:r>
          </a:p>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          - 36 clubs completed in 2021-26</a:t>
            </a:r>
          </a:p>
          <a:p>
            <a:pPr>
              <a:lnSpc>
                <a:spcPct val="100000"/>
              </a:lnSpc>
              <a:spcBef>
                <a:spcPts val="800"/>
              </a:spcBef>
              <a:buClr>
                <a:srgbClr val="7A6300"/>
              </a:buClr>
              <a:buSzPct val="80000"/>
              <a:buNone/>
            </a:pPr>
            <a:r>
              <a:rPr lang="en-US" altLang="en-US" dirty="0">
                <a:solidFill>
                  <a:srgbClr val="000000"/>
                </a:solidFill>
                <a:latin typeface="Arial" panose="020B0604020202020204" pitchFamily="34" charset="0"/>
                <a:cs typeface="Arial" panose="020B0604020202020204" pitchFamily="34" charset="0"/>
              </a:rPr>
              <a:t>          - 20 more clubs eligible for the refresh &amp; rebate program</a:t>
            </a:r>
          </a:p>
          <a:p>
            <a:pPr>
              <a:lnSpc>
                <a:spcPct val="100000"/>
              </a:lnSpc>
              <a:spcBef>
                <a:spcPts val="800"/>
              </a:spcBef>
              <a:buClr>
                <a:srgbClr val="7A6300"/>
              </a:buClr>
              <a:buSzPct val="80000"/>
              <a:buNone/>
            </a:pPr>
            <a:endParaRPr lang="en-US" altLang="en-US" dirty="0">
              <a:solidFill>
                <a:srgbClr val="000000"/>
              </a:solidFill>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Web Design Professional, Rotarian and </a:t>
            </a:r>
            <a:r>
              <a:rPr lang="en-US" altLang="en-US" dirty="0" err="1">
                <a:latin typeface="Arial" panose="020B0604020202020204" pitchFamily="34" charset="0"/>
                <a:cs typeface="Arial" panose="020B0604020202020204" pitchFamily="34" charset="0"/>
              </a:rPr>
              <a:t>ClubRunner</a:t>
            </a:r>
            <a:r>
              <a:rPr lang="en-US" altLang="en-US" dirty="0">
                <a:latin typeface="Arial" panose="020B0604020202020204" pitchFamily="34" charset="0"/>
                <a:cs typeface="Arial" panose="020B0604020202020204" pitchFamily="34" charset="0"/>
              </a:rPr>
              <a:t> expert, Melissa Wells (Rotary Club of </a:t>
            </a:r>
            <a:r>
              <a:rPr lang="en-US" altLang="en-US" dirty="0" err="1">
                <a:latin typeface="Arial" panose="020B0604020202020204" pitchFamily="34" charset="0"/>
                <a:cs typeface="Arial" panose="020B0604020202020204" pitchFamily="34" charset="0"/>
              </a:rPr>
              <a:t>Welland</a:t>
            </a:r>
            <a:r>
              <a:rPr lang="en-US" altLang="en-US" dirty="0">
                <a:latin typeface="Arial" panose="020B0604020202020204" pitchFamily="34" charset="0"/>
                <a:cs typeface="Arial" panose="020B0604020202020204" pitchFamily="34" charset="0"/>
              </a:rPr>
              <a:t>) , Ex Nihilo Website Designs (www.exnihilodesigns.com), manages the </a:t>
            </a:r>
            <a:r>
              <a:rPr lang="en-US" altLang="en-US" dirty="0" err="1">
                <a:latin typeface="Arial" panose="020B0604020202020204" pitchFamily="34" charset="0"/>
                <a:cs typeface="Arial" panose="020B0604020202020204" pitchFamily="34" charset="0"/>
              </a:rPr>
              <a:t>ClubRunner</a:t>
            </a:r>
            <a:r>
              <a:rPr lang="en-US" altLang="en-US" dirty="0">
                <a:latin typeface="Arial" panose="020B0604020202020204" pitchFamily="34" charset="0"/>
                <a:cs typeface="Arial" panose="020B0604020202020204" pitchFamily="34" charset="0"/>
              </a:rPr>
              <a:t> Website refresh program for each Club</a:t>
            </a:r>
          </a:p>
          <a:p>
            <a:pPr>
              <a:buNone/>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Your Cost: $300.00 + HST</a:t>
            </a:r>
          </a:p>
          <a:p>
            <a:pPr>
              <a:buNone/>
            </a:pPr>
            <a:r>
              <a:rPr lang="en-US" altLang="en-US" dirty="0">
                <a:latin typeface="Arial" panose="020B0604020202020204" pitchFamily="34" charset="0"/>
                <a:cs typeface="Arial" panose="020B0604020202020204" pitchFamily="34" charset="0"/>
              </a:rPr>
              <a:t>Rebate: $150.00 + HST</a:t>
            </a:r>
          </a:p>
          <a:p>
            <a:r>
              <a:rPr lang="en-US" altLang="en-US" dirty="0">
                <a:latin typeface="Arial" panose="020B0604020202020204" pitchFamily="34" charset="0"/>
                <a:cs typeface="Arial" panose="020B0604020202020204" pitchFamily="34" charset="0"/>
              </a:rPr>
              <a:t>1. All Rotary logos current and correctly used</a:t>
            </a:r>
          </a:p>
          <a:p>
            <a:r>
              <a:rPr lang="en-US" altLang="en-US" dirty="0">
                <a:latin typeface="Arial" panose="020B0604020202020204" pitchFamily="34" charset="0"/>
                <a:cs typeface="Arial" panose="020B0604020202020204" pitchFamily="34" charset="0"/>
              </a:rPr>
              <a:t>2. Following the training session the addition of 3 upcoming meetings or events</a:t>
            </a:r>
          </a:p>
          <a:p>
            <a:r>
              <a:rPr lang="en-US" altLang="en-US" dirty="0">
                <a:latin typeface="Arial" panose="020B0604020202020204" pitchFamily="34" charset="0"/>
                <a:cs typeface="Arial" panose="020B0604020202020204" pitchFamily="34" charset="0"/>
              </a:rPr>
              <a:t>3. Following the training session the addition of 3 Club Stories</a:t>
            </a:r>
          </a:p>
          <a:p>
            <a:pPr>
              <a:buNone/>
            </a:pPr>
            <a:endParaRPr lang="en-US" altLang="en-US" sz="3200" dirty="0">
              <a:solidFill>
                <a:srgbClr val="000000"/>
              </a:solidFill>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84473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2F5597"/>
          </a:solidFill>
        </p:spPr>
        <p:txBody>
          <a:bodyPr>
            <a:normAutofit/>
          </a:bodyPr>
          <a:lstStyle/>
          <a:p>
            <a:r>
              <a:rPr lang="en-US" dirty="0">
                <a:solidFill>
                  <a:schemeClr val="bg1"/>
                </a:solidFill>
              </a:rPr>
              <a:t>            </a:t>
            </a:r>
            <a:r>
              <a:rPr lang="en-US" altLang="en-US" dirty="0">
                <a:solidFill>
                  <a:schemeClr val="bg1"/>
                </a:solidFill>
                <a:latin typeface="Arial" panose="020B0604020202020204" pitchFamily="34" charset="0"/>
                <a:cs typeface="Arial" panose="020B0604020202020204" pitchFamily="34" charset="0"/>
              </a:rPr>
              <a:t>Why a Positive Public Image ?</a:t>
            </a:r>
            <a:br>
              <a:rPr lang="en-US" altLang="en-US" dirty="0">
                <a:solidFill>
                  <a:schemeClr val="bg1"/>
                </a:solidFill>
                <a:latin typeface="Arial" panose="020B0604020202020204" pitchFamily="34" charset="0"/>
                <a:cs typeface="Arial" panose="020B0604020202020204" pitchFamily="34" charset="0"/>
              </a:rPr>
            </a:br>
            <a:r>
              <a:rPr lang="en-US" altLang="en-US" dirty="0">
                <a:solidFill>
                  <a:schemeClr val="bg1"/>
                </a:solidFill>
                <a:latin typeface="Arial" panose="020B0604020202020204" pitchFamily="34" charset="0"/>
                <a:cs typeface="Arial" panose="020B0604020202020204" pitchFamily="34" charset="0"/>
              </a:rPr>
              <a:t>       </a:t>
            </a:r>
            <a:r>
              <a:rPr lang="en-US" altLang="en-US" sz="4000" dirty="0">
                <a:solidFill>
                  <a:schemeClr val="bg1"/>
                </a:solidFill>
                <a:latin typeface="Arial" panose="020B0604020202020204" pitchFamily="34" charset="0"/>
                <a:cs typeface="Arial" panose="020B0604020202020204" pitchFamily="34" charset="0"/>
              </a:rPr>
              <a:t>…… Here’s The Bottom Line</a:t>
            </a:r>
            <a:endParaRPr lang="en-CA"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3</a:t>
            </a:fld>
            <a:endParaRPr lang="en-US" dirty="0">
              <a:solidFill>
                <a:srgbClr val="4472C4"/>
              </a:solidFill>
            </a:endParaRPr>
          </a:p>
        </p:txBody>
      </p:sp>
      <p:sp>
        <p:nvSpPr>
          <p:cNvPr id="4" name="Content Placeholder 3"/>
          <p:cNvSpPr>
            <a:spLocks noGrp="1"/>
          </p:cNvSpPr>
          <p:nvPr>
            <p:ph idx="1"/>
          </p:nvPr>
        </p:nvSpPr>
        <p:spPr/>
        <p:txBody>
          <a:bodyPr/>
          <a:lstStyle/>
          <a:p>
            <a:pPr>
              <a:spcBef>
                <a:spcPts val="800"/>
              </a:spcBef>
              <a:defRPr/>
            </a:pPr>
            <a:r>
              <a:rPr lang="en-US" altLang="en-US" sz="3200" dirty="0">
                <a:latin typeface="Arial" panose="020B0604020202020204" pitchFamily="34" charset="0"/>
                <a:cs typeface="Arial" panose="020B0604020202020204" pitchFamily="34" charset="0"/>
              </a:rPr>
              <a:t>When your Rotary Club has a </a:t>
            </a:r>
            <a:r>
              <a:rPr lang="en-US" altLang="en-US" sz="3200" b="1" dirty="0">
                <a:latin typeface="Arial" panose="020B0604020202020204" pitchFamily="34" charset="0"/>
                <a:cs typeface="Arial" panose="020B0604020202020204" pitchFamily="34" charset="0"/>
              </a:rPr>
              <a:t>positive  public image</a:t>
            </a:r>
            <a:r>
              <a:rPr lang="en-US" altLang="en-US" sz="3200" dirty="0">
                <a:latin typeface="Arial" panose="020B0604020202020204" pitchFamily="34" charset="0"/>
                <a:cs typeface="Arial" panose="020B0604020202020204" pitchFamily="34" charset="0"/>
              </a:rPr>
              <a:t>:</a:t>
            </a:r>
          </a:p>
          <a:p>
            <a:pPr>
              <a:spcBef>
                <a:spcPts val="800"/>
              </a:spcBef>
              <a:defRPr/>
            </a:pPr>
            <a:endParaRPr lang="en-US" altLang="en-US" sz="3200" dirty="0">
              <a:latin typeface="Arial" panose="020B0604020202020204" pitchFamily="34" charset="0"/>
              <a:cs typeface="Arial" panose="020B0604020202020204" pitchFamily="34" charset="0"/>
            </a:endParaRPr>
          </a:p>
          <a:p>
            <a:pPr marL="0" indent="0">
              <a:spcBef>
                <a:spcPts val="700"/>
              </a:spcBef>
              <a:buNone/>
              <a:defRPr/>
            </a:pPr>
            <a:r>
              <a:rPr lang="en-US" altLang="en-US" sz="3200" dirty="0">
                <a:latin typeface="Arial" panose="020B0604020202020204" pitchFamily="34" charset="0"/>
                <a:cs typeface="Arial" panose="020B0604020202020204" pitchFamily="34" charset="0"/>
              </a:rPr>
              <a:t>     your current members are </a:t>
            </a:r>
            <a:r>
              <a:rPr lang="en-US" altLang="en-US" sz="3200" b="1" dirty="0">
                <a:latin typeface="Arial" panose="020B0604020202020204" pitchFamily="34" charset="0"/>
                <a:cs typeface="Arial" panose="020B0604020202020204" pitchFamily="34" charset="0"/>
              </a:rPr>
              <a:t>motivated</a:t>
            </a:r>
            <a:r>
              <a:rPr lang="en-US" altLang="en-US" sz="3200" dirty="0">
                <a:latin typeface="Arial" panose="020B0604020202020204" pitchFamily="34" charset="0"/>
                <a:cs typeface="Arial" panose="020B0604020202020204" pitchFamily="34" charset="0"/>
              </a:rPr>
              <a:t> to be active</a:t>
            </a:r>
          </a:p>
          <a:p>
            <a:pPr marL="0" indent="0">
              <a:spcBef>
                <a:spcPts val="700"/>
              </a:spcBef>
              <a:buNone/>
              <a:defRPr/>
            </a:pPr>
            <a:r>
              <a:rPr lang="en-US" altLang="en-US" sz="3200" dirty="0">
                <a:latin typeface="Arial" panose="020B0604020202020204" pitchFamily="34" charset="0"/>
                <a:cs typeface="Arial" panose="020B0604020202020204" pitchFamily="34" charset="0"/>
              </a:rPr>
              <a:t> </a:t>
            </a:r>
          </a:p>
          <a:p>
            <a:pPr marL="1841500" indent="0">
              <a:spcBef>
                <a:spcPts val="900"/>
              </a:spcBef>
              <a:buNone/>
              <a:defRPr/>
            </a:pPr>
            <a:r>
              <a:rPr lang="en-US" altLang="en-US" sz="3200" dirty="0">
                <a:latin typeface="Arial" panose="020B0604020202020204" pitchFamily="34" charset="0"/>
                <a:cs typeface="Arial" panose="020B0604020202020204" pitchFamily="34" charset="0"/>
              </a:rPr>
              <a:t>                      AND</a:t>
            </a:r>
          </a:p>
          <a:p>
            <a:pPr marL="1841500" indent="0">
              <a:spcBef>
                <a:spcPts val="900"/>
              </a:spcBef>
              <a:buNone/>
              <a:defRPr/>
            </a:pPr>
            <a:endParaRPr lang="en-US" altLang="en-US" sz="3200" dirty="0">
              <a:latin typeface="Arial" panose="020B0604020202020204" pitchFamily="34" charset="0"/>
              <a:cs typeface="Arial" panose="020B0604020202020204" pitchFamily="34" charset="0"/>
            </a:endParaRPr>
          </a:p>
          <a:p>
            <a:pPr marL="0" indent="0">
              <a:spcBef>
                <a:spcPts val="700"/>
              </a:spcBef>
              <a:buNone/>
              <a:defRPr/>
            </a:pPr>
            <a:r>
              <a:rPr lang="en-US" altLang="en-US" sz="3200" dirty="0">
                <a:latin typeface="Arial" panose="020B0604020202020204" pitchFamily="34" charset="0"/>
                <a:cs typeface="Arial" panose="020B0604020202020204" pitchFamily="34" charset="0"/>
              </a:rPr>
              <a:t>      prospective members are </a:t>
            </a:r>
            <a:r>
              <a:rPr lang="en-US" altLang="en-US" sz="3200" b="1" dirty="0">
                <a:latin typeface="Arial" panose="020B0604020202020204" pitchFamily="34" charset="0"/>
                <a:cs typeface="Arial" panose="020B0604020202020204" pitchFamily="34" charset="0"/>
              </a:rPr>
              <a:t>eager</a:t>
            </a:r>
            <a:r>
              <a:rPr lang="en-US" altLang="en-US" sz="3200" dirty="0">
                <a:latin typeface="Arial" panose="020B0604020202020204" pitchFamily="34" charset="0"/>
                <a:cs typeface="Arial" panose="020B0604020202020204" pitchFamily="34" charset="0"/>
              </a:rPr>
              <a:t> to join your club.</a:t>
            </a:r>
          </a:p>
          <a:p>
            <a:endParaRPr lang="en-CA" dirty="0"/>
          </a:p>
        </p:txBody>
      </p:sp>
    </p:spTree>
    <p:extLst>
      <p:ext uri="{BB962C8B-B14F-4D97-AF65-F5344CB8AC3E}">
        <p14:creationId xmlns:p14="http://schemas.microsoft.com/office/powerpoint/2010/main" val="44794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70F5-6CF5-CDC1-B1F0-BD8FCDF0D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CEE6F-30B1-40F6-796C-5E018A3333A8}"/>
              </a:ext>
            </a:extLst>
          </p:cNvPr>
          <p:cNvSpPr>
            <a:spLocks noGrp="1"/>
          </p:cNvSpPr>
          <p:nvPr>
            <p:ph type="title"/>
          </p:nvPr>
        </p:nvSpPr>
        <p:spPr>
          <a:xfrm>
            <a:off x="1251200" y="351993"/>
            <a:ext cx="9478818" cy="863311"/>
          </a:xfrm>
          <a:solidFill>
            <a:srgbClr val="2F5597"/>
          </a:solidFill>
        </p:spPr>
        <p:txBody>
          <a:bodyPr/>
          <a:lstStyle/>
          <a:p>
            <a:r>
              <a:rPr lang="en-US" dirty="0">
                <a:solidFill>
                  <a:schemeClr val="bg1"/>
                </a:solidFill>
              </a:rPr>
              <a:t> Club Website Refresh - Bowmanville</a:t>
            </a:r>
            <a:endParaRPr lang="en-CA" dirty="0">
              <a:solidFill>
                <a:schemeClr val="bg1"/>
              </a:solidFill>
            </a:endParaRPr>
          </a:p>
        </p:txBody>
      </p:sp>
      <p:sp>
        <p:nvSpPr>
          <p:cNvPr id="12" name="Footer Placeholder 11">
            <a:extLst>
              <a:ext uri="{FF2B5EF4-FFF2-40B4-BE49-F238E27FC236}">
                <a16:creationId xmlns:a16="http://schemas.microsoft.com/office/drawing/2014/main" id="{6AA762CA-B679-D255-E588-F3C523E06B49}"/>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D9A4B85C-67E0-BC21-0A67-0BD6774484B3}"/>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59CD96C8-3A89-2264-1151-DCB2B31E6F91}"/>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30</a:t>
            </a:fld>
            <a:endParaRPr lang="en-US" dirty="0">
              <a:solidFill>
                <a:srgbClr val="4472C4"/>
              </a:solidFill>
            </a:endParaRPr>
          </a:p>
        </p:txBody>
      </p:sp>
      <p:pic>
        <p:nvPicPr>
          <p:cNvPr id="3" name="Picture 4">
            <a:extLst>
              <a:ext uri="{FF2B5EF4-FFF2-40B4-BE49-F238E27FC236}">
                <a16:creationId xmlns:a16="http://schemas.microsoft.com/office/drawing/2014/main" id="{E26625A4-6BE2-6FF5-B9CB-F7F55FBFA1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200" y="1394691"/>
            <a:ext cx="8888638" cy="478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1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D188-02B5-05CB-CD3A-76A97AF58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820F2-A00B-EA25-D6A1-B6D893CEE451}"/>
              </a:ext>
            </a:extLst>
          </p:cNvPr>
          <p:cNvSpPr>
            <a:spLocks noGrp="1"/>
          </p:cNvSpPr>
          <p:nvPr>
            <p:ph type="title"/>
          </p:nvPr>
        </p:nvSpPr>
        <p:spPr>
          <a:xfrm>
            <a:off x="1450108" y="250394"/>
            <a:ext cx="8975109" cy="726208"/>
          </a:xfrm>
          <a:solidFill>
            <a:srgbClr val="2F5597"/>
          </a:solidFill>
        </p:spPr>
        <p:txBody>
          <a:bodyPr/>
          <a:lstStyle/>
          <a:p>
            <a:r>
              <a:rPr lang="en-US" dirty="0">
                <a:solidFill>
                  <a:schemeClr val="bg1"/>
                </a:solidFill>
              </a:rPr>
              <a:t> Club Website Refresh - Bowmanville</a:t>
            </a:r>
            <a:endParaRPr lang="en-CA" dirty="0">
              <a:solidFill>
                <a:schemeClr val="bg1"/>
              </a:solidFill>
            </a:endParaRPr>
          </a:p>
        </p:txBody>
      </p:sp>
      <p:sp>
        <p:nvSpPr>
          <p:cNvPr id="12" name="Footer Placeholder 11">
            <a:extLst>
              <a:ext uri="{FF2B5EF4-FFF2-40B4-BE49-F238E27FC236}">
                <a16:creationId xmlns:a16="http://schemas.microsoft.com/office/drawing/2014/main" id="{74226C55-6889-8523-E04E-B4B412352D9E}"/>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BAEFD2C5-844B-64D5-BA04-70020D402E99}"/>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E6292EB4-BB12-3F4F-1021-2AB7864BDAFD}"/>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31</a:t>
            </a:fld>
            <a:endParaRPr lang="en-US" dirty="0">
              <a:solidFill>
                <a:srgbClr val="4472C4"/>
              </a:solidFill>
            </a:endParaRPr>
          </a:p>
        </p:txBody>
      </p:sp>
      <p:pic>
        <p:nvPicPr>
          <p:cNvPr id="6" name="Picture 2">
            <a:extLst>
              <a:ext uri="{FF2B5EF4-FFF2-40B4-BE49-F238E27FC236}">
                <a16:creationId xmlns:a16="http://schemas.microsoft.com/office/drawing/2014/main" id="{E270C4C3-333E-D744-F6FC-4268FC7D4B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200" y="976602"/>
            <a:ext cx="8927530" cy="48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69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CA0F-ACB9-85DC-2D98-646A23E206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D62E7-A14C-766A-79AA-2A2EB417393E}"/>
              </a:ext>
            </a:extLst>
          </p:cNvPr>
          <p:cNvSpPr>
            <a:spLocks noGrp="1"/>
          </p:cNvSpPr>
          <p:nvPr>
            <p:ph type="title"/>
          </p:nvPr>
        </p:nvSpPr>
        <p:spPr>
          <a:xfrm>
            <a:off x="1251200" y="351993"/>
            <a:ext cx="9478818" cy="863311"/>
          </a:xfrm>
          <a:solidFill>
            <a:srgbClr val="2F5597"/>
          </a:solidFill>
        </p:spPr>
        <p:txBody>
          <a:bodyPr/>
          <a:lstStyle/>
          <a:p>
            <a:r>
              <a:rPr lang="en-US" dirty="0">
                <a:solidFill>
                  <a:schemeClr val="bg1"/>
                </a:solidFill>
              </a:rPr>
              <a:t> Club Website Refresh - Bowmanville</a:t>
            </a:r>
            <a:endParaRPr lang="en-CA" dirty="0">
              <a:solidFill>
                <a:schemeClr val="bg1"/>
              </a:solidFill>
            </a:endParaRPr>
          </a:p>
        </p:txBody>
      </p:sp>
      <p:sp>
        <p:nvSpPr>
          <p:cNvPr id="12" name="Footer Placeholder 11">
            <a:extLst>
              <a:ext uri="{FF2B5EF4-FFF2-40B4-BE49-F238E27FC236}">
                <a16:creationId xmlns:a16="http://schemas.microsoft.com/office/drawing/2014/main" id="{52D06298-9646-C762-21B1-EBC7CA3F9182}"/>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5AC9BDA-99FA-53EC-99A9-BC50A37534D1}"/>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A670AEF4-E580-A7EA-82DE-0EA473F16384}"/>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32</a:t>
            </a:fld>
            <a:endParaRPr lang="en-US" dirty="0">
              <a:solidFill>
                <a:srgbClr val="4472C4"/>
              </a:solidFill>
            </a:endParaRPr>
          </a:p>
        </p:txBody>
      </p:sp>
      <p:pic>
        <p:nvPicPr>
          <p:cNvPr id="5" name="Picture 3">
            <a:extLst>
              <a:ext uri="{FF2B5EF4-FFF2-40B4-BE49-F238E27FC236}">
                <a16:creationId xmlns:a16="http://schemas.microsoft.com/office/drawing/2014/main" id="{10CB87C2-F9B0-F696-E144-35E58CF805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4034" y="1385455"/>
            <a:ext cx="8905804" cy="479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2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D3683-67D6-580D-5AFB-0094D3D86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FE448-B861-29C8-76B3-B47E7D500F90}"/>
              </a:ext>
            </a:extLst>
          </p:cNvPr>
          <p:cNvSpPr>
            <a:spLocks noGrp="1"/>
          </p:cNvSpPr>
          <p:nvPr>
            <p:ph type="title"/>
          </p:nvPr>
        </p:nvSpPr>
        <p:spPr>
          <a:solidFill>
            <a:srgbClr val="2F5597"/>
          </a:solidFill>
        </p:spPr>
        <p:txBody>
          <a:bodyPr/>
          <a:lstStyle/>
          <a:p>
            <a:pPr algn="ctr"/>
            <a:r>
              <a:rPr lang="en-US" dirty="0">
                <a:solidFill>
                  <a:schemeClr val="bg1"/>
                </a:solidFill>
              </a:rPr>
              <a:t> Questions ????</a:t>
            </a:r>
            <a:endParaRPr lang="en-CA" dirty="0">
              <a:solidFill>
                <a:schemeClr val="bg1"/>
              </a:solidFill>
            </a:endParaRPr>
          </a:p>
        </p:txBody>
      </p:sp>
      <p:sp>
        <p:nvSpPr>
          <p:cNvPr id="12" name="Footer Placeholder 11">
            <a:extLst>
              <a:ext uri="{FF2B5EF4-FFF2-40B4-BE49-F238E27FC236}">
                <a16:creationId xmlns:a16="http://schemas.microsoft.com/office/drawing/2014/main" id="{F82A390B-BE56-0645-ABB3-FD36FB39A661}"/>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367FE23F-5772-DC1F-E436-6DAA4E5188C3}"/>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690F4A33-7836-2429-24D7-7D6F08677E9F}"/>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33</a:t>
            </a:fld>
            <a:endParaRPr lang="en-US" dirty="0">
              <a:solidFill>
                <a:srgbClr val="4472C4"/>
              </a:solidFill>
            </a:endParaRPr>
          </a:p>
        </p:txBody>
      </p:sp>
      <p:sp>
        <p:nvSpPr>
          <p:cNvPr id="4" name="Content Placeholder 3">
            <a:extLst>
              <a:ext uri="{FF2B5EF4-FFF2-40B4-BE49-F238E27FC236}">
                <a16:creationId xmlns:a16="http://schemas.microsoft.com/office/drawing/2014/main" id="{8729BFD3-E18E-CF10-F5AB-E25914383118}"/>
              </a:ext>
            </a:extLst>
          </p:cNvPr>
          <p:cNvSpPr>
            <a:spLocks noGrp="1"/>
          </p:cNvSpPr>
          <p:nvPr>
            <p:ph idx="1"/>
          </p:nvPr>
        </p:nvSpPr>
        <p:spPr/>
        <p:txBody>
          <a:bodyPr/>
          <a:lstStyle/>
          <a:p>
            <a:pPr>
              <a:defRPr/>
            </a:pPr>
            <a:r>
              <a:rPr lang="en-US" altLang="en-US" dirty="0">
                <a:latin typeface="Arial" panose="020B0604020202020204" pitchFamily="34" charset="0"/>
              </a:rPr>
              <a:t>Send us your questions to </a:t>
            </a:r>
          </a:p>
          <a:p>
            <a:pPr>
              <a:defRPr/>
            </a:pPr>
            <a:endParaRPr lang="en-US" altLang="en-US" dirty="0">
              <a:latin typeface="Arial" panose="020B0604020202020204" pitchFamily="34" charset="0"/>
            </a:endParaRPr>
          </a:p>
          <a:p>
            <a:pPr marL="0" indent="0" algn="ctr">
              <a:buNone/>
              <a:defRPr/>
            </a:pPr>
            <a:r>
              <a:rPr lang="en-US" altLang="en-US" dirty="0">
                <a:latin typeface="Arial" panose="020B0604020202020204" pitchFamily="34" charset="0"/>
              </a:rPr>
              <a:t>David Andrews</a:t>
            </a:r>
          </a:p>
          <a:p>
            <a:pPr marL="0" indent="0" algn="ctr">
              <a:buNone/>
              <a:defRPr/>
            </a:pPr>
            <a:r>
              <a:rPr lang="en-US" altLang="en-US" dirty="0">
                <a:latin typeface="Arial" panose="020B0604020202020204" pitchFamily="34" charset="0"/>
                <a:hlinkClick r:id="rId3"/>
              </a:rPr>
              <a:t>dave.f.andrews99@gmail.com</a:t>
            </a:r>
            <a:endParaRPr lang="en-US" altLang="en-US" dirty="0">
              <a:latin typeface="Arial" panose="020B0604020202020204" pitchFamily="34" charset="0"/>
            </a:endParaRPr>
          </a:p>
          <a:p>
            <a:pPr>
              <a:defRPr/>
            </a:pPr>
            <a:endParaRPr lang="en-US" altLang="en-US" dirty="0">
              <a:latin typeface="Arial" panose="020B0604020202020204" pitchFamily="34" charset="0"/>
            </a:endParaRPr>
          </a:p>
          <a:p>
            <a:pPr>
              <a:defRPr/>
            </a:pPr>
            <a:r>
              <a:rPr lang="en-US" altLang="en-US" dirty="0">
                <a:latin typeface="Arial" panose="020B0604020202020204" pitchFamily="34" charset="0"/>
              </a:rPr>
              <a:t>Joe and I will get you  the answers and we will put them into the next District Newsletter</a:t>
            </a:r>
          </a:p>
          <a:p>
            <a:endParaRPr lang="en-CA" dirty="0"/>
          </a:p>
        </p:txBody>
      </p:sp>
    </p:spTree>
    <p:extLst>
      <p:ext uri="{BB962C8B-B14F-4D97-AF65-F5344CB8AC3E}">
        <p14:creationId xmlns:p14="http://schemas.microsoft.com/office/powerpoint/2010/main" val="325931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2F5597"/>
          </a:solidFill>
        </p:spPr>
        <p:txBody>
          <a:bodyPr/>
          <a:lstStyle/>
          <a:p>
            <a:r>
              <a:rPr lang="en-US" dirty="0">
                <a:solidFill>
                  <a:schemeClr val="bg1"/>
                </a:solidFill>
              </a:rPr>
              <a:t>     Don’t Forget The Mainstream Media</a:t>
            </a:r>
            <a:endParaRPr lang="en-CA"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4</a:t>
            </a:fld>
            <a:endParaRPr lang="en-US" dirty="0">
              <a:solidFill>
                <a:srgbClr val="4472C4"/>
              </a:solidFill>
            </a:endParaRPr>
          </a:p>
        </p:txBody>
      </p:sp>
      <p:sp>
        <p:nvSpPr>
          <p:cNvPr id="4" name="Content Placeholder 3"/>
          <p:cNvSpPr>
            <a:spLocks noGrp="1"/>
          </p:cNvSpPr>
          <p:nvPr>
            <p:ph idx="1"/>
          </p:nvPr>
        </p:nvSpPr>
        <p:spPr/>
        <p:txBody>
          <a:bodyPr/>
          <a:lstStyle/>
          <a:p>
            <a:pPr>
              <a:lnSpc>
                <a:spcPct val="100000"/>
              </a:lnSpc>
              <a:spcBef>
                <a:spcPts val="700"/>
              </a:spcBef>
              <a:buNone/>
            </a:pPr>
            <a:r>
              <a:rPr lang="en-US" altLang="en-US" dirty="0">
                <a:latin typeface="Arial" panose="020B0604020202020204" pitchFamily="34" charset="0"/>
                <a:cs typeface="Arial" panose="020B0604020202020204" pitchFamily="34" charset="0"/>
              </a:rPr>
              <a:t>Although most of our presentation today is about social media, we think it is very important that you use the mainstream media too to tell your club’s story.</a:t>
            </a:r>
          </a:p>
          <a:p>
            <a:pPr>
              <a:lnSpc>
                <a:spcPct val="100000"/>
              </a:lnSpc>
              <a:spcBef>
                <a:spcPts val="700"/>
              </a:spcBef>
              <a:buNone/>
            </a:pPr>
            <a:endParaRPr lang="en-US" altLang="en-US" dirty="0">
              <a:latin typeface="Arial" panose="020B0604020202020204" pitchFamily="34" charset="0"/>
              <a:cs typeface="Arial" panose="020B0604020202020204" pitchFamily="34" charset="0"/>
            </a:endParaRPr>
          </a:p>
          <a:p>
            <a:pPr>
              <a:lnSpc>
                <a:spcPct val="100000"/>
              </a:lnSpc>
              <a:spcBef>
                <a:spcPts val="700"/>
              </a:spcBef>
              <a:buNone/>
            </a:pPr>
            <a:r>
              <a:rPr lang="en-US" altLang="en-US" dirty="0">
                <a:latin typeface="Arial" panose="020B0604020202020204" pitchFamily="34" charset="0"/>
                <a:cs typeface="Arial" panose="020B0604020202020204" pitchFamily="34" charset="0"/>
              </a:rPr>
              <a:t>I can think of no one better to give you some tips on How to talk to the media , than Joe Solway….</a:t>
            </a:r>
          </a:p>
          <a:p>
            <a:pPr>
              <a:lnSpc>
                <a:spcPct val="100000"/>
              </a:lnSpc>
              <a:spcBef>
                <a:spcPts val="700"/>
              </a:spcBef>
              <a:buNone/>
            </a:pPr>
            <a:endParaRPr lang="en-US" altLang="en-US" dirty="0">
              <a:latin typeface="Arial" panose="020B0604020202020204" pitchFamily="34" charset="0"/>
              <a:cs typeface="Arial" panose="020B0604020202020204" pitchFamily="34" charset="0"/>
            </a:endParaRPr>
          </a:p>
          <a:p>
            <a:pPr>
              <a:lnSpc>
                <a:spcPct val="100000"/>
              </a:lnSpc>
              <a:spcBef>
                <a:spcPts val="700"/>
              </a:spcBef>
              <a:buNone/>
            </a:pPr>
            <a:r>
              <a:rPr lang="en-US" altLang="en-US" dirty="0">
                <a:latin typeface="Arial" panose="020B0604020202020204" pitchFamily="34" charset="0"/>
                <a:cs typeface="Arial" panose="020B0604020202020204" pitchFamily="34" charset="0"/>
              </a:rPr>
              <a:t>Joe , the floor is yours</a:t>
            </a:r>
          </a:p>
          <a:p>
            <a:endParaRPr lang="en-CA" dirty="0"/>
          </a:p>
        </p:txBody>
      </p:sp>
    </p:spTree>
    <p:extLst>
      <p:ext uri="{BB962C8B-B14F-4D97-AF65-F5344CB8AC3E}">
        <p14:creationId xmlns:p14="http://schemas.microsoft.com/office/powerpoint/2010/main" val="347581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0452-B0D7-295F-6081-14AD02EC306D}"/>
              </a:ext>
            </a:extLst>
          </p:cNvPr>
          <p:cNvSpPr>
            <a:spLocks noGrp="1"/>
          </p:cNvSpPr>
          <p:nvPr>
            <p:ph type="title"/>
          </p:nvPr>
        </p:nvSpPr>
        <p:spPr>
          <a:solidFill>
            <a:srgbClr val="2F5597"/>
          </a:solidFill>
        </p:spPr>
        <p:txBody>
          <a:bodyPr/>
          <a:lstStyle/>
          <a:p>
            <a:r>
              <a:rPr lang="en-US" dirty="0">
                <a:solidFill>
                  <a:schemeClr val="bg1"/>
                </a:solidFill>
              </a:rPr>
              <a:t> Social Media</a:t>
            </a:r>
            <a:endParaRPr lang="en-CA" dirty="0">
              <a:solidFill>
                <a:schemeClr val="bg1"/>
              </a:solidFill>
            </a:endParaRPr>
          </a:p>
        </p:txBody>
      </p:sp>
      <p:sp>
        <p:nvSpPr>
          <p:cNvPr id="12" name="Footer Placeholder 11">
            <a:extLst>
              <a:ext uri="{FF2B5EF4-FFF2-40B4-BE49-F238E27FC236}">
                <a16:creationId xmlns:a16="http://schemas.microsoft.com/office/drawing/2014/main" id="{F466870D-8466-2D56-70BF-845F3510DC8D}"/>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90B6675-EFA0-ED30-58F1-8E7139D1E94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B6818114-D05A-9462-56F6-757CEC78CD2A}"/>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5</a:t>
            </a:fld>
            <a:endParaRPr lang="en-US" dirty="0">
              <a:solidFill>
                <a:srgbClr val="4472C4"/>
              </a:solidFill>
            </a:endParaRPr>
          </a:p>
        </p:txBody>
      </p:sp>
      <p:sp>
        <p:nvSpPr>
          <p:cNvPr id="4" name="Content Placeholder 3"/>
          <p:cNvSpPr>
            <a:spLocks noGrp="1"/>
          </p:cNvSpPr>
          <p:nvPr>
            <p:ph idx="1"/>
          </p:nvPr>
        </p:nvSpPr>
        <p:spPr/>
        <p:txBody>
          <a:bodyPr/>
          <a:lstStyle/>
          <a:p>
            <a:pPr marL="0" indent="0">
              <a:buNone/>
            </a:pPr>
            <a:endParaRPr lang="en-US" altLang="en-US" b="1" dirty="0">
              <a:latin typeface="Arial" panose="020B0604020202020204" pitchFamily="34" charset="0"/>
              <a:cs typeface="Arial" panose="020B0604020202020204" pitchFamily="34" charset="0"/>
            </a:endParaRPr>
          </a:p>
          <a:p>
            <a:pPr marL="0" indent="0">
              <a:buNone/>
            </a:pPr>
            <a:endParaRPr lang="en-US" altLang="en-US" b="1" dirty="0">
              <a:latin typeface="Arial" panose="020B0604020202020204" pitchFamily="34" charset="0"/>
              <a:cs typeface="Arial" panose="020B0604020202020204" pitchFamily="34" charset="0"/>
            </a:endParaRPr>
          </a:p>
          <a:p>
            <a:pPr marL="0" indent="0">
              <a:buNone/>
            </a:pPr>
            <a:r>
              <a:rPr lang="en-US" altLang="en-US" sz="4000" b="1" dirty="0">
                <a:latin typeface="Arial" panose="020B0604020202020204" pitchFamily="34" charset="0"/>
                <a:cs typeface="Arial" panose="020B0604020202020204" pitchFamily="34" charset="0"/>
              </a:rPr>
              <a:t>              Why Social Media ?</a:t>
            </a:r>
            <a:endParaRPr lang="en-US" altLang="en-US" sz="4000" dirty="0">
              <a:solidFill>
                <a:srgbClr val="333333"/>
              </a:solidFill>
              <a:latin typeface="Arial" panose="020B0604020202020204" pitchFamily="34" charset="0"/>
            </a:endParaRPr>
          </a:p>
          <a:p>
            <a:endParaRPr lang="en-CA" dirty="0"/>
          </a:p>
        </p:txBody>
      </p:sp>
    </p:spTree>
    <p:extLst>
      <p:ext uri="{BB962C8B-B14F-4D97-AF65-F5344CB8AC3E}">
        <p14:creationId xmlns:p14="http://schemas.microsoft.com/office/powerpoint/2010/main" val="274779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6346C-9F0B-A608-EB5D-6111446C6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10958-CFF4-1872-AB72-9A5297BF85C6}"/>
              </a:ext>
            </a:extLst>
          </p:cNvPr>
          <p:cNvSpPr>
            <a:spLocks noGrp="1"/>
          </p:cNvSpPr>
          <p:nvPr>
            <p:ph type="title"/>
          </p:nvPr>
        </p:nvSpPr>
        <p:spPr>
          <a:solidFill>
            <a:srgbClr val="2F5597"/>
          </a:solidFill>
        </p:spPr>
        <p:txBody>
          <a:bodyPr/>
          <a:lstStyle/>
          <a:p>
            <a:r>
              <a:rPr lang="en-US" dirty="0">
                <a:solidFill>
                  <a:schemeClr val="bg1"/>
                </a:solidFill>
              </a:rPr>
              <a:t>           Why – To Create Connections</a:t>
            </a:r>
            <a:endParaRPr lang="en-CA" dirty="0">
              <a:solidFill>
                <a:schemeClr val="bg1"/>
              </a:solidFill>
            </a:endParaRPr>
          </a:p>
        </p:txBody>
      </p:sp>
      <p:sp>
        <p:nvSpPr>
          <p:cNvPr id="12" name="Footer Placeholder 11">
            <a:extLst>
              <a:ext uri="{FF2B5EF4-FFF2-40B4-BE49-F238E27FC236}">
                <a16:creationId xmlns:a16="http://schemas.microsoft.com/office/drawing/2014/main" id="{C812A00C-796A-67FA-3C70-10526486374C}"/>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6147F701-85C6-1837-C8D2-D7A571739FF3}"/>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505EF4D9-3032-C039-B30C-6CD38354C0FF}"/>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6</a:t>
            </a:fld>
            <a:endParaRPr lang="en-US" dirty="0">
              <a:solidFill>
                <a:srgbClr val="4472C4"/>
              </a:solidFill>
            </a:endParaRPr>
          </a:p>
        </p:txBody>
      </p:sp>
      <p:sp>
        <p:nvSpPr>
          <p:cNvPr id="4" name="Content Placeholder 3">
            <a:extLst>
              <a:ext uri="{FF2B5EF4-FFF2-40B4-BE49-F238E27FC236}">
                <a16:creationId xmlns:a16="http://schemas.microsoft.com/office/drawing/2014/main" id="{61DFC54E-9DC9-3231-2CD4-387BAF550E47}"/>
              </a:ext>
            </a:extLst>
          </p:cNvPr>
          <p:cNvSpPr>
            <a:spLocks noGrp="1"/>
          </p:cNvSpPr>
          <p:nvPr>
            <p:ph idx="1"/>
          </p:nvPr>
        </p:nvSpPr>
        <p:spPr/>
        <p:txBody>
          <a:bodyPr/>
          <a:lstStyle/>
          <a:p>
            <a:pPr>
              <a:lnSpc>
                <a:spcPct val="100000"/>
              </a:lnSpc>
              <a:spcBef>
                <a:spcPts val="700"/>
              </a:spcBef>
              <a:buNone/>
              <a:defRPr/>
            </a:pPr>
            <a:r>
              <a:rPr lang="en-US" altLang="en-US" dirty="0">
                <a:latin typeface="Arial" panose="020B0604020202020204" pitchFamily="34" charset="0"/>
              </a:rPr>
              <a:t>A well-built media presence will help you create connections in your community and beyond, from building awareness of your club’s presence to showcasing its success.</a:t>
            </a:r>
          </a:p>
          <a:p>
            <a:pPr marL="457200" indent="-457200">
              <a:lnSpc>
                <a:spcPct val="100000"/>
              </a:lnSpc>
              <a:spcBef>
                <a:spcPts val="700"/>
              </a:spcBef>
              <a:defRPr/>
            </a:pPr>
            <a:r>
              <a:rPr lang="en-US" altLang="en-US" dirty="0">
                <a:latin typeface="Arial" panose="020B0604020202020204" pitchFamily="34" charset="0"/>
              </a:rPr>
              <a:t>Current members</a:t>
            </a:r>
          </a:p>
          <a:p>
            <a:pPr marL="457200" indent="-457200">
              <a:lnSpc>
                <a:spcPct val="100000"/>
              </a:lnSpc>
              <a:spcBef>
                <a:spcPts val="700"/>
              </a:spcBef>
              <a:defRPr/>
            </a:pPr>
            <a:r>
              <a:rPr lang="en-US" altLang="en-US" dirty="0">
                <a:latin typeface="Arial" panose="020B0604020202020204" pitchFamily="34" charset="0"/>
              </a:rPr>
              <a:t>Potential members</a:t>
            </a:r>
          </a:p>
          <a:p>
            <a:pPr marL="457200" indent="-457200">
              <a:lnSpc>
                <a:spcPct val="100000"/>
              </a:lnSpc>
              <a:spcBef>
                <a:spcPts val="700"/>
              </a:spcBef>
              <a:defRPr/>
            </a:pPr>
            <a:r>
              <a:rPr lang="en-US" altLang="en-US" dirty="0">
                <a:latin typeface="Arial" panose="020B0604020202020204" pitchFamily="34" charset="0"/>
              </a:rPr>
              <a:t>Community partners</a:t>
            </a:r>
          </a:p>
          <a:p>
            <a:pPr marL="457200" indent="-457200">
              <a:lnSpc>
                <a:spcPct val="100000"/>
              </a:lnSpc>
              <a:spcBef>
                <a:spcPts val="700"/>
              </a:spcBef>
              <a:defRPr/>
            </a:pPr>
            <a:r>
              <a:rPr lang="en-US" altLang="en-US" dirty="0">
                <a:latin typeface="Arial" panose="020B0604020202020204" pitchFamily="34" charset="0"/>
              </a:rPr>
              <a:t>Event sponsors</a:t>
            </a:r>
          </a:p>
          <a:p>
            <a:pPr marL="457200" indent="-457200">
              <a:lnSpc>
                <a:spcPct val="100000"/>
              </a:lnSpc>
              <a:spcBef>
                <a:spcPts val="700"/>
              </a:spcBef>
              <a:defRPr/>
            </a:pPr>
            <a:r>
              <a:rPr lang="en-US" altLang="en-US" dirty="0">
                <a:latin typeface="Arial" panose="020B0604020202020204" pitchFamily="34" charset="0"/>
              </a:rPr>
              <a:t>Attendees</a:t>
            </a:r>
          </a:p>
          <a:p>
            <a:endParaRPr lang="en-CA" dirty="0"/>
          </a:p>
        </p:txBody>
      </p:sp>
    </p:spTree>
    <p:extLst>
      <p:ext uri="{BB962C8B-B14F-4D97-AF65-F5344CB8AC3E}">
        <p14:creationId xmlns:p14="http://schemas.microsoft.com/office/powerpoint/2010/main" val="235927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EFA2D-AEE2-A232-0701-48688D27B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24F32-60A7-350D-6C7A-B1747EC19A2C}"/>
              </a:ext>
            </a:extLst>
          </p:cNvPr>
          <p:cNvSpPr>
            <a:spLocks noGrp="1"/>
          </p:cNvSpPr>
          <p:nvPr>
            <p:ph type="title"/>
          </p:nvPr>
        </p:nvSpPr>
        <p:spPr>
          <a:solidFill>
            <a:srgbClr val="2F5597"/>
          </a:solidFill>
        </p:spPr>
        <p:txBody>
          <a:bodyPr>
            <a:normAutofit fontScale="90000"/>
          </a:bodyPr>
          <a:lstStyle/>
          <a:p>
            <a:r>
              <a:rPr lang="en-US" dirty="0">
                <a:solidFill>
                  <a:schemeClr val="bg1"/>
                </a:solidFill>
              </a:rPr>
              <a:t>             </a:t>
            </a:r>
            <a:r>
              <a:rPr lang="en-US" sz="2800" dirty="0">
                <a:solidFill>
                  <a:schemeClr val="bg1"/>
                </a:solidFill>
              </a:rPr>
              <a:t>   </a:t>
            </a:r>
            <a:r>
              <a:rPr lang="en-US" altLang="en-US" sz="3100" dirty="0">
                <a:solidFill>
                  <a:schemeClr val="bg1"/>
                </a:solidFill>
                <a:latin typeface="Open Sans" panose="020B0606030504020204" pitchFamily="34" charset="0"/>
              </a:rPr>
              <a:t>Do You Want New Members in Your Club? </a:t>
            </a:r>
            <a:br>
              <a:rPr lang="en-US" altLang="en-US" sz="3100" dirty="0">
                <a:solidFill>
                  <a:schemeClr val="bg1"/>
                </a:solidFill>
                <a:latin typeface="Open Sans" panose="020B0606030504020204" pitchFamily="34" charset="0"/>
              </a:rPr>
            </a:br>
            <a:br>
              <a:rPr lang="en-US" altLang="en-US" sz="3100" dirty="0">
                <a:solidFill>
                  <a:schemeClr val="bg1"/>
                </a:solidFill>
                <a:latin typeface="Open Sans" panose="020B0606030504020204" pitchFamily="34" charset="0"/>
              </a:rPr>
            </a:br>
            <a:r>
              <a:rPr lang="en-US" altLang="en-US" sz="3100" dirty="0">
                <a:solidFill>
                  <a:schemeClr val="bg1"/>
                </a:solidFill>
                <a:latin typeface="Open Sans" panose="020B0606030504020204" pitchFamily="34" charset="0"/>
              </a:rPr>
              <a:t>              YOU HAVE TO GET SOCIAL     from Evan Burrell</a:t>
            </a:r>
            <a:endParaRPr lang="en-CA" sz="3100" dirty="0">
              <a:solidFill>
                <a:schemeClr val="bg1"/>
              </a:solidFill>
            </a:endParaRPr>
          </a:p>
        </p:txBody>
      </p:sp>
      <p:sp>
        <p:nvSpPr>
          <p:cNvPr id="12" name="Footer Placeholder 11">
            <a:extLst>
              <a:ext uri="{FF2B5EF4-FFF2-40B4-BE49-F238E27FC236}">
                <a16:creationId xmlns:a16="http://schemas.microsoft.com/office/drawing/2014/main" id="{D474FE16-0399-C55B-CF96-D4E173342F37}"/>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24E2E3C1-CC51-89FC-A0B0-47851104BBE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D07660A6-6DDF-71B2-373E-7C1A26F27B89}"/>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7</a:t>
            </a:fld>
            <a:endParaRPr lang="en-US" dirty="0">
              <a:solidFill>
                <a:srgbClr val="4472C4"/>
              </a:solidFill>
            </a:endParaRPr>
          </a:p>
        </p:txBody>
      </p:sp>
      <p:sp>
        <p:nvSpPr>
          <p:cNvPr id="4" name="Content Placeholder 3">
            <a:extLst>
              <a:ext uri="{FF2B5EF4-FFF2-40B4-BE49-F238E27FC236}">
                <a16:creationId xmlns:a16="http://schemas.microsoft.com/office/drawing/2014/main" id="{219BB012-9AC3-1102-91F2-1FFDF6A5DD1A}"/>
              </a:ext>
            </a:extLst>
          </p:cNvPr>
          <p:cNvSpPr>
            <a:spLocks noGrp="1"/>
          </p:cNvSpPr>
          <p:nvPr>
            <p:ph idx="1"/>
          </p:nvPr>
        </p:nvSpPr>
        <p:spPr/>
        <p:txBody>
          <a:bodyPr/>
          <a:lstStyle/>
          <a:p>
            <a:pPr>
              <a:lnSpc>
                <a:spcPct val="100000"/>
              </a:lnSpc>
              <a:spcBef>
                <a:spcPct val="0"/>
              </a:spcBef>
              <a:buFontTx/>
              <a:buNone/>
            </a:pPr>
            <a:r>
              <a:rPr lang="en-US" altLang="en-US" dirty="0">
                <a:latin typeface="Arial" panose="020B0604020202020204" pitchFamily="34" charset="0"/>
              </a:rPr>
              <a:t>“While it can seem overwhelming, social media is the best Rotary promotional tool for building strong relationships and engaging with your community. </a:t>
            </a:r>
          </a:p>
          <a:p>
            <a:pPr>
              <a:lnSpc>
                <a:spcPct val="100000"/>
              </a:lnSpc>
              <a:spcBef>
                <a:spcPct val="0"/>
              </a:spcBef>
              <a:buFontTx/>
              <a:buNone/>
            </a:pPr>
            <a:endParaRPr lang="en-US" altLang="en-US" dirty="0">
              <a:latin typeface="Arial" panose="020B0604020202020204" pitchFamily="34" charset="0"/>
            </a:endParaRPr>
          </a:p>
          <a:p>
            <a:pPr>
              <a:lnSpc>
                <a:spcPct val="100000"/>
              </a:lnSpc>
              <a:spcBef>
                <a:spcPct val="0"/>
              </a:spcBef>
              <a:buFontTx/>
              <a:buNone/>
            </a:pPr>
            <a:r>
              <a:rPr lang="en-US" altLang="en-US" dirty="0">
                <a:latin typeface="Arial" panose="020B0604020202020204" pitchFamily="34" charset="0"/>
              </a:rPr>
              <a:t>If you set yourself some achievable goals this year, you and your club will reap the rewards.”</a:t>
            </a:r>
          </a:p>
          <a:p>
            <a:pPr>
              <a:lnSpc>
                <a:spcPct val="100000"/>
              </a:lnSpc>
              <a:spcBef>
                <a:spcPct val="0"/>
              </a:spcBef>
              <a:buFontTx/>
              <a:buNone/>
            </a:pPr>
            <a:endParaRPr lang="en-US" altLang="en-US" dirty="0">
              <a:latin typeface="Arial" panose="020B0604020202020204" pitchFamily="34" charset="0"/>
            </a:endParaRPr>
          </a:p>
          <a:p>
            <a:pPr>
              <a:lnSpc>
                <a:spcPct val="100000"/>
              </a:lnSpc>
              <a:spcBef>
                <a:spcPct val="0"/>
              </a:spcBef>
              <a:buFontTx/>
              <a:buNone/>
            </a:pPr>
            <a:r>
              <a:rPr lang="en-US" altLang="en-US" dirty="0">
                <a:latin typeface="Arial" panose="020B0604020202020204" pitchFamily="34" charset="0"/>
              </a:rPr>
              <a:t>….. Evan Burrell</a:t>
            </a:r>
          </a:p>
          <a:p>
            <a:pPr marL="0" indent="0">
              <a:buNone/>
            </a:pPr>
            <a:endParaRPr lang="en-CA" dirty="0"/>
          </a:p>
        </p:txBody>
      </p:sp>
    </p:spTree>
    <p:extLst>
      <p:ext uri="{BB962C8B-B14F-4D97-AF65-F5344CB8AC3E}">
        <p14:creationId xmlns:p14="http://schemas.microsoft.com/office/powerpoint/2010/main" val="136575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4D454-C348-8A8D-54E3-E842DFE8A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C704B-4A16-5F2A-799C-18691EA14EC7}"/>
              </a:ext>
            </a:extLst>
          </p:cNvPr>
          <p:cNvSpPr>
            <a:spLocks noGrp="1"/>
          </p:cNvSpPr>
          <p:nvPr>
            <p:ph type="title"/>
          </p:nvPr>
        </p:nvSpPr>
        <p:spPr>
          <a:solidFill>
            <a:srgbClr val="2F5597"/>
          </a:solidFill>
        </p:spPr>
        <p:txBody>
          <a:bodyPr/>
          <a:lstStyle/>
          <a:p>
            <a:r>
              <a:rPr lang="en-US" dirty="0">
                <a:solidFill>
                  <a:schemeClr val="bg1"/>
                </a:solidFill>
              </a:rPr>
              <a:t> 1. Pick Your Platform</a:t>
            </a:r>
            <a:endParaRPr lang="en-CA" dirty="0">
              <a:solidFill>
                <a:schemeClr val="bg1"/>
              </a:solidFill>
            </a:endParaRPr>
          </a:p>
        </p:txBody>
      </p:sp>
      <p:sp>
        <p:nvSpPr>
          <p:cNvPr id="12" name="Footer Placeholder 11">
            <a:extLst>
              <a:ext uri="{FF2B5EF4-FFF2-40B4-BE49-F238E27FC236}">
                <a16:creationId xmlns:a16="http://schemas.microsoft.com/office/drawing/2014/main" id="{0FB76739-5C20-D4E3-D64C-786B0EDF79D8}"/>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44A05A16-2E9F-4417-9A57-FEFD82618810}"/>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38039B76-A846-9244-6DFC-94D3F211BC78}"/>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8</a:t>
            </a:fld>
            <a:endParaRPr lang="en-US" dirty="0">
              <a:solidFill>
                <a:srgbClr val="4472C4"/>
              </a:solidFill>
            </a:endParaRPr>
          </a:p>
        </p:txBody>
      </p:sp>
      <p:sp>
        <p:nvSpPr>
          <p:cNvPr id="4" name="Content Placeholder 3">
            <a:extLst>
              <a:ext uri="{FF2B5EF4-FFF2-40B4-BE49-F238E27FC236}">
                <a16:creationId xmlns:a16="http://schemas.microsoft.com/office/drawing/2014/main" id="{29995B82-10BD-BE33-44D1-EE3B1781AA07}"/>
              </a:ext>
            </a:extLst>
          </p:cNvPr>
          <p:cNvSpPr>
            <a:spLocks noGrp="1"/>
          </p:cNvSpPr>
          <p:nvPr>
            <p:ph idx="1"/>
          </p:nvPr>
        </p:nvSpPr>
        <p:spPr/>
        <p:txBody>
          <a:bodyPr/>
          <a:lstStyle/>
          <a:p>
            <a:pPr>
              <a:lnSpc>
                <a:spcPct val="100000"/>
              </a:lnSpc>
              <a:spcBef>
                <a:spcPts val="700"/>
              </a:spcBef>
              <a:buNone/>
            </a:pPr>
            <a:r>
              <a:rPr lang="en-US" altLang="en-US" dirty="0">
                <a:solidFill>
                  <a:srgbClr val="333333"/>
                </a:solidFill>
                <a:latin typeface="Arial" panose="020B0604020202020204" pitchFamily="34" charset="0"/>
              </a:rPr>
              <a:t>With so many social media platforms available, getting started can be intimidating. </a:t>
            </a:r>
          </a:p>
          <a:p>
            <a:pPr>
              <a:lnSpc>
                <a:spcPct val="100000"/>
              </a:lnSpc>
              <a:spcBef>
                <a:spcPts val="700"/>
              </a:spcBef>
              <a:buNone/>
            </a:pPr>
            <a:endParaRPr lang="en-US" altLang="en-US" dirty="0">
              <a:solidFill>
                <a:srgbClr val="333333"/>
              </a:solidFill>
              <a:latin typeface="Arial" panose="020B0604020202020204" pitchFamily="34" charset="0"/>
            </a:endParaRPr>
          </a:p>
          <a:p>
            <a:pPr>
              <a:lnSpc>
                <a:spcPct val="100000"/>
              </a:lnSpc>
              <a:spcBef>
                <a:spcPts val="700"/>
              </a:spcBef>
              <a:buNone/>
            </a:pPr>
            <a:r>
              <a:rPr lang="en-US" altLang="en-US" dirty="0">
                <a:solidFill>
                  <a:srgbClr val="333333"/>
                </a:solidFill>
                <a:latin typeface="Arial" panose="020B0604020202020204" pitchFamily="34" charset="0"/>
              </a:rPr>
              <a:t>Choose one platform to focus on and grow from there. </a:t>
            </a:r>
          </a:p>
          <a:p>
            <a:pPr>
              <a:lnSpc>
                <a:spcPct val="100000"/>
              </a:lnSpc>
              <a:spcBef>
                <a:spcPts val="700"/>
              </a:spcBef>
              <a:buNone/>
            </a:pPr>
            <a:endParaRPr lang="en-US" altLang="en-US" dirty="0">
              <a:solidFill>
                <a:srgbClr val="333333"/>
              </a:solidFill>
              <a:latin typeface="Arial" panose="020B0604020202020204" pitchFamily="34" charset="0"/>
            </a:endParaRPr>
          </a:p>
          <a:p>
            <a:pPr>
              <a:lnSpc>
                <a:spcPct val="100000"/>
              </a:lnSpc>
              <a:spcBef>
                <a:spcPts val="700"/>
              </a:spcBef>
              <a:buNone/>
            </a:pPr>
            <a:r>
              <a:rPr lang="en-US" altLang="en-US" dirty="0">
                <a:solidFill>
                  <a:srgbClr val="333333"/>
                </a:solidFill>
                <a:latin typeface="Arial" panose="020B0604020202020204" pitchFamily="34" charset="0"/>
              </a:rPr>
              <a:t>We recommend starting with Facebook, which has the largest user base.</a:t>
            </a:r>
            <a:endParaRPr lang="en-US" altLang="en-US" dirty="0">
              <a:latin typeface="Arial" panose="020B0604020202020204" pitchFamily="34" charset="0"/>
              <a:ea typeface="Microsoft YaHei" panose="020B0503020204020204" pitchFamily="34" charset="-122"/>
              <a:cs typeface="Arial" panose="020B0604020202020204" pitchFamily="34" charset="0"/>
            </a:endParaRPr>
          </a:p>
          <a:p>
            <a:endParaRPr lang="en-CA" dirty="0"/>
          </a:p>
        </p:txBody>
      </p:sp>
    </p:spTree>
    <p:extLst>
      <p:ext uri="{BB962C8B-B14F-4D97-AF65-F5344CB8AC3E}">
        <p14:creationId xmlns:p14="http://schemas.microsoft.com/office/powerpoint/2010/main" val="259289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70B8-8FDF-5388-4941-D5096DC19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E46D0-7D6D-365D-DF9A-E201B5BC3BD8}"/>
              </a:ext>
            </a:extLst>
          </p:cNvPr>
          <p:cNvSpPr>
            <a:spLocks noGrp="1"/>
          </p:cNvSpPr>
          <p:nvPr>
            <p:ph type="title"/>
          </p:nvPr>
        </p:nvSpPr>
        <p:spPr>
          <a:solidFill>
            <a:srgbClr val="2F5597"/>
          </a:solidFill>
        </p:spPr>
        <p:txBody>
          <a:bodyPr/>
          <a:lstStyle/>
          <a:p>
            <a:pPr algn="ctr"/>
            <a:r>
              <a:rPr lang="en-US" dirty="0">
                <a:solidFill>
                  <a:schemeClr val="bg1"/>
                </a:solidFill>
              </a:rPr>
              <a:t> 3 Primary Types</a:t>
            </a:r>
            <a:endParaRPr lang="en-CA" dirty="0">
              <a:solidFill>
                <a:schemeClr val="bg1"/>
              </a:solidFill>
            </a:endParaRPr>
          </a:p>
        </p:txBody>
      </p:sp>
      <p:sp>
        <p:nvSpPr>
          <p:cNvPr id="12" name="Footer Placeholder 11">
            <a:extLst>
              <a:ext uri="{FF2B5EF4-FFF2-40B4-BE49-F238E27FC236}">
                <a16:creationId xmlns:a16="http://schemas.microsoft.com/office/drawing/2014/main" id="{93BD6F16-5C3A-BAC2-E883-AAAB35E85F31}"/>
              </a:ext>
            </a:extLst>
          </p:cNvPr>
          <p:cNvSpPr>
            <a:spLocks noGrp="1"/>
          </p:cNvSpPr>
          <p:nvPr>
            <p:ph type="ftr" sz="quarter" idx="11"/>
          </p:nvPr>
        </p:nvSpPr>
        <p:spPr/>
        <p:txBody>
          <a:bodyPr/>
          <a:lstStyle/>
          <a:p>
            <a:r>
              <a:rPr lang="en-US" dirty="0">
                <a:solidFill>
                  <a:srgbClr val="4472C4"/>
                </a:solidFill>
              </a:rPr>
              <a:t>District Assembly – Centennial College - Scarborough</a:t>
            </a:r>
          </a:p>
        </p:txBody>
      </p:sp>
      <p:sp>
        <p:nvSpPr>
          <p:cNvPr id="13" name="Date Placeholder 12">
            <a:extLst>
              <a:ext uri="{FF2B5EF4-FFF2-40B4-BE49-F238E27FC236}">
                <a16:creationId xmlns:a16="http://schemas.microsoft.com/office/drawing/2014/main" id="{5C7DF87C-9927-B511-9AC2-4C1172D2080C}"/>
              </a:ext>
            </a:extLst>
          </p:cNvPr>
          <p:cNvSpPr>
            <a:spLocks noGrp="1"/>
          </p:cNvSpPr>
          <p:nvPr>
            <p:ph type="dt" sz="half" idx="10"/>
          </p:nvPr>
        </p:nvSpPr>
        <p:spPr/>
        <p:txBody>
          <a:bodyPr/>
          <a:lstStyle/>
          <a:p>
            <a:r>
              <a:rPr lang="en-US" dirty="0">
                <a:solidFill>
                  <a:srgbClr val="4472C4"/>
                </a:solidFill>
              </a:rPr>
              <a:t>Saturday, 23</a:t>
            </a:r>
            <a:r>
              <a:rPr lang="en-US" baseline="30000" dirty="0">
                <a:solidFill>
                  <a:srgbClr val="4472C4"/>
                </a:solidFill>
              </a:rPr>
              <a:t>rd</a:t>
            </a:r>
            <a:r>
              <a:rPr lang="en-US" dirty="0">
                <a:solidFill>
                  <a:srgbClr val="4472C4"/>
                </a:solidFill>
              </a:rPr>
              <a:t>   May 2026</a:t>
            </a:r>
          </a:p>
        </p:txBody>
      </p:sp>
      <p:sp>
        <p:nvSpPr>
          <p:cNvPr id="14" name="Slide Number Placeholder 13">
            <a:extLst>
              <a:ext uri="{FF2B5EF4-FFF2-40B4-BE49-F238E27FC236}">
                <a16:creationId xmlns:a16="http://schemas.microsoft.com/office/drawing/2014/main" id="{FD950F68-5144-D648-6549-2C6EF0E8F01E}"/>
              </a:ext>
            </a:extLst>
          </p:cNvPr>
          <p:cNvSpPr>
            <a:spLocks noGrp="1"/>
          </p:cNvSpPr>
          <p:nvPr>
            <p:ph type="sldNum" sz="quarter" idx="12"/>
          </p:nvPr>
        </p:nvSpPr>
        <p:spPr>
          <a:xfrm>
            <a:off x="8554455" y="6356345"/>
            <a:ext cx="2743200" cy="365125"/>
          </a:xfrm>
        </p:spPr>
        <p:txBody>
          <a:bodyPr/>
          <a:lstStyle/>
          <a:p>
            <a:fld id="{FCC72C9C-92C7-834B-8975-EA44970B9A3F}" type="slidenum">
              <a:rPr lang="en-US" smtClean="0">
                <a:solidFill>
                  <a:srgbClr val="4472C4"/>
                </a:solidFill>
              </a:rPr>
              <a:t>9</a:t>
            </a:fld>
            <a:endParaRPr lang="en-US" dirty="0">
              <a:solidFill>
                <a:srgbClr val="4472C4"/>
              </a:solidFill>
            </a:endParaRPr>
          </a:p>
        </p:txBody>
      </p:sp>
      <p:pic>
        <p:nvPicPr>
          <p:cNvPr id="3" name="Picture 4">
            <a:extLst>
              <a:ext uri="{FF2B5EF4-FFF2-40B4-BE49-F238E27FC236}">
                <a16:creationId xmlns:a16="http://schemas.microsoft.com/office/drawing/2014/main" id="{DEF91A44-2285-95FA-8A86-1BD98E33EF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1652" y="1911928"/>
            <a:ext cx="2657908" cy="26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734C213-6ACE-9DA6-BDD1-C57544F9061D}"/>
              </a:ext>
            </a:extLst>
          </p:cNvPr>
          <p:cNvSpPr txBox="1"/>
          <p:nvPr/>
        </p:nvSpPr>
        <p:spPr>
          <a:xfrm>
            <a:off x="1727201" y="4816757"/>
            <a:ext cx="9208654" cy="954107"/>
          </a:xfrm>
          <a:prstGeom prst="rect">
            <a:avLst/>
          </a:prstGeom>
          <a:noFill/>
        </p:spPr>
        <p:txBody>
          <a:bodyPr wrap="square">
            <a:spAutoFit/>
          </a:bodyPr>
          <a:lstStyle/>
          <a:p>
            <a:r>
              <a:rPr lang="en-US" altLang="en-US" sz="2800" dirty="0">
                <a:solidFill>
                  <a:srgbClr val="313537"/>
                </a:solidFill>
                <a:latin typeface="Arial" panose="020B0604020202020204" pitchFamily="34" charset="0"/>
                <a:cs typeface="Arial" panose="020B0604020202020204" pitchFamily="34" charset="0"/>
              </a:rPr>
              <a:t>Facebook has nearly 3 billion monthly active users and reaches more than 50% of internet users worldwide</a:t>
            </a:r>
            <a:endParaRPr lang="en-US" sz="2800" dirty="0"/>
          </a:p>
        </p:txBody>
      </p:sp>
    </p:spTree>
    <p:extLst>
      <p:ext uri="{BB962C8B-B14F-4D97-AF65-F5344CB8AC3E}">
        <p14:creationId xmlns:p14="http://schemas.microsoft.com/office/powerpoint/2010/main" val="2894442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4351</Words>
  <Application>Microsoft Office PowerPoint</Application>
  <PresentationFormat>Widescreen</PresentationFormat>
  <Paragraphs>608</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Open Sans</vt:lpstr>
      <vt:lpstr>Office Theme</vt:lpstr>
      <vt:lpstr>PowerPoint Presentation</vt:lpstr>
      <vt:lpstr> YOUR CLUB WEB PRESENCE</vt:lpstr>
      <vt:lpstr>            Why a Positive Public Image ?        …… Here’s The Bottom Line</vt:lpstr>
      <vt:lpstr>     Don’t Forget The Mainstream Media</vt:lpstr>
      <vt:lpstr> Social Media</vt:lpstr>
      <vt:lpstr>           Why – To Create Connections</vt:lpstr>
      <vt:lpstr>                Do You Want New Members in Your Club?                 YOU HAVE TO GET SOCIAL     from Evan Burrell</vt:lpstr>
      <vt:lpstr> 1. Pick Your Platform</vt:lpstr>
      <vt:lpstr> 3 Primary Types</vt:lpstr>
      <vt:lpstr> 3 Primary Types</vt:lpstr>
      <vt:lpstr> Why Instagram for Your Club?</vt:lpstr>
      <vt:lpstr> How To Use Instagram for your club?</vt:lpstr>
      <vt:lpstr> How To Use Instagram for your club?</vt:lpstr>
      <vt:lpstr> Instagram Example – Whitby Sunrise</vt:lpstr>
      <vt:lpstr> Instagram Example – Bowmanville</vt:lpstr>
      <vt:lpstr> Want Some Help With Instagram?</vt:lpstr>
      <vt:lpstr> The Third Primary Type</vt:lpstr>
      <vt:lpstr> What Do I Post ?</vt:lpstr>
      <vt:lpstr>      Don’t Forget The Impact in Your Posts</vt:lpstr>
      <vt:lpstr> Written Content</vt:lpstr>
      <vt:lpstr> Visual Content</vt:lpstr>
      <vt:lpstr> Video Content</vt:lpstr>
      <vt:lpstr> Video Content</vt:lpstr>
      <vt:lpstr> Don’t be Afraid to ASK  From The Rotary Club of Port Hope Rotary</vt:lpstr>
      <vt:lpstr> Another Example – Whitby-Sunrise</vt:lpstr>
      <vt:lpstr>      Another Example – Whitby-Sunrise</vt:lpstr>
      <vt:lpstr>  2026-27 Club Website Refresh &amp; Rebate Program </vt:lpstr>
      <vt:lpstr>  2026-27 Club Website Refresh &amp; Rebate Program </vt:lpstr>
      <vt:lpstr>  2026-27 Club Website Refresh &amp; Rebate Program </vt:lpstr>
      <vt:lpstr> Club Website Refresh - Bowmanville</vt:lpstr>
      <vt:lpstr> Club Website Refresh - Bowmanville</vt:lpstr>
      <vt:lpstr> Club Website Refresh - Bowmanville</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Elect Learning Seminar 2024/2025</dc:title>
  <dc:creator>Iosif Ciosa</dc:creator>
  <cp:lastModifiedBy>David Andrews</cp:lastModifiedBy>
  <cp:revision>52</cp:revision>
  <cp:lastPrinted>2026-05-13T17:25:15Z</cp:lastPrinted>
  <dcterms:created xsi:type="dcterms:W3CDTF">2024-02-02T17:34:03Z</dcterms:created>
  <dcterms:modified xsi:type="dcterms:W3CDTF">2026-05-28T01:01:47Z</dcterms:modified>
</cp:coreProperties>
</file>