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63" r:id="rId3"/>
    <p:sldId id="265" r:id="rId4"/>
    <p:sldId id="264" r:id="rId5"/>
    <p:sldId id="266" r:id="rId6"/>
    <p:sldId id="267" r:id="rId7"/>
    <p:sldId id="277" r:id="rId8"/>
    <p:sldId id="282" r:id="rId9"/>
    <p:sldId id="257" r:id="rId10"/>
    <p:sldId id="270" r:id="rId11"/>
    <p:sldId id="278" r:id="rId12"/>
    <p:sldId id="271" r:id="rId13"/>
    <p:sldId id="272" r:id="rId14"/>
    <p:sldId id="279" r:id="rId15"/>
    <p:sldId id="268" r:id="rId16"/>
    <p:sldId id="280" r:id="rId17"/>
    <p:sldId id="283" r:id="rId18"/>
    <p:sldId id="273" r:id="rId19"/>
    <p:sldId id="274" r:id="rId20"/>
    <p:sldId id="275" r:id="rId21"/>
    <p:sldId id="276" r:id="rId22"/>
    <p:sldId id="281" r:id="rId23"/>
    <p:sldId id="258" r:id="rId24"/>
    <p:sldId id="259" r:id="rId25"/>
    <p:sldId id="26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FA86-1F45-4C8C-BD33-98CC2CE80429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B8FD0-EF09-4C19-8801-333625DDA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7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with general comments about Rotary membership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20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for their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14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for their</a:t>
            </a:r>
            <a:r>
              <a:rPr lang="en-US" baseline="0" dirty="0" smtClean="0"/>
              <a:t> input to see how many they are aware of.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25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Highlight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18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Highlight</a:t>
            </a:r>
            <a:r>
              <a:rPr lang="en-US" baseline="0" dirty="0" smtClean="0"/>
              <a:t>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1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Highlight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14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 them to talk about their Rotary club. I suspect we will hear</a:t>
            </a:r>
            <a:r>
              <a:rPr lang="en-US" baseline="0" dirty="0" smtClean="0"/>
              <a:t> about the great things clubs are doing. The “WHAT” and possible the “HOW” not the “WHY”. Encourage discussion about the “WHY”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95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Highlight the “WHY” Rotarians do things</a:t>
            </a:r>
            <a:r>
              <a:rPr lang="en-US" baseline="0" dirty="0" smtClean="0"/>
              <a:t> and how this will engage members.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13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Encourage discussion to try</a:t>
            </a:r>
            <a:r>
              <a:rPr lang="en-US" baseline="0" dirty="0" smtClean="0"/>
              <a:t> and develop a vision. Break into table groups to come up with some vision statements.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90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Encourage discussion to try</a:t>
            </a:r>
            <a:r>
              <a:rPr lang="en-US" baseline="0" dirty="0" smtClean="0"/>
              <a:t> and develop a vision. Break into table groups to come up with some vision statements.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90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B8FD0-EF09-4C19-8801-333625DDA4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90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7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20888"/>
            <a:ext cx="48672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4797152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PETS 2014 Membership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13659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" name="TextBox 1"/>
          <p:cNvSpPr txBox="1"/>
          <p:nvPr/>
        </p:nvSpPr>
        <p:spPr>
          <a:xfrm>
            <a:off x="791580" y="692696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4800" dirty="0" smtClean="0">
              <a:ln w="12700" cmpd="sng">
                <a:noFill/>
              </a:ln>
              <a:latin typeface="Arial" pitchFamily="34" charset="0"/>
              <a:cs typeface="Arial" pitchFamily="34" charset="0"/>
            </a:endParaRPr>
          </a:p>
          <a:p>
            <a:r>
              <a:rPr lang="en-CA" sz="4800" dirty="0" smtClean="0">
                <a:ln w="12700" cmpd="sng"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is the Vision of your Rotary club?</a:t>
            </a:r>
            <a:endParaRPr lang="en-CA" sz="4800" dirty="0">
              <a:ln w="12700" cmpd="sng">
                <a:noFill/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301208"/>
            <a:ext cx="249140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314096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Create a vision.</a:t>
            </a:r>
            <a:r>
              <a:rPr lang="en-US" sz="2400" dirty="0"/>
              <a:t>  Decide what your club is going to be about in the future.  What is your purpose in your community?  Use a consensus-building process to create your club's inspiring and challenging future vision.</a:t>
            </a:r>
          </a:p>
        </p:txBody>
      </p:sp>
      <p:pic>
        <p:nvPicPr>
          <p:cNvPr id="2050" name="Picture 2" descr="C:\Program Files (x86)\Microsoft Office\MEDIA\CAGCAT10\j0212219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638496"/>
            <a:ext cx="174650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9839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PAIRS 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Would your club and club members benefit from strengthening the WHY statement?  </a:t>
            </a:r>
          </a:p>
          <a:p>
            <a:endParaRPr lang="en-US" dirty="0"/>
          </a:p>
          <a:p>
            <a:r>
              <a:rPr lang="en-US" dirty="0" smtClean="0"/>
              <a:t>What might be some ideas that you would like to see expressed in your </a:t>
            </a:r>
            <a:r>
              <a:rPr lang="en-US" smtClean="0"/>
              <a:t>club vision?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63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6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301208"/>
            <a:ext cx="249140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980728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Will it motivate you to join (or remain a part of) this organization and continue to motivate you once you are there?</a:t>
            </a:r>
          </a:p>
          <a:p>
            <a:r>
              <a:rPr lang="en-US" sz="2400" dirty="0"/>
              <a:t>Does it provide an anchor point for the kinds of changes needed to keep your club vital and strong?</a:t>
            </a:r>
          </a:p>
          <a:p>
            <a:r>
              <a:rPr lang="en-US" sz="2400" dirty="0"/>
              <a:t>Does it describe a future that is more attractive than the present?</a:t>
            </a:r>
          </a:p>
          <a:p>
            <a:r>
              <a:rPr lang="en-US" sz="2400" dirty="0"/>
              <a:t>Does it challenge you?</a:t>
            </a:r>
          </a:p>
          <a:p>
            <a:r>
              <a:rPr lang="en-US" sz="2400" dirty="0"/>
              <a:t>Can you use it to develop a strategic action plan that you and fellow club members can act on?</a:t>
            </a:r>
          </a:p>
          <a:p>
            <a:r>
              <a:rPr lang="en-US" sz="2400" dirty="0"/>
              <a:t>Can it serve as a framework to keep decision making on track?</a:t>
            </a:r>
          </a:p>
        </p:txBody>
      </p:sp>
    </p:spTree>
    <p:extLst>
      <p:ext uri="{BB962C8B-B14F-4D97-AF65-F5344CB8AC3E}">
        <p14:creationId xmlns:p14="http://schemas.microsoft.com/office/powerpoint/2010/main" val="41009656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6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5589240"/>
            <a:ext cx="249140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1158999"/>
            <a:ext cx="849694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Rotary Club of </a:t>
            </a:r>
            <a:r>
              <a:rPr lang="en-US" sz="2000" dirty="0" smtClean="0"/>
              <a:t>Somewhere is </a:t>
            </a:r>
            <a:r>
              <a:rPr lang="en-US" sz="2000" dirty="0"/>
              <a:t>a service club of community leaders who work within the local and world community to make a difference.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The Rotary Club of </a:t>
            </a:r>
            <a:r>
              <a:rPr lang="en-US" sz="2000" dirty="0" smtClean="0"/>
              <a:t>Somewhere aims </a:t>
            </a:r>
            <a:r>
              <a:rPr lang="en-US" sz="2000" dirty="0"/>
              <a:t>to be the premier Rotary Club in </a:t>
            </a:r>
            <a:r>
              <a:rPr lang="en-US" sz="2000" dirty="0" smtClean="0"/>
              <a:t>District 70XX.  It </a:t>
            </a:r>
            <a:r>
              <a:rPr lang="en-US" sz="2000" dirty="0"/>
              <a:t>will be a leading proactive and dynamic </a:t>
            </a:r>
            <a:r>
              <a:rPr lang="en-US" sz="2000" dirty="0" smtClean="0"/>
              <a:t>organization </a:t>
            </a:r>
            <a:r>
              <a:rPr lang="en-US" sz="2000" dirty="0"/>
              <a:t>that provides services which enhance the lives of others in the local and international community.  It will be a respected deliverer of philanthropic and corporate largesse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b="1" dirty="0"/>
              <a:t>By supporting Rotary </a:t>
            </a:r>
            <a:r>
              <a:rPr lang="en-US" sz="2000" b="1" dirty="0" smtClean="0"/>
              <a:t>Foundation </a:t>
            </a:r>
            <a:r>
              <a:rPr lang="en-US" sz="2000" b="1" dirty="0"/>
              <a:t>and Rotary ideals, we are recognized in the Community as enthusiastic men and women who get things done - at home and abroad - for youth and our communities, while enjoying fellowship and friendship.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018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to Date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Membership recruitment and retention needs to be a focus for all presidents and their boards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starting point is to get a common answer developed as to WHY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Consider club visioning or strategic planning as a means to achieve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7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8743710" cy="5415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06479" y="304800"/>
            <a:ext cx="8633792" cy="838200"/>
          </a:xfrm>
          <a:prstGeom prst="rect">
            <a:avLst/>
          </a:prstGeom>
          <a:solidFill>
            <a:srgbClr val="244583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5CD2D"/>
                </a:solidFill>
              </a:rPr>
              <a:t>Rotarians Who Ask</a:t>
            </a:r>
            <a:endParaRPr lang="en-US" sz="4400" dirty="0">
              <a:solidFill>
                <a:srgbClr val="F5C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649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Recruitment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Needs a plan</a:t>
            </a:r>
          </a:p>
          <a:p>
            <a:endParaRPr lang="en-US" dirty="0"/>
          </a:p>
          <a:p>
            <a:r>
              <a:rPr lang="en-US" dirty="0" smtClean="0"/>
              <a:t>Includes identifying types of new Rotarians sought</a:t>
            </a:r>
          </a:p>
          <a:p>
            <a:endParaRPr lang="en-US" dirty="0"/>
          </a:p>
          <a:p>
            <a:r>
              <a:rPr lang="en-US" dirty="0" smtClean="0"/>
              <a:t>Needs committee to action </a:t>
            </a:r>
          </a:p>
          <a:p>
            <a:endParaRPr lang="en-US" dirty="0"/>
          </a:p>
          <a:p>
            <a:r>
              <a:rPr lang="en-US" dirty="0" smtClean="0"/>
              <a:t>Needs board to monitor and support with a monthly review of numbers </a:t>
            </a:r>
            <a:endParaRPr lang="en-US" dirty="0"/>
          </a:p>
        </p:txBody>
      </p:sp>
      <p:pic>
        <p:nvPicPr>
          <p:cNvPr id="2050" name="Picture 2" descr="C:\Users\anne\AppData\Local\Microsoft\Windows\Temporary Internet Files\Content.IE5\6TB3T83S\MC9000787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049" y="980728"/>
            <a:ext cx="1274869" cy="182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0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Recruitment alone is not enough!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RETENTION is critical</a:t>
            </a:r>
          </a:p>
          <a:p>
            <a:endParaRPr lang="en-US" dirty="0"/>
          </a:p>
          <a:p>
            <a:r>
              <a:rPr lang="en-US" dirty="0" smtClean="0"/>
              <a:t>Need to make your meetings fun </a:t>
            </a:r>
          </a:p>
          <a:p>
            <a:r>
              <a:rPr lang="en-US" dirty="0" smtClean="0"/>
              <a:t>Need to use people’s time well</a:t>
            </a:r>
          </a:p>
          <a:p>
            <a:r>
              <a:rPr lang="en-US" dirty="0" smtClean="0"/>
              <a:t>Resolve conflict </a:t>
            </a:r>
          </a:p>
          <a:p>
            <a:r>
              <a:rPr lang="en-US" dirty="0" smtClean="0"/>
              <a:t>Give everyone a common focus</a:t>
            </a:r>
          </a:p>
          <a:p>
            <a:r>
              <a:rPr lang="en-US" dirty="0" smtClean="0"/>
              <a:t>And APPEAL to what motivators individuals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3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360262" y="228116"/>
            <a:ext cx="8229599" cy="618552"/>
          </a:xfrm>
          <a:prstGeom prst="roundRect">
            <a:avLst/>
          </a:prstGeom>
          <a:solidFill>
            <a:srgbClr val="1D95D0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4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Motivation Factors</a:t>
            </a:r>
            <a:endParaRPr lang="en-CA" sz="24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41300" y="3759201"/>
            <a:ext cx="8610600" cy="6773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72962" y="1187113"/>
            <a:ext cx="3906938" cy="2502574"/>
          </a:xfrm>
          <a:prstGeom prst="roundRect">
            <a:avLst/>
          </a:prstGeom>
          <a:solidFill>
            <a:srgbClr val="C2E5F6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Achievement: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Desire to accomplish something difficult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0262" y="3998046"/>
            <a:ext cx="3906938" cy="2502574"/>
          </a:xfrm>
          <a:prstGeom prst="roundRect">
            <a:avLst/>
          </a:prstGeom>
          <a:solidFill>
            <a:srgbClr val="C2E5F6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Affiliation: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Desire to form close personal relationships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6924" y="1162082"/>
            <a:ext cx="44227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to get results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 standard of success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Respond to challenging goals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to be highly competent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 to see things completed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02161" y="4109063"/>
            <a:ext cx="4422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to belong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Value being engaged and included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to be associated and accepted by the group</a:t>
            </a:r>
          </a:p>
        </p:txBody>
      </p:sp>
    </p:spTree>
    <p:extLst>
      <p:ext uri="{BB962C8B-B14F-4D97-AF65-F5344CB8AC3E}">
        <p14:creationId xmlns:p14="http://schemas.microsoft.com/office/powerpoint/2010/main" val="257498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360262" y="228116"/>
            <a:ext cx="8229599" cy="618552"/>
          </a:xfrm>
          <a:prstGeom prst="roundRect">
            <a:avLst/>
          </a:prstGeom>
          <a:solidFill>
            <a:srgbClr val="1D95D0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4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Motivation Factors</a:t>
            </a:r>
            <a:endParaRPr lang="en-CA" sz="24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41300" y="3759201"/>
            <a:ext cx="8610600" cy="6773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72962" y="1187113"/>
            <a:ext cx="3906938" cy="2502574"/>
          </a:xfrm>
          <a:prstGeom prst="roundRect">
            <a:avLst/>
          </a:prstGeom>
          <a:solidFill>
            <a:srgbClr val="C2E5F6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Autonomy: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 being allowed to be independent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0262" y="3998046"/>
            <a:ext cx="3906938" cy="2502574"/>
          </a:xfrm>
          <a:prstGeom prst="roundRect">
            <a:avLst/>
          </a:prstGeom>
          <a:solidFill>
            <a:srgbClr val="C2E5F6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Creativity</a:t>
            </a:r>
            <a:r>
              <a:rPr lang="en-CA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Finding novel ways to approach/see issue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6924" y="1162082"/>
            <a:ext cx="4422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Independent and self-reliant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Enjoy working with others that are the same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Tend to avoid being governed by rules and systems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02161" y="4109063"/>
            <a:ext cx="442277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 to be asked to find a new or different way to address issue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Enjoy expressing themselves through pictures, ideas or often non-traditional ways</a:t>
            </a:r>
          </a:p>
        </p:txBody>
      </p:sp>
    </p:spTree>
    <p:extLst>
      <p:ext uri="{BB962C8B-B14F-4D97-AF65-F5344CB8AC3E}">
        <p14:creationId xmlns:p14="http://schemas.microsoft.com/office/powerpoint/2010/main" val="21372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7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4509120"/>
            <a:ext cx="48672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99592" y="1916832"/>
            <a:ext cx="71633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4400" dirty="0"/>
              <a:t>WHY IS THERE CONCERN?</a:t>
            </a:r>
          </a:p>
        </p:txBody>
      </p:sp>
    </p:spTree>
    <p:extLst>
      <p:ext uri="{BB962C8B-B14F-4D97-AF65-F5344CB8AC3E}">
        <p14:creationId xmlns:p14="http://schemas.microsoft.com/office/powerpoint/2010/main" val="22837579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360262" y="228116"/>
            <a:ext cx="8229599" cy="618552"/>
          </a:xfrm>
          <a:prstGeom prst="roundRect">
            <a:avLst/>
          </a:prstGeom>
          <a:solidFill>
            <a:srgbClr val="1D95D0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4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Motivation Factors</a:t>
            </a:r>
            <a:endParaRPr lang="en-CA" sz="24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41300" y="3759201"/>
            <a:ext cx="8610600" cy="6773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72962" y="1187113"/>
            <a:ext cx="3906938" cy="2502574"/>
          </a:xfrm>
          <a:prstGeom prst="roundRect">
            <a:avLst/>
          </a:prstGeom>
          <a:solidFill>
            <a:srgbClr val="C2E5F6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Responsibility: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 accountable for task, process and people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0262" y="3998046"/>
            <a:ext cx="3906938" cy="2502574"/>
          </a:xfrm>
          <a:prstGeom prst="roundRect">
            <a:avLst/>
          </a:prstGeom>
          <a:solidFill>
            <a:srgbClr val="C2E5F6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Recognition</a:t>
            </a:r>
            <a:r>
              <a:rPr lang="en-CA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work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acknowledged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6924" y="1162081"/>
            <a:ext cx="4422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Feel motivated by the responsibility others have placed in them to complete the task or support the people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02161" y="4109063"/>
            <a:ext cx="4422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appreciation and praise – can be given individually or in public</a:t>
            </a:r>
          </a:p>
        </p:txBody>
      </p:sp>
    </p:spTree>
    <p:extLst>
      <p:ext uri="{BB962C8B-B14F-4D97-AF65-F5344CB8AC3E}">
        <p14:creationId xmlns:p14="http://schemas.microsoft.com/office/powerpoint/2010/main" val="42478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360262" y="228116"/>
            <a:ext cx="8229599" cy="618552"/>
          </a:xfrm>
          <a:prstGeom prst="roundRect">
            <a:avLst/>
          </a:prstGeom>
          <a:solidFill>
            <a:srgbClr val="1D95D0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4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Motivation Factors</a:t>
            </a:r>
            <a:endParaRPr lang="en-CA" sz="24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41300" y="3759201"/>
            <a:ext cx="8610600" cy="6773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72962" y="1187113"/>
            <a:ext cx="3906938" cy="2502574"/>
          </a:xfrm>
          <a:prstGeom prst="roundRect">
            <a:avLst/>
          </a:prstGeom>
          <a:solidFill>
            <a:srgbClr val="C2E5F6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Status: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 on position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0262" y="3998046"/>
            <a:ext cx="3906938" cy="2502574"/>
          </a:xfrm>
          <a:prstGeom prst="roundRect">
            <a:avLst/>
          </a:prstGeom>
          <a:solidFill>
            <a:srgbClr val="C2E5F6"/>
          </a:solidFill>
          <a:ln w="25400">
            <a:solidFill>
              <a:srgbClr val="1D9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CA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</a:t>
            </a:r>
            <a:r>
              <a:rPr lang="en-CA" sz="3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spcAft>
                <a:spcPts val="0"/>
              </a:spcAft>
            </a:pP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Want stability and predictability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6924" y="1162082"/>
            <a:ext cx="442277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 titles and symbols of authority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Enjoy sense of power and influence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02161" y="4109063"/>
            <a:ext cx="44227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 consistency and sameness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to know that job is safe</a:t>
            </a:r>
          </a:p>
          <a:p>
            <a:pPr marL="457200" indent="-457200">
              <a:spcAft>
                <a:spcPts val="1200"/>
              </a:spcAft>
              <a:buBlip>
                <a:blip r:embed="rId2"/>
              </a:buBlip>
            </a:pP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Don’t like surprises</a:t>
            </a:r>
          </a:p>
        </p:txBody>
      </p:sp>
    </p:spTree>
    <p:extLst>
      <p:ext uri="{BB962C8B-B14F-4D97-AF65-F5344CB8AC3E}">
        <p14:creationId xmlns:p14="http://schemas.microsoft.com/office/powerpoint/2010/main" val="116761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Examples From Your Clubs?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other actions do you as a club take to ensure your club retains members by speaking to their motivations:</a:t>
            </a:r>
          </a:p>
          <a:p>
            <a:pPr lvl="1"/>
            <a:r>
              <a:rPr lang="en-US" dirty="0" smtClean="0"/>
              <a:t>Achievement</a:t>
            </a:r>
          </a:p>
          <a:p>
            <a:pPr lvl="1"/>
            <a:r>
              <a:rPr lang="en-US" dirty="0" smtClean="0"/>
              <a:t>Affiliation</a:t>
            </a:r>
          </a:p>
          <a:p>
            <a:pPr lvl="1"/>
            <a:r>
              <a:rPr lang="en-US" dirty="0" smtClean="0"/>
              <a:t>Autonomy</a:t>
            </a:r>
          </a:p>
          <a:p>
            <a:pPr lvl="1"/>
            <a:r>
              <a:rPr lang="en-US" dirty="0" smtClean="0"/>
              <a:t>Creativity</a:t>
            </a:r>
          </a:p>
          <a:p>
            <a:pPr lvl="1"/>
            <a:r>
              <a:rPr lang="en-US" dirty="0" smtClean="0"/>
              <a:t>Responsibility</a:t>
            </a:r>
          </a:p>
          <a:p>
            <a:pPr lvl="1"/>
            <a:r>
              <a:rPr lang="en-US" dirty="0" smtClean="0"/>
              <a:t>Recognition</a:t>
            </a:r>
          </a:p>
          <a:p>
            <a:pPr lvl="1"/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Security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9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" name="TextBox 1"/>
          <p:cNvSpPr txBox="1"/>
          <p:nvPr/>
        </p:nvSpPr>
        <p:spPr>
          <a:xfrm>
            <a:off x="919733" y="273472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4800" dirty="0" smtClean="0">
              <a:ln w="12700" cmpd="sng">
                <a:noFill/>
              </a:ln>
              <a:latin typeface="Arial" pitchFamily="34" charset="0"/>
              <a:cs typeface="Arial" pitchFamily="34" charset="0"/>
            </a:endParaRPr>
          </a:p>
          <a:p>
            <a:r>
              <a:rPr lang="en-CA" sz="4800" dirty="0" smtClean="0">
                <a:ln w="12700" cmpd="sng"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is your role as President of your club?</a:t>
            </a:r>
            <a:endParaRPr lang="en-CA" sz="4800" dirty="0">
              <a:ln w="12700" cmpd="sng">
                <a:noFill/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301208"/>
            <a:ext cx="249140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76040" y="2644636"/>
            <a:ext cx="78444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ensure your club has a good answer to the WHY question</a:t>
            </a:r>
          </a:p>
          <a:p>
            <a:r>
              <a:rPr lang="en-US" sz="2400" dirty="0" smtClean="0"/>
              <a:t>To develop a vision and strategic plan</a:t>
            </a:r>
          </a:p>
          <a:p>
            <a:r>
              <a:rPr lang="en-US" sz="2400" dirty="0" smtClean="0"/>
              <a:t>To ensure it has a membership recruitment plan and committee </a:t>
            </a:r>
          </a:p>
          <a:p>
            <a:r>
              <a:rPr lang="en-US" sz="2400" dirty="0" smtClean="0"/>
              <a:t>To develop a retention plan that speaks to the various motivators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49323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6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33256"/>
            <a:ext cx="249140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07504" y="692696"/>
            <a:ext cx="72569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800" dirty="0">
                <a:ln w="12700" cmpd="sng"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CA" sz="4800" dirty="0" smtClean="0">
                <a:ln w="12700" cmpd="sng"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tools </a:t>
            </a:r>
            <a:r>
              <a:rPr lang="en-CA" sz="4800" dirty="0" smtClean="0">
                <a:ln w="12700" cmpd="sng"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 available?</a:t>
            </a:r>
            <a:endParaRPr lang="en-CA" sz="4800" dirty="0">
              <a:ln w="12700" cmpd="sng">
                <a:noFill/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311241"/>
            <a:ext cx="85689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District Membership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New Member Information Packages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Mentoring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Member Satisfaction Surveys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Club Visioning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Rotary Leadership Institute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Club Membership Committee manual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Be a Vibrant Club: Your Club Leadership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Strategies for Attracting and Engaging Members Guide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Club Assessment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New Member Orientation: A How-to-Guide for Clubs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08096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" name="TextBox 1"/>
          <p:cNvSpPr txBox="1"/>
          <p:nvPr/>
        </p:nvSpPr>
        <p:spPr>
          <a:xfrm>
            <a:off x="1115616" y="1772816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dirty="0" smtClean="0">
                <a:latin typeface="Arial" pitchFamily="34" charset="0"/>
                <a:cs typeface="Arial" pitchFamily="34" charset="0"/>
              </a:rPr>
              <a:t>Thank you!</a:t>
            </a:r>
          </a:p>
          <a:p>
            <a:endParaRPr lang="en-CA" sz="3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502" y="5301208"/>
            <a:ext cx="249140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8096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1"/>
            <a:ext cx="9144000" cy="6091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11175" y="114300"/>
            <a:ext cx="7793037" cy="71028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smtClean="0"/>
              <a:t>   Rotary Membership Trends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4552776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90" y="990601"/>
            <a:ext cx="9150890" cy="6050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15165" y="198439"/>
            <a:ext cx="7793037" cy="56626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smtClean="0"/>
              <a:t> Regional Membership Trends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5745852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aphicFrame>
        <p:nvGraphicFramePr>
          <p:cNvPr id="2" name="Object 1"/>
          <p:cNvGraphicFramePr>
            <a:graphicFrameLocks noGrp="1"/>
          </p:cNvGraphicFramePr>
          <p:nvPr/>
        </p:nvGraphicFramePr>
        <p:xfrm>
          <a:off x="406400" y="1549400"/>
          <a:ext cx="83312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r:id="rId5" imgW="8327858" imgH="4810161" progId="Excel.Sheet.8">
                  <p:embed/>
                </p:oleObj>
              </mc:Choice>
              <mc:Fallback>
                <p:oleObj r:id="rId5" imgW="8327858" imgH="4810161" progId="Excel.Sheet.8">
                  <p:embed/>
                  <p:pic>
                    <p:nvPicPr>
                      <p:cNvPr id="0" name="Content Placeholder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7211144" cy="70609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smtClean="0"/>
              <a:t>New Vs. Lost Members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40178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594900" cy="4919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533400"/>
            <a:ext cx="9137848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accent4"/>
                </a:solidFill>
              </a:rPr>
              <a:t>Concerned About Membership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7284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should you be doing as Club President to address this trend?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sure your club has a compelling answer to the WHY ROTARY question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Consider engaging club in VISIONING exercise to get club united on why, what and how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Ensure club has a membership RECRUITMENT STRATEGY with action plan and committee to execute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Address RETENTION by having activities that speak to the eight motivation factors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7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1835696" y="2132856"/>
            <a:ext cx="4968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Tell me about your Rotary club?</a:t>
            </a:r>
            <a:endParaRPr lang="en-CA" sz="4800" dirty="0">
              <a:solidFill>
                <a:schemeClr val="bg1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4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502" y="5301208"/>
            <a:ext cx="249140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260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escription: Description: Description: Description: cid:1B9D9986-621D-4D75-841B-EF8661B3CCC1"/>
          <p:cNvSpPr>
            <a:spLocks noChangeAspect="1" noChangeArrowheads="1"/>
          </p:cNvSpPr>
          <p:nvPr/>
        </p:nvSpPr>
        <p:spPr bwMode="auto">
          <a:xfrm>
            <a:off x="34925" y="-76200"/>
            <a:ext cx="952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Oval 2"/>
          <p:cNvSpPr/>
          <p:nvPr/>
        </p:nvSpPr>
        <p:spPr>
          <a:xfrm>
            <a:off x="2483768" y="1124744"/>
            <a:ext cx="4104456" cy="38164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Oval 3"/>
          <p:cNvSpPr/>
          <p:nvPr/>
        </p:nvSpPr>
        <p:spPr>
          <a:xfrm>
            <a:off x="3167844" y="1736812"/>
            <a:ext cx="2736304" cy="25922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3851920" y="2384884"/>
            <a:ext cx="1368152" cy="129614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3851920" y="2823319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WHY?</a:t>
            </a:r>
            <a:endParaRPr lang="en-CA" sz="2400" dirty="0">
              <a:solidFill>
                <a:schemeClr val="bg1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3759423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HOW?</a:t>
            </a:r>
            <a:endParaRPr lang="en-CA" sz="2400" dirty="0">
              <a:solidFill>
                <a:schemeClr val="bg1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51920" y="436510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WHAT?</a:t>
            </a:r>
            <a:endParaRPr lang="en-CA" sz="2400" dirty="0">
              <a:solidFill>
                <a:schemeClr val="bg1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4" name="Picture 3" descr="C:\Users\Owner\Local Settings\Desktop\RotaryMBS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502" y="5301208"/>
            <a:ext cx="249140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6168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314</TotalTime>
  <Words>909</Words>
  <Application>Microsoft Office PowerPoint</Application>
  <PresentationFormat>On-screen Show (4:3)</PresentationFormat>
  <Paragraphs>152</Paragraphs>
  <Slides>25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Theme</vt:lpstr>
      <vt:lpstr>Microsoft Excel 97-2003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should you be doing as Club President to address this trend?</vt:lpstr>
      <vt:lpstr>PowerPoint Presentation</vt:lpstr>
      <vt:lpstr>PowerPoint Presentation</vt:lpstr>
      <vt:lpstr>PowerPoint Presentation</vt:lpstr>
      <vt:lpstr>PAIRS DISCUSSION </vt:lpstr>
      <vt:lpstr>PowerPoint Presentation</vt:lpstr>
      <vt:lpstr>PowerPoint Presentation</vt:lpstr>
      <vt:lpstr>Key Points to Date </vt:lpstr>
      <vt:lpstr>PowerPoint Presentation</vt:lpstr>
      <vt:lpstr>Membership Recruitment </vt:lpstr>
      <vt:lpstr>Recruitment alone is not enough! </vt:lpstr>
      <vt:lpstr>PowerPoint Presentation</vt:lpstr>
      <vt:lpstr>PowerPoint Presentation</vt:lpstr>
      <vt:lpstr>PowerPoint Presentation</vt:lpstr>
      <vt:lpstr>PowerPoint Presentation</vt:lpstr>
      <vt:lpstr>Other Examples From Your Clubs?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31</cp:revision>
  <dcterms:created xsi:type="dcterms:W3CDTF">2014-02-08T17:16:25Z</dcterms:created>
  <dcterms:modified xsi:type="dcterms:W3CDTF">2014-03-23T14:48:42Z</dcterms:modified>
</cp:coreProperties>
</file>